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2" r:id="rId7"/>
    <p:sldId id="290" r:id="rId8"/>
    <p:sldId id="292" r:id="rId9"/>
    <p:sldId id="293" r:id="rId10"/>
    <p:sldId id="291" r:id="rId11"/>
    <p:sldId id="263" r:id="rId12"/>
    <p:sldId id="264" r:id="rId13"/>
    <p:sldId id="265" r:id="rId14"/>
    <p:sldId id="266" r:id="rId15"/>
    <p:sldId id="267" r:id="rId16"/>
    <p:sldId id="269" r:id="rId17"/>
    <p:sldId id="268" r:id="rId18"/>
    <p:sldId id="270"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287"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8" d="100"/>
          <a:sy n="128" d="100"/>
        </p:scale>
        <p:origin x="-12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E6C4370-10EB-CF41-B847-3126D3A0355B}" type="datetimeFigureOut">
              <a:rPr lang="en-US" smtClean="0"/>
              <a:t>07/11/2014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F4126-C0E9-E640-BCED-F3CA8FAF7A74}" type="slidenum">
              <a:rPr lang="en-US" smtClean="0"/>
              <a:t>‹#›</a:t>
            </a:fld>
            <a:endParaRPr lang="en-US"/>
          </a:p>
        </p:txBody>
      </p:sp>
    </p:spTree>
    <p:extLst>
      <p:ext uri="{BB962C8B-B14F-4D97-AF65-F5344CB8AC3E}">
        <p14:creationId xmlns:p14="http://schemas.microsoft.com/office/powerpoint/2010/main" val="358241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E6C4370-10EB-CF41-B847-3126D3A0355B}" type="datetimeFigureOut">
              <a:rPr lang="en-US" smtClean="0"/>
              <a:t>07/11/2014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F4126-C0E9-E640-BCED-F3CA8FAF7A74}" type="slidenum">
              <a:rPr lang="en-US" smtClean="0"/>
              <a:t>‹#›</a:t>
            </a:fld>
            <a:endParaRPr lang="en-US"/>
          </a:p>
        </p:txBody>
      </p:sp>
    </p:spTree>
    <p:extLst>
      <p:ext uri="{BB962C8B-B14F-4D97-AF65-F5344CB8AC3E}">
        <p14:creationId xmlns:p14="http://schemas.microsoft.com/office/powerpoint/2010/main" val="368272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E6C4370-10EB-CF41-B847-3126D3A0355B}" type="datetimeFigureOut">
              <a:rPr lang="en-US" smtClean="0"/>
              <a:t>07/11/2014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F4126-C0E9-E640-BCED-F3CA8FAF7A74}" type="slidenum">
              <a:rPr lang="en-US" smtClean="0"/>
              <a:t>‹#›</a:t>
            </a:fld>
            <a:endParaRPr lang="en-US"/>
          </a:p>
        </p:txBody>
      </p:sp>
    </p:spTree>
    <p:extLst>
      <p:ext uri="{BB962C8B-B14F-4D97-AF65-F5344CB8AC3E}">
        <p14:creationId xmlns:p14="http://schemas.microsoft.com/office/powerpoint/2010/main" val="2733100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E6C4370-10EB-CF41-B847-3126D3A0355B}" type="datetimeFigureOut">
              <a:rPr lang="en-US" smtClean="0"/>
              <a:t>07/11/2014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F4126-C0E9-E640-BCED-F3CA8FAF7A74}" type="slidenum">
              <a:rPr lang="en-US" smtClean="0"/>
              <a:t>‹#›</a:t>
            </a:fld>
            <a:endParaRPr lang="en-US"/>
          </a:p>
        </p:txBody>
      </p:sp>
    </p:spTree>
    <p:extLst>
      <p:ext uri="{BB962C8B-B14F-4D97-AF65-F5344CB8AC3E}">
        <p14:creationId xmlns:p14="http://schemas.microsoft.com/office/powerpoint/2010/main" val="1697772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E6C4370-10EB-CF41-B847-3126D3A0355B}" type="datetimeFigureOut">
              <a:rPr lang="en-US" smtClean="0"/>
              <a:t>07/11/2014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F4126-C0E9-E640-BCED-F3CA8FAF7A74}" type="slidenum">
              <a:rPr lang="en-US" smtClean="0"/>
              <a:t>‹#›</a:t>
            </a:fld>
            <a:endParaRPr lang="en-US"/>
          </a:p>
        </p:txBody>
      </p:sp>
    </p:spTree>
    <p:extLst>
      <p:ext uri="{BB962C8B-B14F-4D97-AF65-F5344CB8AC3E}">
        <p14:creationId xmlns:p14="http://schemas.microsoft.com/office/powerpoint/2010/main" val="128778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E6C4370-10EB-CF41-B847-3126D3A0355B}" type="datetimeFigureOut">
              <a:rPr lang="en-US" smtClean="0"/>
              <a:t>07/11/2014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F4126-C0E9-E640-BCED-F3CA8FAF7A74}" type="slidenum">
              <a:rPr lang="en-US" smtClean="0"/>
              <a:t>‹#›</a:t>
            </a:fld>
            <a:endParaRPr lang="en-US"/>
          </a:p>
        </p:txBody>
      </p:sp>
    </p:spTree>
    <p:extLst>
      <p:ext uri="{BB962C8B-B14F-4D97-AF65-F5344CB8AC3E}">
        <p14:creationId xmlns:p14="http://schemas.microsoft.com/office/powerpoint/2010/main" val="279190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E6C4370-10EB-CF41-B847-3126D3A0355B}" type="datetimeFigureOut">
              <a:rPr lang="en-US" smtClean="0"/>
              <a:t>07/11/2014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3F4126-C0E9-E640-BCED-F3CA8FAF7A74}" type="slidenum">
              <a:rPr lang="en-US" smtClean="0"/>
              <a:t>‹#›</a:t>
            </a:fld>
            <a:endParaRPr lang="en-US"/>
          </a:p>
        </p:txBody>
      </p:sp>
    </p:spTree>
    <p:extLst>
      <p:ext uri="{BB962C8B-B14F-4D97-AF65-F5344CB8AC3E}">
        <p14:creationId xmlns:p14="http://schemas.microsoft.com/office/powerpoint/2010/main" val="1621151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E6C4370-10EB-CF41-B847-3126D3A0355B}" type="datetimeFigureOut">
              <a:rPr lang="en-US" smtClean="0"/>
              <a:t>07/11/2014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3F4126-C0E9-E640-BCED-F3CA8FAF7A74}" type="slidenum">
              <a:rPr lang="en-US" smtClean="0"/>
              <a:t>‹#›</a:t>
            </a:fld>
            <a:endParaRPr lang="en-US"/>
          </a:p>
        </p:txBody>
      </p:sp>
    </p:spTree>
    <p:extLst>
      <p:ext uri="{BB962C8B-B14F-4D97-AF65-F5344CB8AC3E}">
        <p14:creationId xmlns:p14="http://schemas.microsoft.com/office/powerpoint/2010/main" val="313488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6C4370-10EB-CF41-B847-3126D3A0355B}" type="datetimeFigureOut">
              <a:rPr lang="en-US" smtClean="0"/>
              <a:t>07/11/2014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3F4126-C0E9-E640-BCED-F3CA8FAF7A74}" type="slidenum">
              <a:rPr lang="en-US" smtClean="0"/>
              <a:t>‹#›</a:t>
            </a:fld>
            <a:endParaRPr lang="en-US"/>
          </a:p>
        </p:txBody>
      </p:sp>
    </p:spTree>
    <p:extLst>
      <p:ext uri="{BB962C8B-B14F-4D97-AF65-F5344CB8AC3E}">
        <p14:creationId xmlns:p14="http://schemas.microsoft.com/office/powerpoint/2010/main" val="547818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E6C4370-10EB-CF41-B847-3126D3A0355B}" type="datetimeFigureOut">
              <a:rPr lang="en-US" smtClean="0"/>
              <a:t>07/11/2014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F4126-C0E9-E640-BCED-F3CA8FAF7A74}" type="slidenum">
              <a:rPr lang="en-US" smtClean="0"/>
              <a:t>‹#›</a:t>
            </a:fld>
            <a:endParaRPr lang="en-US"/>
          </a:p>
        </p:txBody>
      </p:sp>
    </p:spTree>
    <p:extLst>
      <p:ext uri="{BB962C8B-B14F-4D97-AF65-F5344CB8AC3E}">
        <p14:creationId xmlns:p14="http://schemas.microsoft.com/office/powerpoint/2010/main" val="407962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E6C4370-10EB-CF41-B847-3126D3A0355B}" type="datetimeFigureOut">
              <a:rPr lang="en-US" smtClean="0"/>
              <a:t>07/11/2014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F4126-C0E9-E640-BCED-F3CA8FAF7A74}" type="slidenum">
              <a:rPr lang="en-US" smtClean="0"/>
              <a:t>‹#›</a:t>
            </a:fld>
            <a:endParaRPr lang="en-US"/>
          </a:p>
        </p:txBody>
      </p:sp>
    </p:spTree>
    <p:extLst>
      <p:ext uri="{BB962C8B-B14F-4D97-AF65-F5344CB8AC3E}">
        <p14:creationId xmlns:p14="http://schemas.microsoft.com/office/powerpoint/2010/main" val="25570992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6C4370-10EB-CF41-B847-3126D3A0355B}" type="datetimeFigureOut">
              <a:rPr lang="en-US" smtClean="0"/>
              <a:t>07/11/2014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F4126-C0E9-E640-BCED-F3CA8FAF7A74}" type="slidenum">
              <a:rPr lang="en-US" smtClean="0"/>
              <a:t>‹#›</a:t>
            </a:fld>
            <a:endParaRPr lang="en-US"/>
          </a:p>
        </p:txBody>
      </p:sp>
    </p:spTree>
    <p:extLst>
      <p:ext uri="{BB962C8B-B14F-4D97-AF65-F5344CB8AC3E}">
        <p14:creationId xmlns:p14="http://schemas.microsoft.com/office/powerpoint/2010/main" val="2360594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55717"/>
            <a:ext cx="7772400" cy="1319514"/>
          </a:xfrm>
        </p:spPr>
        <p:txBody>
          <a:bodyPr>
            <a:normAutofit fontScale="90000"/>
          </a:bodyPr>
          <a:lstStyle/>
          <a:p>
            <a:r>
              <a:rPr lang="en-GB" dirty="0"/>
              <a:t>Stars Studies Theory, Part 2: </a:t>
            </a:r>
            <a:br>
              <a:rPr lang="en-GB" dirty="0"/>
            </a:br>
            <a:endParaRPr lang="en-US" dirty="0"/>
          </a:p>
        </p:txBody>
      </p:sp>
      <p:sp>
        <p:nvSpPr>
          <p:cNvPr id="3" name="Subtitle 2"/>
          <p:cNvSpPr>
            <a:spLocks noGrp="1"/>
          </p:cNvSpPr>
          <p:nvPr>
            <p:ph type="subTitle" idx="1"/>
          </p:nvPr>
        </p:nvSpPr>
        <p:spPr>
          <a:xfrm>
            <a:off x="1371600" y="4375232"/>
            <a:ext cx="6400800" cy="1170695"/>
          </a:xfrm>
        </p:spPr>
        <p:txBody>
          <a:bodyPr/>
          <a:lstStyle/>
          <a:p>
            <a:r>
              <a:rPr lang="en-GB" b="1" dirty="0"/>
              <a:t>Historicising Hollywood’s Industrial System of Stardom</a:t>
            </a:r>
            <a:r>
              <a:rPr lang="en-GB" dirty="0"/>
              <a:t> </a:t>
            </a:r>
            <a:endParaRPr lang="en-US" dirty="0"/>
          </a:p>
        </p:txBody>
      </p:sp>
      <p:pic>
        <p:nvPicPr>
          <p:cNvPr id="4" name="Picture 3"/>
          <p:cNvPicPr>
            <a:picLocks noChangeAspect="1"/>
          </p:cNvPicPr>
          <p:nvPr/>
        </p:nvPicPr>
        <p:blipFill>
          <a:blip r:embed="rId2"/>
          <a:stretch>
            <a:fillRect/>
          </a:stretch>
        </p:blipFill>
        <p:spPr>
          <a:xfrm>
            <a:off x="2581467" y="0"/>
            <a:ext cx="4111896" cy="2972455"/>
          </a:xfrm>
          <a:prstGeom prst="rect">
            <a:avLst/>
          </a:prstGeom>
        </p:spPr>
      </p:pic>
    </p:spTree>
    <p:extLst>
      <p:ext uri="{BB962C8B-B14F-4D97-AF65-F5344CB8AC3E}">
        <p14:creationId xmlns:p14="http://schemas.microsoft.com/office/powerpoint/2010/main" val="40490087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7542"/>
          </a:xfrm>
        </p:spPr>
        <p:txBody>
          <a:bodyPr>
            <a:normAutofit/>
          </a:bodyPr>
          <a:lstStyle/>
          <a:p>
            <a:r>
              <a:rPr lang="en-GB" dirty="0" err="1"/>
              <a:t>Fetishization</a:t>
            </a:r>
            <a:r>
              <a:rPr lang="en-GB" dirty="0"/>
              <a:t> of </a:t>
            </a:r>
            <a:r>
              <a:rPr lang="en-GB" dirty="0" smtClean="0"/>
              <a:t>stars</a:t>
            </a:r>
            <a:endParaRPr lang="en-US" dirty="0"/>
          </a:p>
        </p:txBody>
      </p:sp>
      <p:sp>
        <p:nvSpPr>
          <p:cNvPr id="3" name="Content Placeholder 2"/>
          <p:cNvSpPr>
            <a:spLocks noGrp="1"/>
          </p:cNvSpPr>
          <p:nvPr>
            <p:ph idx="1"/>
          </p:nvPr>
        </p:nvSpPr>
        <p:spPr>
          <a:xfrm>
            <a:off x="457200" y="1434860"/>
            <a:ext cx="8229600" cy="4691303"/>
          </a:xfrm>
        </p:spPr>
        <p:txBody>
          <a:bodyPr>
            <a:normAutofit fontScale="92500" lnSpcReduction="10000"/>
          </a:bodyPr>
          <a:lstStyle/>
          <a:p>
            <a:r>
              <a:rPr lang="en-US" dirty="0" smtClean="0"/>
              <a:t>‘… </a:t>
            </a:r>
            <a:r>
              <a:rPr lang="en-GB" dirty="0" err="1" smtClean="0"/>
              <a:t>fetishization</a:t>
            </a:r>
            <a:r>
              <a:rPr lang="en-GB" dirty="0" smtClean="0"/>
              <a:t> </a:t>
            </a:r>
            <a:r>
              <a:rPr lang="en-GB" dirty="0"/>
              <a:t>of stars and the equation of stars with star images remains the prevailing tendency of star studies. Even Richard Dyer’s early work on stars must be understood in relation to this aesthetic tradition. First of all, his emphasis on stars as images in media texts tends to ignore the role of actors’ </a:t>
            </a:r>
            <a:r>
              <a:rPr lang="en-GB" dirty="0" err="1"/>
              <a:t>labor</a:t>
            </a:r>
            <a:r>
              <a:rPr lang="en-GB" dirty="0"/>
              <a:t> in the production process. In addition, given his concern with the significance that star images have for spectators, Dyer promotes a concomitant </a:t>
            </a:r>
            <a:r>
              <a:rPr lang="en-GB" dirty="0" err="1"/>
              <a:t>fetishization</a:t>
            </a:r>
            <a:r>
              <a:rPr lang="en-GB" dirty="0"/>
              <a:t> of stars and their </a:t>
            </a:r>
            <a:r>
              <a:rPr lang="en-GB" dirty="0" smtClean="0"/>
              <a:t>performances’ </a:t>
            </a:r>
            <a:r>
              <a:rPr lang="en-GB" sz="2600" dirty="0"/>
              <a:t>(Clark, 1995: 9). </a:t>
            </a:r>
          </a:p>
          <a:p>
            <a:endParaRPr lang="en-US" dirty="0"/>
          </a:p>
        </p:txBody>
      </p:sp>
    </p:spTree>
    <p:extLst>
      <p:ext uri="{BB962C8B-B14F-4D97-AF65-F5344CB8AC3E}">
        <p14:creationId xmlns:p14="http://schemas.microsoft.com/office/powerpoint/2010/main" val="665683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162" y="274638"/>
            <a:ext cx="8229600" cy="869372"/>
          </a:xfrm>
        </p:spPr>
        <p:txBody>
          <a:bodyPr>
            <a:normAutofit/>
          </a:bodyPr>
          <a:lstStyle/>
          <a:p>
            <a:r>
              <a:rPr lang="en-GB" dirty="0" smtClean="0"/>
              <a:t>Audiences as workers</a:t>
            </a:r>
            <a:endParaRPr lang="en-US" dirty="0"/>
          </a:p>
        </p:txBody>
      </p:sp>
      <p:sp>
        <p:nvSpPr>
          <p:cNvPr id="3" name="Content Placeholder 2"/>
          <p:cNvSpPr>
            <a:spLocks noGrp="1"/>
          </p:cNvSpPr>
          <p:nvPr>
            <p:ph idx="1"/>
          </p:nvPr>
        </p:nvSpPr>
        <p:spPr>
          <a:xfrm>
            <a:off x="457200" y="1425166"/>
            <a:ext cx="8229600" cy="4700998"/>
          </a:xfrm>
        </p:spPr>
        <p:txBody>
          <a:bodyPr>
            <a:normAutofit fontScale="85000" lnSpcReduction="10000"/>
          </a:bodyPr>
          <a:lstStyle/>
          <a:p>
            <a:r>
              <a:rPr lang="en-GB" sz="2800" dirty="0" smtClean="0"/>
              <a:t>Clark </a:t>
            </a:r>
            <a:r>
              <a:rPr lang="en-GB" sz="2800" dirty="0"/>
              <a:t>claims that subcultural (i.e., black, women and gay) </a:t>
            </a:r>
            <a:r>
              <a:rPr lang="en-GB" sz="2800" b="1" dirty="0"/>
              <a:t>audiences</a:t>
            </a:r>
            <a:r>
              <a:rPr lang="en-GB" sz="2800" dirty="0"/>
              <a:t> are ‘film </a:t>
            </a:r>
            <a:r>
              <a:rPr lang="en-GB" sz="2800" dirty="0" smtClean="0"/>
              <a:t>workers’ (1995: 83).</a:t>
            </a:r>
          </a:p>
          <a:p>
            <a:endParaRPr lang="en-GB" sz="800" dirty="0" smtClean="0"/>
          </a:p>
          <a:p>
            <a:r>
              <a:rPr lang="en-GB" sz="2800" dirty="0" smtClean="0"/>
              <a:t>Clark </a:t>
            </a:r>
            <a:r>
              <a:rPr lang="en-GB" sz="2800" dirty="0"/>
              <a:t>posits the notion of such spectators being </a:t>
            </a:r>
            <a:r>
              <a:rPr lang="en-GB" sz="2800" dirty="0" smtClean="0"/>
              <a:t>‘film workers’.</a:t>
            </a:r>
          </a:p>
          <a:p>
            <a:endParaRPr lang="en-GB" sz="800" dirty="0" smtClean="0"/>
          </a:p>
          <a:p>
            <a:r>
              <a:rPr lang="en-GB" sz="2800" dirty="0" smtClean="0"/>
              <a:t>She </a:t>
            </a:r>
            <a:r>
              <a:rPr lang="en-GB" sz="2800" dirty="0" smtClean="0"/>
              <a:t>states </a:t>
            </a:r>
            <a:r>
              <a:rPr lang="en-GB" sz="2800" dirty="0" smtClean="0"/>
              <a:t>that they, ‘perform </a:t>
            </a:r>
            <a:r>
              <a:rPr lang="en-GB" sz="2800" dirty="0"/>
              <a:t>specific labours in relation to the cinema. The amount or type of </a:t>
            </a:r>
            <a:r>
              <a:rPr lang="en-GB" sz="2800" dirty="0" err="1"/>
              <a:t>labor</a:t>
            </a:r>
            <a:r>
              <a:rPr lang="en-GB" sz="2800" dirty="0"/>
              <a:t> that spectators perform is determined by the way they are positioned or position themselves in relation to the cinema and other social practices. Seen in this light, a spectator’s appropriation of or resistance to meaning is not a behavioural reaction caused by a certain “condition of behaving,” but a form of </a:t>
            </a:r>
            <a:r>
              <a:rPr lang="en-GB" sz="2800" dirty="0" err="1"/>
              <a:t>labor</a:t>
            </a:r>
            <a:r>
              <a:rPr lang="en-GB" sz="2800" dirty="0"/>
              <a:t> that becomes necessary in order to make sense of (or derive pleasure from) a particular subject </a:t>
            </a:r>
            <a:r>
              <a:rPr lang="en-GB" sz="2800" dirty="0" smtClean="0"/>
              <a:t>position’ (1995: 122). </a:t>
            </a:r>
            <a:endParaRPr lang="en-US" sz="3000" dirty="0"/>
          </a:p>
        </p:txBody>
      </p:sp>
    </p:spTree>
    <p:extLst>
      <p:ext uri="{BB962C8B-B14F-4D97-AF65-F5344CB8AC3E}">
        <p14:creationId xmlns:p14="http://schemas.microsoft.com/office/powerpoint/2010/main" val="33991926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7542"/>
          </a:xfrm>
        </p:spPr>
        <p:txBody>
          <a:bodyPr>
            <a:normAutofit/>
          </a:bodyPr>
          <a:lstStyle/>
          <a:p>
            <a:r>
              <a:rPr lang="en-GB" dirty="0"/>
              <a:t>Gay and lesbian </a:t>
            </a:r>
            <a:r>
              <a:rPr lang="en-GB" dirty="0" smtClean="0"/>
              <a:t>reception</a:t>
            </a:r>
            <a:endParaRPr lang="en-US" dirty="0"/>
          </a:p>
        </p:txBody>
      </p:sp>
      <p:sp>
        <p:nvSpPr>
          <p:cNvPr id="3" name="Content Placeholder 2"/>
          <p:cNvSpPr>
            <a:spLocks noGrp="1"/>
          </p:cNvSpPr>
          <p:nvPr>
            <p:ph idx="1"/>
          </p:nvPr>
        </p:nvSpPr>
        <p:spPr>
          <a:xfrm>
            <a:off x="457200" y="1376690"/>
            <a:ext cx="8229600" cy="4992923"/>
          </a:xfrm>
        </p:spPr>
        <p:txBody>
          <a:bodyPr>
            <a:normAutofit/>
          </a:bodyPr>
          <a:lstStyle/>
          <a:p>
            <a:r>
              <a:rPr lang="en-GB" dirty="0" smtClean="0"/>
              <a:t>‘Thus</a:t>
            </a:r>
            <a:r>
              <a:rPr lang="en-GB" dirty="0"/>
              <a:t>, gay and lesbian reception can be viewed in terms of the </a:t>
            </a:r>
            <a:r>
              <a:rPr lang="en-GB" dirty="0" err="1"/>
              <a:t>labor</a:t>
            </a:r>
            <a:r>
              <a:rPr lang="en-GB" dirty="0"/>
              <a:t> involved in resisting heterosexist narratives or in reformulating “straight” representation into camp readings. Gay and lesbian spectators must also expend more physical effort in locating gay films and videos since these do not enjoy the same degree of visibility and circulation as their mainstream </a:t>
            </a:r>
            <a:r>
              <a:rPr lang="en-GB" dirty="0" smtClean="0"/>
              <a:t>counterparts’ </a:t>
            </a:r>
            <a:r>
              <a:rPr lang="en-GB" sz="2800" dirty="0"/>
              <a:t>(Clark, 1995: 122</a:t>
            </a:r>
            <a:r>
              <a:rPr lang="en-GB" sz="2800" dirty="0" smtClean="0"/>
              <a:t>)</a:t>
            </a:r>
            <a:r>
              <a:rPr lang="en-US" dirty="0" smtClean="0"/>
              <a:t>.</a:t>
            </a:r>
            <a:endParaRPr lang="en-US" dirty="0"/>
          </a:p>
        </p:txBody>
      </p:sp>
    </p:spTree>
    <p:extLst>
      <p:ext uri="{BB962C8B-B14F-4D97-AF65-F5344CB8AC3E}">
        <p14:creationId xmlns:p14="http://schemas.microsoft.com/office/powerpoint/2010/main" val="32977323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6932"/>
          </a:xfrm>
        </p:spPr>
        <p:txBody>
          <a:bodyPr>
            <a:normAutofit/>
          </a:bodyPr>
          <a:lstStyle/>
          <a:p>
            <a:r>
              <a:rPr lang="en-GB" dirty="0" smtClean="0"/>
              <a:t>Trivializing</a:t>
            </a:r>
            <a:endParaRPr lang="en-US" dirty="0"/>
          </a:p>
        </p:txBody>
      </p:sp>
      <p:sp>
        <p:nvSpPr>
          <p:cNvPr id="3" name="Content Placeholder 2"/>
          <p:cNvSpPr>
            <a:spLocks noGrp="1"/>
          </p:cNvSpPr>
          <p:nvPr>
            <p:ph idx="1"/>
          </p:nvPr>
        </p:nvSpPr>
        <p:spPr>
          <a:xfrm>
            <a:off x="457200" y="1725710"/>
            <a:ext cx="8229600" cy="4750549"/>
          </a:xfrm>
        </p:spPr>
        <p:txBody>
          <a:bodyPr>
            <a:normAutofit/>
          </a:bodyPr>
          <a:lstStyle/>
          <a:p>
            <a:r>
              <a:rPr lang="en-GB" dirty="0" smtClean="0"/>
              <a:t>‘By </a:t>
            </a:r>
            <a:r>
              <a:rPr lang="en-GB" dirty="0"/>
              <a:t>highlighting the possibilities of the spectator’s labouring practices I do not mean to trivialize the </a:t>
            </a:r>
            <a:r>
              <a:rPr lang="en-GB" dirty="0" err="1"/>
              <a:t>labor</a:t>
            </a:r>
            <a:r>
              <a:rPr lang="en-GB" dirty="0"/>
              <a:t> performed by actors in an industrialized setting. Actors’ </a:t>
            </a:r>
            <a:r>
              <a:rPr lang="en-GB" dirty="0" err="1"/>
              <a:t>labor</a:t>
            </a:r>
            <a:r>
              <a:rPr lang="en-GB" dirty="0"/>
              <a:t> is, after all, paid </a:t>
            </a:r>
            <a:r>
              <a:rPr lang="en-GB" dirty="0" err="1"/>
              <a:t>labor</a:t>
            </a:r>
            <a:r>
              <a:rPr lang="en-GB" dirty="0"/>
              <a:t>, and conditions of production and consumption will necessarily result in varying types and intensities of </a:t>
            </a:r>
            <a:r>
              <a:rPr lang="en-GB" dirty="0" err="1"/>
              <a:t>labor</a:t>
            </a:r>
            <a:r>
              <a:rPr lang="en-GB" dirty="0"/>
              <a:t> </a:t>
            </a:r>
            <a:r>
              <a:rPr lang="en-GB" dirty="0" smtClean="0"/>
              <a:t>practices’ </a:t>
            </a:r>
            <a:r>
              <a:rPr lang="en-GB" sz="2400" dirty="0"/>
              <a:t>(Clark, 1995: 123). </a:t>
            </a:r>
            <a:endParaRPr lang="en-US" sz="2400" dirty="0"/>
          </a:p>
        </p:txBody>
      </p:sp>
    </p:spTree>
    <p:extLst>
      <p:ext uri="{BB962C8B-B14F-4D97-AF65-F5344CB8AC3E}">
        <p14:creationId xmlns:p14="http://schemas.microsoft.com/office/powerpoint/2010/main" val="24804384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12422" cy="908152"/>
          </a:xfrm>
        </p:spPr>
        <p:txBody>
          <a:bodyPr>
            <a:normAutofit/>
          </a:bodyPr>
          <a:lstStyle/>
          <a:p>
            <a:r>
              <a:rPr lang="en-GB" dirty="0"/>
              <a:t>Behind the scenes of star </a:t>
            </a:r>
            <a:r>
              <a:rPr lang="en-GB" dirty="0" smtClean="0"/>
              <a:t>images</a:t>
            </a:r>
            <a:endParaRPr lang="en-US" dirty="0"/>
          </a:p>
        </p:txBody>
      </p:sp>
      <p:sp>
        <p:nvSpPr>
          <p:cNvPr id="3" name="Content Placeholder 2"/>
          <p:cNvSpPr>
            <a:spLocks noGrp="1"/>
          </p:cNvSpPr>
          <p:nvPr>
            <p:ph idx="1"/>
          </p:nvPr>
        </p:nvSpPr>
        <p:spPr>
          <a:xfrm>
            <a:off x="457200" y="1396080"/>
            <a:ext cx="8229600" cy="5051093"/>
          </a:xfrm>
        </p:spPr>
        <p:txBody>
          <a:bodyPr>
            <a:normAutofit/>
          </a:bodyPr>
          <a:lstStyle/>
          <a:p>
            <a:r>
              <a:rPr lang="en-GB" sz="2800" dirty="0" smtClean="0"/>
              <a:t>‘there </a:t>
            </a:r>
            <a:r>
              <a:rPr lang="en-GB" sz="2800" dirty="0"/>
              <a:t>is a great deal more going on behind the “scenes” of star </a:t>
            </a:r>
            <a:r>
              <a:rPr lang="en-GB" sz="2800" dirty="0" smtClean="0"/>
              <a:t>images’ </a:t>
            </a:r>
            <a:r>
              <a:rPr lang="en-GB" sz="2400" dirty="0"/>
              <a:t>(Clark, 1995: 126). </a:t>
            </a:r>
            <a:endParaRPr lang="en-GB" sz="2400" dirty="0" smtClean="0"/>
          </a:p>
          <a:p>
            <a:endParaRPr lang="en-GB" sz="800" dirty="0" smtClean="0"/>
          </a:p>
          <a:p>
            <a:r>
              <a:rPr lang="en-GB" sz="2800" dirty="0" smtClean="0"/>
              <a:t>‘Actors </a:t>
            </a:r>
            <a:r>
              <a:rPr lang="en-GB" sz="2800" dirty="0"/>
              <a:t>are labouring subjects who encounter and must negotiate the </a:t>
            </a:r>
            <a:r>
              <a:rPr lang="en-GB" sz="2800" dirty="0" err="1"/>
              <a:t>ongoing</a:t>
            </a:r>
            <a:r>
              <a:rPr lang="en-GB" sz="2800" dirty="0"/>
              <a:t> economic, political, and discursive practices of their profession within the film </a:t>
            </a:r>
            <a:r>
              <a:rPr lang="en-GB" sz="2800" dirty="0" smtClean="0"/>
              <a:t>industry’ </a:t>
            </a:r>
            <a:r>
              <a:rPr lang="en-GB" sz="2400" dirty="0" smtClean="0"/>
              <a:t>(ibid.)</a:t>
            </a:r>
          </a:p>
          <a:p>
            <a:endParaRPr lang="en-GB" sz="800" dirty="0" smtClean="0"/>
          </a:p>
          <a:p>
            <a:r>
              <a:rPr lang="en-GB" sz="2800" dirty="0" smtClean="0"/>
              <a:t>‘From </a:t>
            </a:r>
            <a:r>
              <a:rPr lang="en-GB" sz="2800" dirty="0"/>
              <a:t>a contemporary perspective, film scholars need to address the changing political economy of the film industry and how this affects the role of actors and other film </a:t>
            </a:r>
            <a:r>
              <a:rPr lang="en-GB" sz="2800" dirty="0" smtClean="0"/>
              <a:t>workers’</a:t>
            </a:r>
            <a:r>
              <a:rPr lang="en-GB" sz="2400" dirty="0" smtClean="0"/>
              <a:t> (ibid.). </a:t>
            </a:r>
          </a:p>
        </p:txBody>
      </p:sp>
    </p:spTree>
    <p:extLst>
      <p:ext uri="{BB962C8B-B14F-4D97-AF65-F5344CB8AC3E}">
        <p14:creationId xmlns:p14="http://schemas.microsoft.com/office/powerpoint/2010/main" val="31228079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43882"/>
          </a:xfrm>
        </p:spPr>
        <p:txBody>
          <a:bodyPr>
            <a:normAutofit/>
          </a:bodyPr>
          <a:lstStyle/>
          <a:p>
            <a:r>
              <a:rPr lang="en-GB" dirty="0"/>
              <a:t>Begrudging </a:t>
            </a:r>
            <a:r>
              <a:rPr lang="en-GB" dirty="0" smtClean="0"/>
              <a:t>acknowledgement</a:t>
            </a:r>
            <a:endParaRPr lang="en-US" dirty="0"/>
          </a:p>
        </p:txBody>
      </p:sp>
      <p:sp>
        <p:nvSpPr>
          <p:cNvPr id="3" name="Content Placeholder 2"/>
          <p:cNvSpPr>
            <a:spLocks noGrp="1"/>
          </p:cNvSpPr>
          <p:nvPr>
            <p:ph idx="1"/>
          </p:nvPr>
        </p:nvSpPr>
        <p:spPr>
          <a:xfrm>
            <a:off x="457200" y="1386385"/>
            <a:ext cx="8229600" cy="4954144"/>
          </a:xfrm>
        </p:spPr>
        <p:txBody>
          <a:bodyPr>
            <a:normAutofit lnSpcReduction="10000"/>
          </a:bodyPr>
          <a:lstStyle/>
          <a:p>
            <a:r>
              <a:rPr lang="en-GB" sz="2400" dirty="0"/>
              <a:t>Richard </a:t>
            </a:r>
            <a:r>
              <a:rPr lang="en-GB" sz="2400" dirty="0" smtClean="0"/>
              <a:t>Dyer ‘almost </a:t>
            </a:r>
            <a:r>
              <a:rPr lang="en-GB" sz="2400" dirty="0" err="1"/>
              <a:t>singlehandly</a:t>
            </a:r>
            <a:r>
              <a:rPr lang="en-GB" sz="2400" dirty="0"/>
              <a:t> [sic] developed the field of star studies as we currently know it. No one working in this field can fail to acknowledge a debt to the theoretical and ideological groundwork he laid. While his work is admittedly text-based, he occasionally marks the importance of actors’ roles as </a:t>
            </a:r>
            <a:r>
              <a:rPr lang="en-GB" sz="2400" dirty="0" smtClean="0"/>
              <a:t>labourers’ </a:t>
            </a:r>
            <a:r>
              <a:rPr lang="en-GB" sz="2400" dirty="0"/>
              <a:t>(Clark, 1995: 127</a:t>
            </a:r>
            <a:r>
              <a:rPr lang="en-GB" sz="2400" dirty="0" smtClean="0"/>
              <a:t>).</a:t>
            </a:r>
          </a:p>
          <a:p>
            <a:endParaRPr lang="en-GB" sz="800" dirty="0" smtClean="0"/>
          </a:p>
          <a:p>
            <a:r>
              <a:rPr lang="en-GB" sz="2400" dirty="0" smtClean="0"/>
              <a:t>In </a:t>
            </a:r>
            <a:r>
              <a:rPr lang="en-GB" sz="2400" i="1" dirty="0"/>
              <a:t>Heavenly Bodies</a:t>
            </a:r>
            <a:r>
              <a:rPr lang="en-GB" sz="2400" dirty="0"/>
              <a:t>, Dyer noted the way each of his three case studies (Marilyn Monroe, Paul Robeson and Judy Garland) rebelled against studio </a:t>
            </a:r>
            <a:r>
              <a:rPr lang="en-GB" sz="2400" dirty="0" smtClean="0"/>
              <a:t>control.</a:t>
            </a:r>
          </a:p>
          <a:p>
            <a:endParaRPr lang="en-GB" sz="800" dirty="0" smtClean="0"/>
          </a:p>
          <a:p>
            <a:r>
              <a:rPr lang="en-GB" sz="2400" dirty="0" smtClean="0"/>
              <a:t>Clark finally (</a:t>
            </a:r>
            <a:r>
              <a:rPr lang="en-GB" sz="2400" dirty="0"/>
              <a:t>rather begrudgingly) acknowledges her own debt to Dyer’s work on Paul Robeson, which </a:t>
            </a:r>
            <a:r>
              <a:rPr lang="en-GB" sz="2400" dirty="0" smtClean="0"/>
              <a:t>she admits helped </a:t>
            </a:r>
            <a:r>
              <a:rPr lang="en-GB" sz="2400" dirty="0"/>
              <a:t>her to develop her theoretical approach to actor’s labour and subjectivity. </a:t>
            </a:r>
            <a:endParaRPr lang="en-US" sz="2400" dirty="0"/>
          </a:p>
        </p:txBody>
      </p:sp>
    </p:spTree>
    <p:extLst>
      <p:ext uri="{BB962C8B-B14F-4D97-AF65-F5344CB8AC3E}">
        <p14:creationId xmlns:p14="http://schemas.microsoft.com/office/powerpoint/2010/main" val="28538851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566" y="274638"/>
            <a:ext cx="8134234" cy="840287"/>
          </a:xfrm>
        </p:spPr>
        <p:txBody>
          <a:bodyPr>
            <a:normAutofit/>
          </a:bodyPr>
          <a:lstStyle/>
          <a:p>
            <a:r>
              <a:rPr lang="en-GB" dirty="0"/>
              <a:t>Two distinct </a:t>
            </a:r>
            <a:r>
              <a:rPr lang="en-GB" dirty="0" smtClean="0"/>
              <a:t>routes</a:t>
            </a:r>
            <a:endParaRPr lang="en-US" i="1" dirty="0"/>
          </a:p>
        </p:txBody>
      </p:sp>
      <p:sp>
        <p:nvSpPr>
          <p:cNvPr id="3" name="Content Placeholder 2"/>
          <p:cNvSpPr>
            <a:spLocks noGrp="1"/>
          </p:cNvSpPr>
          <p:nvPr>
            <p:ph idx="1"/>
          </p:nvPr>
        </p:nvSpPr>
        <p:spPr>
          <a:xfrm>
            <a:off x="457200" y="1512420"/>
            <a:ext cx="8229600" cy="4925058"/>
          </a:xfrm>
        </p:spPr>
        <p:txBody>
          <a:bodyPr>
            <a:normAutofit/>
          </a:bodyPr>
          <a:lstStyle/>
          <a:p>
            <a:r>
              <a:rPr lang="en-GB" sz="2800" dirty="0"/>
              <a:t>T</a:t>
            </a:r>
            <a:r>
              <a:rPr lang="en-GB" sz="2800" dirty="0" smtClean="0"/>
              <a:t>he </a:t>
            </a:r>
            <a:r>
              <a:rPr lang="en-GB" sz="2800" dirty="0"/>
              <a:t>publication of </a:t>
            </a:r>
            <a:r>
              <a:rPr lang="en-GB" sz="2800" i="1" dirty="0"/>
              <a:t>Negotiating Hollywood</a:t>
            </a:r>
            <a:r>
              <a:rPr lang="en-GB" sz="2800" dirty="0"/>
              <a:t> in 1995 marks a moment where Star Studies appears to split and pursue two distinct </a:t>
            </a:r>
            <a:r>
              <a:rPr lang="en-GB" sz="2800" dirty="0" smtClean="0"/>
              <a:t>routes:</a:t>
            </a:r>
          </a:p>
          <a:p>
            <a:pPr lvl="1"/>
            <a:r>
              <a:rPr lang="en-GB" sz="2400" dirty="0" smtClean="0"/>
              <a:t>one </a:t>
            </a:r>
            <a:r>
              <a:rPr lang="en-GB" sz="2400" dirty="0"/>
              <a:t>advancing and refining an approach pioneered by Richard Dyer (e.g., Jackie Stacey</a:t>
            </a:r>
            <a:r>
              <a:rPr lang="en-GB" sz="2400" dirty="0" smtClean="0"/>
              <a:t>)</a:t>
            </a:r>
          </a:p>
          <a:p>
            <a:pPr lvl="1"/>
            <a:r>
              <a:rPr lang="en-GB" sz="2400" dirty="0" smtClean="0"/>
              <a:t>and </a:t>
            </a:r>
            <a:r>
              <a:rPr lang="en-GB" sz="2400" dirty="0"/>
              <a:t>another (often) defined in opposition, as way of rethinking stars beyond the notion of a text or image to be read by spectators in different ways by placing increasing emphasis on the industrial context of film </a:t>
            </a:r>
            <a:r>
              <a:rPr lang="en-GB" sz="2400" dirty="0" smtClean="0"/>
              <a:t>stardom (e.g., Barry King and Paul McDonald). </a:t>
            </a:r>
            <a:r>
              <a:rPr lang="en-US" sz="2400" dirty="0" smtClean="0"/>
              <a:t> </a:t>
            </a:r>
            <a:endParaRPr lang="en-US" sz="2000" dirty="0"/>
          </a:p>
        </p:txBody>
      </p:sp>
    </p:spTree>
    <p:extLst>
      <p:ext uri="{BB962C8B-B14F-4D97-AF65-F5344CB8AC3E}">
        <p14:creationId xmlns:p14="http://schemas.microsoft.com/office/powerpoint/2010/main" val="1761648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79763" cy="1014797"/>
          </a:xfrm>
        </p:spPr>
        <p:txBody>
          <a:bodyPr/>
          <a:lstStyle/>
          <a:p>
            <a:r>
              <a:rPr lang="en-GB" dirty="0"/>
              <a:t>Barry King </a:t>
            </a:r>
            <a:endParaRPr lang="en-US" dirty="0"/>
          </a:p>
        </p:txBody>
      </p:sp>
      <p:sp>
        <p:nvSpPr>
          <p:cNvPr id="3" name="Content Placeholder 2"/>
          <p:cNvSpPr>
            <a:spLocks noGrp="1"/>
          </p:cNvSpPr>
          <p:nvPr>
            <p:ph idx="1"/>
          </p:nvPr>
        </p:nvSpPr>
        <p:spPr>
          <a:xfrm>
            <a:off x="457200" y="1357300"/>
            <a:ext cx="8229600" cy="5118959"/>
          </a:xfrm>
        </p:spPr>
        <p:txBody>
          <a:bodyPr>
            <a:normAutofit/>
          </a:bodyPr>
          <a:lstStyle/>
          <a:p>
            <a:r>
              <a:rPr lang="en-GB" sz="2800" dirty="0" smtClean="0"/>
              <a:t>In 1984, </a:t>
            </a:r>
            <a:r>
              <a:rPr lang="en-GB" sz="2800" dirty="0"/>
              <a:t>Barry </a:t>
            </a:r>
            <a:r>
              <a:rPr lang="en-GB" sz="2800" dirty="0" smtClean="0"/>
              <a:t>King</a:t>
            </a:r>
            <a:r>
              <a:rPr lang="en-GB" sz="2800" dirty="0"/>
              <a:t> </a:t>
            </a:r>
            <a:r>
              <a:rPr lang="en-GB" sz="2800" dirty="0" smtClean="0"/>
              <a:t>gained </a:t>
            </a:r>
            <a:r>
              <a:rPr lang="en-GB" sz="2800" dirty="0"/>
              <a:t>his PhD from the University of London for his thesis on ‘The Hollywood star system: the impact of an occupational ideology on popular hero-</a:t>
            </a:r>
            <a:r>
              <a:rPr lang="en-GB" sz="2800" dirty="0" smtClean="0"/>
              <a:t>worship’.</a:t>
            </a:r>
          </a:p>
          <a:p>
            <a:endParaRPr lang="en-GB" sz="800" dirty="0" smtClean="0"/>
          </a:p>
          <a:p>
            <a:r>
              <a:rPr lang="en-GB" sz="2800" dirty="0" smtClean="0"/>
              <a:t>Part </a:t>
            </a:r>
            <a:r>
              <a:rPr lang="en-GB" sz="2800" dirty="0"/>
              <a:t>of </a:t>
            </a:r>
            <a:r>
              <a:rPr lang="en-GB" sz="2800" dirty="0" smtClean="0"/>
              <a:t>this thesis </a:t>
            </a:r>
            <a:r>
              <a:rPr lang="en-GB" sz="2800" dirty="0"/>
              <a:t>was published as an essay entitled ‘Articulating Stardom’ the journal </a:t>
            </a:r>
            <a:r>
              <a:rPr lang="en-GB" sz="2800" i="1" dirty="0"/>
              <a:t>Screen</a:t>
            </a:r>
            <a:r>
              <a:rPr lang="en-GB" sz="2800" dirty="0"/>
              <a:t> (1985</a:t>
            </a:r>
            <a:r>
              <a:rPr lang="en-GB" sz="2800" dirty="0" smtClean="0"/>
              <a:t>) </a:t>
            </a:r>
            <a:r>
              <a:rPr lang="en-GB" sz="2800" dirty="0"/>
              <a:t>and this was later reprinted in an abridged version in Christine Gledhill’s </a:t>
            </a:r>
            <a:r>
              <a:rPr lang="en-GB" sz="2800" dirty="0" smtClean="0"/>
              <a:t>anthology</a:t>
            </a:r>
            <a:r>
              <a:rPr lang="en-GB" sz="2800" i="1" dirty="0" smtClean="0"/>
              <a:t> </a:t>
            </a:r>
            <a:r>
              <a:rPr lang="en-GB" sz="2800" i="1" dirty="0"/>
              <a:t>Stardom</a:t>
            </a:r>
            <a:r>
              <a:rPr lang="en-GB" sz="2800" dirty="0"/>
              <a:t> (1991). </a:t>
            </a:r>
            <a:endParaRPr lang="en-US" sz="2800" dirty="0"/>
          </a:p>
        </p:txBody>
      </p:sp>
    </p:spTree>
    <p:extLst>
      <p:ext uri="{BB962C8B-B14F-4D97-AF65-F5344CB8AC3E}">
        <p14:creationId xmlns:p14="http://schemas.microsoft.com/office/powerpoint/2010/main" val="29353962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063950" cy="782117"/>
          </a:xfrm>
        </p:spPr>
        <p:txBody>
          <a:bodyPr>
            <a:normAutofit/>
          </a:bodyPr>
          <a:lstStyle/>
          <a:p>
            <a:r>
              <a:rPr lang="en-GB" dirty="0"/>
              <a:t>‘Articulating Stardom</a:t>
            </a:r>
            <a:r>
              <a:rPr lang="en-GB" dirty="0" smtClean="0"/>
              <a:t>’</a:t>
            </a:r>
            <a:endParaRPr lang="en-US" dirty="0"/>
          </a:p>
        </p:txBody>
      </p:sp>
      <p:sp>
        <p:nvSpPr>
          <p:cNvPr id="3" name="Content Placeholder 2"/>
          <p:cNvSpPr>
            <a:spLocks noGrp="1"/>
          </p:cNvSpPr>
          <p:nvPr>
            <p:ph idx="1"/>
          </p:nvPr>
        </p:nvSpPr>
        <p:spPr>
          <a:xfrm>
            <a:off x="457200" y="1289435"/>
            <a:ext cx="8229600" cy="5264383"/>
          </a:xfrm>
        </p:spPr>
        <p:txBody>
          <a:bodyPr>
            <a:normAutofit lnSpcReduction="10000"/>
          </a:bodyPr>
          <a:lstStyle/>
          <a:p>
            <a:r>
              <a:rPr lang="en-GB" sz="2400" dirty="0" smtClean="0"/>
              <a:t>In this essay, Barry King set </a:t>
            </a:r>
            <a:r>
              <a:rPr lang="en-GB" sz="2400" dirty="0"/>
              <a:t>out a semiotics of acting, while developing </a:t>
            </a:r>
            <a:r>
              <a:rPr lang="en-GB" sz="2400" dirty="0" smtClean="0"/>
              <a:t>‘a </a:t>
            </a:r>
            <a:r>
              <a:rPr lang="en-GB" sz="2400" dirty="0"/>
              <a:t>means of reconciling a </a:t>
            </a:r>
            <a:r>
              <a:rPr lang="en-GB" sz="2400" dirty="0" smtClean="0"/>
              <a:t>“political economy” </a:t>
            </a:r>
            <a:r>
              <a:rPr lang="en-GB" sz="2400" dirty="0"/>
              <a:t>approach to stardom in mainstream (Hollywood) </a:t>
            </a:r>
            <a:r>
              <a:rPr lang="en-GB" sz="2400" dirty="0" smtClean="0"/>
              <a:t>cinema’ </a:t>
            </a:r>
            <a:r>
              <a:rPr lang="en-GB" sz="2400" dirty="0"/>
              <a:t>(King, 1991: 167)</a:t>
            </a:r>
            <a:r>
              <a:rPr lang="en-GB" sz="2400" dirty="0" smtClean="0"/>
              <a:t>.</a:t>
            </a:r>
          </a:p>
          <a:p>
            <a:endParaRPr lang="en-GB" sz="800" dirty="0" smtClean="0"/>
          </a:p>
          <a:p>
            <a:r>
              <a:rPr lang="en-GB" sz="2400" dirty="0" smtClean="0"/>
              <a:t>King </a:t>
            </a:r>
            <a:r>
              <a:rPr lang="en-GB" sz="2400" dirty="0"/>
              <a:t>argues that the economics of acting lie partly (but principally) with </a:t>
            </a:r>
            <a:r>
              <a:rPr lang="en-GB" sz="2400" b="1" dirty="0"/>
              <a:t>exclusivity</a:t>
            </a:r>
            <a:r>
              <a:rPr lang="en-GB" sz="2400" dirty="0"/>
              <a:t>: namely, actors with more exclusive attributes and skills (that their colleagues cannot replicate) are able to command higher salaries. </a:t>
            </a:r>
          </a:p>
          <a:p>
            <a:endParaRPr lang="en-GB" sz="800" dirty="0"/>
          </a:p>
          <a:p>
            <a:r>
              <a:rPr lang="en-GB" sz="2400" dirty="0"/>
              <a:t>The economies of film are different to those of the stage. In the theatre, highly trained and gifted actors acquire the means (which King designates ‘impersonation) to subsume their own identities when performing characters, displaying versatility in the way they can convincingly perform a wide range of character types. </a:t>
            </a:r>
            <a:endParaRPr lang="en-GB" sz="2400" dirty="0"/>
          </a:p>
          <a:p>
            <a:endParaRPr lang="en-GB" sz="800" dirty="0" smtClean="0"/>
          </a:p>
        </p:txBody>
      </p:sp>
    </p:spTree>
    <p:extLst>
      <p:ext uri="{BB962C8B-B14F-4D97-AF65-F5344CB8AC3E}">
        <p14:creationId xmlns:p14="http://schemas.microsoft.com/office/powerpoint/2010/main" val="3408850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5472"/>
          </a:xfrm>
        </p:spPr>
        <p:txBody>
          <a:bodyPr>
            <a:normAutofit fontScale="90000"/>
          </a:bodyPr>
          <a:lstStyle/>
          <a:p>
            <a:r>
              <a:rPr lang="en-GB" dirty="0"/>
              <a:t>‘Impersonation</a:t>
            </a:r>
            <a:r>
              <a:rPr lang="en-GB" dirty="0" smtClean="0"/>
              <a:t>’</a:t>
            </a:r>
            <a:endParaRPr lang="en-US" dirty="0"/>
          </a:p>
        </p:txBody>
      </p:sp>
      <p:sp>
        <p:nvSpPr>
          <p:cNvPr id="3" name="Content Placeholder 2"/>
          <p:cNvSpPr>
            <a:spLocks noGrp="1"/>
          </p:cNvSpPr>
          <p:nvPr>
            <p:ph idx="1"/>
          </p:nvPr>
        </p:nvSpPr>
        <p:spPr>
          <a:xfrm>
            <a:off x="457200" y="1279740"/>
            <a:ext cx="8229600" cy="5177129"/>
          </a:xfrm>
        </p:spPr>
        <p:txBody>
          <a:bodyPr>
            <a:normAutofit/>
          </a:bodyPr>
          <a:lstStyle/>
          <a:p>
            <a:r>
              <a:rPr lang="en-GB" sz="2400" dirty="0"/>
              <a:t>King writes that</a:t>
            </a:r>
            <a:r>
              <a:rPr lang="en-GB" sz="2400" dirty="0" smtClean="0"/>
              <a:t>, ‘the </a:t>
            </a:r>
            <a:r>
              <a:rPr lang="en-GB" sz="2400" dirty="0"/>
              <a:t>process of character representation through impersonation entails that the actor should strive to obliterate his or her identity in order to become a signifier for the intentionality inscribed in the </a:t>
            </a:r>
            <a:r>
              <a:rPr lang="en-GB" sz="2400" dirty="0" smtClean="0"/>
              <a:t>character’ </a:t>
            </a:r>
            <a:r>
              <a:rPr lang="en-GB" sz="2400" dirty="0"/>
              <a:t>(King, 1991: 170)</a:t>
            </a:r>
            <a:r>
              <a:rPr lang="en-GB" sz="2400" dirty="0" smtClean="0"/>
              <a:t>.</a:t>
            </a:r>
          </a:p>
          <a:p>
            <a:endParaRPr lang="en-GB" sz="800" dirty="0" smtClean="0"/>
          </a:p>
          <a:p>
            <a:r>
              <a:rPr lang="en-GB" sz="2400" dirty="0" smtClean="0"/>
              <a:t>The </a:t>
            </a:r>
            <a:r>
              <a:rPr lang="en-GB" sz="2400" dirty="0"/>
              <a:t>minute the actor begins to assert his or her own identity as an individual (e.g., as a star or public personality) the original authorship (and authority) of the writer is </a:t>
            </a:r>
            <a:r>
              <a:rPr lang="en-GB" sz="2400" dirty="0" smtClean="0"/>
              <a:t>undermined.</a:t>
            </a:r>
          </a:p>
          <a:p>
            <a:endParaRPr lang="en-GB" sz="800" dirty="0" smtClean="0"/>
          </a:p>
          <a:p>
            <a:r>
              <a:rPr lang="en-GB" sz="2400" dirty="0" smtClean="0"/>
              <a:t>King </a:t>
            </a:r>
            <a:r>
              <a:rPr lang="en-GB" sz="2400" dirty="0"/>
              <a:t>notes that, </a:t>
            </a:r>
            <a:r>
              <a:rPr lang="en-GB" sz="2400" dirty="0" smtClean="0"/>
              <a:t>‘the </a:t>
            </a:r>
            <a:r>
              <a:rPr lang="en-GB" sz="2400" dirty="0"/>
              <a:t>actor as a private individual is already constituted as a sign within the host culture, in so far as his or her behavioural and physical attributes have been read and will be read as cues to </a:t>
            </a:r>
            <a:r>
              <a:rPr lang="en-GB" sz="2400" dirty="0" smtClean="0"/>
              <a:t>personality’ (1991: 170</a:t>
            </a:r>
            <a:r>
              <a:rPr lang="en-GB" sz="2400" dirty="0"/>
              <a:t>). </a:t>
            </a:r>
            <a:endParaRPr lang="en-US" sz="2400" dirty="0"/>
          </a:p>
        </p:txBody>
      </p:sp>
      <p:pic>
        <p:nvPicPr>
          <p:cNvPr id="4" name="Picture 3"/>
          <p:cNvPicPr>
            <a:picLocks noChangeAspect="1"/>
          </p:cNvPicPr>
          <p:nvPr/>
        </p:nvPicPr>
        <p:blipFill>
          <a:blip r:embed="rId2"/>
          <a:stretch>
            <a:fillRect/>
          </a:stretch>
        </p:blipFill>
        <p:spPr>
          <a:xfrm>
            <a:off x="7431283" y="0"/>
            <a:ext cx="1712717" cy="1290247"/>
          </a:xfrm>
          <a:prstGeom prst="rect">
            <a:avLst/>
          </a:prstGeom>
        </p:spPr>
      </p:pic>
    </p:spTree>
    <p:extLst>
      <p:ext uri="{BB962C8B-B14F-4D97-AF65-F5344CB8AC3E}">
        <p14:creationId xmlns:p14="http://schemas.microsoft.com/office/powerpoint/2010/main" val="4171307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This lecture will discuss </a:t>
            </a:r>
            <a:r>
              <a:rPr lang="en-GB" dirty="0" smtClean="0"/>
              <a:t>the </a:t>
            </a:r>
            <a:r>
              <a:rPr lang="en-GB" dirty="0"/>
              <a:t>legacy of </a:t>
            </a:r>
            <a:r>
              <a:rPr lang="en-GB" dirty="0" smtClean="0"/>
              <a:t>Richard Dyer’s </a:t>
            </a:r>
            <a:r>
              <a:rPr lang="en-GB" dirty="0"/>
              <a:t>work by examining a radical shift away from his approach that signals a more historicised understanding </a:t>
            </a:r>
            <a:r>
              <a:rPr lang="en-GB" dirty="0" smtClean="0"/>
              <a:t>of the </a:t>
            </a:r>
            <a:r>
              <a:rPr lang="en-GB" dirty="0"/>
              <a:t>industrial conditions of stardom. Here </a:t>
            </a:r>
            <a:r>
              <a:rPr lang="en-GB" dirty="0" smtClean="0"/>
              <a:t>I shall </a:t>
            </a:r>
            <a:r>
              <a:rPr lang="en-GB" dirty="0"/>
              <a:t>be concentrating on the work of scholars such as </a:t>
            </a:r>
            <a:r>
              <a:rPr lang="en-GB" dirty="0" err="1"/>
              <a:t>Danae</a:t>
            </a:r>
            <a:r>
              <a:rPr lang="en-GB" dirty="0"/>
              <a:t> Clark, Barry King and Paul McDonald. </a:t>
            </a:r>
            <a:r>
              <a:rPr lang="en-US" dirty="0" smtClean="0"/>
              <a:t>.</a:t>
            </a:r>
            <a:endParaRPr lang="en-US" sz="800" dirty="0" smtClean="0"/>
          </a:p>
        </p:txBody>
      </p:sp>
    </p:spTree>
    <p:extLst>
      <p:ext uri="{BB962C8B-B14F-4D97-AF65-F5344CB8AC3E}">
        <p14:creationId xmlns:p14="http://schemas.microsoft.com/office/powerpoint/2010/main" val="302667811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0287"/>
          </a:xfrm>
        </p:spPr>
        <p:txBody>
          <a:bodyPr>
            <a:normAutofit/>
          </a:bodyPr>
          <a:lstStyle/>
          <a:p>
            <a:r>
              <a:rPr lang="en-GB" dirty="0"/>
              <a:t>‘Personification</a:t>
            </a:r>
            <a:r>
              <a:rPr lang="en-GB" dirty="0" smtClean="0"/>
              <a:t>’</a:t>
            </a:r>
            <a:endParaRPr lang="en-US" dirty="0"/>
          </a:p>
        </p:txBody>
      </p:sp>
      <p:sp>
        <p:nvSpPr>
          <p:cNvPr id="3" name="Content Placeholder 2"/>
          <p:cNvSpPr>
            <a:spLocks noGrp="1"/>
          </p:cNvSpPr>
          <p:nvPr>
            <p:ph idx="1"/>
          </p:nvPr>
        </p:nvSpPr>
        <p:spPr>
          <a:xfrm>
            <a:off x="457200" y="1270045"/>
            <a:ext cx="8229600" cy="5206213"/>
          </a:xfrm>
        </p:spPr>
        <p:txBody>
          <a:bodyPr>
            <a:normAutofit/>
          </a:bodyPr>
          <a:lstStyle/>
          <a:p>
            <a:r>
              <a:rPr lang="en-GB" sz="2400" dirty="0"/>
              <a:t>M</a:t>
            </a:r>
            <a:r>
              <a:rPr lang="en-GB" sz="2400" dirty="0" smtClean="0"/>
              <a:t>any </a:t>
            </a:r>
            <a:r>
              <a:rPr lang="en-GB" sz="2400" dirty="0"/>
              <a:t>actors are cast according to the correspondence of their own personality (behavioural and physical, i.e. appearance) and that of the character they are required to play. </a:t>
            </a:r>
            <a:endParaRPr lang="en-GB" sz="2400" dirty="0" smtClean="0"/>
          </a:p>
          <a:p>
            <a:endParaRPr lang="en-GB" sz="800" dirty="0" smtClean="0"/>
          </a:p>
          <a:p>
            <a:r>
              <a:rPr lang="en-GB" sz="2400" dirty="0" smtClean="0"/>
              <a:t>King </a:t>
            </a:r>
            <a:r>
              <a:rPr lang="en-GB" sz="2400" dirty="0"/>
              <a:t>uses the term ‘</a:t>
            </a:r>
            <a:r>
              <a:rPr lang="en-GB" sz="2400" b="1" dirty="0"/>
              <a:t>personification</a:t>
            </a:r>
            <a:r>
              <a:rPr lang="en-GB" sz="2400" dirty="0"/>
              <a:t>’ to designate the opposite of </a:t>
            </a:r>
            <a:r>
              <a:rPr lang="en-GB" sz="2400" dirty="0" smtClean="0"/>
              <a:t>impersonation.</a:t>
            </a:r>
          </a:p>
          <a:p>
            <a:endParaRPr lang="en-GB" sz="800" dirty="0" smtClean="0"/>
          </a:p>
          <a:p>
            <a:r>
              <a:rPr lang="en-GB" sz="2400" dirty="0" smtClean="0"/>
              <a:t>With personification the </a:t>
            </a:r>
            <a:r>
              <a:rPr lang="en-GB" sz="2400" dirty="0"/>
              <a:t>actor’s public identity is not subsumed within their character but rather remains on full display, with the character overshadowed by the vividness (and dominance) of </a:t>
            </a:r>
            <a:r>
              <a:rPr lang="en-GB" sz="2400" dirty="0" smtClean="0"/>
              <a:t>the actor’s </a:t>
            </a:r>
            <a:r>
              <a:rPr lang="en-GB" sz="2400" dirty="0"/>
              <a:t>star persona</a:t>
            </a:r>
            <a:r>
              <a:rPr lang="en-GB" sz="2400" dirty="0" smtClean="0"/>
              <a:t>.</a:t>
            </a:r>
          </a:p>
          <a:p>
            <a:endParaRPr lang="en-GB" sz="800" dirty="0" smtClean="0"/>
          </a:p>
          <a:p>
            <a:r>
              <a:rPr lang="en-GB" sz="2400" dirty="0" smtClean="0"/>
              <a:t>‘the </a:t>
            </a:r>
            <a:r>
              <a:rPr lang="en-GB" sz="2400" dirty="0"/>
              <a:t>actor becomes the most rudimentary form of the </a:t>
            </a:r>
            <a:r>
              <a:rPr lang="en-GB" sz="2400" dirty="0" smtClean="0"/>
              <a:t>sign’ </a:t>
            </a:r>
            <a:r>
              <a:rPr lang="en-GB" sz="2400" dirty="0"/>
              <a:t>and the </a:t>
            </a:r>
            <a:r>
              <a:rPr lang="en-GB" sz="2400" dirty="0" smtClean="0"/>
              <a:t>‘actor </a:t>
            </a:r>
            <a:r>
              <a:rPr lang="en-GB" sz="2400" dirty="0"/>
              <a:t>is the </a:t>
            </a:r>
            <a:r>
              <a:rPr lang="en-GB" sz="2400" dirty="0" smtClean="0"/>
              <a:t>person’ (King, 1991: 176</a:t>
            </a:r>
            <a:r>
              <a:rPr lang="en-GB" sz="2400" dirty="0"/>
              <a:t>). </a:t>
            </a:r>
            <a:endParaRPr lang="en-US" sz="2400" dirty="0"/>
          </a:p>
        </p:txBody>
      </p:sp>
      <p:pic>
        <p:nvPicPr>
          <p:cNvPr id="4" name="Picture 3"/>
          <p:cNvPicPr>
            <a:picLocks noChangeAspect="1"/>
          </p:cNvPicPr>
          <p:nvPr/>
        </p:nvPicPr>
        <p:blipFill>
          <a:blip r:embed="rId2"/>
          <a:stretch>
            <a:fillRect/>
          </a:stretch>
        </p:blipFill>
        <p:spPr>
          <a:xfrm>
            <a:off x="7330120" y="0"/>
            <a:ext cx="1813880" cy="1360410"/>
          </a:xfrm>
          <a:prstGeom prst="rect">
            <a:avLst/>
          </a:prstGeom>
        </p:spPr>
      </p:pic>
    </p:spTree>
    <p:extLst>
      <p:ext uri="{BB962C8B-B14F-4D97-AF65-F5344CB8AC3E}">
        <p14:creationId xmlns:p14="http://schemas.microsoft.com/office/powerpoint/2010/main" val="2832568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10633" cy="888762"/>
          </a:xfrm>
        </p:spPr>
        <p:txBody>
          <a:bodyPr>
            <a:normAutofit/>
          </a:bodyPr>
          <a:lstStyle/>
          <a:p>
            <a:r>
              <a:rPr lang="en-GB" dirty="0"/>
              <a:t>A marketable </a:t>
            </a:r>
            <a:r>
              <a:rPr lang="en-GB" dirty="0" smtClean="0"/>
              <a:t>persona</a:t>
            </a:r>
            <a:endParaRPr lang="en-US" dirty="0"/>
          </a:p>
        </p:txBody>
      </p:sp>
      <p:sp>
        <p:nvSpPr>
          <p:cNvPr id="3" name="Content Placeholder 2"/>
          <p:cNvSpPr>
            <a:spLocks noGrp="1"/>
          </p:cNvSpPr>
          <p:nvPr>
            <p:ph idx="1"/>
          </p:nvPr>
        </p:nvSpPr>
        <p:spPr>
          <a:xfrm>
            <a:off x="457201" y="1386385"/>
            <a:ext cx="6795493" cy="5151658"/>
          </a:xfrm>
        </p:spPr>
        <p:txBody>
          <a:bodyPr>
            <a:normAutofit/>
          </a:bodyPr>
          <a:lstStyle/>
          <a:p>
            <a:r>
              <a:rPr lang="en-GB" sz="2400" dirty="0"/>
              <a:t>King writes that, </a:t>
            </a:r>
            <a:r>
              <a:rPr lang="en-GB" sz="2400" dirty="0" smtClean="0"/>
              <a:t>‘actors </a:t>
            </a:r>
            <a:r>
              <a:rPr lang="en-GB" sz="2400" dirty="0"/>
              <a:t>become committed in their on- and off-screen life to personification in the hope that by stabilising the relationship between person and image on screen they may seem to be the proprietors of a marketable </a:t>
            </a:r>
            <a:r>
              <a:rPr lang="en-GB" sz="2400" dirty="0" smtClean="0"/>
              <a:t>persona’ (1991: 176</a:t>
            </a:r>
            <a:r>
              <a:rPr lang="en-GB" sz="2400" dirty="0"/>
              <a:t>). </a:t>
            </a:r>
            <a:endParaRPr lang="en-GB" sz="2400" dirty="0" smtClean="0"/>
          </a:p>
          <a:p>
            <a:endParaRPr lang="en-GB" sz="800" dirty="0" smtClean="0"/>
          </a:p>
          <a:p>
            <a:r>
              <a:rPr lang="en-GB" sz="2400" dirty="0" smtClean="0"/>
              <a:t>King notes that, ‘the </a:t>
            </a:r>
            <a:r>
              <a:rPr lang="en-GB" sz="2400" dirty="0"/>
              <a:t>bargaining power of the actor, or more emphatically, the star, is materially affected by the degree of his or her reliance on the apparatus (the image), as opposed to the self-located resources (the person) in the construction of </a:t>
            </a:r>
            <a:r>
              <a:rPr lang="en-GB" sz="2400" dirty="0" smtClean="0"/>
              <a:t>persona’ (1991</a:t>
            </a:r>
            <a:r>
              <a:rPr lang="en-GB" sz="2400" dirty="0"/>
              <a:t>: 178</a:t>
            </a:r>
            <a:r>
              <a:rPr lang="en-GB" sz="2400" dirty="0" smtClean="0"/>
              <a:t>).</a:t>
            </a:r>
          </a:p>
          <a:p>
            <a:endParaRPr lang="en-US" sz="2400" dirty="0"/>
          </a:p>
        </p:txBody>
      </p:sp>
      <p:pic>
        <p:nvPicPr>
          <p:cNvPr id="4" name="Picture 3"/>
          <p:cNvPicPr>
            <a:picLocks noChangeAspect="1"/>
          </p:cNvPicPr>
          <p:nvPr/>
        </p:nvPicPr>
        <p:blipFill>
          <a:blip r:embed="rId2"/>
          <a:stretch>
            <a:fillRect/>
          </a:stretch>
        </p:blipFill>
        <p:spPr>
          <a:xfrm>
            <a:off x="7024497" y="0"/>
            <a:ext cx="2119503" cy="2572212"/>
          </a:xfrm>
          <a:prstGeom prst="rect">
            <a:avLst/>
          </a:prstGeom>
        </p:spPr>
      </p:pic>
    </p:spTree>
    <p:extLst>
      <p:ext uri="{BB962C8B-B14F-4D97-AF65-F5344CB8AC3E}">
        <p14:creationId xmlns:p14="http://schemas.microsoft.com/office/powerpoint/2010/main" val="1687248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labour market for </a:t>
            </a:r>
            <a:r>
              <a:rPr lang="en-GB" dirty="0" smtClean="0"/>
              <a:t>actors</a:t>
            </a:r>
            <a:endParaRPr lang="en-US" dirty="0"/>
          </a:p>
        </p:txBody>
      </p:sp>
      <p:sp>
        <p:nvSpPr>
          <p:cNvPr id="3" name="Content Placeholder 2"/>
          <p:cNvSpPr>
            <a:spLocks noGrp="1"/>
          </p:cNvSpPr>
          <p:nvPr>
            <p:ph idx="1"/>
          </p:nvPr>
        </p:nvSpPr>
        <p:spPr>
          <a:xfrm>
            <a:off x="457200" y="1600200"/>
            <a:ext cx="8229600" cy="4808194"/>
          </a:xfrm>
        </p:spPr>
        <p:txBody>
          <a:bodyPr>
            <a:normAutofit fontScale="85000" lnSpcReduction="10000"/>
          </a:bodyPr>
          <a:lstStyle/>
          <a:p>
            <a:r>
              <a:rPr lang="en-GB" dirty="0"/>
              <a:t>H</a:t>
            </a:r>
            <a:r>
              <a:rPr lang="en-GB" dirty="0" smtClean="0"/>
              <a:t>istorically </a:t>
            </a:r>
            <a:r>
              <a:rPr lang="en-GB" dirty="0"/>
              <a:t>the </a:t>
            </a:r>
            <a:r>
              <a:rPr lang="en-GB" dirty="0" smtClean="0"/>
              <a:t>film industry </a:t>
            </a:r>
            <a:r>
              <a:rPr lang="en-GB" dirty="0"/>
              <a:t>has maintained an oversupply of actors that keeps the average earnings of film actors </a:t>
            </a:r>
            <a:r>
              <a:rPr lang="en-GB" dirty="0" smtClean="0"/>
              <a:t>low.</a:t>
            </a:r>
          </a:p>
          <a:p>
            <a:endParaRPr lang="en-GB" sz="800" dirty="0" smtClean="0"/>
          </a:p>
          <a:p>
            <a:r>
              <a:rPr lang="en-GB" dirty="0" smtClean="0"/>
              <a:t>King observes that, ‘of </a:t>
            </a:r>
            <a:r>
              <a:rPr lang="en-GB" dirty="0"/>
              <a:t>those actors who do find work, there is a marked disparity between the earnings of leading players and stars, who are able to negotiate personal contracts and the majority of actors who earn at or slightly above the basic rate set by collective </a:t>
            </a:r>
            <a:r>
              <a:rPr lang="en-GB" dirty="0" smtClean="0"/>
              <a:t>agreements’ (1991: 178)</a:t>
            </a:r>
          </a:p>
          <a:p>
            <a:endParaRPr lang="en-GB" sz="800" dirty="0" smtClean="0"/>
          </a:p>
          <a:p>
            <a:r>
              <a:rPr lang="en-GB" dirty="0" smtClean="0"/>
              <a:t>Star actors can earn sometimes </a:t>
            </a:r>
            <a:r>
              <a:rPr lang="en-GB" dirty="0"/>
              <a:t>a hundred times </a:t>
            </a:r>
            <a:r>
              <a:rPr lang="en-GB" dirty="0" smtClean="0"/>
              <a:t>more than non-stars. </a:t>
            </a:r>
            <a:endParaRPr lang="en-US" dirty="0"/>
          </a:p>
        </p:txBody>
      </p:sp>
    </p:spTree>
    <p:extLst>
      <p:ext uri="{BB962C8B-B14F-4D97-AF65-F5344CB8AC3E}">
        <p14:creationId xmlns:p14="http://schemas.microsoft.com/office/powerpoint/2010/main" val="2331112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1507"/>
          </a:xfrm>
        </p:spPr>
        <p:txBody>
          <a:bodyPr>
            <a:normAutofit/>
          </a:bodyPr>
          <a:lstStyle/>
          <a:p>
            <a:r>
              <a:rPr lang="en-GB" dirty="0"/>
              <a:t>Unique </a:t>
            </a:r>
            <a:r>
              <a:rPr lang="en-GB" dirty="0" smtClean="0"/>
              <a:t>attributes</a:t>
            </a:r>
            <a:endParaRPr lang="en-US" dirty="0"/>
          </a:p>
        </p:txBody>
      </p:sp>
      <p:sp>
        <p:nvSpPr>
          <p:cNvPr id="3" name="Content Placeholder 2"/>
          <p:cNvSpPr>
            <a:spLocks noGrp="1"/>
          </p:cNvSpPr>
          <p:nvPr>
            <p:ph idx="1"/>
          </p:nvPr>
        </p:nvSpPr>
        <p:spPr>
          <a:xfrm>
            <a:off x="457200" y="1366995"/>
            <a:ext cx="8229600" cy="4885203"/>
          </a:xfrm>
        </p:spPr>
        <p:txBody>
          <a:bodyPr>
            <a:normAutofit lnSpcReduction="10000"/>
          </a:bodyPr>
          <a:lstStyle/>
          <a:p>
            <a:r>
              <a:rPr lang="en-GB" sz="2400" dirty="0" smtClean="0"/>
              <a:t>‘In </a:t>
            </a:r>
            <a:r>
              <a:rPr lang="en-GB" sz="2400" dirty="0"/>
              <a:t>film, the construction of a personal monopoly rests on shifting the emphasis in performance towards </a:t>
            </a:r>
            <a:r>
              <a:rPr lang="en-GB" sz="2400" dirty="0" smtClean="0"/>
              <a:t>personification’ </a:t>
            </a:r>
            <a:r>
              <a:rPr lang="en-GB" sz="2400" dirty="0"/>
              <a:t>(King, 1991: 178)</a:t>
            </a:r>
            <a:r>
              <a:rPr lang="en-GB" sz="2400" dirty="0" smtClean="0"/>
              <a:t>.</a:t>
            </a:r>
          </a:p>
          <a:p>
            <a:endParaRPr lang="en-GB" sz="800" dirty="0" smtClean="0"/>
          </a:p>
          <a:p>
            <a:r>
              <a:rPr lang="en-GB" sz="2400" dirty="0" smtClean="0"/>
              <a:t>‘actors </a:t>
            </a:r>
            <a:r>
              <a:rPr lang="en-GB" sz="2400" dirty="0"/>
              <a:t>seeking to obtain stardom will begin to conduct themselves in public as though there is an unmediated existential connection between their person and their </a:t>
            </a:r>
            <a:r>
              <a:rPr lang="en-GB" sz="2400" dirty="0" smtClean="0"/>
              <a:t>image’ (ibid.)</a:t>
            </a:r>
            <a:r>
              <a:rPr lang="en-GB" sz="2400" dirty="0"/>
              <a:t>. </a:t>
            </a:r>
            <a:endParaRPr lang="en-GB" sz="2400" dirty="0" smtClean="0"/>
          </a:p>
          <a:p>
            <a:endParaRPr lang="en-GB" sz="800" dirty="0" smtClean="0"/>
          </a:p>
          <a:p>
            <a:r>
              <a:rPr lang="en-GB" sz="2400" dirty="0" smtClean="0"/>
              <a:t>The </a:t>
            </a:r>
            <a:r>
              <a:rPr lang="en-GB" sz="2400" dirty="0"/>
              <a:t>person becomes a character, </a:t>
            </a:r>
            <a:r>
              <a:rPr lang="en-GB" sz="2400" dirty="0" smtClean="0"/>
              <a:t>‘one </a:t>
            </a:r>
            <a:r>
              <a:rPr lang="en-GB" sz="2400" dirty="0"/>
              <a:t>that transcends placement or containment in a particular </a:t>
            </a:r>
            <a:r>
              <a:rPr lang="en-GB" sz="2400" dirty="0" smtClean="0"/>
              <a:t>narrative’ (1991: 179</a:t>
            </a:r>
            <a:r>
              <a:rPr lang="en-GB" sz="2400" dirty="0"/>
              <a:t>) </a:t>
            </a:r>
            <a:endParaRPr lang="en-GB" sz="2400" dirty="0" smtClean="0"/>
          </a:p>
          <a:p>
            <a:endParaRPr lang="en-GB" sz="800" dirty="0" smtClean="0"/>
          </a:p>
          <a:p>
            <a:r>
              <a:rPr lang="en-GB" sz="2400" dirty="0" smtClean="0"/>
              <a:t>For example, stars perform </a:t>
            </a:r>
            <a:r>
              <a:rPr lang="en-GB" sz="2400" dirty="0"/>
              <a:t>their public persona in TV and press interviews, public appearances, </a:t>
            </a:r>
            <a:r>
              <a:rPr lang="en-GB" sz="2400" dirty="0" smtClean="0"/>
              <a:t>etc. </a:t>
            </a:r>
          </a:p>
          <a:p>
            <a:endParaRPr lang="en-US" sz="2400" dirty="0"/>
          </a:p>
        </p:txBody>
      </p:sp>
    </p:spTree>
    <p:extLst>
      <p:ext uri="{BB962C8B-B14F-4D97-AF65-F5344CB8AC3E}">
        <p14:creationId xmlns:p14="http://schemas.microsoft.com/office/powerpoint/2010/main" val="2724006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1202"/>
          </a:xfrm>
        </p:spPr>
        <p:txBody>
          <a:bodyPr>
            <a:normAutofit/>
          </a:bodyPr>
          <a:lstStyle/>
          <a:p>
            <a:r>
              <a:rPr lang="en-GB" dirty="0"/>
              <a:t>Actors in </a:t>
            </a:r>
            <a:r>
              <a:rPr lang="en-GB" dirty="0" smtClean="0"/>
              <a:t>competition</a:t>
            </a:r>
            <a:endParaRPr lang="en-US" dirty="0"/>
          </a:p>
        </p:txBody>
      </p:sp>
      <p:sp>
        <p:nvSpPr>
          <p:cNvPr id="3" name="Content Placeholder 2"/>
          <p:cNvSpPr>
            <a:spLocks noGrp="1"/>
          </p:cNvSpPr>
          <p:nvPr>
            <p:ph idx="1"/>
          </p:nvPr>
        </p:nvSpPr>
        <p:spPr>
          <a:xfrm>
            <a:off x="457200" y="1417638"/>
            <a:ext cx="8229600" cy="5010146"/>
          </a:xfrm>
        </p:spPr>
        <p:txBody>
          <a:bodyPr>
            <a:normAutofit/>
          </a:bodyPr>
          <a:lstStyle/>
          <a:p>
            <a:r>
              <a:rPr lang="en-GB" sz="2800" dirty="0" smtClean="0"/>
              <a:t>‘For </a:t>
            </a:r>
            <a:r>
              <a:rPr lang="en-GB" sz="2800" dirty="0"/>
              <a:t>actors of limited or average </a:t>
            </a:r>
            <a:r>
              <a:rPr lang="en-GB" sz="2800" dirty="0" smtClean="0"/>
              <a:t>ability, </a:t>
            </a:r>
            <a:r>
              <a:rPr lang="en-GB" sz="2800" dirty="0"/>
              <a:t>investing their energies in the cultivation of a persona represents something within their control and a means of competing with actors who have ability in </a:t>
            </a:r>
            <a:r>
              <a:rPr lang="en-GB" sz="2800" dirty="0" smtClean="0"/>
              <a:t>impersonation’</a:t>
            </a:r>
            <a:r>
              <a:rPr lang="en-GB" sz="2400" dirty="0" smtClean="0"/>
              <a:t> (1991: 179). </a:t>
            </a:r>
          </a:p>
          <a:p>
            <a:endParaRPr lang="en-GB" sz="800" dirty="0" smtClean="0"/>
          </a:p>
          <a:p>
            <a:r>
              <a:rPr lang="en-GB" sz="2800" dirty="0" smtClean="0"/>
              <a:t>King </a:t>
            </a:r>
            <a:r>
              <a:rPr lang="en-GB" sz="2800" dirty="0"/>
              <a:t>argues that, </a:t>
            </a:r>
            <a:r>
              <a:rPr lang="en-GB" sz="2800" dirty="0" smtClean="0"/>
              <a:t>‘in </a:t>
            </a:r>
            <a:r>
              <a:rPr lang="en-GB" sz="2800" dirty="0"/>
              <a:t>the studio system </a:t>
            </a:r>
            <a:r>
              <a:rPr lang="en-GB" sz="2800" dirty="0" err="1"/>
              <a:t>impersonatory</a:t>
            </a:r>
            <a:r>
              <a:rPr lang="en-GB" sz="2800" dirty="0"/>
              <a:t> skills were assigned a lower value compared to the cultivation of </a:t>
            </a:r>
            <a:r>
              <a:rPr lang="en-GB" sz="2800" dirty="0" smtClean="0"/>
              <a:t>personae’ </a:t>
            </a:r>
            <a:r>
              <a:rPr lang="en-GB" sz="2400" dirty="0" smtClean="0"/>
              <a:t>(ibid.)</a:t>
            </a:r>
            <a:r>
              <a:rPr lang="en-GB" sz="2400" dirty="0"/>
              <a:t>. </a:t>
            </a:r>
            <a:endParaRPr lang="en-GB" sz="2400" dirty="0" smtClean="0"/>
          </a:p>
          <a:p>
            <a:pPr marL="0" indent="0">
              <a:buNone/>
            </a:pPr>
            <a:endParaRPr lang="en-GB" sz="800" dirty="0" smtClean="0"/>
          </a:p>
        </p:txBody>
      </p:sp>
    </p:spTree>
    <p:extLst>
      <p:ext uri="{BB962C8B-B14F-4D97-AF65-F5344CB8AC3E}">
        <p14:creationId xmlns:p14="http://schemas.microsoft.com/office/powerpoint/2010/main" val="426423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7542"/>
          </a:xfrm>
        </p:spPr>
        <p:txBody>
          <a:bodyPr>
            <a:normAutofit/>
          </a:bodyPr>
          <a:lstStyle/>
          <a:p>
            <a:r>
              <a:rPr lang="en-GB" dirty="0"/>
              <a:t>Character </a:t>
            </a:r>
            <a:r>
              <a:rPr lang="en-GB" dirty="0" smtClean="0"/>
              <a:t>actors &amp; </a:t>
            </a:r>
            <a:r>
              <a:rPr lang="en-GB" dirty="0" err="1" smtClean="0"/>
              <a:t>Counterstars</a:t>
            </a:r>
            <a:endParaRPr lang="en-US" dirty="0"/>
          </a:p>
        </p:txBody>
      </p:sp>
      <p:sp>
        <p:nvSpPr>
          <p:cNvPr id="3" name="Content Placeholder 2"/>
          <p:cNvSpPr>
            <a:spLocks noGrp="1"/>
          </p:cNvSpPr>
          <p:nvPr>
            <p:ph idx="1"/>
          </p:nvPr>
        </p:nvSpPr>
        <p:spPr>
          <a:xfrm>
            <a:off x="457200" y="1376690"/>
            <a:ext cx="8229600" cy="4749473"/>
          </a:xfrm>
        </p:spPr>
        <p:txBody>
          <a:bodyPr>
            <a:normAutofit/>
          </a:bodyPr>
          <a:lstStyle/>
          <a:p>
            <a:r>
              <a:rPr lang="en-GB" sz="2800" dirty="0" smtClean="0"/>
              <a:t>‘</a:t>
            </a:r>
            <a:r>
              <a:rPr lang="en-GB" sz="2800" dirty="0"/>
              <a:t>alongside the star </a:t>
            </a:r>
            <a:r>
              <a:rPr lang="en-GB" sz="2800" dirty="0" smtClean="0"/>
              <a:t>system</a:t>
            </a:r>
            <a:r>
              <a:rPr lang="en-GB" sz="2800" dirty="0"/>
              <a:t> </a:t>
            </a:r>
            <a:r>
              <a:rPr lang="en-GB" sz="2800" dirty="0" smtClean="0"/>
              <a:t>…</a:t>
            </a:r>
            <a:r>
              <a:rPr lang="en-GB" sz="2800" dirty="0" smtClean="0"/>
              <a:t> </a:t>
            </a:r>
            <a:r>
              <a:rPr lang="en-GB" sz="2800" dirty="0"/>
              <a:t>one finds the operation of a hierarchy of character actors, whose professional reputation, length of careers and durability of earnings may outpace that of more transitory </a:t>
            </a:r>
            <a:r>
              <a:rPr lang="en-GB" sz="2800" dirty="0" smtClean="0"/>
              <a:t>stars’ (1991: 179</a:t>
            </a:r>
            <a:r>
              <a:rPr lang="en-GB" sz="2800" dirty="0"/>
              <a:t>). </a:t>
            </a:r>
            <a:endParaRPr lang="en-GB" sz="2800" dirty="0" smtClean="0"/>
          </a:p>
          <a:p>
            <a:endParaRPr lang="en-GB" sz="800" dirty="0" smtClean="0"/>
          </a:p>
          <a:p>
            <a:r>
              <a:rPr lang="en-GB" dirty="0" smtClean="0"/>
              <a:t>‘</a:t>
            </a:r>
            <a:r>
              <a:rPr lang="en-GB" dirty="0" err="1"/>
              <a:t>counterstars</a:t>
            </a:r>
            <a:r>
              <a:rPr lang="en-GB" dirty="0" smtClean="0"/>
              <a:t>’ are </a:t>
            </a:r>
            <a:r>
              <a:rPr lang="en-GB" dirty="0" smtClean="0"/>
              <a:t>those ‘whose </a:t>
            </a:r>
            <a:r>
              <a:rPr lang="en-GB" dirty="0"/>
              <a:t>claims to eminence rest squarely on their </a:t>
            </a:r>
            <a:r>
              <a:rPr lang="en-GB" dirty="0" err="1"/>
              <a:t>impersonatory</a:t>
            </a:r>
            <a:r>
              <a:rPr lang="en-GB" dirty="0"/>
              <a:t> skills and character </a:t>
            </a:r>
            <a:r>
              <a:rPr lang="en-GB" dirty="0" smtClean="0"/>
              <a:t>playing’ </a:t>
            </a:r>
            <a:r>
              <a:rPr lang="en-GB" sz="2800" dirty="0" smtClean="0"/>
              <a:t>(ibid.). </a:t>
            </a:r>
            <a:endParaRPr lang="en-US" sz="2800" dirty="0"/>
          </a:p>
        </p:txBody>
      </p:sp>
    </p:spTree>
    <p:extLst>
      <p:ext uri="{BB962C8B-B14F-4D97-AF65-F5344CB8AC3E}">
        <p14:creationId xmlns:p14="http://schemas.microsoft.com/office/powerpoint/2010/main" val="2628403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6627"/>
          </a:xfrm>
        </p:spPr>
        <p:txBody>
          <a:bodyPr>
            <a:normAutofit/>
          </a:bodyPr>
          <a:lstStyle/>
          <a:p>
            <a:r>
              <a:rPr lang="en-GB" dirty="0"/>
              <a:t>Lawrence Olivier</a:t>
            </a:r>
            <a:r>
              <a:rPr lang="en-GB" dirty="0" smtClean="0"/>
              <a:t>: </a:t>
            </a:r>
            <a:r>
              <a:rPr lang="en-GB" dirty="0" err="1" smtClean="0"/>
              <a:t>Counterstar</a:t>
            </a:r>
            <a:endParaRPr lang="en-US" dirty="0"/>
          </a:p>
        </p:txBody>
      </p:sp>
      <p:sp>
        <p:nvSpPr>
          <p:cNvPr id="3" name="Content Placeholder 2"/>
          <p:cNvSpPr>
            <a:spLocks noGrp="1"/>
          </p:cNvSpPr>
          <p:nvPr>
            <p:ph idx="1"/>
          </p:nvPr>
        </p:nvSpPr>
        <p:spPr>
          <a:xfrm>
            <a:off x="457200" y="1405775"/>
            <a:ext cx="8229600" cy="5012314"/>
          </a:xfrm>
        </p:spPr>
        <p:txBody>
          <a:bodyPr>
            <a:normAutofit lnSpcReduction="10000"/>
          </a:bodyPr>
          <a:lstStyle/>
          <a:p>
            <a:r>
              <a:rPr lang="en-GB" sz="2400" dirty="0"/>
              <a:t>Lawrence Olivier </a:t>
            </a:r>
            <a:r>
              <a:rPr lang="en-GB" sz="2400" dirty="0" smtClean="0"/>
              <a:t>was a </a:t>
            </a:r>
            <a:r>
              <a:rPr lang="en-GB" sz="2400" dirty="0"/>
              <a:t>theatre producer, film star and a movie director. </a:t>
            </a:r>
            <a:endParaRPr lang="en-GB" sz="2400" dirty="0" smtClean="0"/>
          </a:p>
          <a:p>
            <a:endParaRPr lang="en-GB" sz="800" dirty="0" smtClean="0"/>
          </a:p>
          <a:p>
            <a:r>
              <a:rPr lang="en-GB" sz="2400" dirty="0" smtClean="0"/>
              <a:t>Born </a:t>
            </a:r>
            <a:r>
              <a:rPr lang="en-GB" sz="2400" dirty="0"/>
              <a:t>in </a:t>
            </a:r>
            <a:r>
              <a:rPr lang="en-GB" sz="2400" dirty="0" smtClean="0"/>
              <a:t>Surrey</a:t>
            </a:r>
            <a:r>
              <a:rPr lang="en-GB" sz="2400" dirty="0"/>
              <a:t> </a:t>
            </a:r>
            <a:r>
              <a:rPr lang="en-GB" sz="2400" dirty="0" smtClean="0"/>
              <a:t>in 1907</a:t>
            </a:r>
            <a:r>
              <a:rPr lang="en-GB" sz="2400" dirty="0"/>
              <a:t>. </a:t>
            </a:r>
          </a:p>
          <a:p>
            <a:endParaRPr lang="en-GB" sz="800" dirty="0" smtClean="0"/>
          </a:p>
          <a:p>
            <a:r>
              <a:rPr lang="en-GB" sz="2400" dirty="0" smtClean="0"/>
              <a:t>1924: </a:t>
            </a:r>
            <a:r>
              <a:rPr lang="en-GB" sz="2400" dirty="0"/>
              <a:t>studied at the </a:t>
            </a:r>
            <a:r>
              <a:rPr lang="en-GB" sz="2400" b="1" dirty="0"/>
              <a:t>Central School of Speech and Drama</a:t>
            </a:r>
            <a:r>
              <a:rPr lang="en-GB" sz="2400" dirty="0"/>
              <a:t> in </a:t>
            </a:r>
            <a:r>
              <a:rPr lang="en-GB" sz="2400" dirty="0" smtClean="0"/>
              <a:t>London</a:t>
            </a:r>
          </a:p>
          <a:p>
            <a:endParaRPr lang="en-GB" sz="800" dirty="0" smtClean="0"/>
          </a:p>
          <a:p>
            <a:r>
              <a:rPr lang="en-GB" sz="2400" dirty="0" smtClean="0"/>
              <a:t>1926: </a:t>
            </a:r>
            <a:r>
              <a:rPr lang="en-GB" sz="2400" dirty="0"/>
              <a:t>joined the </a:t>
            </a:r>
            <a:r>
              <a:rPr lang="en-GB" sz="2400" b="1" dirty="0"/>
              <a:t>Birmingham Repertory Company</a:t>
            </a:r>
            <a:r>
              <a:rPr lang="en-GB" sz="2400" dirty="0"/>
              <a:t>. </a:t>
            </a:r>
            <a:endParaRPr lang="en-GB" sz="2400" dirty="0" smtClean="0"/>
          </a:p>
          <a:p>
            <a:endParaRPr lang="en-GB" sz="800" dirty="0" smtClean="0"/>
          </a:p>
          <a:p>
            <a:r>
              <a:rPr lang="en-GB" sz="2400" dirty="0" smtClean="0"/>
              <a:t>1927: he </a:t>
            </a:r>
            <a:r>
              <a:rPr lang="en-GB" sz="2400" dirty="0"/>
              <a:t>played Hamlet and Macbeth </a:t>
            </a:r>
            <a:endParaRPr lang="en-GB" sz="2400" dirty="0" smtClean="0"/>
          </a:p>
          <a:p>
            <a:endParaRPr lang="en-GB" sz="800" dirty="0" smtClean="0"/>
          </a:p>
          <a:p>
            <a:r>
              <a:rPr lang="en-GB" sz="2400" dirty="0" smtClean="0"/>
              <a:t>1930: Noel </a:t>
            </a:r>
            <a:r>
              <a:rPr lang="en-GB" sz="2400" dirty="0"/>
              <a:t>Coward’s </a:t>
            </a:r>
            <a:r>
              <a:rPr lang="en-GB" sz="2400" b="1" i="1" dirty="0" smtClean="0"/>
              <a:t>Private Lives, </a:t>
            </a:r>
            <a:r>
              <a:rPr lang="en-GB" sz="2400" dirty="0" smtClean="0"/>
              <a:t>and</a:t>
            </a:r>
            <a:r>
              <a:rPr lang="en-GB" sz="2400" b="1" i="1" dirty="0" smtClean="0"/>
              <a:t> Romeo </a:t>
            </a:r>
            <a:r>
              <a:rPr lang="en-GB" sz="2400" b="1" i="1" dirty="0"/>
              <a:t>and Juliet</a:t>
            </a:r>
            <a:r>
              <a:rPr lang="en-GB" sz="2400" dirty="0"/>
              <a:t>, </a:t>
            </a:r>
            <a:r>
              <a:rPr lang="en-GB" sz="2400" dirty="0" smtClean="0"/>
              <a:t>(playing </a:t>
            </a:r>
            <a:r>
              <a:rPr lang="en-GB" sz="2400" dirty="0"/>
              <a:t>Romeo and </a:t>
            </a:r>
            <a:r>
              <a:rPr lang="en-GB" sz="2400" dirty="0" err="1"/>
              <a:t>Mercutio</a:t>
            </a:r>
            <a:r>
              <a:rPr lang="en-GB" sz="2400" dirty="0"/>
              <a:t> on alternative </a:t>
            </a:r>
            <a:r>
              <a:rPr lang="en-GB" sz="2400" dirty="0" smtClean="0"/>
              <a:t>nights). </a:t>
            </a:r>
          </a:p>
          <a:p>
            <a:endParaRPr lang="en-GB" sz="800" dirty="0" smtClean="0"/>
          </a:p>
          <a:p>
            <a:r>
              <a:rPr lang="en-GB" sz="2400" dirty="0" smtClean="0"/>
              <a:t>1930: film debut </a:t>
            </a:r>
            <a:r>
              <a:rPr lang="en-GB" sz="2400" dirty="0"/>
              <a:t>in a short </a:t>
            </a:r>
            <a:r>
              <a:rPr lang="en-GB" sz="2400" dirty="0" smtClean="0"/>
              <a:t>called </a:t>
            </a:r>
            <a:r>
              <a:rPr lang="en-GB" sz="2400" b="1" i="1" dirty="0"/>
              <a:t>Too Many Crooks </a:t>
            </a:r>
            <a:r>
              <a:rPr lang="en-GB" sz="2400" dirty="0"/>
              <a:t>(George King, 1930). </a:t>
            </a:r>
            <a:endParaRPr lang="en-US" sz="2400" dirty="0"/>
          </a:p>
        </p:txBody>
      </p:sp>
      <p:pic>
        <p:nvPicPr>
          <p:cNvPr id="4" name="Picture 3"/>
          <p:cNvPicPr>
            <a:picLocks noChangeAspect="1"/>
          </p:cNvPicPr>
          <p:nvPr/>
        </p:nvPicPr>
        <p:blipFill>
          <a:blip r:embed="rId2"/>
          <a:stretch>
            <a:fillRect/>
          </a:stretch>
        </p:blipFill>
        <p:spPr>
          <a:xfrm>
            <a:off x="7312224" y="3283902"/>
            <a:ext cx="1831776" cy="1287967"/>
          </a:xfrm>
          <a:prstGeom prst="rect">
            <a:avLst/>
          </a:prstGeom>
        </p:spPr>
      </p:pic>
    </p:spTree>
    <p:extLst>
      <p:ext uri="{BB962C8B-B14F-4D97-AF65-F5344CB8AC3E}">
        <p14:creationId xmlns:p14="http://schemas.microsoft.com/office/powerpoint/2010/main" val="2264110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9372"/>
          </a:xfrm>
        </p:spPr>
        <p:txBody>
          <a:bodyPr/>
          <a:lstStyle/>
          <a:p>
            <a:r>
              <a:rPr lang="en-GB" dirty="0"/>
              <a:t>Lawrence Olivier</a:t>
            </a:r>
            <a:r>
              <a:rPr lang="en-GB" dirty="0" smtClean="0"/>
              <a:t>: ‘36-9 </a:t>
            </a:r>
            <a:endParaRPr lang="en-US" dirty="0"/>
          </a:p>
        </p:txBody>
      </p:sp>
      <p:sp>
        <p:nvSpPr>
          <p:cNvPr id="3" name="Content Placeholder 2"/>
          <p:cNvSpPr>
            <a:spLocks noGrp="1"/>
          </p:cNvSpPr>
          <p:nvPr>
            <p:ph idx="1"/>
          </p:nvPr>
        </p:nvSpPr>
        <p:spPr>
          <a:xfrm>
            <a:off x="457200" y="1328216"/>
            <a:ext cx="8229600" cy="4797948"/>
          </a:xfrm>
        </p:spPr>
        <p:txBody>
          <a:bodyPr>
            <a:normAutofit lnSpcReduction="10000"/>
          </a:bodyPr>
          <a:lstStyle/>
          <a:p>
            <a:r>
              <a:rPr lang="en-GB" sz="2400" dirty="0" smtClean="0"/>
              <a:t>1936</a:t>
            </a:r>
            <a:r>
              <a:rPr lang="en-GB" sz="2400" dirty="0"/>
              <a:t>:</a:t>
            </a:r>
            <a:r>
              <a:rPr lang="en-GB" sz="2400" dirty="0" smtClean="0"/>
              <a:t> </a:t>
            </a:r>
            <a:r>
              <a:rPr lang="en-GB" sz="2400" dirty="0"/>
              <a:t>starred opposite </a:t>
            </a:r>
            <a:r>
              <a:rPr lang="en-GB" sz="2400" dirty="0" smtClean="0"/>
              <a:t>Elizabeth </a:t>
            </a:r>
            <a:r>
              <a:rPr lang="en-GB" sz="2400" dirty="0"/>
              <a:t>Bergner in Shakespeare’s </a:t>
            </a:r>
            <a:r>
              <a:rPr lang="en-GB" sz="2400" b="1" i="1" dirty="0"/>
              <a:t>As You Like It </a:t>
            </a:r>
            <a:r>
              <a:rPr lang="en-GB" sz="2400" dirty="0"/>
              <a:t>(Paul </a:t>
            </a:r>
            <a:r>
              <a:rPr lang="en-GB" sz="2400" dirty="0" err="1"/>
              <a:t>Czinner</a:t>
            </a:r>
            <a:r>
              <a:rPr lang="en-GB" sz="2400" dirty="0"/>
              <a:t>). </a:t>
            </a:r>
            <a:endParaRPr lang="en-GB" sz="2400" dirty="0" smtClean="0"/>
          </a:p>
          <a:p>
            <a:r>
              <a:rPr lang="en-GB" sz="2400" dirty="0" smtClean="0"/>
              <a:t>1937: break</a:t>
            </a:r>
            <a:r>
              <a:rPr lang="en-GB" sz="2400" dirty="0"/>
              <a:t>-through film role </a:t>
            </a:r>
            <a:r>
              <a:rPr lang="en-GB" sz="2400" dirty="0" smtClean="0"/>
              <a:t>in </a:t>
            </a:r>
            <a:r>
              <a:rPr lang="en-GB" sz="2400" b="1" i="1" dirty="0"/>
              <a:t>Fire Over England</a:t>
            </a:r>
            <a:r>
              <a:rPr lang="en-GB" sz="2400" dirty="0"/>
              <a:t> (Wm. K. Howard, 1937</a:t>
            </a:r>
            <a:r>
              <a:rPr lang="en-GB" sz="2400" dirty="0" smtClean="0"/>
              <a:t>), with Flora </a:t>
            </a:r>
            <a:r>
              <a:rPr lang="en-GB" sz="2400" dirty="0"/>
              <a:t>Robson </a:t>
            </a:r>
            <a:r>
              <a:rPr lang="en-GB" sz="2400" dirty="0" smtClean="0"/>
              <a:t>and </a:t>
            </a:r>
            <a:r>
              <a:rPr lang="en-GB" sz="2400" dirty="0"/>
              <a:t>Vivien </a:t>
            </a:r>
            <a:r>
              <a:rPr lang="en-GB" sz="2400" dirty="0" smtClean="0"/>
              <a:t>Leigh. </a:t>
            </a:r>
          </a:p>
          <a:p>
            <a:r>
              <a:rPr lang="en-GB" sz="2400" dirty="0" smtClean="0"/>
              <a:t>1937: joined </a:t>
            </a:r>
            <a:r>
              <a:rPr lang="en-GB" sz="2400" dirty="0"/>
              <a:t>the </a:t>
            </a:r>
            <a:r>
              <a:rPr lang="en-GB" sz="2400" b="1" dirty="0"/>
              <a:t>Old Vic</a:t>
            </a:r>
            <a:r>
              <a:rPr lang="en-GB" sz="2400" dirty="0"/>
              <a:t> theatre company in London and appeared in </a:t>
            </a:r>
            <a:r>
              <a:rPr lang="en-GB" sz="2400" b="1" i="1" dirty="0"/>
              <a:t>Henry V</a:t>
            </a:r>
            <a:r>
              <a:rPr lang="en-GB" sz="2400" dirty="0"/>
              <a:t>, </a:t>
            </a:r>
            <a:r>
              <a:rPr lang="en-GB" sz="2400" b="1" i="1" dirty="0"/>
              <a:t>Coriolanus</a:t>
            </a:r>
            <a:r>
              <a:rPr lang="en-GB" sz="2400" dirty="0"/>
              <a:t> and </a:t>
            </a:r>
            <a:r>
              <a:rPr lang="en-GB" sz="2400" b="1" i="1" dirty="0"/>
              <a:t>Twelfth Night</a:t>
            </a:r>
            <a:r>
              <a:rPr lang="en-GB" sz="2400" dirty="0" smtClean="0"/>
              <a:t>.</a:t>
            </a:r>
          </a:p>
          <a:p>
            <a:r>
              <a:rPr lang="en-GB" sz="2400" dirty="0" smtClean="0"/>
              <a:t>1937: starred with Merle </a:t>
            </a:r>
            <a:r>
              <a:rPr lang="en-GB" sz="2400" dirty="0"/>
              <a:t>Oberon in </a:t>
            </a:r>
            <a:r>
              <a:rPr lang="en-GB" sz="2400" b="1" i="1" dirty="0" smtClean="0"/>
              <a:t>The </a:t>
            </a:r>
            <a:r>
              <a:rPr lang="en-GB" sz="2400" b="1" i="1" dirty="0"/>
              <a:t>Divorce of Lady X</a:t>
            </a:r>
            <a:r>
              <a:rPr lang="en-GB" sz="2400" dirty="0"/>
              <a:t> (Tim Whelan</a:t>
            </a:r>
            <a:r>
              <a:rPr lang="en-GB" sz="2400" dirty="0" smtClean="0"/>
              <a:t>).</a:t>
            </a:r>
          </a:p>
          <a:p>
            <a:r>
              <a:rPr lang="en-GB" sz="2400" dirty="0" smtClean="0"/>
              <a:t>1939: starred on </a:t>
            </a:r>
            <a:r>
              <a:rPr lang="en-GB" sz="2400" dirty="0"/>
              <a:t>Broadway </a:t>
            </a:r>
            <a:r>
              <a:rPr lang="en-GB" sz="2400" dirty="0" smtClean="0"/>
              <a:t>with </a:t>
            </a:r>
            <a:r>
              <a:rPr lang="en-GB" sz="2400" dirty="0"/>
              <a:t>Katherine Cornell in </a:t>
            </a:r>
            <a:r>
              <a:rPr lang="en-GB" sz="2400" b="1" i="1" dirty="0"/>
              <a:t>No Time for </a:t>
            </a:r>
            <a:r>
              <a:rPr lang="en-GB" sz="2400" b="1" i="1" dirty="0" smtClean="0"/>
              <a:t>Comedy</a:t>
            </a:r>
            <a:r>
              <a:rPr lang="en-GB" sz="2400" dirty="0" smtClean="0"/>
              <a:t>.</a:t>
            </a:r>
          </a:p>
          <a:p>
            <a:r>
              <a:rPr lang="en-GB" sz="2400" dirty="0" smtClean="0"/>
              <a:t>1939: </a:t>
            </a:r>
            <a:r>
              <a:rPr lang="en-GB" sz="2400" dirty="0"/>
              <a:t>starred as Heathcliff opposite Merle Oberon as Cathy in </a:t>
            </a:r>
            <a:r>
              <a:rPr lang="en-GB" sz="2400" b="1" i="1" dirty="0"/>
              <a:t>Wuthering Heights</a:t>
            </a:r>
            <a:r>
              <a:rPr lang="en-GB" sz="2400" dirty="0"/>
              <a:t> (Wm. </a:t>
            </a:r>
            <a:r>
              <a:rPr lang="en-GB" sz="2400" dirty="0" smtClean="0"/>
              <a:t>Wyler). Nominated </a:t>
            </a:r>
            <a:r>
              <a:rPr lang="en-GB" sz="2400" dirty="0"/>
              <a:t>for </a:t>
            </a:r>
            <a:r>
              <a:rPr lang="en-GB" sz="2400" dirty="0" smtClean="0"/>
              <a:t>Academy Award for Best </a:t>
            </a:r>
            <a:r>
              <a:rPr lang="en-GB" sz="2400" dirty="0"/>
              <a:t>Actor in a Leading </a:t>
            </a:r>
            <a:r>
              <a:rPr lang="en-GB" sz="2400" dirty="0" smtClean="0"/>
              <a:t>Role. </a:t>
            </a:r>
          </a:p>
          <a:p>
            <a:endParaRPr lang="en-US" sz="2400" dirty="0"/>
          </a:p>
        </p:txBody>
      </p:sp>
      <p:pic>
        <p:nvPicPr>
          <p:cNvPr id="4" name="Picture 3"/>
          <p:cNvPicPr>
            <a:picLocks noChangeAspect="1"/>
          </p:cNvPicPr>
          <p:nvPr/>
        </p:nvPicPr>
        <p:blipFill>
          <a:blip r:embed="rId2"/>
          <a:stretch>
            <a:fillRect/>
          </a:stretch>
        </p:blipFill>
        <p:spPr>
          <a:xfrm>
            <a:off x="8117069" y="0"/>
            <a:ext cx="1026931" cy="1399334"/>
          </a:xfrm>
          <a:prstGeom prst="rect">
            <a:avLst/>
          </a:prstGeom>
        </p:spPr>
      </p:pic>
    </p:spTree>
    <p:extLst>
      <p:ext uri="{BB962C8B-B14F-4D97-AF65-F5344CB8AC3E}">
        <p14:creationId xmlns:p14="http://schemas.microsoft.com/office/powerpoint/2010/main" val="3015915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631" y="274638"/>
            <a:ext cx="7054262" cy="966322"/>
          </a:xfrm>
        </p:spPr>
        <p:txBody>
          <a:bodyPr/>
          <a:lstStyle/>
          <a:p>
            <a:r>
              <a:rPr lang="en-GB" dirty="0"/>
              <a:t>Lawrence Olivier</a:t>
            </a:r>
            <a:r>
              <a:rPr lang="en-GB" dirty="0" smtClean="0"/>
              <a:t>: ‘40-48 </a:t>
            </a:r>
            <a:endParaRPr lang="en-US" dirty="0"/>
          </a:p>
        </p:txBody>
      </p:sp>
      <p:sp>
        <p:nvSpPr>
          <p:cNvPr id="3" name="Content Placeholder 2"/>
          <p:cNvSpPr>
            <a:spLocks noGrp="1"/>
          </p:cNvSpPr>
          <p:nvPr>
            <p:ph idx="1"/>
          </p:nvPr>
        </p:nvSpPr>
        <p:spPr>
          <a:xfrm>
            <a:off x="457200" y="1415470"/>
            <a:ext cx="8229600" cy="4854701"/>
          </a:xfrm>
        </p:spPr>
        <p:txBody>
          <a:bodyPr>
            <a:normAutofit fontScale="92500"/>
          </a:bodyPr>
          <a:lstStyle/>
          <a:p>
            <a:r>
              <a:rPr lang="en-GB" sz="2400" b="1" i="1" dirty="0" smtClean="0"/>
              <a:t>Rebecca</a:t>
            </a:r>
            <a:r>
              <a:rPr lang="en-GB" sz="2400" dirty="0" smtClean="0"/>
              <a:t> (Alfred Hitchcock</a:t>
            </a:r>
            <a:r>
              <a:rPr lang="en-GB" sz="2400" dirty="0"/>
              <a:t>,</a:t>
            </a:r>
            <a:r>
              <a:rPr lang="en-GB" sz="2400" dirty="0" smtClean="0"/>
              <a:t> 1940), with Joan Fontaine. Nominated </a:t>
            </a:r>
            <a:r>
              <a:rPr lang="en-GB" sz="2400" dirty="0"/>
              <a:t>again for the Best Actor </a:t>
            </a:r>
            <a:r>
              <a:rPr lang="en-GB" sz="2400" dirty="0" smtClean="0"/>
              <a:t>Oscar.</a:t>
            </a:r>
          </a:p>
          <a:p>
            <a:endParaRPr lang="en-GB" sz="800" b="1" i="1" dirty="0" smtClean="0"/>
          </a:p>
          <a:p>
            <a:r>
              <a:rPr lang="en-GB" sz="2400" b="1" i="1" dirty="0" smtClean="0"/>
              <a:t>Pride </a:t>
            </a:r>
            <a:r>
              <a:rPr lang="en-GB" sz="2400" b="1" i="1" dirty="0"/>
              <a:t>and </a:t>
            </a:r>
            <a:r>
              <a:rPr lang="en-GB" sz="2400" b="1" i="1" dirty="0" smtClean="0"/>
              <a:t>Prejudice </a:t>
            </a:r>
            <a:r>
              <a:rPr lang="en-GB" sz="2400" dirty="0" smtClean="0"/>
              <a:t>(Robert </a:t>
            </a:r>
            <a:r>
              <a:rPr lang="en-GB" sz="2400" dirty="0"/>
              <a:t>Z. </a:t>
            </a:r>
            <a:r>
              <a:rPr lang="en-GB" sz="2400" dirty="0" smtClean="0"/>
              <a:t>Leonard,</a:t>
            </a:r>
            <a:r>
              <a:rPr lang="en-GB" sz="2400" dirty="0"/>
              <a:t> </a:t>
            </a:r>
            <a:r>
              <a:rPr lang="en-GB" sz="2400" dirty="0" smtClean="0"/>
              <a:t>1940), with Greer Garson.</a:t>
            </a:r>
          </a:p>
          <a:p>
            <a:endParaRPr lang="en-GB" sz="800" dirty="0" smtClean="0"/>
          </a:p>
          <a:p>
            <a:r>
              <a:rPr lang="en-GB" sz="2400" dirty="0" smtClean="0"/>
              <a:t>Lawrence </a:t>
            </a:r>
            <a:r>
              <a:rPr lang="en-GB" sz="2400" dirty="0"/>
              <a:t>Olivier and Vivien Leigh </a:t>
            </a:r>
            <a:r>
              <a:rPr lang="en-GB" sz="2400" dirty="0" smtClean="0"/>
              <a:t>married </a:t>
            </a:r>
            <a:r>
              <a:rPr lang="en-GB" sz="2400" dirty="0"/>
              <a:t>in </a:t>
            </a:r>
            <a:r>
              <a:rPr lang="en-GB" sz="2400" dirty="0" smtClean="0"/>
              <a:t>1940. </a:t>
            </a:r>
          </a:p>
          <a:p>
            <a:endParaRPr lang="en-GB" sz="800" b="1" i="1" dirty="0" smtClean="0"/>
          </a:p>
          <a:p>
            <a:r>
              <a:rPr lang="en-GB" sz="2400" b="1" i="1" dirty="0" smtClean="0"/>
              <a:t>That </a:t>
            </a:r>
            <a:r>
              <a:rPr lang="en-GB" sz="2400" b="1" i="1" dirty="0"/>
              <a:t>Hamilton Woman</a:t>
            </a:r>
            <a:r>
              <a:rPr lang="en-GB" sz="2400" dirty="0"/>
              <a:t> </a:t>
            </a:r>
            <a:r>
              <a:rPr lang="en-GB" sz="2400" dirty="0" smtClean="0"/>
              <a:t>(</a:t>
            </a:r>
            <a:r>
              <a:rPr lang="en-GB" sz="2400" dirty="0"/>
              <a:t>Alexander </a:t>
            </a:r>
            <a:r>
              <a:rPr lang="en-GB" sz="2400" dirty="0" err="1" smtClean="0"/>
              <a:t>Korda</a:t>
            </a:r>
            <a:r>
              <a:rPr lang="en-GB" sz="2400" dirty="0" smtClean="0"/>
              <a:t>, 1941), with </a:t>
            </a:r>
            <a:r>
              <a:rPr lang="en-GB" sz="2400" dirty="0"/>
              <a:t>Vivien </a:t>
            </a:r>
            <a:r>
              <a:rPr lang="en-GB" sz="2400" dirty="0" smtClean="0"/>
              <a:t>Leigh.</a:t>
            </a:r>
          </a:p>
          <a:p>
            <a:endParaRPr lang="en-GB" sz="800" dirty="0" smtClean="0"/>
          </a:p>
          <a:p>
            <a:r>
              <a:rPr lang="en-GB" sz="2400" dirty="0" smtClean="0"/>
              <a:t>1944</a:t>
            </a:r>
            <a:r>
              <a:rPr lang="en-GB" sz="2400" dirty="0"/>
              <a:t>:</a:t>
            </a:r>
            <a:r>
              <a:rPr lang="en-GB" sz="2400" dirty="0" smtClean="0"/>
              <a:t> starred </a:t>
            </a:r>
            <a:r>
              <a:rPr lang="en-GB" sz="2400" dirty="0"/>
              <a:t>in and directed </a:t>
            </a:r>
            <a:r>
              <a:rPr lang="en-GB" sz="2400" b="1" i="1" dirty="0" smtClean="0"/>
              <a:t>Henry V</a:t>
            </a:r>
            <a:r>
              <a:rPr lang="en-GB" sz="2400" dirty="0" smtClean="0"/>
              <a:t>. </a:t>
            </a:r>
            <a:r>
              <a:rPr lang="en-GB" sz="2400" dirty="0"/>
              <a:t>W</a:t>
            </a:r>
            <a:r>
              <a:rPr lang="en-GB" sz="2400" dirty="0" smtClean="0"/>
              <a:t>on </a:t>
            </a:r>
            <a:r>
              <a:rPr lang="en-GB" sz="2400" dirty="0"/>
              <a:t>a special Oscar for Outstanding Achievement as </a:t>
            </a:r>
            <a:r>
              <a:rPr lang="en-GB" sz="2400" dirty="0" smtClean="0"/>
              <a:t>Actor</a:t>
            </a:r>
            <a:r>
              <a:rPr lang="en-GB" sz="2400" dirty="0"/>
              <a:t>, </a:t>
            </a:r>
            <a:r>
              <a:rPr lang="en-GB" sz="2400" dirty="0" smtClean="0"/>
              <a:t>Producer </a:t>
            </a:r>
            <a:r>
              <a:rPr lang="en-GB" sz="2400" dirty="0"/>
              <a:t>and </a:t>
            </a:r>
            <a:r>
              <a:rPr lang="en-GB" sz="2400" dirty="0" smtClean="0"/>
              <a:t>Director.</a:t>
            </a:r>
          </a:p>
          <a:p>
            <a:endParaRPr lang="en-GB" sz="800" dirty="0" smtClean="0"/>
          </a:p>
          <a:p>
            <a:r>
              <a:rPr lang="en-GB" sz="2400" dirty="0" smtClean="0"/>
              <a:t>1947: he </a:t>
            </a:r>
            <a:r>
              <a:rPr lang="en-GB" sz="2400" dirty="0"/>
              <a:t>was </a:t>
            </a:r>
            <a:r>
              <a:rPr lang="en-GB" sz="2400" dirty="0" smtClean="0"/>
              <a:t>knighted.</a:t>
            </a:r>
          </a:p>
          <a:p>
            <a:endParaRPr lang="en-GB" sz="900" dirty="0" smtClean="0"/>
          </a:p>
          <a:p>
            <a:r>
              <a:rPr lang="en-GB" sz="2400" dirty="0" smtClean="0"/>
              <a:t>1948: starred </a:t>
            </a:r>
            <a:r>
              <a:rPr lang="en-GB" sz="2400" dirty="0"/>
              <a:t>and directed </a:t>
            </a:r>
            <a:r>
              <a:rPr lang="en-GB" sz="2400" b="1" i="1" dirty="0" smtClean="0"/>
              <a:t>Hamlet</a:t>
            </a:r>
            <a:r>
              <a:rPr lang="en-GB" sz="2400" dirty="0" smtClean="0"/>
              <a:t>. Won </a:t>
            </a:r>
            <a:r>
              <a:rPr lang="en-GB" sz="2400" dirty="0"/>
              <a:t>Oscars for Best Picture, Best Actor in a Leading Role and </a:t>
            </a:r>
            <a:r>
              <a:rPr lang="en-GB" sz="2400" dirty="0" smtClean="0"/>
              <a:t>was nominated </a:t>
            </a:r>
            <a:r>
              <a:rPr lang="en-GB" sz="2400" dirty="0"/>
              <a:t>for Best Director. </a:t>
            </a:r>
            <a:endParaRPr lang="en-GB" sz="2400" dirty="0" smtClean="0"/>
          </a:p>
          <a:p>
            <a:endParaRPr lang="en-US" sz="2400" dirty="0"/>
          </a:p>
        </p:txBody>
      </p:sp>
      <p:pic>
        <p:nvPicPr>
          <p:cNvPr id="4" name="Picture 3"/>
          <p:cNvPicPr>
            <a:picLocks noChangeAspect="1"/>
          </p:cNvPicPr>
          <p:nvPr/>
        </p:nvPicPr>
        <p:blipFill>
          <a:blip r:embed="rId2"/>
          <a:stretch>
            <a:fillRect/>
          </a:stretch>
        </p:blipFill>
        <p:spPr>
          <a:xfrm>
            <a:off x="7431389" y="0"/>
            <a:ext cx="1712611" cy="1415470"/>
          </a:xfrm>
          <a:prstGeom prst="rect">
            <a:avLst/>
          </a:prstGeom>
        </p:spPr>
      </p:pic>
      <p:pic>
        <p:nvPicPr>
          <p:cNvPr id="5" name="Picture 4"/>
          <p:cNvPicPr>
            <a:picLocks noChangeAspect="1"/>
          </p:cNvPicPr>
          <p:nvPr/>
        </p:nvPicPr>
        <p:blipFill>
          <a:blip r:embed="rId3"/>
          <a:stretch>
            <a:fillRect/>
          </a:stretch>
        </p:blipFill>
        <p:spPr>
          <a:xfrm>
            <a:off x="1" y="0"/>
            <a:ext cx="1572744" cy="1415470"/>
          </a:xfrm>
          <a:prstGeom prst="rect">
            <a:avLst/>
          </a:prstGeom>
        </p:spPr>
      </p:pic>
    </p:spTree>
    <p:extLst>
      <p:ext uri="{BB962C8B-B14F-4D97-AF65-F5344CB8AC3E}">
        <p14:creationId xmlns:p14="http://schemas.microsoft.com/office/powerpoint/2010/main" val="3843725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Lawrence Olivier: </a:t>
            </a:r>
            <a:r>
              <a:rPr lang="en-GB" dirty="0" smtClean="0"/>
              <a:t>‘51-57</a:t>
            </a:r>
            <a:endParaRPr lang="en-US" dirty="0"/>
          </a:p>
        </p:txBody>
      </p:sp>
      <p:sp>
        <p:nvSpPr>
          <p:cNvPr id="3" name="Content Placeholder 2"/>
          <p:cNvSpPr>
            <a:spLocks noGrp="1"/>
          </p:cNvSpPr>
          <p:nvPr>
            <p:ph idx="1"/>
          </p:nvPr>
        </p:nvSpPr>
        <p:spPr>
          <a:xfrm>
            <a:off x="457200" y="1600200"/>
            <a:ext cx="6100981" cy="4525963"/>
          </a:xfrm>
        </p:spPr>
        <p:txBody>
          <a:bodyPr>
            <a:normAutofit/>
          </a:bodyPr>
          <a:lstStyle/>
          <a:p>
            <a:r>
              <a:rPr lang="en-GB" sz="2400" dirty="0" smtClean="0"/>
              <a:t>1951: on </a:t>
            </a:r>
            <a:r>
              <a:rPr lang="en-GB" sz="2400" dirty="0"/>
              <a:t>stage </a:t>
            </a:r>
            <a:r>
              <a:rPr lang="en-GB" sz="2400" dirty="0" smtClean="0"/>
              <a:t>in </a:t>
            </a:r>
            <a:r>
              <a:rPr lang="en-GB" sz="2400" dirty="0"/>
              <a:t>Shakespeare’s </a:t>
            </a:r>
            <a:r>
              <a:rPr lang="en-GB" sz="2400" b="1" i="1" dirty="0"/>
              <a:t>Anthony and Cleopatra</a:t>
            </a:r>
            <a:r>
              <a:rPr lang="en-GB" sz="2400" dirty="0"/>
              <a:t> and </a:t>
            </a:r>
            <a:r>
              <a:rPr lang="en-GB" sz="2400" dirty="0" smtClean="0"/>
              <a:t>G.B. Shaw’s </a:t>
            </a:r>
            <a:r>
              <a:rPr lang="en-GB" sz="2400" b="1" i="1" dirty="0"/>
              <a:t>Caesar and Cleopatra</a:t>
            </a:r>
            <a:r>
              <a:rPr lang="en-GB" sz="2400" dirty="0"/>
              <a:t>. </a:t>
            </a:r>
          </a:p>
          <a:p>
            <a:endParaRPr lang="en-GB" sz="800" dirty="0" smtClean="0"/>
          </a:p>
          <a:p>
            <a:r>
              <a:rPr lang="en-GB" sz="2400" dirty="0" smtClean="0"/>
              <a:t>1953: </a:t>
            </a:r>
            <a:r>
              <a:rPr lang="en-GB" sz="2400" b="1" i="1" dirty="0" smtClean="0"/>
              <a:t>The </a:t>
            </a:r>
            <a:r>
              <a:rPr lang="en-GB" sz="2400" b="1" i="1" dirty="0"/>
              <a:t>Beggar’s </a:t>
            </a:r>
            <a:r>
              <a:rPr lang="en-GB" sz="2400" b="1" i="1" dirty="0" smtClean="0"/>
              <a:t>Opera</a:t>
            </a:r>
            <a:r>
              <a:rPr lang="en-GB" sz="2400" dirty="0"/>
              <a:t> (</a:t>
            </a:r>
            <a:r>
              <a:rPr lang="en-GB" sz="2400" dirty="0" smtClean="0"/>
              <a:t>Peter Brooks).</a:t>
            </a:r>
          </a:p>
          <a:p>
            <a:endParaRPr lang="en-GB" sz="800" dirty="0" smtClean="0"/>
          </a:p>
          <a:p>
            <a:r>
              <a:rPr lang="en-GB" sz="2400" dirty="0" smtClean="0"/>
              <a:t>1955: </a:t>
            </a:r>
            <a:r>
              <a:rPr lang="en-GB" sz="2400" dirty="0"/>
              <a:t>starred in and directed </a:t>
            </a:r>
            <a:r>
              <a:rPr lang="en-GB" sz="2400" b="1" i="1" dirty="0" smtClean="0"/>
              <a:t>Richard III</a:t>
            </a:r>
            <a:r>
              <a:rPr lang="en-GB" sz="2400" dirty="0"/>
              <a:t>.</a:t>
            </a:r>
            <a:r>
              <a:rPr lang="en-GB" sz="2400" dirty="0" smtClean="0"/>
              <a:t> </a:t>
            </a:r>
            <a:r>
              <a:rPr lang="en-GB" sz="2400" dirty="0"/>
              <a:t>N</a:t>
            </a:r>
            <a:r>
              <a:rPr lang="en-GB" sz="2400" dirty="0" smtClean="0"/>
              <a:t>ominated for </a:t>
            </a:r>
            <a:r>
              <a:rPr lang="en-GB" sz="2400" dirty="0"/>
              <a:t>an Oscar for Best Actor in </a:t>
            </a:r>
            <a:r>
              <a:rPr lang="en-GB" sz="2400" dirty="0" smtClean="0"/>
              <a:t>a Leading </a:t>
            </a:r>
            <a:r>
              <a:rPr lang="en-GB" sz="2400" dirty="0"/>
              <a:t>Role. </a:t>
            </a:r>
            <a:endParaRPr lang="en-GB" sz="2400" dirty="0" smtClean="0"/>
          </a:p>
          <a:p>
            <a:endParaRPr lang="en-GB" sz="800" dirty="0" smtClean="0"/>
          </a:p>
          <a:p>
            <a:r>
              <a:rPr lang="en-GB" sz="2400" dirty="0" smtClean="0"/>
              <a:t>1957: </a:t>
            </a:r>
            <a:r>
              <a:rPr lang="en-GB" sz="2400" dirty="0"/>
              <a:t>starred </a:t>
            </a:r>
            <a:r>
              <a:rPr lang="en-GB" sz="2400" dirty="0" smtClean="0"/>
              <a:t>in and </a:t>
            </a:r>
            <a:r>
              <a:rPr lang="en-GB" sz="2400" dirty="0"/>
              <a:t>directed Terence Rattigan’s play ‘The Sleeping Prince,’ which became </a:t>
            </a:r>
            <a:r>
              <a:rPr lang="en-GB" sz="2400" b="1" i="1" dirty="0"/>
              <a:t>The Prince and the </a:t>
            </a:r>
            <a:r>
              <a:rPr lang="en-GB" sz="2400" b="1" i="1" dirty="0" smtClean="0"/>
              <a:t>Showgirl</a:t>
            </a:r>
            <a:r>
              <a:rPr lang="en-GB" sz="2400" dirty="0" smtClean="0"/>
              <a:t>.</a:t>
            </a:r>
            <a:endParaRPr lang="en-US" sz="2400" dirty="0"/>
          </a:p>
        </p:txBody>
      </p:sp>
      <p:pic>
        <p:nvPicPr>
          <p:cNvPr id="4" name="Picture 3"/>
          <p:cNvPicPr>
            <a:picLocks noChangeAspect="1"/>
          </p:cNvPicPr>
          <p:nvPr/>
        </p:nvPicPr>
        <p:blipFill>
          <a:blip r:embed="rId2"/>
          <a:stretch>
            <a:fillRect/>
          </a:stretch>
        </p:blipFill>
        <p:spPr>
          <a:xfrm>
            <a:off x="6419903" y="3160807"/>
            <a:ext cx="2141644" cy="1488261"/>
          </a:xfrm>
          <a:prstGeom prst="rect">
            <a:avLst/>
          </a:prstGeom>
        </p:spPr>
      </p:pic>
      <p:pic>
        <p:nvPicPr>
          <p:cNvPr id="5" name="Picture 4"/>
          <p:cNvPicPr>
            <a:picLocks noChangeAspect="1"/>
          </p:cNvPicPr>
          <p:nvPr/>
        </p:nvPicPr>
        <p:blipFill>
          <a:blip r:embed="rId3"/>
          <a:stretch>
            <a:fillRect/>
          </a:stretch>
        </p:blipFill>
        <p:spPr>
          <a:xfrm>
            <a:off x="6419279" y="4752234"/>
            <a:ext cx="2141644" cy="1927480"/>
          </a:xfrm>
          <a:prstGeom prst="rect">
            <a:avLst/>
          </a:prstGeom>
        </p:spPr>
      </p:pic>
      <p:pic>
        <p:nvPicPr>
          <p:cNvPr id="6" name="Picture 5"/>
          <p:cNvPicPr>
            <a:picLocks noChangeAspect="1"/>
          </p:cNvPicPr>
          <p:nvPr/>
        </p:nvPicPr>
        <p:blipFill>
          <a:blip r:embed="rId4"/>
          <a:stretch>
            <a:fillRect/>
          </a:stretch>
        </p:blipFill>
        <p:spPr>
          <a:xfrm>
            <a:off x="6419903" y="1756044"/>
            <a:ext cx="2141020" cy="1325393"/>
          </a:xfrm>
          <a:prstGeom prst="rect">
            <a:avLst/>
          </a:prstGeom>
        </p:spPr>
      </p:pic>
    </p:spTree>
    <p:extLst>
      <p:ext uri="{BB962C8B-B14F-4D97-AF65-F5344CB8AC3E}">
        <p14:creationId xmlns:p14="http://schemas.microsoft.com/office/powerpoint/2010/main" val="2799566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08325" cy="902020"/>
          </a:xfrm>
        </p:spPr>
        <p:txBody>
          <a:bodyPr/>
          <a:lstStyle/>
          <a:p>
            <a:r>
              <a:rPr lang="en-GB" dirty="0"/>
              <a:t>A Dyer Backlash in the 1990s </a:t>
            </a:r>
            <a:endParaRPr lang="en-US" dirty="0"/>
          </a:p>
        </p:txBody>
      </p:sp>
      <p:sp>
        <p:nvSpPr>
          <p:cNvPr id="3" name="Content Placeholder 2"/>
          <p:cNvSpPr>
            <a:spLocks noGrp="1"/>
          </p:cNvSpPr>
          <p:nvPr>
            <p:ph idx="1"/>
          </p:nvPr>
        </p:nvSpPr>
        <p:spPr>
          <a:xfrm>
            <a:off x="457200" y="1685117"/>
            <a:ext cx="8229600" cy="4823161"/>
          </a:xfrm>
        </p:spPr>
        <p:txBody>
          <a:bodyPr>
            <a:normAutofit fontScale="92500" lnSpcReduction="10000"/>
          </a:bodyPr>
          <a:lstStyle/>
          <a:p>
            <a:r>
              <a:rPr lang="en-GB" sz="2800" dirty="0" err="1" smtClean="0"/>
              <a:t>Danae</a:t>
            </a:r>
            <a:r>
              <a:rPr lang="en-GB" sz="2800" dirty="0" smtClean="0"/>
              <a:t> </a:t>
            </a:r>
            <a:r>
              <a:rPr lang="en-GB" sz="2800" dirty="0"/>
              <a:t>Clark, in the Preface of her book </a:t>
            </a:r>
            <a:r>
              <a:rPr lang="en-GB" sz="2800" i="1" dirty="0"/>
              <a:t>Negotiating Hollywood</a:t>
            </a:r>
            <a:r>
              <a:rPr lang="en-GB" sz="2800" dirty="0"/>
              <a:t>, claimed that by the mid-1980s star studies </a:t>
            </a:r>
            <a:r>
              <a:rPr lang="en-GB" sz="2800" dirty="0" smtClean="0"/>
              <a:t>‘was </a:t>
            </a:r>
            <a:r>
              <a:rPr lang="en-GB" sz="2800" dirty="0"/>
              <a:t>an accepted and established subgenre of film </a:t>
            </a:r>
            <a:r>
              <a:rPr lang="en-GB" sz="2800" dirty="0" smtClean="0"/>
              <a:t>studies’ </a:t>
            </a:r>
            <a:r>
              <a:rPr lang="en-GB" sz="2800" dirty="0"/>
              <a:t>(Clark, 1995: Preface, x)</a:t>
            </a:r>
            <a:r>
              <a:rPr lang="en-GB" sz="2800" dirty="0" smtClean="0"/>
              <a:t>.</a:t>
            </a:r>
          </a:p>
          <a:p>
            <a:endParaRPr lang="en-GB" sz="800" dirty="0" smtClean="0"/>
          </a:p>
          <a:p>
            <a:r>
              <a:rPr lang="en-GB" sz="2800" dirty="0" smtClean="0"/>
              <a:t>Here </a:t>
            </a:r>
            <a:r>
              <a:rPr lang="en-GB" sz="2800" dirty="0"/>
              <a:t>Clark declared her intention of seeking ‘to destabilize the concept of “star” and to interrogate the very premises upon which “star studies” traditionally rests’ (Clark, 1995: ix). </a:t>
            </a:r>
            <a:endParaRPr lang="en-GB" sz="2800" dirty="0" smtClean="0"/>
          </a:p>
          <a:p>
            <a:endParaRPr lang="en-GB" sz="800" dirty="0" smtClean="0"/>
          </a:p>
          <a:p>
            <a:r>
              <a:rPr lang="en-GB" sz="2800" dirty="0" smtClean="0"/>
              <a:t>‘Armed </a:t>
            </a:r>
            <a:r>
              <a:rPr lang="en-GB" sz="2800" dirty="0"/>
              <a:t>with my own suspicions about reception studies, as well as with my background in Marxism and political economy, I began to resituate the star within the sphere of </a:t>
            </a:r>
            <a:r>
              <a:rPr lang="en-GB" sz="2800" dirty="0" smtClean="0"/>
              <a:t>production’ </a:t>
            </a:r>
            <a:r>
              <a:rPr lang="en-GB" sz="2800" dirty="0"/>
              <a:t>(Clark, 1995: x). </a:t>
            </a:r>
            <a:r>
              <a:rPr lang="en-GB" sz="2800" dirty="0" smtClean="0"/>
              <a:t> </a:t>
            </a:r>
            <a:endParaRPr lang="en-US" sz="2800" dirty="0"/>
          </a:p>
        </p:txBody>
      </p:sp>
      <p:pic>
        <p:nvPicPr>
          <p:cNvPr id="4" name="Picture 3"/>
          <p:cNvPicPr>
            <a:picLocks noChangeAspect="1"/>
          </p:cNvPicPr>
          <p:nvPr/>
        </p:nvPicPr>
        <p:blipFill>
          <a:blip r:embed="rId2"/>
          <a:stretch>
            <a:fillRect/>
          </a:stretch>
        </p:blipFill>
        <p:spPr>
          <a:xfrm>
            <a:off x="8065525" y="0"/>
            <a:ext cx="1078475" cy="1685117"/>
          </a:xfrm>
          <a:prstGeom prst="rect">
            <a:avLst/>
          </a:prstGeom>
        </p:spPr>
      </p:pic>
    </p:spTree>
    <p:extLst>
      <p:ext uri="{BB962C8B-B14F-4D97-AF65-F5344CB8AC3E}">
        <p14:creationId xmlns:p14="http://schemas.microsoft.com/office/powerpoint/2010/main" val="42032663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29693" cy="915901"/>
          </a:xfrm>
        </p:spPr>
        <p:txBody>
          <a:bodyPr>
            <a:normAutofit/>
          </a:bodyPr>
          <a:lstStyle/>
          <a:p>
            <a:r>
              <a:rPr lang="en-GB" dirty="0"/>
              <a:t>Marilyn Monroe: Movie </a:t>
            </a:r>
            <a:r>
              <a:rPr lang="en-GB" dirty="0" smtClean="0"/>
              <a:t>Star</a:t>
            </a:r>
            <a:endParaRPr lang="en-US" dirty="0"/>
          </a:p>
        </p:txBody>
      </p:sp>
      <p:sp>
        <p:nvSpPr>
          <p:cNvPr id="3" name="Content Placeholder 2"/>
          <p:cNvSpPr>
            <a:spLocks noGrp="1"/>
          </p:cNvSpPr>
          <p:nvPr>
            <p:ph idx="1"/>
          </p:nvPr>
        </p:nvSpPr>
        <p:spPr>
          <a:xfrm>
            <a:off x="457200" y="1417638"/>
            <a:ext cx="7409215" cy="5060878"/>
          </a:xfrm>
        </p:spPr>
        <p:txBody>
          <a:bodyPr>
            <a:normAutofit lnSpcReduction="10000"/>
          </a:bodyPr>
          <a:lstStyle/>
          <a:p>
            <a:r>
              <a:rPr lang="en-GB" sz="2400" dirty="0"/>
              <a:t>B</a:t>
            </a:r>
            <a:r>
              <a:rPr lang="en-GB" sz="2400" dirty="0" smtClean="0"/>
              <a:t>orn </a:t>
            </a:r>
            <a:r>
              <a:rPr lang="en-GB" sz="2400" dirty="0"/>
              <a:t>Norma Jean </a:t>
            </a:r>
            <a:r>
              <a:rPr lang="en-GB" sz="2400" dirty="0" err="1"/>
              <a:t>Mortenson</a:t>
            </a:r>
            <a:r>
              <a:rPr lang="en-GB" sz="2400" dirty="0"/>
              <a:t> in Los Angeles in </a:t>
            </a:r>
            <a:r>
              <a:rPr lang="en-GB" sz="2400" dirty="0" smtClean="0"/>
              <a:t>1926.</a:t>
            </a:r>
          </a:p>
          <a:p>
            <a:endParaRPr lang="en-GB" sz="800" dirty="0" smtClean="0"/>
          </a:p>
          <a:p>
            <a:r>
              <a:rPr lang="en-GB" sz="2400" dirty="0" smtClean="0"/>
              <a:t>1946: </a:t>
            </a:r>
            <a:r>
              <a:rPr lang="en-GB" sz="2400" dirty="0"/>
              <a:t>working as a ‘pin-up’ </a:t>
            </a:r>
            <a:r>
              <a:rPr lang="en-GB" sz="2400" dirty="0" smtClean="0"/>
              <a:t>model.</a:t>
            </a:r>
          </a:p>
          <a:p>
            <a:endParaRPr lang="en-GB" sz="800" dirty="0" smtClean="0"/>
          </a:p>
          <a:p>
            <a:r>
              <a:rPr lang="en-GB" sz="2400" dirty="0" smtClean="0"/>
              <a:t>Took </a:t>
            </a:r>
            <a:r>
              <a:rPr lang="en-GB" sz="2400" dirty="0"/>
              <a:t>literature courses as UCLA. </a:t>
            </a:r>
            <a:endParaRPr lang="en-GB" sz="2400" dirty="0" smtClean="0"/>
          </a:p>
          <a:p>
            <a:endParaRPr lang="en-GB" sz="800" dirty="0" smtClean="0"/>
          </a:p>
          <a:p>
            <a:r>
              <a:rPr lang="en-GB" sz="2400" dirty="0" smtClean="0"/>
              <a:t>1948: contract with </a:t>
            </a:r>
            <a:r>
              <a:rPr lang="en-GB" sz="2400" dirty="0"/>
              <a:t>Columbia </a:t>
            </a:r>
            <a:r>
              <a:rPr lang="en-GB" sz="2400" dirty="0" smtClean="0"/>
              <a:t>Studios, cast </a:t>
            </a:r>
            <a:r>
              <a:rPr lang="en-GB" sz="2400" dirty="0"/>
              <a:t>in </a:t>
            </a:r>
            <a:r>
              <a:rPr lang="en-GB" sz="2400" b="1" i="1" dirty="0"/>
              <a:t>Ladies of Chorus</a:t>
            </a:r>
            <a:r>
              <a:rPr lang="en-GB" sz="2400" dirty="0"/>
              <a:t> (Phil </a:t>
            </a:r>
            <a:r>
              <a:rPr lang="en-GB" sz="2400" dirty="0" err="1"/>
              <a:t>Karlson</a:t>
            </a:r>
            <a:r>
              <a:rPr lang="en-GB" sz="2400" dirty="0"/>
              <a:t>)</a:t>
            </a:r>
            <a:r>
              <a:rPr lang="en-GB" sz="2400" dirty="0" smtClean="0"/>
              <a:t>.</a:t>
            </a:r>
          </a:p>
          <a:p>
            <a:endParaRPr lang="en-GB" sz="800" dirty="0" smtClean="0"/>
          </a:p>
          <a:p>
            <a:r>
              <a:rPr lang="en-GB" sz="2400" dirty="0" smtClean="0"/>
              <a:t>1950</a:t>
            </a:r>
            <a:r>
              <a:rPr lang="en-GB" sz="2400" dirty="0"/>
              <a:t>, Joseph L. </a:t>
            </a:r>
            <a:r>
              <a:rPr lang="en-GB" sz="2400" dirty="0" err="1"/>
              <a:t>Mankiewicz</a:t>
            </a:r>
            <a:r>
              <a:rPr lang="en-GB" sz="2400" dirty="0"/>
              <a:t> cast her in small roles in </a:t>
            </a:r>
            <a:r>
              <a:rPr lang="en-GB" sz="2400" b="1" i="1" dirty="0"/>
              <a:t>The Asphalt Jungle</a:t>
            </a:r>
            <a:r>
              <a:rPr lang="en-GB" sz="2400" dirty="0"/>
              <a:t> and </a:t>
            </a:r>
            <a:r>
              <a:rPr lang="en-GB" sz="2400" b="1" i="1" dirty="0"/>
              <a:t>All About Eve</a:t>
            </a:r>
            <a:r>
              <a:rPr lang="en-GB" sz="2400" dirty="0"/>
              <a:t>. </a:t>
            </a:r>
            <a:endParaRPr lang="en-GB" sz="2400" dirty="0" smtClean="0"/>
          </a:p>
          <a:p>
            <a:endParaRPr lang="en-GB" sz="800" dirty="0" smtClean="0"/>
          </a:p>
          <a:p>
            <a:r>
              <a:rPr lang="en-GB" sz="2400" dirty="0" smtClean="0"/>
              <a:t>1950: </a:t>
            </a:r>
            <a:r>
              <a:rPr lang="en-GB" sz="2400" dirty="0"/>
              <a:t>seven year contract </a:t>
            </a:r>
            <a:r>
              <a:rPr lang="en-GB" sz="2400" dirty="0" smtClean="0"/>
              <a:t>with 20</a:t>
            </a:r>
            <a:r>
              <a:rPr lang="en-GB" sz="2400" baseline="30000" dirty="0" smtClean="0"/>
              <a:t>th</a:t>
            </a:r>
            <a:r>
              <a:rPr lang="en-GB" sz="2400" dirty="0" smtClean="0"/>
              <a:t> </a:t>
            </a:r>
            <a:r>
              <a:rPr lang="en-GB" sz="2400" dirty="0"/>
              <a:t>Century-</a:t>
            </a:r>
            <a:r>
              <a:rPr lang="en-GB" sz="2400" dirty="0" smtClean="0"/>
              <a:t>Fox.</a:t>
            </a:r>
          </a:p>
          <a:p>
            <a:endParaRPr lang="en-GB" sz="800" dirty="0" smtClean="0"/>
          </a:p>
          <a:p>
            <a:r>
              <a:rPr lang="en-GB" sz="2400" dirty="0" smtClean="0"/>
              <a:t>1953: leading roles in </a:t>
            </a:r>
            <a:r>
              <a:rPr lang="en-GB" sz="2400" b="1" i="1" dirty="0" smtClean="0"/>
              <a:t>Niagara</a:t>
            </a:r>
            <a:r>
              <a:rPr lang="en-GB" sz="2400" dirty="0" smtClean="0"/>
              <a:t> </a:t>
            </a:r>
            <a:r>
              <a:rPr lang="en-GB" sz="2400" dirty="0"/>
              <a:t>(Henry </a:t>
            </a:r>
            <a:r>
              <a:rPr lang="en-GB" sz="2400" dirty="0" smtClean="0"/>
              <a:t>Hathaway), </a:t>
            </a:r>
            <a:r>
              <a:rPr lang="en-GB" sz="2400" b="1" i="1" dirty="0" smtClean="0"/>
              <a:t>Gentlemen </a:t>
            </a:r>
            <a:r>
              <a:rPr lang="en-GB" sz="2400" b="1" i="1" dirty="0"/>
              <a:t>Prefer Blondes</a:t>
            </a:r>
            <a:r>
              <a:rPr lang="en-GB" sz="2400" dirty="0"/>
              <a:t> </a:t>
            </a:r>
            <a:r>
              <a:rPr lang="en-GB" sz="2400" dirty="0" smtClean="0"/>
              <a:t>(Howard Hawks)</a:t>
            </a:r>
            <a:r>
              <a:rPr lang="en-GB" sz="2400" dirty="0"/>
              <a:t> </a:t>
            </a:r>
            <a:r>
              <a:rPr lang="en-GB" sz="2400" dirty="0" smtClean="0"/>
              <a:t>and </a:t>
            </a:r>
            <a:r>
              <a:rPr lang="en-GB" sz="2400" b="1" i="1" dirty="0" smtClean="0"/>
              <a:t>How </a:t>
            </a:r>
            <a:r>
              <a:rPr lang="en-GB" sz="2400" b="1" i="1" dirty="0"/>
              <a:t>to Marry a </a:t>
            </a:r>
            <a:r>
              <a:rPr lang="en-GB" sz="2400" b="1" i="1" dirty="0" smtClean="0"/>
              <a:t>Millionaire</a:t>
            </a:r>
            <a:r>
              <a:rPr lang="en-GB" sz="2400" dirty="0"/>
              <a:t> </a:t>
            </a:r>
            <a:r>
              <a:rPr lang="en-GB" sz="2400" dirty="0" smtClean="0"/>
              <a:t>(</a:t>
            </a:r>
            <a:r>
              <a:rPr lang="en-GB" sz="2400" dirty="0"/>
              <a:t>Jean </a:t>
            </a:r>
            <a:r>
              <a:rPr lang="en-GB" sz="2400" dirty="0" err="1" smtClean="0"/>
              <a:t>Negulesco</a:t>
            </a:r>
            <a:r>
              <a:rPr lang="en-GB" sz="2400" dirty="0" smtClean="0"/>
              <a:t>). </a:t>
            </a:r>
            <a:endParaRPr lang="en-US" sz="2400" dirty="0"/>
          </a:p>
        </p:txBody>
      </p:sp>
      <p:pic>
        <p:nvPicPr>
          <p:cNvPr id="4" name="Picture 3"/>
          <p:cNvPicPr>
            <a:picLocks noChangeAspect="1"/>
          </p:cNvPicPr>
          <p:nvPr/>
        </p:nvPicPr>
        <p:blipFill>
          <a:blip r:embed="rId2"/>
          <a:stretch>
            <a:fillRect/>
          </a:stretch>
        </p:blipFill>
        <p:spPr>
          <a:xfrm>
            <a:off x="7866415" y="0"/>
            <a:ext cx="1277585" cy="1806041"/>
          </a:xfrm>
          <a:prstGeom prst="rect">
            <a:avLst/>
          </a:prstGeom>
        </p:spPr>
      </p:pic>
      <p:pic>
        <p:nvPicPr>
          <p:cNvPr id="5" name="Picture 4"/>
          <p:cNvPicPr>
            <a:picLocks noChangeAspect="1"/>
          </p:cNvPicPr>
          <p:nvPr/>
        </p:nvPicPr>
        <p:blipFill>
          <a:blip r:embed="rId3"/>
          <a:stretch>
            <a:fillRect/>
          </a:stretch>
        </p:blipFill>
        <p:spPr>
          <a:xfrm>
            <a:off x="7866415" y="1806041"/>
            <a:ext cx="1277585" cy="2078204"/>
          </a:xfrm>
          <a:prstGeom prst="rect">
            <a:avLst/>
          </a:prstGeom>
        </p:spPr>
      </p:pic>
      <p:pic>
        <p:nvPicPr>
          <p:cNvPr id="6" name="Picture 5"/>
          <p:cNvPicPr>
            <a:picLocks noChangeAspect="1"/>
          </p:cNvPicPr>
          <p:nvPr/>
        </p:nvPicPr>
        <p:blipFill>
          <a:blip r:embed="rId4"/>
          <a:stretch>
            <a:fillRect/>
          </a:stretch>
        </p:blipFill>
        <p:spPr>
          <a:xfrm>
            <a:off x="7451127" y="3884245"/>
            <a:ext cx="1692874" cy="1223101"/>
          </a:xfrm>
          <a:prstGeom prst="rect">
            <a:avLst/>
          </a:prstGeom>
        </p:spPr>
      </p:pic>
      <p:pic>
        <p:nvPicPr>
          <p:cNvPr id="7" name="Picture 6"/>
          <p:cNvPicPr>
            <a:picLocks noChangeAspect="1"/>
          </p:cNvPicPr>
          <p:nvPr/>
        </p:nvPicPr>
        <p:blipFill>
          <a:blip r:embed="rId5"/>
          <a:stretch>
            <a:fillRect/>
          </a:stretch>
        </p:blipFill>
        <p:spPr>
          <a:xfrm>
            <a:off x="7840136" y="5119515"/>
            <a:ext cx="1303864" cy="1738485"/>
          </a:xfrm>
          <a:prstGeom prst="rect">
            <a:avLst/>
          </a:prstGeom>
        </p:spPr>
      </p:pic>
    </p:spTree>
    <p:extLst>
      <p:ext uri="{BB962C8B-B14F-4D97-AF65-F5344CB8AC3E}">
        <p14:creationId xmlns:p14="http://schemas.microsoft.com/office/powerpoint/2010/main" val="3457491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033612" cy="786926"/>
          </a:xfrm>
        </p:spPr>
        <p:txBody>
          <a:bodyPr/>
          <a:lstStyle/>
          <a:p>
            <a:r>
              <a:rPr lang="en-GB" dirty="0"/>
              <a:t>Marilyn Monroe</a:t>
            </a:r>
            <a:r>
              <a:rPr lang="en-GB" dirty="0" smtClean="0"/>
              <a:t>: </a:t>
            </a:r>
            <a:r>
              <a:rPr lang="fr-FR" dirty="0" smtClean="0"/>
              <a:t>’</a:t>
            </a:r>
            <a:r>
              <a:rPr lang="en-GB" dirty="0" smtClean="0"/>
              <a:t>54-57 </a:t>
            </a:r>
            <a:endParaRPr lang="en-US" dirty="0"/>
          </a:p>
        </p:txBody>
      </p:sp>
      <p:sp>
        <p:nvSpPr>
          <p:cNvPr id="3" name="Content Placeholder 2"/>
          <p:cNvSpPr>
            <a:spLocks noGrp="1"/>
          </p:cNvSpPr>
          <p:nvPr>
            <p:ph idx="1"/>
          </p:nvPr>
        </p:nvSpPr>
        <p:spPr>
          <a:xfrm>
            <a:off x="457201" y="1259987"/>
            <a:ext cx="6904632" cy="5248291"/>
          </a:xfrm>
        </p:spPr>
        <p:txBody>
          <a:bodyPr>
            <a:normAutofit lnSpcReduction="10000"/>
          </a:bodyPr>
          <a:lstStyle/>
          <a:p>
            <a:r>
              <a:rPr lang="en-GB" sz="2400" dirty="0"/>
              <a:t>1954, </a:t>
            </a:r>
            <a:r>
              <a:rPr lang="en-GB" sz="2400" dirty="0" smtClean="0"/>
              <a:t>starred in </a:t>
            </a:r>
            <a:r>
              <a:rPr lang="en-GB" sz="2400" dirty="0"/>
              <a:t>the western </a:t>
            </a:r>
            <a:r>
              <a:rPr lang="en-GB" sz="2400" b="1" i="1" dirty="0"/>
              <a:t>River of No Return</a:t>
            </a:r>
            <a:r>
              <a:rPr lang="en-GB" sz="2400" dirty="0"/>
              <a:t> (Otto Preminger)</a:t>
            </a:r>
            <a:r>
              <a:rPr lang="en-GB" sz="2400" dirty="0" smtClean="0"/>
              <a:t>.</a:t>
            </a:r>
          </a:p>
          <a:p>
            <a:endParaRPr lang="en-GB" sz="800" dirty="0" smtClean="0"/>
          </a:p>
          <a:p>
            <a:r>
              <a:rPr lang="en-GB" sz="2400" dirty="0" smtClean="0"/>
              <a:t>1955, </a:t>
            </a:r>
            <a:r>
              <a:rPr lang="en-GB" sz="2400" b="1" i="1" dirty="0" smtClean="0"/>
              <a:t>The </a:t>
            </a:r>
            <a:r>
              <a:rPr lang="en-GB" sz="2400" b="1" i="1" dirty="0"/>
              <a:t>Seven Year Itch</a:t>
            </a:r>
            <a:r>
              <a:rPr lang="en-GB" sz="2400" dirty="0"/>
              <a:t> </a:t>
            </a:r>
            <a:r>
              <a:rPr lang="en-GB" sz="2400" dirty="0" smtClean="0"/>
              <a:t>(</a:t>
            </a:r>
            <a:r>
              <a:rPr lang="en-GB" sz="2400" dirty="0"/>
              <a:t>Billy </a:t>
            </a:r>
            <a:r>
              <a:rPr lang="en-GB" sz="2400" dirty="0" smtClean="0"/>
              <a:t>Wider, 1955). BAFTA nomination </a:t>
            </a:r>
            <a:r>
              <a:rPr lang="en-GB" sz="2400" dirty="0"/>
              <a:t>her for Best Foreign Actress. </a:t>
            </a:r>
            <a:endParaRPr lang="en-GB" sz="2400" dirty="0" smtClean="0"/>
          </a:p>
          <a:p>
            <a:endParaRPr lang="en-GB" sz="800" dirty="0" smtClean="0"/>
          </a:p>
          <a:p>
            <a:r>
              <a:rPr lang="en-GB" sz="2400" dirty="0" smtClean="0"/>
              <a:t>1955: began acting </a:t>
            </a:r>
            <a:r>
              <a:rPr lang="en-GB" sz="2400" dirty="0"/>
              <a:t>classes </a:t>
            </a:r>
            <a:r>
              <a:rPr lang="en-GB" sz="2400" dirty="0" smtClean="0"/>
              <a:t>with </a:t>
            </a:r>
            <a:r>
              <a:rPr lang="en-GB" sz="2400" dirty="0"/>
              <a:t>Lee Strasberg at the Actor’s </a:t>
            </a:r>
            <a:r>
              <a:rPr lang="en-GB" sz="2400" dirty="0" smtClean="0"/>
              <a:t>Studio </a:t>
            </a:r>
            <a:r>
              <a:rPr lang="en-GB" sz="2400" dirty="0"/>
              <a:t>in New </a:t>
            </a:r>
            <a:r>
              <a:rPr lang="en-GB" sz="2400" dirty="0" smtClean="0"/>
              <a:t>York.</a:t>
            </a:r>
          </a:p>
          <a:p>
            <a:endParaRPr lang="en-GB" sz="800" dirty="0" smtClean="0"/>
          </a:p>
          <a:p>
            <a:r>
              <a:rPr lang="en-GB" sz="2400" dirty="0" smtClean="0"/>
              <a:t>1956</a:t>
            </a:r>
            <a:r>
              <a:rPr lang="en-GB" sz="2400" dirty="0"/>
              <a:t>, </a:t>
            </a:r>
            <a:r>
              <a:rPr lang="en-GB" sz="2400" b="1" i="1" dirty="0" smtClean="0"/>
              <a:t>Bus </a:t>
            </a:r>
            <a:r>
              <a:rPr lang="en-GB" sz="2400" b="1" i="1" dirty="0"/>
              <a:t>Stop</a:t>
            </a:r>
            <a:r>
              <a:rPr lang="en-GB" sz="2400" dirty="0"/>
              <a:t> (Joshua Logan</a:t>
            </a:r>
            <a:r>
              <a:rPr lang="en-GB" sz="2400" dirty="0" smtClean="0"/>
              <a:t>). </a:t>
            </a:r>
            <a:r>
              <a:rPr lang="en-GB" sz="2400" dirty="0"/>
              <a:t>N</a:t>
            </a:r>
            <a:r>
              <a:rPr lang="en-GB" sz="2400" dirty="0" smtClean="0"/>
              <a:t>ominated </a:t>
            </a:r>
            <a:r>
              <a:rPr lang="en-GB" sz="2400" dirty="0"/>
              <a:t>for a Golden Globe award for Best Motion Picture Actress in a Comedy/Musical</a:t>
            </a:r>
            <a:r>
              <a:rPr lang="en-GB" sz="2400" dirty="0" smtClean="0"/>
              <a:t>.</a:t>
            </a:r>
          </a:p>
          <a:p>
            <a:endParaRPr lang="en-GB" sz="800" dirty="0" smtClean="0"/>
          </a:p>
          <a:p>
            <a:r>
              <a:rPr lang="en-GB" sz="2400" dirty="0" smtClean="0"/>
              <a:t>1956, married playwright </a:t>
            </a:r>
            <a:r>
              <a:rPr lang="en-GB" sz="2400" dirty="0"/>
              <a:t>Arthur Miller</a:t>
            </a:r>
            <a:r>
              <a:rPr lang="en-GB" sz="2400" dirty="0" smtClean="0"/>
              <a:t>.</a:t>
            </a:r>
          </a:p>
          <a:p>
            <a:endParaRPr lang="en-GB" sz="800" dirty="0" smtClean="0"/>
          </a:p>
          <a:p>
            <a:r>
              <a:rPr lang="en-GB" sz="2400" dirty="0" smtClean="0"/>
              <a:t>1957, hired to </a:t>
            </a:r>
            <a:r>
              <a:rPr lang="en-GB" sz="2400" dirty="0"/>
              <a:t>play </a:t>
            </a:r>
            <a:r>
              <a:rPr lang="en-GB" sz="2400" dirty="0" smtClean="0"/>
              <a:t>Elsie opposite Sir Lawrence Olivier </a:t>
            </a:r>
            <a:r>
              <a:rPr lang="en-GB" sz="2400" dirty="0"/>
              <a:t>in </a:t>
            </a:r>
            <a:r>
              <a:rPr lang="en-GB" sz="2400" dirty="0" smtClean="0"/>
              <a:t>Terence Rattigan’s ‘The </a:t>
            </a:r>
            <a:r>
              <a:rPr lang="en-GB" sz="2400" dirty="0"/>
              <a:t>Sleeping </a:t>
            </a:r>
            <a:r>
              <a:rPr lang="en-GB" sz="2400" dirty="0" smtClean="0"/>
              <a:t>Prince’.  </a:t>
            </a:r>
            <a:endParaRPr lang="en-US" sz="2400" dirty="0"/>
          </a:p>
        </p:txBody>
      </p:sp>
      <p:pic>
        <p:nvPicPr>
          <p:cNvPr id="4" name="Picture 3"/>
          <p:cNvPicPr>
            <a:picLocks noChangeAspect="1"/>
          </p:cNvPicPr>
          <p:nvPr/>
        </p:nvPicPr>
        <p:blipFill>
          <a:blip r:embed="rId2"/>
          <a:stretch>
            <a:fillRect/>
          </a:stretch>
        </p:blipFill>
        <p:spPr>
          <a:xfrm>
            <a:off x="7677159" y="20643"/>
            <a:ext cx="1466841" cy="1874298"/>
          </a:xfrm>
          <a:prstGeom prst="rect">
            <a:avLst/>
          </a:prstGeom>
        </p:spPr>
      </p:pic>
      <p:pic>
        <p:nvPicPr>
          <p:cNvPr id="5" name="Picture 4"/>
          <p:cNvPicPr>
            <a:picLocks noChangeAspect="1"/>
          </p:cNvPicPr>
          <p:nvPr/>
        </p:nvPicPr>
        <p:blipFill>
          <a:blip r:embed="rId3"/>
          <a:stretch>
            <a:fillRect/>
          </a:stretch>
        </p:blipFill>
        <p:spPr>
          <a:xfrm>
            <a:off x="7539509" y="1894941"/>
            <a:ext cx="1604488" cy="2337204"/>
          </a:xfrm>
          <a:prstGeom prst="rect">
            <a:avLst/>
          </a:prstGeom>
        </p:spPr>
      </p:pic>
      <p:pic>
        <p:nvPicPr>
          <p:cNvPr id="6" name="Picture 5"/>
          <p:cNvPicPr>
            <a:picLocks noChangeAspect="1"/>
          </p:cNvPicPr>
          <p:nvPr/>
        </p:nvPicPr>
        <p:blipFill>
          <a:blip r:embed="rId4"/>
          <a:stretch>
            <a:fillRect/>
          </a:stretch>
        </p:blipFill>
        <p:spPr>
          <a:xfrm>
            <a:off x="7461808" y="4232145"/>
            <a:ext cx="1682189" cy="2625855"/>
          </a:xfrm>
          <a:prstGeom prst="rect">
            <a:avLst/>
          </a:prstGeom>
        </p:spPr>
      </p:pic>
    </p:spTree>
    <p:extLst>
      <p:ext uri="{BB962C8B-B14F-4D97-AF65-F5344CB8AC3E}">
        <p14:creationId xmlns:p14="http://schemas.microsoft.com/office/powerpoint/2010/main" val="18985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9067"/>
          </a:xfrm>
        </p:spPr>
        <p:txBody>
          <a:bodyPr>
            <a:normAutofit fontScale="90000"/>
          </a:bodyPr>
          <a:lstStyle/>
          <a:p>
            <a:r>
              <a:rPr lang="en-US" dirty="0" smtClean="0"/>
              <a:t>The </a:t>
            </a:r>
            <a:r>
              <a:rPr lang="en-US" dirty="0" err="1" smtClean="0"/>
              <a:t>Counterstar</a:t>
            </a:r>
            <a:r>
              <a:rPr lang="en-US" dirty="0" smtClean="0"/>
              <a:t> and the Movie star</a:t>
            </a:r>
            <a:endParaRPr lang="en-US" dirty="0"/>
          </a:p>
        </p:txBody>
      </p:sp>
      <p:sp>
        <p:nvSpPr>
          <p:cNvPr id="3" name="Content Placeholder 2"/>
          <p:cNvSpPr>
            <a:spLocks noGrp="1"/>
          </p:cNvSpPr>
          <p:nvPr>
            <p:ph idx="1"/>
          </p:nvPr>
        </p:nvSpPr>
        <p:spPr>
          <a:xfrm>
            <a:off x="457200" y="1386386"/>
            <a:ext cx="8229600" cy="4739778"/>
          </a:xfrm>
        </p:spPr>
        <p:txBody>
          <a:bodyPr/>
          <a:lstStyle/>
          <a:p>
            <a:r>
              <a:rPr lang="en-US" b="1" i="1" dirty="0"/>
              <a:t>The Prince and the Showgirl </a:t>
            </a:r>
            <a:r>
              <a:rPr lang="en-US" sz="2400" dirty="0"/>
              <a:t>(Lawrence Olivier, 1957). </a:t>
            </a:r>
          </a:p>
          <a:p>
            <a:endParaRPr lang="en-US" sz="800" dirty="0"/>
          </a:p>
          <a:p>
            <a:r>
              <a:rPr lang="en-US" dirty="0"/>
              <a:t>BAFTA nominations for:</a:t>
            </a:r>
          </a:p>
          <a:p>
            <a:pPr lvl="1"/>
            <a:r>
              <a:rPr lang="en-US" dirty="0"/>
              <a:t>Best British Actor (Olivier)</a:t>
            </a:r>
          </a:p>
          <a:p>
            <a:pPr lvl="1"/>
            <a:r>
              <a:rPr lang="en-US" dirty="0"/>
              <a:t>Best British Film</a:t>
            </a:r>
          </a:p>
          <a:p>
            <a:pPr lvl="1"/>
            <a:r>
              <a:rPr lang="en-US" dirty="0"/>
              <a:t>Best British Screenplay (Rattigan)</a:t>
            </a:r>
          </a:p>
          <a:p>
            <a:pPr lvl="1"/>
            <a:r>
              <a:rPr lang="en-US" dirty="0"/>
              <a:t>Best Film from any source</a:t>
            </a:r>
          </a:p>
          <a:p>
            <a:pPr lvl="1"/>
            <a:r>
              <a:rPr lang="en-US" dirty="0"/>
              <a:t>Best Foreign Actress (Monroe</a:t>
            </a:r>
            <a:r>
              <a:rPr lang="en-US" dirty="0" smtClean="0"/>
              <a:t>)</a:t>
            </a:r>
            <a:endParaRPr lang="en-US" dirty="0"/>
          </a:p>
        </p:txBody>
      </p:sp>
      <p:pic>
        <p:nvPicPr>
          <p:cNvPr id="4" name="Picture 3"/>
          <p:cNvPicPr>
            <a:picLocks noChangeAspect="1"/>
          </p:cNvPicPr>
          <p:nvPr/>
        </p:nvPicPr>
        <p:blipFill>
          <a:blip r:embed="rId2"/>
          <a:stretch>
            <a:fillRect/>
          </a:stretch>
        </p:blipFill>
        <p:spPr>
          <a:xfrm>
            <a:off x="6370823" y="2865994"/>
            <a:ext cx="2773178" cy="3180802"/>
          </a:xfrm>
          <a:prstGeom prst="rect">
            <a:avLst/>
          </a:prstGeom>
        </p:spPr>
      </p:pic>
      <p:pic>
        <p:nvPicPr>
          <p:cNvPr id="5" name="Picture 4"/>
          <p:cNvPicPr>
            <a:picLocks noChangeAspect="1"/>
          </p:cNvPicPr>
          <p:nvPr/>
        </p:nvPicPr>
        <p:blipFill>
          <a:blip r:embed="rId3"/>
          <a:stretch>
            <a:fillRect/>
          </a:stretch>
        </p:blipFill>
        <p:spPr>
          <a:xfrm>
            <a:off x="6370823" y="2150982"/>
            <a:ext cx="2773178" cy="715012"/>
          </a:xfrm>
          <a:prstGeom prst="rect">
            <a:avLst/>
          </a:prstGeom>
        </p:spPr>
      </p:pic>
    </p:spTree>
    <p:extLst>
      <p:ext uri="{BB962C8B-B14F-4D97-AF65-F5344CB8AC3E}">
        <p14:creationId xmlns:p14="http://schemas.microsoft.com/office/powerpoint/2010/main" val="2574639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4557"/>
          </a:xfrm>
        </p:spPr>
        <p:txBody>
          <a:bodyPr>
            <a:normAutofit fontScale="90000"/>
          </a:bodyPr>
          <a:lstStyle/>
          <a:p>
            <a:r>
              <a:rPr lang="en-US" dirty="0" smtClean="0"/>
              <a:t>About to break</a:t>
            </a:r>
            <a:endParaRPr lang="en-US" dirty="0"/>
          </a:p>
        </p:txBody>
      </p:sp>
      <p:sp>
        <p:nvSpPr>
          <p:cNvPr id="3" name="Content Placeholder 2"/>
          <p:cNvSpPr>
            <a:spLocks noGrp="1"/>
          </p:cNvSpPr>
          <p:nvPr>
            <p:ph idx="1"/>
          </p:nvPr>
        </p:nvSpPr>
        <p:spPr>
          <a:xfrm>
            <a:off x="457200" y="1468331"/>
            <a:ext cx="8229600" cy="5089553"/>
          </a:xfrm>
        </p:spPr>
        <p:txBody>
          <a:bodyPr>
            <a:normAutofit/>
          </a:bodyPr>
          <a:lstStyle/>
          <a:p>
            <a:r>
              <a:rPr lang="en-US" sz="2400" smtClean="0"/>
              <a:t>Any questions?</a:t>
            </a:r>
            <a:endParaRPr lang="en-US" sz="2400" dirty="0"/>
          </a:p>
        </p:txBody>
      </p:sp>
    </p:spTree>
    <p:extLst>
      <p:ext uri="{BB962C8B-B14F-4D97-AF65-F5344CB8AC3E}">
        <p14:creationId xmlns:p14="http://schemas.microsoft.com/office/powerpoint/2010/main" val="25806864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70067" cy="1053577"/>
          </a:xfrm>
        </p:spPr>
        <p:txBody>
          <a:bodyPr>
            <a:normAutofit/>
          </a:bodyPr>
          <a:lstStyle/>
          <a:p>
            <a:r>
              <a:rPr lang="en-GB" sz="3600" dirty="0" err="1"/>
              <a:t>Danae</a:t>
            </a:r>
            <a:r>
              <a:rPr lang="en-GB" sz="3600" dirty="0"/>
              <a:t> Clark’s </a:t>
            </a:r>
            <a:r>
              <a:rPr lang="en-GB" sz="3600" i="1" dirty="0"/>
              <a:t>Negotiating </a:t>
            </a:r>
            <a:r>
              <a:rPr lang="en-GB" sz="3600" i="1" dirty="0" smtClean="0"/>
              <a:t>Hollywood</a:t>
            </a:r>
            <a:endParaRPr lang="en-US" dirty="0"/>
          </a:p>
        </p:txBody>
      </p:sp>
      <p:sp>
        <p:nvSpPr>
          <p:cNvPr id="3" name="Content Placeholder 2"/>
          <p:cNvSpPr>
            <a:spLocks noGrp="1"/>
          </p:cNvSpPr>
          <p:nvPr>
            <p:ph idx="1"/>
          </p:nvPr>
        </p:nvSpPr>
        <p:spPr>
          <a:xfrm>
            <a:off x="457200" y="1454249"/>
            <a:ext cx="8229600" cy="4925059"/>
          </a:xfrm>
        </p:spPr>
        <p:txBody>
          <a:bodyPr>
            <a:normAutofit fontScale="92500" lnSpcReduction="10000"/>
          </a:bodyPr>
          <a:lstStyle/>
          <a:p>
            <a:r>
              <a:rPr lang="en-GB" sz="2800" dirty="0" smtClean="0"/>
              <a:t>Clark defined her work ‘in </a:t>
            </a:r>
            <a:r>
              <a:rPr lang="en-GB" sz="2800" dirty="0"/>
              <a:t>direct opposition to standard star studies analyses, which posited the star (image) as an object/text/sign to be read and interpreted by the spectator’ </a:t>
            </a:r>
            <a:r>
              <a:rPr lang="en-GB" sz="2800" dirty="0" smtClean="0"/>
              <a:t>(1995: xi)</a:t>
            </a:r>
            <a:endParaRPr lang="en-GB" sz="2800" dirty="0"/>
          </a:p>
          <a:p>
            <a:endParaRPr lang="en-GB" sz="800" dirty="0" smtClean="0"/>
          </a:p>
          <a:p>
            <a:r>
              <a:rPr lang="en-GB" sz="2800" dirty="0" smtClean="0"/>
              <a:t>Clark </a:t>
            </a:r>
            <a:r>
              <a:rPr lang="en-GB" sz="2800" dirty="0"/>
              <a:t>reconceived of the star ‘as a social subject who struggles within the film industry’s sphere of productive practices</a:t>
            </a:r>
            <a:r>
              <a:rPr lang="en-GB" sz="2800" dirty="0" smtClean="0"/>
              <a:t>’ (ibid.). </a:t>
            </a:r>
          </a:p>
          <a:p>
            <a:endParaRPr lang="en-GB" sz="800" dirty="0" smtClean="0"/>
          </a:p>
          <a:p>
            <a:r>
              <a:rPr lang="en-GB" sz="2800" dirty="0" smtClean="0"/>
              <a:t>Explores </a:t>
            </a:r>
            <a:r>
              <a:rPr lang="en-GB" sz="2800" dirty="0"/>
              <a:t>relations between different types of film actor (e.g., star, lead player, character actor, extra, stunt person, etc.) in terms of their ‘various antagonisms and affiliations contributing to an understanding of their subject identities and </a:t>
            </a:r>
            <a:r>
              <a:rPr lang="en-GB" sz="2800" dirty="0" err="1"/>
              <a:t>positionalities</a:t>
            </a:r>
            <a:r>
              <a:rPr lang="en-GB" sz="2800" dirty="0"/>
              <a:t>’ </a:t>
            </a:r>
            <a:r>
              <a:rPr lang="en-GB" sz="2800" dirty="0" smtClean="0"/>
              <a:t>(ibid.)</a:t>
            </a:r>
            <a:r>
              <a:rPr lang="en-GB" sz="2800" dirty="0"/>
              <a:t>.</a:t>
            </a:r>
          </a:p>
          <a:p>
            <a:endParaRPr lang="en-US" sz="2600" dirty="0" smtClean="0"/>
          </a:p>
        </p:txBody>
      </p:sp>
    </p:spTree>
    <p:extLst>
      <p:ext uri="{BB962C8B-B14F-4D97-AF65-F5344CB8AC3E}">
        <p14:creationId xmlns:p14="http://schemas.microsoft.com/office/powerpoint/2010/main" val="29552871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2117"/>
          </a:xfrm>
        </p:spPr>
        <p:txBody>
          <a:bodyPr/>
          <a:lstStyle/>
          <a:p>
            <a:r>
              <a:rPr lang="en-GB" i="1" dirty="0"/>
              <a:t>Negotiating Hollywood</a:t>
            </a:r>
            <a:r>
              <a:rPr lang="en-GB" dirty="0"/>
              <a:t> </a:t>
            </a:r>
            <a:endParaRPr lang="en-US" dirty="0"/>
          </a:p>
        </p:txBody>
      </p:sp>
      <p:sp>
        <p:nvSpPr>
          <p:cNvPr id="3" name="Content Placeholder 2"/>
          <p:cNvSpPr>
            <a:spLocks noGrp="1"/>
          </p:cNvSpPr>
          <p:nvPr>
            <p:ph idx="1"/>
          </p:nvPr>
        </p:nvSpPr>
        <p:spPr>
          <a:xfrm>
            <a:off x="457200" y="1267989"/>
            <a:ext cx="8229600" cy="5344000"/>
          </a:xfrm>
        </p:spPr>
        <p:txBody>
          <a:bodyPr>
            <a:normAutofit fontScale="92500" lnSpcReduction="10000"/>
          </a:bodyPr>
          <a:lstStyle/>
          <a:p>
            <a:r>
              <a:rPr lang="en-US" sz="2800" dirty="0" smtClean="0"/>
              <a:t>Clark sought to </a:t>
            </a:r>
            <a:r>
              <a:rPr lang="en-GB" sz="2800" dirty="0" smtClean="0"/>
              <a:t>‘include </a:t>
            </a:r>
            <a:r>
              <a:rPr lang="en-GB" sz="2800" dirty="0"/>
              <a:t>a space for the actor as social subject and to intervene in the historical formation of this subjectivity</a:t>
            </a:r>
            <a:r>
              <a:rPr lang="en-GB" sz="2800" dirty="0" smtClean="0"/>
              <a:t>’ (ibid.). </a:t>
            </a:r>
          </a:p>
          <a:p>
            <a:endParaRPr lang="en-GB" sz="800" dirty="0" smtClean="0"/>
          </a:p>
          <a:p>
            <a:r>
              <a:rPr lang="en-GB" sz="2800" dirty="0" smtClean="0"/>
              <a:t>This </a:t>
            </a:r>
            <a:r>
              <a:rPr lang="en-GB" sz="2800" dirty="0"/>
              <a:t>involved looking beyond the star image and the spectator-image relations in order to refocus on ‘the conditions of </a:t>
            </a:r>
            <a:r>
              <a:rPr lang="en-GB" sz="2800" dirty="0" err="1"/>
              <a:t>labor</a:t>
            </a:r>
            <a:r>
              <a:rPr lang="en-GB" sz="2800" dirty="0"/>
              <a:t> that produce the image’ (Clark, 1995: xii). </a:t>
            </a:r>
            <a:endParaRPr lang="en-GB" sz="2800" dirty="0" smtClean="0"/>
          </a:p>
          <a:p>
            <a:endParaRPr lang="en-GB" sz="800" dirty="0" smtClean="0"/>
          </a:p>
          <a:p>
            <a:r>
              <a:rPr lang="en-GB" sz="2800" dirty="0" smtClean="0"/>
              <a:t>An anti-textual approach</a:t>
            </a:r>
          </a:p>
          <a:p>
            <a:endParaRPr lang="en-GB" sz="800" dirty="0" smtClean="0"/>
          </a:p>
          <a:p>
            <a:r>
              <a:rPr lang="en-GB" sz="2800" dirty="0" smtClean="0"/>
              <a:t>‘A </a:t>
            </a:r>
            <a:r>
              <a:rPr lang="en-GB" sz="2800" dirty="0"/>
              <a:t>theoretical emphasis on film aesthetics and film reception has ... led scholars to focus on the image and the spectator-image relationship and to ignore the conditions of </a:t>
            </a:r>
            <a:r>
              <a:rPr lang="en-GB" sz="2800" dirty="0" err="1"/>
              <a:t>labor</a:t>
            </a:r>
            <a:r>
              <a:rPr lang="en-GB" sz="2800" dirty="0"/>
              <a:t> that produce the </a:t>
            </a:r>
            <a:r>
              <a:rPr lang="en-GB" sz="2800" dirty="0" smtClean="0"/>
              <a:t>image’ (ibid.)</a:t>
            </a:r>
            <a:r>
              <a:rPr lang="en-GB" sz="2800" dirty="0"/>
              <a:t>. </a:t>
            </a:r>
            <a:endParaRPr lang="en-US" sz="2800" dirty="0" smtClean="0"/>
          </a:p>
        </p:txBody>
      </p:sp>
      <p:pic>
        <p:nvPicPr>
          <p:cNvPr id="4" name="Picture 3"/>
          <p:cNvPicPr>
            <a:picLocks noChangeAspect="1"/>
          </p:cNvPicPr>
          <p:nvPr/>
        </p:nvPicPr>
        <p:blipFill>
          <a:blip r:embed="rId2"/>
          <a:stretch>
            <a:fillRect/>
          </a:stretch>
        </p:blipFill>
        <p:spPr>
          <a:xfrm>
            <a:off x="8192616" y="0"/>
            <a:ext cx="951383" cy="1486536"/>
          </a:xfrm>
          <a:prstGeom prst="rect">
            <a:avLst/>
          </a:prstGeom>
        </p:spPr>
      </p:pic>
    </p:spTree>
    <p:extLst>
      <p:ext uri="{BB962C8B-B14F-4D97-AF65-F5344CB8AC3E}">
        <p14:creationId xmlns:p14="http://schemas.microsoft.com/office/powerpoint/2010/main" val="10101330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1358"/>
          </a:xfrm>
        </p:spPr>
        <p:txBody>
          <a:bodyPr>
            <a:normAutofit/>
          </a:bodyPr>
          <a:lstStyle/>
          <a:p>
            <a:r>
              <a:rPr lang="en-GB" dirty="0"/>
              <a:t>Actors’ </a:t>
            </a:r>
            <a:r>
              <a:rPr lang="en-GB" dirty="0" err="1" smtClean="0"/>
              <a:t>labor</a:t>
            </a:r>
            <a:endParaRPr lang="en-US" dirty="0"/>
          </a:p>
        </p:txBody>
      </p:sp>
      <p:sp>
        <p:nvSpPr>
          <p:cNvPr id="3" name="Content Placeholder 2"/>
          <p:cNvSpPr>
            <a:spLocks noGrp="1"/>
          </p:cNvSpPr>
          <p:nvPr>
            <p:ph idx="1"/>
          </p:nvPr>
        </p:nvSpPr>
        <p:spPr>
          <a:xfrm>
            <a:off x="457200" y="1488174"/>
            <a:ext cx="8229600" cy="5085034"/>
          </a:xfrm>
        </p:spPr>
        <p:txBody>
          <a:bodyPr>
            <a:normAutofit/>
          </a:bodyPr>
          <a:lstStyle/>
          <a:p>
            <a:r>
              <a:rPr lang="en-GB" sz="2800" dirty="0"/>
              <a:t>Clark attempts </a:t>
            </a:r>
            <a:r>
              <a:rPr lang="en-GB" sz="2800" dirty="0" smtClean="0"/>
              <a:t>to, ‘map </a:t>
            </a:r>
            <a:r>
              <a:rPr lang="en-GB" sz="2800" dirty="0"/>
              <a:t>the terrain of actors’ </a:t>
            </a:r>
            <a:r>
              <a:rPr lang="en-GB" sz="2800" dirty="0" err="1"/>
              <a:t>labor</a:t>
            </a:r>
            <a:r>
              <a:rPr lang="en-GB" sz="2800" dirty="0"/>
              <a:t> and subjectivity, to locate the various sites in which actors’ </a:t>
            </a:r>
            <a:r>
              <a:rPr lang="en-GB" sz="2800" dirty="0" err="1"/>
              <a:t>labor</a:t>
            </a:r>
            <a:r>
              <a:rPr lang="en-GB" sz="2800" dirty="0"/>
              <a:t> power and subjectivity is constructed, fought over, and played </a:t>
            </a:r>
            <a:r>
              <a:rPr lang="en-GB" sz="2800" dirty="0" smtClean="0"/>
              <a:t>out’ </a:t>
            </a:r>
            <a:r>
              <a:rPr lang="en-GB" sz="2800" dirty="0"/>
              <a:t>(Clark, 1995: 16). </a:t>
            </a:r>
            <a:endParaRPr lang="en-GB" sz="2800" dirty="0" smtClean="0"/>
          </a:p>
          <a:p>
            <a:pPr marL="0" indent="0">
              <a:buNone/>
            </a:pPr>
            <a:endParaRPr lang="en-GB" sz="800" dirty="0" smtClean="0"/>
          </a:p>
          <a:p>
            <a:r>
              <a:rPr lang="en-GB" sz="2800" dirty="0" smtClean="0"/>
              <a:t>She </a:t>
            </a:r>
            <a:r>
              <a:rPr lang="en-GB" sz="2800" dirty="0"/>
              <a:t>notes that, </a:t>
            </a:r>
            <a:r>
              <a:rPr lang="en-GB" sz="2800" dirty="0" smtClean="0"/>
              <a:t>‘the </a:t>
            </a:r>
            <a:r>
              <a:rPr lang="en-GB" sz="2800" dirty="0"/>
              <a:t>majority of work in this field </a:t>
            </a:r>
            <a:r>
              <a:rPr lang="en-GB" sz="2800" dirty="0" err="1"/>
              <a:t>analyzes</a:t>
            </a:r>
            <a:r>
              <a:rPr lang="en-GB" sz="2800" dirty="0"/>
              <a:t> the actor as a “star image” or “text” and thus reduces the actor to the status of </a:t>
            </a:r>
            <a:r>
              <a:rPr lang="en-GB" sz="2800" dirty="0" smtClean="0"/>
              <a:t>object’ (1995: 120) </a:t>
            </a:r>
            <a:endParaRPr lang="en-US" sz="2800" dirty="0"/>
          </a:p>
        </p:txBody>
      </p:sp>
    </p:spTree>
    <p:extLst>
      <p:ext uri="{BB962C8B-B14F-4D97-AF65-F5344CB8AC3E}">
        <p14:creationId xmlns:p14="http://schemas.microsoft.com/office/powerpoint/2010/main" val="16303788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99151" cy="849982"/>
          </a:xfrm>
        </p:spPr>
        <p:txBody>
          <a:bodyPr>
            <a:normAutofit/>
          </a:bodyPr>
          <a:lstStyle/>
          <a:p>
            <a:r>
              <a:rPr lang="en-GB" dirty="0"/>
              <a:t>And </a:t>
            </a:r>
            <a:r>
              <a:rPr lang="en-GB" dirty="0" smtClean="0"/>
              <a:t>resistance</a:t>
            </a:r>
            <a:endParaRPr lang="en-US" dirty="0"/>
          </a:p>
        </p:txBody>
      </p:sp>
      <p:sp>
        <p:nvSpPr>
          <p:cNvPr id="3" name="Content Placeholder 2"/>
          <p:cNvSpPr>
            <a:spLocks noGrp="1"/>
          </p:cNvSpPr>
          <p:nvPr>
            <p:ph idx="1"/>
          </p:nvPr>
        </p:nvSpPr>
        <p:spPr>
          <a:xfrm>
            <a:off x="457200" y="1347605"/>
            <a:ext cx="8229600" cy="5225604"/>
          </a:xfrm>
        </p:spPr>
        <p:txBody>
          <a:bodyPr>
            <a:normAutofit/>
          </a:bodyPr>
          <a:lstStyle/>
          <a:p>
            <a:r>
              <a:rPr lang="en-GB" sz="2800" dirty="0" smtClean="0"/>
              <a:t>Clark conceives of the </a:t>
            </a:r>
            <a:r>
              <a:rPr lang="en-GB" sz="2800" dirty="0"/>
              <a:t>actor </a:t>
            </a:r>
            <a:r>
              <a:rPr lang="en-GB" sz="2800" dirty="0" smtClean="0"/>
              <a:t>‘as </a:t>
            </a:r>
            <a:r>
              <a:rPr lang="en-GB" sz="2800" dirty="0"/>
              <a:t>a social agent or political subject who actively participates in or resists studio discourses of stardom and the material conditions upon which they </a:t>
            </a:r>
            <a:r>
              <a:rPr lang="en-GB" sz="2800" dirty="0" smtClean="0"/>
              <a:t>rest’ (1995: 121</a:t>
            </a:r>
            <a:r>
              <a:rPr lang="en-GB" sz="2800" dirty="0"/>
              <a:t>). </a:t>
            </a:r>
            <a:endParaRPr lang="en-GB" sz="2800" dirty="0" smtClean="0"/>
          </a:p>
          <a:p>
            <a:endParaRPr lang="en-GB" sz="800" dirty="0" smtClean="0"/>
          </a:p>
          <a:p>
            <a:r>
              <a:rPr lang="en-GB" sz="2800" dirty="0" smtClean="0"/>
              <a:t>Her </a:t>
            </a:r>
            <a:r>
              <a:rPr lang="en-GB" sz="2800" dirty="0"/>
              <a:t>approach was to examine the </a:t>
            </a:r>
            <a:r>
              <a:rPr lang="en-GB" sz="2800" dirty="0" smtClean="0"/>
              <a:t>‘social </a:t>
            </a:r>
            <a:r>
              <a:rPr lang="en-GB" sz="2800" dirty="0"/>
              <a:t>relations of power that determine and influence their status as subjects in the </a:t>
            </a:r>
            <a:r>
              <a:rPr lang="en-GB" sz="2800" dirty="0" smtClean="0"/>
              <a:t>industry’ (ibid.). </a:t>
            </a:r>
          </a:p>
          <a:p>
            <a:endParaRPr lang="en-GB" sz="800" dirty="0" smtClean="0"/>
          </a:p>
          <a:p>
            <a:r>
              <a:rPr lang="en-GB" sz="2800" dirty="0" smtClean="0"/>
              <a:t>She ‘avoided </a:t>
            </a:r>
            <a:r>
              <a:rPr lang="en-GB" sz="2800" dirty="0"/>
              <a:t>a fetishized reduction of actors as objects within the representational </a:t>
            </a:r>
            <a:r>
              <a:rPr lang="en-GB" sz="2800" dirty="0" smtClean="0"/>
              <a:t>field’ (ibid.)</a:t>
            </a:r>
            <a:r>
              <a:rPr lang="en-GB" sz="2800" dirty="0"/>
              <a:t>. </a:t>
            </a:r>
            <a:endParaRPr lang="en-US" sz="2600" dirty="0"/>
          </a:p>
        </p:txBody>
      </p:sp>
    </p:spTree>
    <p:extLst>
      <p:ext uri="{BB962C8B-B14F-4D97-AF65-F5344CB8AC3E}">
        <p14:creationId xmlns:p14="http://schemas.microsoft.com/office/powerpoint/2010/main" val="2738022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6932"/>
          </a:xfrm>
        </p:spPr>
        <p:txBody>
          <a:bodyPr>
            <a:normAutofit/>
          </a:bodyPr>
          <a:lstStyle/>
          <a:p>
            <a:r>
              <a:rPr lang="en-GB" dirty="0"/>
              <a:t>Actor as </a:t>
            </a:r>
            <a:r>
              <a:rPr lang="en-GB" dirty="0" smtClean="0"/>
              <a:t>worker</a:t>
            </a:r>
            <a:endParaRPr lang="en-US" dirty="0"/>
          </a:p>
        </p:txBody>
      </p:sp>
      <p:sp>
        <p:nvSpPr>
          <p:cNvPr id="3" name="Content Placeholder 2"/>
          <p:cNvSpPr>
            <a:spLocks noGrp="1"/>
          </p:cNvSpPr>
          <p:nvPr>
            <p:ph idx="1"/>
          </p:nvPr>
        </p:nvSpPr>
        <p:spPr>
          <a:xfrm>
            <a:off x="457200" y="1396080"/>
            <a:ext cx="8229600" cy="4954144"/>
          </a:xfrm>
        </p:spPr>
        <p:txBody>
          <a:bodyPr>
            <a:normAutofit fontScale="77500" lnSpcReduction="20000"/>
          </a:bodyPr>
          <a:lstStyle/>
          <a:p>
            <a:r>
              <a:rPr lang="en-US" dirty="0" smtClean="0"/>
              <a:t>Clark defined the actor </a:t>
            </a:r>
            <a:r>
              <a:rPr lang="en-GB" dirty="0" smtClean="0"/>
              <a:t>as ‘a </a:t>
            </a:r>
            <a:r>
              <a:rPr lang="en-GB" dirty="0"/>
              <a:t>social subject who works and is positioned within the acting </a:t>
            </a:r>
            <a:r>
              <a:rPr lang="en-GB" dirty="0" smtClean="0"/>
              <a:t>profession’ (1995: 121)</a:t>
            </a:r>
          </a:p>
          <a:p>
            <a:endParaRPr lang="en-GB" sz="800" dirty="0" smtClean="0"/>
          </a:p>
          <a:p>
            <a:r>
              <a:rPr lang="en-GB" dirty="0" smtClean="0"/>
              <a:t>This ‘provides </a:t>
            </a:r>
            <a:r>
              <a:rPr lang="en-GB" dirty="0"/>
              <a:t>a space for interrogating what it means to be constituted as an </a:t>
            </a:r>
            <a:r>
              <a:rPr lang="en-GB" dirty="0" smtClean="0"/>
              <a:t>actor’ (ibid.).</a:t>
            </a:r>
          </a:p>
          <a:p>
            <a:endParaRPr lang="en-GB" sz="800" dirty="0" smtClean="0"/>
          </a:p>
          <a:p>
            <a:r>
              <a:rPr lang="en-GB" sz="3600" dirty="0" smtClean="0"/>
              <a:t>‘The </a:t>
            </a:r>
            <a:r>
              <a:rPr lang="en-GB" sz="3600" dirty="0"/>
              <a:t>“actor as worker” thus serves as a theoretical starting point from which to </a:t>
            </a:r>
            <a:r>
              <a:rPr lang="en-GB" sz="3600" dirty="0" err="1"/>
              <a:t>analyze</a:t>
            </a:r>
            <a:r>
              <a:rPr lang="en-GB" sz="3600" dirty="0"/>
              <a:t> the material and discursive struggles over actors’ subjectivity. As a challenge to the elitism of text-based analyses concerned only with stars, this construct also serves to question the appropriateness of the label “star studies” in describing this area of research (I would prefer, in other words, the more neutral term “actor </a:t>
            </a:r>
            <a:r>
              <a:rPr lang="en-GB" sz="3600" dirty="0" smtClean="0"/>
              <a:t>studies</a:t>
            </a:r>
            <a:r>
              <a:rPr lang="en-GB" sz="3600" dirty="0" smtClean="0"/>
              <a:t>”…’ </a:t>
            </a:r>
            <a:r>
              <a:rPr lang="en-GB" dirty="0" smtClean="0"/>
              <a:t>(ibid.). </a:t>
            </a:r>
            <a:r>
              <a:rPr lang="en-GB" sz="2600" dirty="0" smtClean="0"/>
              <a:t>[NB: Star Studies is elitist]</a:t>
            </a:r>
            <a:endParaRPr lang="en-US" sz="2600" dirty="0"/>
          </a:p>
        </p:txBody>
      </p:sp>
    </p:spTree>
    <p:extLst>
      <p:ext uri="{BB962C8B-B14F-4D97-AF65-F5344CB8AC3E}">
        <p14:creationId xmlns:p14="http://schemas.microsoft.com/office/powerpoint/2010/main" val="19751705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9677"/>
          </a:xfrm>
        </p:spPr>
        <p:txBody>
          <a:bodyPr>
            <a:normAutofit/>
          </a:bodyPr>
          <a:lstStyle/>
          <a:p>
            <a:r>
              <a:rPr lang="en-GB" dirty="0"/>
              <a:t>The case against textual </a:t>
            </a:r>
            <a:r>
              <a:rPr lang="en-GB" dirty="0" smtClean="0"/>
              <a:t>analysis</a:t>
            </a:r>
            <a:endParaRPr lang="en-US" dirty="0"/>
          </a:p>
        </p:txBody>
      </p:sp>
      <p:sp>
        <p:nvSpPr>
          <p:cNvPr id="3" name="Content Placeholder 2"/>
          <p:cNvSpPr>
            <a:spLocks noGrp="1"/>
          </p:cNvSpPr>
          <p:nvPr>
            <p:ph idx="1"/>
          </p:nvPr>
        </p:nvSpPr>
        <p:spPr>
          <a:xfrm>
            <a:off x="457200" y="1589980"/>
            <a:ext cx="8229600" cy="4954144"/>
          </a:xfrm>
        </p:spPr>
        <p:txBody>
          <a:bodyPr>
            <a:normAutofit/>
          </a:bodyPr>
          <a:lstStyle/>
          <a:p>
            <a:r>
              <a:rPr lang="en-GB" dirty="0"/>
              <a:t>T</a:t>
            </a:r>
            <a:r>
              <a:rPr lang="en-GB" dirty="0" smtClean="0"/>
              <a:t>wo </a:t>
            </a:r>
            <a:r>
              <a:rPr lang="en-GB" dirty="0"/>
              <a:t>main objections to textual </a:t>
            </a:r>
            <a:r>
              <a:rPr lang="en-GB" dirty="0" smtClean="0"/>
              <a:t>analysis: </a:t>
            </a:r>
          </a:p>
          <a:p>
            <a:pPr lvl="1"/>
            <a:r>
              <a:rPr lang="en-GB" dirty="0" smtClean="0"/>
              <a:t>it </a:t>
            </a:r>
            <a:r>
              <a:rPr lang="en-GB" dirty="0"/>
              <a:t>has led scholars to ignore what goes on beyond or behind the screen (e.g., their working </a:t>
            </a:r>
            <a:r>
              <a:rPr lang="en-GB" dirty="0" smtClean="0"/>
              <a:t>conditions) </a:t>
            </a:r>
          </a:p>
          <a:p>
            <a:pPr lvl="1"/>
            <a:r>
              <a:rPr lang="en-GB" dirty="0" smtClean="0"/>
              <a:t>‘Textual </a:t>
            </a:r>
            <a:r>
              <a:rPr lang="en-GB" dirty="0"/>
              <a:t>analyses of star images travel a well-worn </a:t>
            </a:r>
            <a:r>
              <a:rPr lang="en-GB" dirty="0" smtClean="0"/>
              <a:t>path’ </a:t>
            </a:r>
            <a:r>
              <a:rPr lang="en-GB" dirty="0"/>
              <a:t>(Clark, 1995: 127)</a:t>
            </a:r>
            <a:r>
              <a:rPr lang="en-GB" dirty="0" smtClean="0"/>
              <a:t>.</a:t>
            </a:r>
          </a:p>
        </p:txBody>
      </p:sp>
    </p:spTree>
    <p:extLst>
      <p:ext uri="{BB962C8B-B14F-4D97-AF65-F5344CB8AC3E}">
        <p14:creationId xmlns:p14="http://schemas.microsoft.com/office/powerpoint/2010/main" val="19779220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1589</TotalTime>
  <Words>3167</Words>
  <Application>Microsoft Macintosh PowerPoint</Application>
  <PresentationFormat>On-screen Show (4:3)</PresentationFormat>
  <Paragraphs>202</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Stars Studies Theory, Part 2:  </vt:lpstr>
      <vt:lpstr>Introduction</vt:lpstr>
      <vt:lpstr>A Dyer Backlash in the 1990s </vt:lpstr>
      <vt:lpstr>Danae Clark’s Negotiating Hollywood</vt:lpstr>
      <vt:lpstr>Negotiating Hollywood </vt:lpstr>
      <vt:lpstr>Actors’ labor</vt:lpstr>
      <vt:lpstr>And resistance</vt:lpstr>
      <vt:lpstr>Actor as worker</vt:lpstr>
      <vt:lpstr>The case against textual analysis</vt:lpstr>
      <vt:lpstr>Fetishization of stars</vt:lpstr>
      <vt:lpstr>Audiences as workers</vt:lpstr>
      <vt:lpstr>Gay and lesbian reception</vt:lpstr>
      <vt:lpstr>Trivializing</vt:lpstr>
      <vt:lpstr>Behind the scenes of star images</vt:lpstr>
      <vt:lpstr>Begrudging acknowledgement</vt:lpstr>
      <vt:lpstr>Two distinct routes</vt:lpstr>
      <vt:lpstr>Barry King </vt:lpstr>
      <vt:lpstr>‘Articulating Stardom’</vt:lpstr>
      <vt:lpstr>‘Impersonation’</vt:lpstr>
      <vt:lpstr>‘Personification’</vt:lpstr>
      <vt:lpstr>A marketable persona</vt:lpstr>
      <vt:lpstr>The labour market for actors</vt:lpstr>
      <vt:lpstr>Unique attributes</vt:lpstr>
      <vt:lpstr>Actors in competition</vt:lpstr>
      <vt:lpstr>Character actors &amp; Counterstars</vt:lpstr>
      <vt:lpstr>Lawrence Olivier: Counterstar</vt:lpstr>
      <vt:lpstr>Lawrence Olivier: ‘36-9 </vt:lpstr>
      <vt:lpstr>Lawrence Olivier: ‘40-48 </vt:lpstr>
      <vt:lpstr>Lawrence Olivier: ‘51-57</vt:lpstr>
      <vt:lpstr>Marilyn Monroe: Movie Star</vt:lpstr>
      <vt:lpstr>Marilyn Monroe: ’54-57 </vt:lpstr>
      <vt:lpstr>The Counterstar and the Movie star</vt:lpstr>
      <vt:lpstr>About to break</vt:lpstr>
    </vt:vector>
  </TitlesOfParts>
  <Company>University of Sunderland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British Asian Cinema in the early 2000s</dc:title>
  <dc:creator>Simon Rushton</dc:creator>
  <cp:lastModifiedBy>Simon Rushton</cp:lastModifiedBy>
  <cp:revision>161</cp:revision>
  <dcterms:created xsi:type="dcterms:W3CDTF">2014-01-16T08:45:00Z</dcterms:created>
  <dcterms:modified xsi:type="dcterms:W3CDTF">2014-11-07T16:48:16Z</dcterms:modified>
</cp:coreProperties>
</file>