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61" r:id="rId5"/>
    <p:sldId id="262" r:id="rId6"/>
    <p:sldId id="290" r:id="rId7"/>
    <p:sldId id="314" r:id="rId8"/>
    <p:sldId id="309" r:id="rId9"/>
    <p:sldId id="310" r:id="rId10"/>
    <p:sldId id="311" r:id="rId11"/>
    <p:sldId id="312" r:id="rId12"/>
    <p:sldId id="313" r:id="rId13"/>
    <p:sldId id="293" r:id="rId14"/>
    <p:sldId id="291" r:id="rId15"/>
    <p:sldId id="265" r:id="rId16"/>
    <p:sldId id="266" r:id="rId17"/>
    <p:sldId id="267" r:id="rId18"/>
    <p:sldId id="269" r:id="rId19"/>
    <p:sldId id="268" r:id="rId20"/>
    <p:sldId id="270" r:id="rId21"/>
    <p:sldId id="295" r:id="rId22"/>
    <p:sldId id="296" r:id="rId23"/>
    <p:sldId id="297" r:id="rId24"/>
    <p:sldId id="298" r:id="rId25"/>
    <p:sldId id="299" r:id="rId26"/>
    <p:sldId id="300" r:id="rId27"/>
    <p:sldId id="301" r:id="rId28"/>
    <p:sldId id="302" r:id="rId29"/>
    <p:sldId id="305" r:id="rId30"/>
    <p:sldId id="306" r:id="rId31"/>
    <p:sldId id="307" r:id="rId32"/>
    <p:sldId id="308" r:id="rId33"/>
    <p:sldId id="287" r:id="rId34"/>
    <p:sldId id="288"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28" d="100"/>
          <a:sy n="128" d="100"/>
        </p:scale>
        <p:origin x="-128"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FE6C4370-10EB-CF41-B847-3126D3A0355B}" type="datetimeFigureOut">
              <a:rPr lang="en-US" smtClean="0"/>
              <a:t>07/11/2014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3F4126-C0E9-E640-BCED-F3CA8FAF7A74}" type="slidenum">
              <a:rPr lang="en-US" smtClean="0"/>
              <a:t>‹#›</a:t>
            </a:fld>
            <a:endParaRPr lang="en-US"/>
          </a:p>
        </p:txBody>
      </p:sp>
    </p:spTree>
    <p:extLst>
      <p:ext uri="{BB962C8B-B14F-4D97-AF65-F5344CB8AC3E}">
        <p14:creationId xmlns:p14="http://schemas.microsoft.com/office/powerpoint/2010/main" val="3582410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E6C4370-10EB-CF41-B847-3126D3A0355B}" type="datetimeFigureOut">
              <a:rPr lang="en-US" smtClean="0"/>
              <a:t>07/11/2014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3F4126-C0E9-E640-BCED-F3CA8FAF7A74}" type="slidenum">
              <a:rPr lang="en-US" smtClean="0"/>
              <a:t>‹#›</a:t>
            </a:fld>
            <a:endParaRPr lang="en-US"/>
          </a:p>
        </p:txBody>
      </p:sp>
    </p:spTree>
    <p:extLst>
      <p:ext uri="{BB962C8B-B14F-4D97-AF65-F5344CB8AC3E}">
        <p14:creationId xmlns:p14="http://schemas.microsoft.com/office/powerpoint/2010/main" val="3682724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E6C4370-10EB-CF41-B847-3126D3A0355B}" type="datetimeFigureOut">
              <a:rPr lang="en-US" smtClean="0"/>
              <a:t>07/11/2014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3F4126-C0E9-E640-BCED-F3CA8FAF7A74}" type="slidenum">
              <a:rPr lang="en-US" smtClean="0"/>
              <a:t>‹#›</a:t>
            </a:fld>
            <a:endParaRPr lang="en-US"/>
          </a:p>
        </p:txBody>
      </p:sp>
    </p:spTree>
    <p:extLst>
      <p:ext uri="{BB962C8B-B14F-4D97-AF65-F5344CB8AC3E}">
        <p14:creationId xmlns:p14="http://schemas.microsoft.com/office/powerpoint/2010/main" val="2733100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E6C4370-10EB-CF41-B847-3126D3A0355B}" type="datetimeFigureOut">
              <a:rPr lang="en-US" smtClean="0"/>
              <a:t>07/11/2014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3F4126-C0E9-E640-BCED-F3CA8FAF7A74}" type="slidenum">
              <a:rPr lang="en-US" smtClean="0"/>
              <a:t>‹#›</a:t>
            </a:fld>
            <a:endParaRPr lang="en-US"/>
          </a:p>
        </p:txBody>
      </p:sp>
    </p:spTree>
    <p:extLst>
      <p:ext uri="{BB962C8B-B14F-4D97-AF65-F5344CB8AC3E}">
        <p14:creationId xmlns:p14="http://schemas.microsoft.com/office/powerpoint/2010/main" val="1697772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FE6C4370-10EB-CF41-B847-3126D3A0355B}" type="datetimeFigureOut">
              <a:rPr lang="en-US" smtClean="0"/>
              <a:t>07/11/2014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3F4126-C0E9-E640-BCED-F3CA8FAF7A74}" type="slidenum">
              <a:rPr lang="en-US" smtClean="0"/>
              <a:t>‹#›</a:t>
            </a:fld>
            <a:endParaRPr lang="en-US"/>
          </a:p>
        </p:txBody>
      </p:sp>
    </p:spTree>
    <p:extLst>
      <p:ext uri="{BB962C8B-B14F-4D97-AF65-F5344CB8AC3E}">
        <p14:creationId xmlns:p14="http://schemas.microsoft.com/office/powerpoint/2010/main" val="1287782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FE6C4370-10EB-CF41-B847-3126D3A0355B}" type="datetimeFigureOut">
              <a:rPr lang="en-US" smtClean="0"/>
              <a:t>07/11/2014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3F4126-C0E9-E640-BCED-F3CA8FAF7A74}" type="slidenum">
              <a:rPr lang="en-US" smtClean="0"/>
              <a:t>‹#›</a:t>
            </a:fld>
            <a:endParaRPr lang="en-US"/>
          </a:p>
        </p:txBody>
      </p:sp>
    </p:spTree>
    <p:extLst>
      <p:ext uri="{BB962C8B-B14F-4D97-AF65-F5344CB8AC3E}">
        <p14:creationId xmlns:p14="http://schemas.microsoft.com/office/powerpoint/2010/main" val="2791908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FE6C4370-10EB-CF41-B847-3126D3A0355B}" type="datetimeFigureOut">
              <a:rPr lang="en-US" smtClean="0"/>
              <a:t>07/11/2014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3F4126-C0E9-E640-BCED-F3CA8FAF7A74}" type="slidenum">
              <a:rPr lang="en-US" smtClean="0"/>
              <a:t>‹#›</a:t>
            </a:fld>
            <a:endParaRPr lang="en-US"/>
          </a:p>
        </p:txBody>
      </p:sp>
    </p:spTree>
    <p:extLst>
      <p:ext uri="{BB962C8B-B14F-4D97-AF65-F5344CB8AC3E}">
        <p14:creationId xmlns:p14="http://schemas.microsoft.com/office/powerpoint/2010/main" val="1621151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FE6C4370-10EB-CF41-B847-3126D3A0355B}" type="datetimeFigureOut">
              <a:rPr lang="en-US" smtClean="0"/>
              <a:t>07/11/2014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3F4126-C0E9-E640-BCED-F3CA8FAF7A74}" type="slidenum">
              <a:rPr lang="en-US" smtClean="0"/>
              <a:t>‹#›</a:t>
            </a:fld>
            <a:endParaRPr lang="en-US"/>
          </a:p>
        </p:txBody>
      </p:sp>
    </p:spTree>
    <p:extLst>
      <p:ext uri="{BB962C8B-B14F-4D97-AF65-F5344CB8AC3E}">
        <p14:creationId xmlns:p14="http://schemas.microsoft.com/office/powerpoint/2010/main" val="3134880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6C4370-10EB-CF41-B847-3126D3A0355B}" type="datetimeFigureOut">
              <a:rPr lang="en-US" smtClean="0"/>
              <a:t>07/11/2014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3F4126-C0E9-E640-BCED-F3CA8FAF7A74}" type="slidenum">
              <a:rPr lang="en-US" smtClean="0"/>
              <a:t>‹#›</a:t>
            </a:fld>
            <a:endParaRPr lang="en-US"/>
          </a:p>
        </p:txBody>
      </p:sp>
    </p:spTree>
    <p:extLst>
      <p:ext uri="{BB962C8B-B14F-4D97-AF65-F5344CB8AC3E}">
        <p14:creationId xmlns:p14="http://schemas.microsoft.com/office/powerpoint/2010/main" val="547818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FE6C4370-10EB-CF41-B847-3126D3A0355B}" type="datetimeFigureOut">
              <a:rPr lang="en-US" smtClean="0"/>
              <a:t>07/11/2014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3F4126-C0E9-E640-BCED-F3CA8FAF7A74}" type="slidenum">
              <a:rPr lang="en-US" smtClean="0"/>
              <a:t>‹#›</a:t>
            </a:fld>
            <a:endParaRPr lang="en-US"/>
          </a:p>
        </p:txBody>
      </p:sp>
    </p:spTree>
    <p:extLst>
      <p:ext uri="{BB962C8B-B14F-4D97-AF65-F5344CB8AC3E}">
        <p14:creationId xmlns:p14="http://schemas.microsoft.com/office/powerpoint/2010/main" val="4079626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FE6C4370-10EB-CF41-B847-3126D3A0355B}" type="datetimeFigureOut">
              <a:rPr lang="en-US" smtClean="0"/>
              <a:t>07/11/2014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3F4126-C0E9-E640-BCED-F3CA8FAF7A74}" type="slidenum">
              <a:rPr lang="en-US" smtClean="0"/>
              <a:t>‹#›</a:t>
            </a:fld>
            <a:endParaRPr lang="en-US"/>
          </a:p>
        </p:txBody>
      </p:sp>
    </p:spTree>
    <p:extLst>
      <p:ext uri="{BB962C8B-B14F-4D97-AF65-F5344CB8AC3E}">
        <p14:creationId xmlns:p14="http://schemas.microsoft.com/office/powerpoint/2010/main" val="255709927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6C4370-10EB-CF41-B847-3126D3A0355B}" type="datetimeFigureOut">
              <a:rPr lang="en-US" smtClean="0"/>
              <a:t>07/11/2014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3F4126-C0E9-E640-BCED-F3CA8FAF7A74}" type="slidenum">
              <a:rPr lang="en-US" smtClean="0"/>
              <a:t>‹#›</a:t>
            </a:fld>
            <a:endParaRPr lang="en-US"/>
          </a:p>
        </p:txBody>
      </p:sp>
    </p:spTree>
    <p:extLst>
      <p:ext uri="{BB962C8B-B14F-4D97-AF65-F5344CB8AC3E}">
        <p14:creationId xmlns:p14="http://schemas.microsoft.com/office/powerpoint/2010/main" val="2360594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2.xml.rels><?xml version="1.0" encoding="UTF-8" standalone="yes"?>
<Relationships xmlns="http://schemas.openxmlformats.org/package/2006/relationships"><Relationship Id="rId11" Type="http://schemas.openxmlformats.org/officeDocument/2006/relationships/image" Target="../media/image31.png"/><Relationship Id="rId12" Type="http://schemas.openxmlformats.org/officeDocument/2006/relationships/image" Target="../media/image32.png"/><Relationship Id="rId13" Type="http://schemas.openxmlformats.org/officeDocument/2006/relationships/image" Target="../media/image33.png"/><Relationship Id="rId14" Type="http://schemas.openxmlformats.org/officeDocument/2006/relationships/image" Target="../media/image34.png"/><Relationship Id="rId15" Type="http://schemas.openxmlformats.org/officeDocument/2006/relationships/image" Target="../media/image35.png"/><Relationship Id="rId16"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51774"/>
            <a:ext cx="7772400" cy="1557622"/>
          </a:xfrm>
        </p:spPr>
        <p:txBody>
          <a:bodyPr/>
          <a:lstStyle/>
          <a:p>
            <a:r>
              <a:rPr lang="en-GB" dirty="0"/>
              <a:t>Stars Studies Theory, Part 2b: </a:t>
            </a:r>
            <a:endParaRPr lang="en-US" dirty="0"/>
          </a:p>
        </p:txBody>
      </p:sp>
      <p:sp>
        <p:nvSpPr>
          <p:cNvPr id="3" name="Subtitle 2"/>
          <p:cNvSpPr>
            <a:spLocks noGrp="1"/>
          </p:cNvSpPr>
          <p:nvPr>
            <p:ph type="subTitle" idx="1"/>
          </p:nvPr>
        </p:nvSpPr>
        <p:spPr>
          <a:xfrm>
            <a:off x="1371600" y="5218528"/>
            <a:ext cx="6400800" cy="1160775"/>
          </a:xfrm>
        </p:spPr>
        <p:txBody>
          <a:bodyPr/>
          <a:lstStyle/>
          <a:p>
            <a:r>
              <a:rPr lang="en-GB" b="1" dirty="0"/>
              <a:t>Historicising Hollywood’s Industrial System of Stardom</a:t>
            </a:r>
            <a:r>
              <a:rPr lang="en-GB" dirty="0"/>
              <a:t> </a:t>
            </a:r>
            <a:endParaRPr lang="en-US" dirty="0"/>
          </a:p>
        </p:txBody>
      </p:sp>
      <p:pic>
        <p:nvPicPr>
          <p:cNvPr id="5" name="Picture 4"/>
          <p:cNvPicPr>
            <a:picLocks noChangeAspect="1"/>
          </p:cNvPicPr>
          <p:nvPr/>
        </p:nvPicPr>
        <p:blipFill>
          <a:blip r:embed="rId2"/>
          <a:stretch>
            <a:fillRect/>
          </a:stretch>
        </p:blipFill>
        <p:spPr>
          <a:xfrm>
            <a:off x="2996325" y="0"/>
            <a:ext cx="2828627" cy="3746526"/>
          </a:xfrm>
          <a:prstGeom prst="rect">
            <a:avLst/>
          </a:prstGeom>
        </p:spPr>
      </p:pic>
    </p:spTree>
    <p:extLst>
      <p:ext uri="{BB962C8B-B14F-4D97-AF65-F5344CB8AC3E}">
        <p14:creationId xmlns:p14="http://schemas.microsoft.com/office/powerpoint/2010/main" val="404900873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9372"/>
          </a:xfrm>
        </p:spPr>
        <p:txBody>
          <a:bodyPr/>
          <a:lstStyle/>
          <a:p>
            <a:r>
              <a:rPr lang="en-US" dirty="0" smtClean="0"/>
              <a:t>Gene Kelly</a:t>
            </a:r>
            <a:endParaRPr lang="en-US" dirty="0"/>
          </a:p>
        </p:txBody>
      </p:sp>
      <p:sp>
        <p:nvSpPr>
          <p:cNvPr id="3" name="Content Placeholder 2"/>
          <p:cNvSpPr>
            <a:spLocks noGrp="1"/>
          </p:cNvSpPr>
          <p:nvPr>
            <p:ph idx="1"/>
          </p:nvPr>
        </p:nvSpPr>
        <p:spPr>
          <a:xfrm>
            <a:off x="457199" y="1716360"/>
            <a:ext cx="7162594" cy="4940737"/>
          </a:xfrm>
        </p:spPr>
        <p:txBody>
          <a:bodyPr>
            <a:normAutofit/>
          </a:bodyPr>
          <a:lstStyle/>
          <a:p>
            <a:r>
              <a:rPr lang="en-US" sz="2800" dirty="0" smtClean="0"/>
              <a:t>Gene Kelly co-directed </a:t>
            </a:r>
            <a:r>
              <a:rPr lang="en-US" sz="2800" i="1" dirty="0" err="1" smtClean="0"/>
              <a:t>Singin</a:t>
            </a:r>
            <a:r>
              <a:rPr lang="en-US" sz="2800" i="1" dirty="0" smtClean="0"/>
              <a:t>’ in the Rain </a:t>
            </a:r>
            <a:r>
              <a:rPr lang="en-US" sz="2800" dirty="0" smtClean="0"/>
              <a:t>with choreographer Stanley </a:t>
            </a:r>
            <a:r>
              <a:rPr lang="en-US" sz="2800" dirty="0" err="1" smtClean="0"/>
              <a:t>Donen</a:t>
            </a:r>
            <a:r>
              <a:rPr lang="en-US" sz="2800" dirty="0"/>
              <a:t> </a:t>
            </a:r>
            <a:r>
              <a:rPr lang="en-US" sz="2800" dirty="0" smtClean="0"/>
              <a:t>(1952).</a:t>
            </a:r>
          </a:p>
          <a:p>
            <a:endParaRPr lang="en-US" sz="1600" dirty="0" smtClean="0"/>
          </a:p>
          <a:p>
            <a:r>
              <a:rPr lang="en-US" sz="2800" dirty="0" smtClean="0"/>
              <a:t>Gene Kelly was hired by MGM in 1941 after a career as dance teacher and dancer on Broadway (e.g., </a:t>
            </a:r>
            <a:r>
              <a:rPr lang="en-US" sz="2800" b="1" i="1" dirty="0" smtClean="0"/>
              <a:t>Pal Joey</a:t>
            </a:r>
            <a:r>
              <a:rPr lang="en-US" sz="2800" dirty="0" smtClean="0"/>
              <a:t>, 1940).</a:t>
            </a:r>
          </a:p>
          <a:p>
            <a:endParaRPr lang="en-US" sz="800" dirty="0" smtClean="0"/>
          </a:p>
          <a:p>
            <a:r>
              <a:rPr lang="en-US" sz="2800" dirty="0" smtClean="0"/>
              <a:t>Film debut in Judy Garland’s </a:t>
            </a:r>
            <a:r>
              <a:rPr lang="en-US" sz="2800" b="1" i="1" dirty="0" smtClean="0"/>
              <a:t>For Me and My Girl</a:t>
            </a:r>
            <a:r>
              <a:rPr lang="en-US" sz="2800" dirty="0" smtClean="0"/>
              <a:t> (Busby Berkeley, 1942)</a:t>
            </a:r>
          </a:p>
          <a:p>
            <a:endParaRPr lang="en-US" sz="800" dirty="0" smtClean="0"/>
          </a:p>
          <a:p>
            <a:r>
              <a:rPr lang="en-US" sz="2800" dirty="0" smtClean="0"/>
              <a:t>Supported Rita Hayworth in </a:t>
            </a:r>
            <a:r>
              <a:rPr lang="en-US" sz="2800" b="1" i="1" dirty="0" smtClean="0"/>
              <a:t>Cover Girl </a:t>
            </a:r>
            <a:r>
              <a:rPr lang="en-US" sz="2800" dirty="0" smtClean="0"/>
              <a:t>(Charles Vidor, 1944)</a:t>
            </a:r>
          </a:p>
          <a:p>
            <a:endParaRPr lang="en-US" sz="2400" dirty="0" smtClean="0"/>
          </a:p>
          <a:p>
            <a:endParaRPr lang="en-US" sz="2400" dirty="0"/>
          </a:p>
        </p:txBody>
      </p:sp>
      <p:pic>
        <p:nvPicPr>
          <p:cNvPr id="5" name="Picture 4"/>
          <p:cNvPicPr>
            <a:picLocks noChangeAspect="1"/>
          </p:cNvPicPr>
          <p:nvPr/>
        </p:nvPicPr>
        <p:blipFill>
          <a:blip r:embed="rId2"/>
          <a:stretch>
            <a:fillRect/>
          </a:stretch>
        </p:blipFill>
        <p:spPr>
          <a:xfrm>
            <a:off x="7619793" y="-31197"/>
            <a:ext cx="1524207" cy="2350413"/>
          </a:xfrm>
          <a:prstGeom prst="rect">
            <a:avLst/>
          </a:prstGeom>
        </p:spPr>
      </p:pic>
      <p:pic>
        <p:nvPicPr>
          <p:cNvPr id="6" name="Picture 5"/>
          <p:cNvPicPr>
            <a:picLocks noChangeAspect="1"/>
          </p:cNvPicPr>
          <p:nvPr/>
        </p:nvPicPr>
        <p:blipFill>
          <a:blip r:embed="rId3"/>
          <a:stretch>
            <a:fillRect/>
          </a:stretch>
        </p:blipFill>
        <p:spPr>
          <a:xfrm>
            <a:off x="7619793" y="2319216"/>
            <a:ext cx="1557735" cy="2333003"/>
          </a:xfrm>
          <a:prstGeom prst="rect">
            <a:avLst/>
          </a:prstGeom>
        </p:spPr>
      </p:pic>
      <p:pic>
        <p:nvPicPr>
          <p:cNvPr id="7" name="Picture 6"/>
          <p:cNvPicPr>
            <a:picLocks noChangeAspect="1"/>
          </p:cNvPicPr>
          <p:nvPr/>
        </p:nvPicPr>
        <p:blipFill>
          <a:blip r:embed="rId4"/>
          <a:stretch>
            <a:fillRect/>
          </a:stretch>
        </p:blipFill>
        <p:spPr>
          <a:xfrm>
            <a:off x="7619793" y="4470013"/>
            <a:ext cx="1524207" cy="2387987"/>
          </a:xfrm>
          <a:prstGeom prst="rect">
            <a:avLst/>
          </a:prstGeom>
        </p:spPr>
      </p:pic>
      <p:pic>
        <p:nvPicPr>
          <p:cNvPr id="8" name="Picture 7"/>
          <p:cNvPicPr>
            <a:picLocks noChangeAspect="1"/>
          </p:cNvPicPr>
          <p:nvPr/>
        </p:nvPicPr>
        <p:blipFill>
          <a:blip r:embed="rId5"/>
          <a:stretch>
            <a:fillRect/>
          </a:stretch>
        </p:blipFill>
        <p:spPr>
          <a:xfrm>
            <a:off x="-1" y="0"/>
            <a:ext cx="1530719" cy="1716359"/>
          </a:xfrm>
          <a:prstGeom prst="rect">
            <a:avLst/>
          </a:prstGeom>
        </p:spPr>
      </p:pic>
    </p:spTree>
    <p:extLst>
      <p:ext uri="{BB962C8B-B14F-4D97-AF65-F5344CB8AC3E}">
        <p14:creationId xmlns:p14="http://schemas.microsoft.com/office/powerpoint/2010/main" val="1977339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6295"/>
          </a:xfrm>
        </p:spPr>
        <p:txBody>
          <a:bodyPr/>
          <a:lstStyle/>
          <a:p>
            <a:r>
              <a:rPr lang="en-US" dirty="0"/>
              <a:t>Gene Kelly </a:t>
            </a:r>
            <a:r>
              <a:rPr lang="en-US" dirty="0" smtClean="0"/>
              <a:t>Musicals</a:t>
            </a:r>
            <a:endParaRPr lang="en-US" dirty="0"/>
          </a:p>
        </p:txBody>
      </p:sp>
      <p:sp>
        <p:nvSpPr>
          <p:cNvPr id="3" name="Content Placeholder 2"/>
          <p:cNvSpPr>
            <a:spLocks noGrp="1"/>
          </p:cNvSpPr>
          <p:nvPr>
            <p:ph idx="1"/>
          </p:nvPr>
        </p:nvSpPr>
        <p:spPr>
          <a:xfrm>
            <a:off x="457200" y="1557322"/>
            <a:ext cx="6785572" cy="4921194"/>
          </a:xfrm>
        </p:spPr>
        <p:txBody>
          <a:bodyPr>
            <a:normAutofit fontScale="85000" lnSpcReduction="20000"/>
          </a:bodyPr>
          <a:lstStyle/>
          <a:p>
            <a:r>
              <a:rPr lang="en-US" dirty="0" smtClean="0"/>
              <a:t>Nominated for Oscar for his leading role in </a:t>
            </a:r>
            <a:r>
              <a:rPr lang="en-US" b="1" i="1" dirty="0" smtClean="0"/>
              <a:t>Anchors Aweigh </a:t>
            </a:r>
            <a:r>
              <a:rPr lang="en-US" dirty="0" smtClean="0"/>
              <a:t>(George Sidney, 1945) with Frank Sinatra.</a:t>
            </a:r>
          </a:p>
          <a:p>
            <a:endParaRPr lang="en-US" sz="800" dirty="0" smtClean="0"/>
          </a:p>
          <a:p>
            <a:r>
              <a:rPr lang="en-US" dirty="0" smtClean="0"/>
              <a:t>Co</a:t>
            </a:r>
            <a:r>
              <a:rPr lang="en-US" dirty="0"/>
              <a:t>-starred with Judy Garland in </a:t>
            </a:r>
            <a:r>
              <a:rPr lang="en-US" b="1" i="1" dirty="0"/>
              <a:t>The Pirate </a:t>
            </a:r>
            <a:r>
              <a:rPr lang="en-US" dirty="0"/>
              <a:t>(</a:t>
            </a:r>
            <a:r>
              <a:rPr lang="en-US" dirty="0" err="1"/>
              <a:t>Vincente</a:t>
            </a:r>
            <a:r>
              <a:rPr lang="en-US" dirty="0"/>
              <a:t> Minnelli, 1948)</a:t>
            </a:r>
          </a:p>
          <a:p>
            <a:endParaRPr lang="en-US" sz="800" dirty="0" smtClean="0"/>
          </a:p>
          <a:p>
            <a:r>
              <a:rPr lang="en-US" dirty="0" smtClean="0"/>
              <a:t>Co</a:t>
            </a:r>
            <a:r>
              <a:rPr lang="en-US" dirty="0"/>
              <a:t>-directed and starred in </a:t>
            </a:r>
            <a:r>
              <a:rPr lang="en-US" b="1" i="1" dirty="0"/>
              <a:t>On the Town </a:t>
            </a:r>
            <a:r>
              <a:rPr lang="en-US" dirty="0"/>
              <a:t>(with Stanley </a:t>
            </a:r>
            <a:r>
              <a:rPr lang="en-US" dirty="0" err="1"/>
              <a:t>Donen</a:t>
            </a:r>
            <a:r>
              <a:rPr lang="en-US" dirty="0"/>
              <a:t>, 1949) with Sinatra.</a:t>
            </a:r>
          </a:p>
          <a:p>
            <a:endParaRPr lang="en-US" sz="800" dirty="0" smtClean="0"/>
          </a:p>
          <a:p>
            <a:r>
              <a:rPr lang="en-US" dirty="0" smtClean="0"/>
              <a:t>Co</a:t>
            </a:r>
            <a:r>
              <a:rPr lang="en-US" dirty="0"/>
              <a:t>-starred again with Judy Garland in </a:t>
            </a:r>
            <a:r>
              <a:rPr lang="en-US" b="1" i="1" dirty="0"/>
              <a:t>Summer Stock </a:t>
            </a:r>
            <a:r>
              <a:rPr lang="en-US" dirty="0"/>
              <a:t>(Charles Waters, 1950)</a:t>
            </a:r>
          </a:p>
          <a:p>
            <a:endParaRPr lang="en-US" sz="800" dirty="0" smtClean="0"/>
          </a:p>
          <a:p>
            <a:r>
              <a:rPr lang="en-US" dirty="0" smtClean="0"/>
              <a:t>Starred </a:t>
            </a:r>
            <a:r>
              <a:rPr lang="en-US" dirty="0"/>
              <a:t>in </a:t>
            </a:r>
            <a:r>
              <a:rPr lang="en-US" b="1" i="1" dirty="0"/>
              <a:t>An American in Paris </a:t>
            </a:r>
            <a:r>
              <a:rPr lang="en-US" dirty="0"/>
              <a:t>(Minnelli) with </a:t>
            </a:r>
            <a:r>
              <a:rPr lang="en-US" dirty="0" smtClean="0"/>
              <a:t>newcomer Leslie </a:t>
            </a:r>
            <a:r>
              <a:rPr lang="en-US" dirty="0"/>
              <a:t>Caron, which won 6 Oscars. Kelly nominated for a Golden Globe.</a:t>
            </a:r>
          </a:p>
          <a:p>
            <a:endParaRPr lang="en-US" dirty="0"/>
          </a:p>
        </p:txBody>
      </p:sp>
      <p:pic>
        <p:nvPicPr>
          <p:cNvPr id="7" name="Picture 6"/>
          <p:cNvPicPr>
            <a:picLocks noChangeAspect="1"/>
          </p:cNvPicPr>
          <p:nvPr/>
        </p:nvPicPr>
        <p:blipFill>
          <a:blip r:embed="rId2"/>
          <a:stretch>
            <a:fillRect/>
          </a:stretch>
        </p:blipFill>
        <p:spPr>
          <a:xfrm>
            <a:off x="7345134" y="4079751"/>
            <a:ext cx="1798865" cy="1405114"/>
          </a:xfrm>
          <a:prstGeom prst="rect">
            <a:avLst/>
          </a:prstGeom>
        </p:spPr>
      </p:pic>
      <p:pic>
        <p:nvPicPr>
          <p:cNvPr id="8" name="Picture 7"/>
          <p:cNvPicPr>
            <a:picLocks noChangeAspect="1"/>
          </p:cNvPicPr>
          <p:nvPr/>
        </p:nvPicPr>
        <p:blipFill>
          <a:blip r:embed="rId3"/>
          <a:stretch>
            <a:fillRect/>
          </a:stretch>
        </p:blipFill>
        <p:spPr>
          <a:xfrm>
            <a:off x="7353746" y="2726463"/>
            <a:ext cx="1798865" cy="1400898"/>
          </a:xfrm>
          <a:prstGeom prst="rect">
            <a:avLst/>
          </a:prstGeom>
        </p:spPr>
      </p:pic>
      <p:pic>
        <p:nvPicPr>
          <p:cNvPr id="9" name="Picture 8"/>
          <p:cNvPicPr>
            <a:picLocks noChangeAspect="1"/>
          </p:cNvPicPr>
          <p:nvPr/>
        </p:nvPicPr>
        <p:blipFill>
          <a:blip r:embed="rId4"/>
          <a:stretch>
            <a:fillRect/>
          </a:stretch>
        </p:blipFill>
        <p:spPr>
          <a:xfrm>
            <a:off x="7353746" y="5484865"/>
            <a:ext cx="1798865" cy="1373135"/>
          </a:xfrm>
          <a:prstGeom prst="rect">
            <a:avLst/>
          </a:prstGeom>
        </p:spPr>
      </p:pic>
      <p:pic>
        <p:nvPicPr>
          <p:cNvPr id="10" name="Picture 9"/>
          <p:cNvPicPr>
            <a:picLocks noChangeAspect="1"/>
          </p:cNvPicPr>
          <p:nvPr/>
        </p:nvPicPr>
        <p:blipFill>
          <a:blip r:embed="rId5"/>
          <a:stretch>
            <a:fillRect/>
          </a:stretch>
        </p:blipFill>
        <p:spPr>
          <a:xfrm>
            <a:off x="1" y="0"/>
            <a:ext cx="1418790" cy="1424085"/>
          </a:xfrm>
          <a:prstGeom prst="rect">
            <a:avLst/>
          </a:prstGeom>
        </p:spPr>
      </p:pic>
      <p:pic>
        <p:nvPicPr>
          <p:cNvPr id="12" name="Picture 11"/>
          <p:cNvPicPr>
            <a:picLocks noChangeAspect="1"/>
          </p:cNvPicPr>
          <p:nvPr/>
        </p:nvPicPr>
        <p:blipFill>
          <a:blip r:embed="rId6"/>
          <a:stretch>
            <a:fillRect/>
          </a:stretch>
        </p:blipFill>
        <p:spPr>
          <a:xfrm>
            <a:off x="7353746" y="9921"/>
            <a:ext cx="1790253" cy="1414164"/>
          </a:xfrm>
          <a:prstGeom prst="rect">
            <a:avLst/>
          </a:prstGeom>
        </p:spPr>
      </p:pic>
      <p:pic>
        <p:nvPicPr>
          <p:cNvPr id="13" name="Picture 12"/>
          <p:cNvPicPr>
            <a:picLocks noChangeAspect="1"/>
          </p:cNvPicPr>
          <p:nvPr/>
        </p:nvPicPr>
        <p:blipFill>
          <a:blip r:embed="rId7"/>
          <a:stretch>
            <a:fillRect/>
          </a:stretch>
        </p:blipFill>
        <p:spPr>
          <a:xfrm>
            <a:off x="7353746" y="1424085"/>
            <a:ext cx="1798865" cy="1302378"/>
          </a:xfrm>
          <a:prstGeom prst="rect">
            <a:avLst/>
          </a:prstGeom>
        </p:spPr>
      </p:pic>
    </p:spTree>
    <p:extLst>
      <p:ext uri="{BB962C8B-B14F-4D97-AF65-F5344CB8AC3E}">
        <p14:creationId xmlns:p14="http://schemas.microsoft.com/office/powerpoint/2010/main" val="401252753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792"/>
            <a:ext cx="8229600" cy="704403"/>
          </a:xfrm>
        </p:spPr>
        <p:txBody>
          <a:bodyPr>
            <a:normAutofit fontScale="90000"/>
          </a:bodyPr>
          <a:lstStyle/>
          <a:p>
            <a:r>
              <a:rPr lang="en-US" dirty="0" smtClean="0"/>
              <a:t>A Star Vehicle for Gene Kelly</a:t>
            </a:r>
            <a:endParaRPr lang="en-US" dirty="0"/>
          </a:p>
        </p:txBody>
      </p:sp>
      <p:pic>
        <p:nvPicPr>
          <p:cNvPr id="9" name="Content Placeholder 8"/>
          <p:cNvPicPr>
            <a:picLocks noGrp="1" noChangeAspect="1"/>
          </p:cNvPicPr>
          <p:nvPr>
            <p:ph idx="1"/>
          </p:nvPr>
        </p:nvPicPr>
        <p:blipFill>
          <a:blip r:embed="rId2"/>
          <a:srcRect t="29153" b="29153"/>
          <a:stretch>
            <a:fillRect/>
          </a:stretch>
        </p:blipFill>
        <p:spPr>
          <a:xfrm>
            <a:off x="0" y="4948329"/>
            <a:ext cx="3472372" cy="1909671"/>
          </a:xfrm>
        </p:spPr>
      </p:pic>
      <p:pic>
        <p:nvPicPr>
          <p:cNvPr id="10" name="Picture 9"/>
          <p:cNvPicPr>
            <a:picLocks noChangeAspect="1"/>
          </p:cNvPicPr>
          <p:nvPr/>
        </p:nvPicPr>
        <p:blipFill>
          <a:blip r:embed="rId3"/>
          <a:stretch>
            <a:fillRect/>
          </a:stretch>
        </p:blipFill>
        <p:spPr>
          <a:xfrm>
            <a:off x="0" y="2641742"/>
            <a:ext cx="1766046" cy="2306672"/>
          </a:xfrm>
          <a:prstGeom prst="rect">
            <a:avLst/>
          </a:prstGeom>
        </p:spPr>
      </p:pic>
      <p:pic>
        <p:nvPicPr>
          <p:cNvPr id="11" name="Picture 10"/>
          <p:cNvPicPr>
            <a:picLocks noChangeAspect="1"/>
          </p:cNvPicPr>
          <p:nvPr/>
        </p:nvPicPr>
        <p:blipFill>
          <a:blip r:embed="rId4"/>
          <a:stretch>
            <a:fillRect/>
          </a:stretch>
        </p:blipFill>
        <p:spPr>
          <a:xfrm>
            <a:off x="2056377" y="1084038"/>
            <a:ext cx="2076938" cy="1557704"/>
          </a:xfrm>
          <a:prstGeom prst="rect">
            <a:avLst/>
          </a:prstGeom>
        </p:spPr>
      </p:pic>
      <p:pic>
        <p:nvPicPr>
          <p:cNvPr id="12" name="Picture 11"/>
          <p:cNvPicPr>
            <a:picLocks noChangeAspect="1"/>
          </p:cNvPicPr>
          <p:nvPr/>
        </p:nvPicPr>
        <p:blipFill>
          <a:blip r:embed="rId5"/>
          <a:stretch>
            <a:fillRect/>
          </a:stretch>
        </p:blipFill>
        <p:spPr>
          <a:xfrm>
            <a:off x="4133315" y="1084036"/>
            <a:ext cx="1853706" cy="1520040"/>
          </a:xfrm>
          <a:prstGeom prst="rect">
            <a:avLst/>
          </a:prstGeom>
        </p:spPr>
      </p:pic>
      <p:pic>
        <p:nvPicPr>
          <p:cNvPr id="13" name="Picture 12"/>
          <p:cNvPicPr>
            <a:picLocks noChangeAspect="1"/>
          </p:cNvPicPr>
          <p:nvPr/>
        </p:nvPicPr>
        <p:blipFill>
          <a:blip r:embed="rId6"/>
          <a:stretch>
            <a:fillRect/>
          </a:stretch>
        </p:blipFill>
        <p:spPr>
          <a:xfrm>
            <a:off x="7227353" y="5486400"/>
            <a:ext cx="1916647" cy="1371600"/>
          </a:xfrm>
          <a:prstGeom prst="rect">
            <a:avLst/>
          </a:prstGeom>
        </p:spPr>
      </p:pic>
      <p:pic>
        <p:nvPicPr>
          <p:cNvPr id="14" name="Picture 13"/>
          <p:cNvPicPr>
            <a:picLocks noChangeAspect="1"/>
          </p:cNvPicPr>
          <p:nvPr/>
        </p:nvPicPr>
        <p:blipFill>
          <a:blip r:embed="rId7"/>
          <a:stretch>
            <a:fillRect/>
          </a:stretch>
        </p:blipFill>
        <p:spPr>
          <a:xfrm>
            <a:off x="3472371" y="5486401"/>
            <a:ext cx="1916647" cy="1371600"/>
          </a:xfrm>
          <a:prstGeom prst="rect">
            <a:avLst/>
          </a:prstGeom>
        </p:spPr>
      </p:pic>
      <p:pic>
        <p:nvPicPr>
          <p:cNvPr id="18" name="Picture 17"/>
          <p:cNvPicPr>
            <a:picLocks noChangeAspect="1"/>
          </p:cNvPicPr>
          <p:nvPr/>
        </p:nvPicPr>
        <p:blipFill>
          <a:blip r:embed="rId8"/>
          <a:stretch>
            <a:fillRect/>
          </a:stretch>
        </p:blipFill>
        <p:spPr>
          <a:xfrm>
            <a:off x="3435492" y="2604076"/>
            <a:ext cx="3866705" cy="2880695"/>
          </a:xfrm>
          <a:prstGeom prst="rect">
            <a:avLst/>
          </a:prstGeom>
        </p:spPr>
      </p:pic>
      <p:pic>
        <p:nvPicPr>
          <p:cNvPr id="19" name="Picture 18"/>
          <p:cNvPicPr>
            <a:picLocks noChangeAspect="1"/>
          </p:cNvPicPr>
          <p:nvPr/>
        </p:nvPicPr>
        <p:blipFill>
          <a:blip r:embed="rId9"/>
          <a:stretch>
            <a:fillRect/>
          </a:stretch>
        </p:blipFill>
        <p:spPr>
          <a:xfrm>
            <a:off x="7302197" y="4059002"/>
            <a:ext cx="1841803" cy="1427398"/>
          </a:xfrm>
          <a:prstGeom prst="rect">
            <a:avLst/>
          </a:prstGeom>
        </p:spPr>
      </p:pic>
      <p:pic>
        <p:nvPicPr>
          <p:cNvPr id="20" name="Picture 19"/>
          <p:cNvPicPr>
            <a:picLocks noChangeAspect="1"/>
          </p:cNvPicPr>
          <p:nvPr/>
        </p:nvPicPr>
        <p:blipFill>
          <a:blip r:embed="rId10"/>
          <a:stretch>
            <a:fillRect/>
          </a:stretch>
        </p:blipFill>
        <p:spPr>
          <a:xfrm>
            <a:off x="5389018" y="5486399"/>
            <a:ext cx="1913179" cy="1371601"/>
          </a:xfrm>
          <a:prstGeom prst="rect">
            <a:avLst/>
          </a:prstGeom>
        </p:spPr>
      </p:pic>
      <p:pic>
        <p:nvPicPr>
          <p:cNvPr id="21" name="Picture 20"/>
          <p:cNvPicPr>
            <a:picLocks noChangeAspect="1"/>
          </p:cNvPicPr>
          <p:nvPr/>
        </p:nvPicPr>
        <p:blipFill>
          <a:blip r:embed="rId11"/>
          <a:stretch>
            <a:fillRect/>
          </a:stretch>
        </p:blipFill>
        <p:spPr>
          <a:xfrm>
            <a:off x="7990063" y="1084039"/>
            <a:ext cx="1149529" cy="1520038"/>
          </a:xfrm>
          <a:prstGeom prst="rect">
            <a:avLst/>
          </a:prstGeom>
        </p:spPr>
      </p:pic>
      <p:pic>
        <p:nvPicPr>
          <p:cNvPr id="22" name="Picture 21"/>
          <p:cNvPicPr>
            <a:picLocks noChangeAspect="1"/>
          </p:cNvPicPr>
          <p:nvPr/>
        </p:nvPicPr>
        <p:blipFill>
          <a:blip r:embed="rId12"/>
          <a:stretch>
            <a:fillRect/>
          </a:stretch>
        </p:blipFill>
        <p:spPr>
          <a:xfrm>
            <a:off x="5987020" y="1084036"/>
            <a:ext cx="2026719" cy="1520040"/>
          </a:xfrm>
          <a:prstGeom prst="rect">
            <a:avLst/>
          </a:prstGeom>
        </p:spPr>
      </p:pic>
      <p:pic>
        <p:nvPicPr>
          <p:cNvPr id="23" name="Picture 22"/>
          <p:cNvPicPr>
            <a:picLocks noChangeAspect="1"/>
          </p:cNvPicPr>
          <p:nvPr/>
        </p:nvPicPr>
        <p:blipFill>
          <a:blip r:embed="rId13"/>
          <a:stretch>
            <a:fillRect/>
          </a:stretch>
        </p:blipFill>
        <p:spPr>
          <a:xfrm>
            <a:off x="7302197" y="2604076"/>
            <a:ext cx="1939901" cy="1454926"/>
          </a:xfrm>
          <a:prstGeom prst="rect">
            <a:avLst/>
          </a:prstGeom>
        </p:spPr>
      </p:pic>
      <p:pic>
        <p:nvPicPr>
          <p:cNvPr id="24" name="Picture 23"/>
          <p:cNvPicPr>
            <a:picLocks noChangeAspect="1"/>
          </p:cNvPicPr>
          <p:nvPr/>
        </p:nvPicPr>
        <p:blipFill>
          <a:blip r:embed="rId14"/>
          <a:stretch>
            <a:fillRect/>
          </a:stretch>
        </p:blipFill>
        <p:spPr>
          <a:xfrm>
            <a:off x="0" y="1084038"/>
            <a:ext cx="2056377" cy="1557704"/>
          </a:xfrm>
          <a:prstGeom prst="rect">
            <a:avLst/>
          </a:prstGeom>
        </p:spPr>
      </p:pic>
      <p:pic>
        <p:nvPicPr>
          <p:cNvPr id="25" name="Picture 24"/>
          <p:cNvPicPr>
            <a:picLocks noChangeAspect="1"/>
          </p:cNvPicPr>
          <p:nvPr/>
        </p:nvPicPr>
        <p:blipFill>
          <a:blip r:embed="rId15"/>
          <a:stretch>
            <a:fillRect/>
          </a:stretch>
        </p:blipFill>
        <p:spPr>
          <a:xfrm>
            <a:off x="1860820" y="2641742"/>
            <a:ext cx="1574671" cy="1181003"/>
          </a:xfrm>
          <a:prstGeom prst="rect">
            <a:avLst/>
          </a:prstGeom>
        </p:spPr>
      </p:pic>
      <p:pic>
        <p:nvPicPr>
          <p:cNvPr id="26" name="Picture 25"/>
          <p:cNvPicPr>
            <a:picLocks noChangeAspect="1"/>
          </p:cNvPicPr>
          <p:nvPr/>
        </p:nvPicPr>
        <p:blipFill>
          <a:blip r:embed="rId16"/>
          <a:stretch>
            <a:fillRect/>
          </a:stretch>
        </p:blipFill>
        <p:spPr>
          <a:xfrm>
            <a:off x="1860820" y="3767325"/>
            <a:ext cx="1574671" cy="1181004"/>
          </a:xfrm>
          <a:prstGeom prst="rect">
            <a:avLst/>
          </a:prstGeom>
        </p:spPr>
      </p:pic>
    </p:spTree>
    <p:extLst>
      <p:ext uri="{BB962C8B-B14F-4D97-AF65-F5344CB8AC3E}">
        <p14:creationId xmlns:p14="http://schemas.microsoft.com/office/powerpoint/2010/main" val="372179388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9677"/>
          </a:xfrm>
        </p:spPr>
        <p:txBody>
          <a:bodyPr>
            <a:normAutofit/>
          </a:bodyPr>
          <a:lstStyle/>
          <a:p>
            <a:r>
              <a:rPr lang="en-GB" dirty="0"/>
              <a:t>Unlike other </a:t>
            </a:r>
            <a:r>
              <a:rPr lang="en-GB" dirty="0" smtClean="0"/>
              <a:t>actors</a:t>
            </a:r>
            <a:endParaRPr lang="en-US" dirty="0"/>
          </a:p>
        </p:txBody>
      </p:sp>
      <p:sp>
        <p:nvSpPr>
          <p:cNvPr id="3" name="Content Placeholder 2"/>
          <p:cNvSpPr>
            <a:spLocks noGrp="1"/>
          </p:cNvSpPr>
          <p:nvPr>
            <p:ph idx="1"/>
          </p:nvPr>
        </p:nvSpPr>
        <p:spPr>
          <a:xfrm>
            <a:off x="457200" y="1448488"/>
            <a:ext cx="8229600" cy="5095635"/>
          </a:xfrm>
        </p:spPr>
        <p:txBody>
          <a:bodyPr>
            <a:normAutofit/>
          </a:bodyPr>
          <a:lstStyle/>
          <a:p>
            <a:r>
              <a:rPr lang="en-GB" dirty="0" smtClean="0"/>
              <a:t>‘to </a:t>
            </a:r>
            <a:r>
              <a:rPr lang="en-GB" dirty="0"/>
              <a:t>the extent that the star is, unlike other actors, the bearer of a meaning that transcends the plotted meaning, then the star can function as a marker of a quality – a meta-meaning – that survives particular embodiments. In other words, the star can circulate without necessarily losing their quality of being a distinct </a:t>
            </a:r>
            <a:r>
              <a:rPr lang="en-GB" dirty="0" smtClean="0"/>
              <a:t>property’</a:t>
            </a:r>
            <a:r>
              <a:rPr lang="en-GB" sz="2800" dirty="0" smtClean="0"/>
              <a:t> (Barry King, </a:t>
            </a:r>
            <a:r>
              <a:rPr lang="en-GB" sz="2800" dirty="0"/>
              <a:t>‘Stardom as an </a:t>
            </a:r>
            <a:r>
              <a:rPr lang="en-GB" sz="2800" dirty="0" smtClean="0"/>
              <a:t>Occupation,’ 1986</a:t>
            </a:r>
            <a:r>
              <a:rPr lang="en-GB" sz="2800" dirty="0" smtClean="0"/>
              <a:t>: 166</a:t>
            </a:r>
            <a:r>
              <a:rPr lang="en-GB" sz="2800" dirty="0"/>
              <a:t>). </a:t>
            </a:r>
            <a:endParaRPr lang="en-GB" sz="2800" dirty="0" smtClean="0"/>
          </a:p>
          <a:p>
            <a:pPr marL="0" indent="0">
              <a:buNone/>
            </a:pPr>
            <a:endParaRPr lang="en-GB" sz="800" dirty="0" smtClean="0"/>
          </a:p>
        </p:txBody>
      </p:sp>
    </p:spTree>
    <p:extLst>
      <p:ext uri="{BB962C8B-B14F-4D97-AF65-F5344CB8AC3E}">
        <p14:creationId xmlns:p14="http://schemas.microsoft.com/office/powerpoint/2010/main" val="197792205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43337"/>
          </a:xfrm>
        </p:spPr>
        <p:txBody>
          <a:bodyPr>
            <a:normAutofit fontScale="90000"/>
          </a:bodyPr>
          <a:lstStyle/>
          <a:p>
            <a:r>
              <a:rPr lang="en-GB" dirty="0"/>
              <a:t>The Elastic </a:t>
            </a:r>
            <a:r>
              <a:rPr lang="en-GB" dirty="0" smtClean="0"/>
              <a:t>Self</a:t>
            </a:r>
            <a:endParaRPr lang="en-US" dirty="0"/>
          </a:p>
        </p:txBody>
      </p:sp>
      <p:sp>
        <p:nvSpPr>
          <p:cNvPr id="3" name="Content Placeholder 2"/>
          <p:cNvSpPr>
            <a:spLocks noGrp="1"/>
          </p:cNvSpPr>
          <p:nvPr>
            <p:ph idx="1"/>
          </p:nvPr>
        </p:nvSpPr>
        <p:spPr>
          <a:xfrm>
            <a:off x="457200" y="1153706"/>
            <a:ext cx="8229600" cy="5157738"/>
          </a:xfrm>
        </p:spPr>
        <p:txBody>
          <a:bodyPr>
            <a:normAutofit/>
          </a:bodyPr>
          <a:lstStyle/>
          <a:p>
            <a:r>
              <a:rPr lang="en-GB" sz="2800" dirty="0"/>
              <a:t>Barry </a:t>
            </a:r>
            <a:r>
              <a:rPr lang="en-GB" sz="2800" dirty="0" smtClean="0"/>
              <a:t>King, </a:t>
            </a:r>
            <a:r>
              <a:rPr lang="en-GB" sz="2800" dirty="0"/>
              <a:t>‘Embodying the Elastic Self: The </a:t>
            </a:r>
            <a:r>
              <a:rPr lang="en-GB" sz="2800" dirty="0" err="1"/>
              <a:t>Parametrics</a:t>
            </a:r>
            <a:r>
              <a:rPr lang="en-GB" sz="2800" dirty="0"/>
              <a:t> of Contemporary Stardom,’ </a:t>
            </a:r>
            <a:r>
              <a:rPr lang="en-GB" sz="2800" dirty="0" smtClean="0"/>
              <a:t>in </a:t>
            </a:r>
            <a:r>
              <a:rPr lang="en-GB" sz="2800" dirty="0"/>
              <a:t>Thomas Austin and Martin </a:t>
            </a:r>
            <a:r>
              <a:rPr lang="en-GB" sz="2800" dirty="0" smtClean="0"/>
              <a:t>Barker (eds.) </a:t>
            </a:r>
            <a:r>
              <a:rPr lang="en-GB" sz="2800" i="1" dirty="0"/>
              <a:t>Contemporary Hollywood Stardom</a:t>
            </a:r>
            <a:r>
              <a:rPr lang="en-GB" sz="2800" dirty="0"/>
              <a:t> (2003)</a:t>
            </a:r>
            <a:r>
              <a:rPr lang="en-GB" sz="2800" dirty="0" smtClean="0"/>
              <a:t>.</a:t>
            </a:r>
          </a:p>
          <a:p>
            <a:endParaRPr lang="en-GB" sz="800" dirty="0" smtClean="0"/>
          </a:p>
          <a:p>
            <a:r>
              <a:rPr lang="en-GB" sz="2800" dirty="0" smtClean="0"/>
              <a:t>Here King notes that in </a:t>
            </a:r>
            <a:r>
              <a:rPr lang="en-GB" sz="2800" dirty="0"/>
              <a:t>contemporary </a:t>
            </a:r>
            <a:r>
              <a:rPr lang="en-GB" sz="2800" dirty="0" smtClean="0"/>
              <a:t>Hollywood, stars </a:t>
            </a:r>
            <a:r>
              <a:rPr lang="en-GB" sz="2800" dirty="0"/>
              <a:t>construct multiple and ever-changing identities, rendering them indeterminate and essentially </a:t>
            </a:r>
            <a:r>
              <a:rPr lang="en-GB" sz="2800" dirty="0" err="1" smtClean="0"/>
              <a:t>performative</a:t>
            </a:r>
            <a:r>
              <a:rPr lang="en-GB" sz="2800" dirty="0" smtClean="0"/>
              <a:t> </a:t>
            </a:r>
            <a:r>
              <a:rPr lang="en-GB" sz="2800" dirty="0"/>
              <a:t>thereby enabling their fans to interpret, understand and/or use them according to their own desires and </a:t>
            </a:r>
            <a:r>
              <a:rPr lang="en-GB" sz="2800" dirty="0" smtClean="0"/>
              <a:t>concerns</a:t>
            </a:r>
            <a:r>
              <a:rPr lang="en-GB" sz="2800" dirty="0"/>
              <a:t> </a:t>
            </a:r>
            <a:r>
              <a:rPr lang="en-GB" sz="2400" dirty="0" smtClean="0"/>
              <a:t>(2003</a:t>
            </a:r>
            <a:r>
              <a:rPr lang="en-GB" sz="2400" dirty="0"/>
              <a:t>: 45). </a:t>
            </a:r>
            <a:endParaRPr lang="en-US" sz="2400" dirty="0"/>
          </a:p>
        </p:txBody>
      </p:sp>
      <p:pic>
        <p:nvPicPr>
          <p:cNvPr id="4" name="Picture 3"/>
          <p:cNvPicPr>
            <a:picLocks noChangeAspect="1"/>
          </p:cNvPicPr>
          <p:nvPr/>
        </p:nvPicPr>
        <p:blipFill>
          <a:blip r:embed="rId2"/>
          <a:stretch>
            <a:fillRect/>
          </a:stretch>
        </p:blipFill>
        <p:spPr>
          <a:xfrm>
            <a:off x="8222524" y="0"/>
            <a:ext cx="928551" cy="1346039"/>
          </a:xfrm>
          <a:prstGeom prst="rect">
            <a:avLst/>
          </a:prstGeom>
        </p:spPr>
      </p:pic>
    </p:spTree>
    <p:extLst>
      <p:ext uri="{BB962C8B-B14F-4D97-AF65-F5344CB8AC3E}">
        <p14:creationId xmlns:p14="http://schemas.microsoft.com/office/powerpoint/2010/main" val="6656835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6932"/>
          </a:xfrm>
        </p:spPr>
        <p:txBody>
          <a:bodyPr>
            <a:normAutofit/>
          </a:bodyPr>
          <a:lstStyle/>
          <a:p>
            <a:r>
              <a:rPr lang="en-GB" dirty="0"/>
              <a:t>Today’s </a:t>
            </a:r>
            <a:r>
              <a:rPr lang="en-GB" dirty="0" smtClean="0"/>
              <a:t>stars</a:t>
            </a:r>
            <a:endParaRPr lang="en-US" dirty="0"/>
          </a:p>
        </p:txBody>
      </p:sp>
      <p:sp>
        <p:nvSpPr>
          <p:cNvPr id="3" name="Content Placeholder 2"/>
          <p:cNvSpPr>
            <a:spLocks noGrp="1"/>
          </p:cNvSpPr>
          <p:nvPr>
            <p:ph idx="1"/>
          </p:nvPr>
        </p:nvSpPr>
        <p:spPr>
          <a:xfrm>
            <a:off x="457200" y="1386386"/>
            <a:ext cx="7398925" cy="5089874"/>
          </a:xfrm>
        </p:spPr>
        <p:txBody>
          <a:bodyPr>
            <a:normAutofit lnSpcReduction="10000"/>
          </a:bodyPr>
          <a:lstStyle/>
          <a:p>
            <a:r>
              <a:rPr lang="en-GB" sz="2400" dirty="0" smtClean="0"/>
              <a:t>‘</a:t>
            </a:r>
            <a:r>
              <a:rPr lang="en-GB" sz="2800" dirty="0" smtClean="0"/>
              <a:t>today’s </a:t>
            </a:r>
            <a:r>
              <a:rPr lang="en-GB" sz="2800" dirty="0"/>
              <a:t>stars are discursively challenged in their efforts to meld all the practices undertaken in their name into a coherent commercial </a:t>
            </a:r>
            <a:r>
              <a:rPr lang="en-GB" sz="2800" dirty="0" smtClean="0"/>
              <a:t>identity’ </a:t>
            </a:r>
            <a:r>
              <a:rPr lang="en-GB" sz="2800" dirty="0"/>
              <a:t>(King, 2003: 49)</a:t>
            </a:r>
            <a:r>
              <a:rPr lang="en-GB" sz="2800" dirty="0" smtClean="0"/>
              <a:t>.</a:t>
            </a:r>
          </a:p>
          <a:p>
            <a:endParaRPr lang="en-GB" sz="800" dirty="0" smtClean="0"/>
          </a:p>
          <a:p>
            <a:r>
              <a:rPr lang="en-GB" sz="2800" dirty="0" smtClean="0"/>
              <a:t>Star’s </a:t>
            </a:r>
            <a:r>
              <a:rPr lang="en-GB" sz="2800" dirty="0"/>
              <a:t>identities are now manufactured and maintained by a series of specialists who undertake responsibility for various and distinct aspects of their public profile and engagement/interaction</a:t>
            </a:r>
            <a:r>
              <a:rPr lang="en-GB" sz="2800" dirty="0" smtClean="0"/>
              <a:t>.</a:t>
            </a:r>
          </a:p>
          <a:p>
            <a:endParaRPr lang="en-GB" sz="800" dirty="0" smtClean="0"/>
          </a:p>
          <a:p>
            <a:r>
              <a:rPr lang="en-GB" sz="2800" dirty="0" smtClean="0"/>
              <a:t>‘Stars </a:t>
            </a:r>
            <a:r>
              <a:rPr lang="en-GB" sz="2800" dirty="0"/>
              <a:t>now have a </a:t>
            </a:r>
            <a:r>
              <a:rPr lang="en-GB" sz="2800" dirty="0" smtClean="0"/>
              <a:t>“wardrobe </a:t>
            </a:r>
            <a:r>
              <a:rPr lang="en-GB" sz="2800" dirty="0"/>
              <a:t>of </a:t>
            </a:r>
            <a:r>
              <a:rPr lang="en-GB" sz="2800" dirty="0" smtClean="0"/>
              <a:t>identities” </a:t>
            </a:r>
            <a:r>
              <a:rPr lang="en-GB" sz="2800" dirty="0"/>
              <a:t>connected to a product </a:t>
            </a:r>
            <a:r>
              <a:rPr lang="en-GB" sz="2800" dirty="0" smtClean="0"/>
              <a:t>stream’ (ibid.).</a:t>
            </a:r>
          </a:p>
          <a:p>
            <a:pPr marL="0" indent="0">
              <a:buNone/>
            </a:pPr>
            <a:endParaRPr lang="en-US" sz="2400" dirty="0"/>
          </a:p>
        </p:txBody>
      </p:sp>
      <p:pic>
        <p:nvPicPr>
          <p:cNvPr id="4" name="Picture 3"/>
          <p:cNvPicPr>
            <a:picLocks noChangeAspect="1"/>
          </p:cNvPicPr>
          <p:nvPr/>
        </p:nvPicPr>
        <p:blipFill>
          <a:blip r:embed="rId2"/>
          <a:stretch>
            <a:fillRect/>
          </a:stretch>
        </p:blipFill>
        <p:spPr>
          <a:xfrm>
            <a:off x="7856125" y="1670121"/>
            <a:ext cx="1303080" cy="1793229"/>
          </a:xfrm>
          <a:prstGeom prst="rect">
            <a:avLst/>
          </a:prstGeom>
        </p:spPr>
      </p:pic>
      <p:pic>
        <p:nvPicPr>
          <p:cNvPr id="5" name="Picture 4"/>
          <p:cNvPicPr>
            <a:picLocks noChangeAspect="1"/>
          </p:cNvPicPr>
          <p:nvPr/>
        </p:nvPicPr>
        <p:blipFill>
          <a:blip r:embed="rId3"/>
          <a:stretch>
            <a:fillRect/>
          </a:stretch>
        </p:blipFill>
        <p:spPr>
          <a:xfrm>
            <a:off x="7370715" y="3463350"/>
            <a:ext cx="1788490" cy="1794259"/>
          </a:xfrm>
          <a:prstGeom prst="rect">
            <a:avLst/>
          </a:prstGeom>
        </p:spPr>
      </p:pic>
      <p:pic>
        <p:nvPicPr>
          <p:cNvPr id="6" name="Picture 5"/>
          <p:cNvPicPr>
            <a:picLocks noChangeAspect="1"/>
          </p:cNvPicPr>
          <p:nvPr/>
        </p:nvPicPr>
        <p:blipFill>
          <a:blip r:embed="rId4"/>
          <a:stretch>
            <a:fillRect/>
          </a:stretch>
        </p:blipFill>
        <p:spPr>
          <a:xfrm>
            <a:off x="7370715" y="5257609"/>
            <a:ext cx="1773285" cy="1600391"/>
          </a:xfrm>
          <a:prstGeom prst="rect">
            <a:avLst/>
          </a:prstGeom>
        </p:spPr>
      </p:pic>
      <p:pic>
        <p:nvPicPr>
          <p:cNvPr id="8" name="Picture 7"/>
          <p:cNvPicPr>
            <a:picLocks noChangeAspect="1"/>
          </p:cNvPicPr>
          <p:nvPr/>
        </p:nvPicPr>
        <p:blipFill>
          <a:blip r:embed="rId5"/>
          <a:stretch>
            <a:fillRect/>
          </a:stretch>
        </p:blipFill>
        <p:spPr>
          <a:xfrm>
            <a:off x="7856125" y="0"/>
            <a:ext cx="1303080" cy="1758525"/>
          </a:xfrm>
          <a:prstGeom prst="rect">
            <a:avLst/>
          </a:prstGeom>
        </p:spPr>
      </p:pic>
    </p:spTree>
    <p:extLst>
      <p:ext uri="{BB962C8B-B14F-4D97-AF65-F5344CB8AC3E}">
        <p14:creationId xmlns:p14="http://schemas.microsoft.com/office/powerpoint/2010/main" val="248043840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12422" cy="714252"/>
          </a:xfrm>
        </p:spPr>
        <p:txBody>
          <a:bodyPr>
            <a:normAutofit fontScale="90000"/>
          </a:bodyPr>
          <a:lstStyle/>
          <a:p>
            <a:r>
              <a:rPr lang="en-GB" dirty="0"/>
              <a:t>Stars as </a:t>
            </a:r>
            <a:r>
              <a:rPr lang="en-GB" dirty="0" smtClean="0"/>
              <a:t>stakeholders</a:t>
            </a:r>
            <a:endParaRPr lang="en-US" dirty="0"/>
          </a:p>
        </p:txBody>
      </p:sp>
      <p:sp>
        <p:nvSpPr>
          <p:cNvPr id="3" name="Content Placeholder 2"/>
          <p:cNvSpPr>
            <a:spLocks noGrp="1"/>
          </p:cNvSpPr>
          <p:nvPr>
            <p:ph idx="1"/>
          </p:nvPr>
        </p:nvSpPr>
        <p:spPr>
          <a:xfrm>
            <a:off x="457200" y="1212122"/>
            <a:ext cx="8229600" cy="5351391"/>
          </a:xfrm>
        </p:spPr>
        <p:txBody>
          <a:bodyPr>
            <a:normAutofit/>
          </a:bodyPr>
          <a:lstStyle/>
          <a:p>
            <a:r>
              <a:rPr lang="en-US" sz="2800" dirty="0" smtClean="0"/>
              <a:t>Stars </a:t>
            </a:r>
            <a:r>
              <a:rPr lang="en-GB" sz="2800" dirty="0"/>
              <a:t>are now no longer employees of the studios but rather </a:t>
            </a:r>
            <a:r>
              <a:rPr lang="en-GB" sz="2800" dirty="0" smtClean="0"/>
              <a:t>‘stakeholders </a:t>
            </a:r>
            <a:r>
              <a:rPr lang="en-GB" sz="2800" dirty="0"/>
              <a:t>in the enterprise that manages their </a:t>
            </a:r>
            <a:r>
              <a:rPr lang="en-GB" sz="2800" dirty="0" smtClean="0"/>
              <a:t>career’ </a:t>
            </a:r>
            <a:r>
              <a:rPr lang="en-GB" sz="2400" dirty="0" smtClean="0"/>
              <a:t>(King, 2003: 49</a:t>
            </a:r>
            <a:r>
              <a:rPr lang="en-GB" sz="2400" dirty="0"/>
              <a:t>). </a:t>
            </a:r>
            <a:endParaRPr lang="en-GB" sz="2400" dirty="0" smtClean="0"/>
          </a:p>
          <a:p>
            <a:endParaRPr lang="en-GB" sz="800" dirty="0" smtClean="0"/>
          </a:p>
          <a:p>
            <a:r>
              <a:rPr lang="en-GB" sz="2800" dirty="0" smtClean="0"/>
              <a:t>‘Yet</a:t>
            </a:r>
            <a:r>
              <a:rPr lang="en-GB" sz="2800" dirty="0"/>
              <a:t>, the star as entrepreneur must be ready to switch roles as business opportunities </a:t>
            </a:r>
            <a:r>
              <a:rPr lang="en-GB" sz="2800" dirty="0" smtClean="0"/>
              <a:t>arise’ </a:t>
            </a:r>
            <a:r>
              <a:rPr lang="en-GB" sz="2400" dirty="0" smtClean="0"/>
              <a:t>(ibid.).</a:t>
            </a:r>
          </a:p>
          <a:p>
            <a:endParaRPr lang="en-GB" sz="800" dirty="0" smtClean="0"/>
          </a:p>
          <a:p>
            <a:r>
              <a:rPr lang="en-GB" sz="2800" dirty="0" smtClean="0"/>
              <a:t>‘the </a:t>
            </a:r>
            <a:r>
              <a:rPr lang="en-GB" sz="2800" dirty="0"/>
              <a:t>globalisation of the market for the star’s services exacerbates this process, because claims of existential commitment multiply as films and product open in different markets and address cultural </a:t>
            </a:r>
            <a:r>
              <a:rPr lang="en-GB" sz="2800" dirty="0" smtClean="0"/>
              <a:t>constituencies’</a:t>
            </a:r>
            <a:r>
              <a:rPr lang="en-GB" sz="2400" dirty="0" smtClean="0"/>
              <a:t> (ibid.).</a:t>
            </a:r>
          </a:p>
        </p:txBody>
      </p:sp>
      <p:pic>
        <p:nvPicPr>
          <p:cNvPr id="4" name="Picture 3"/>
          <p:cNvPicPr>
            <a:picLocks noChangeAspect="1"/>
          </p:cNvPicPr>
          <p:nvPr/>
        </p:nvPicPr>
        <p:blipFill>
          <a:blip r:embed="rId2"/>
          <a:stretch>
            <a:fillRect/>
          </a:stretch>
        </p:blipFill>
        <p:spPr>
          <a:xfrm>
            <a:off x="7957128" y="0"/>
            <a:ext cx="1186871" cy="1212123"/>
          </a:xfrm>
          <a:prstGeom prst="rect">
            <a:avLst/>
          </a:prstGeom>
        </p:spPr>
      </p:pic>
    </p:spTree>
    <p:extLst>
      <p:ext uri="{BB962C8B-B14F-4D97-AF65-F5344CB8AC3E}">
        <p14:creationId xmlns:p14="http://schemas.microsoft.com/office/powerpoint/2010/main" val="312280796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9372"/>
          </a:xfrm>
        </p:spPr>
        <p:txBody>
          <a:bodyPr>
            <a:normAutofit/>
          </a:bodyPr>
          <a:lstStyle/>
          <a:p>
            <a:r>
              <a:rPr lang="en-GB" dirty="0"/>
              <a:t>‘Autographic’ stardom </a:t>
            </a:r>
            <a:endParaRPr lang="en-US" dirty="0"/>
          </a:p>
        </p:txBody>
      </p:sp>
      <p:sp>
        <p:nvSpPr>
          <p:cNvPr id="3" name="Content Placeholder 2"/>
          <p:cNvSpPr>
            <a:spLocks noGrp="1"/>
          </p:cNvSpPr>
          <p:nvPr>
            <p:ph idx="1"/>
          </p:nvPr>
        </p:nvSpPr>
        <p:spPr>
          <a:xfrm>
            <a:off x="457200" y="1366995"/>
            <a:ext cx="8229600" cy="4973534"/>
          </a:xfrm>
        </p:spPr>
        <p:txBody>
          <a:bodyPr>
            <a:normAutofit/>
          </a:bodyPr>
          <a:lstStyle/>
          <a:p>
            <a:r>
              <a:rPr lang="en-GB" dirty="0" smtClean="0"/>
              <a:t>King </a:t>
            </a:r>
            <a:r>
              <a:rPr lang="en-GB" dirty="0" smtClean="0"/>
              <a:t>notes </a:t>
            </a:r>
            <a:r>
              <a:rPr lang="en-GB" dirty="0" smtClean="0"/>
              <a:t>the </a:t>
            </a:r>
            <a:r>
              <a:rPr lang="en-GB" dirty="0"/>
              <a:t>constant re-writing of star personae as former identities are maintained in some roles and films alongside newly invented </a:t>
            </a:r>
            <a:r>
              <a:rPr lang="en-GB" dirty="0"/>
              <a:t>ones</a:t>
            </a:r>
            <a:r>
              <a:rPr lang="en-GB" sz="2800" dirty="0"/>
              <a:t> (King, 2003: 52</a:t>
            </a:r>
            <a:r>
              <a:rPr lang="en-GB" sz="2800" dirty="0" smtClean="0"/>
              <a:t>)</a:t>
            </a:r>
            <a:endParaRPr lang="en-GB" sz="2800" dirty="0" smtClean="0"/>
          </a:p>
          <a:p>
            <a:endParaRPr lang="en-GB" sz="800" dirty="0" smtClean="0"/>
          </a:p>
          <a:p>
            <a:r>
              <a:rPr lang="en-GB" sz="2800" dirty="0" smtClean="0"/>
              <a:t>Thus</a:t>
            </a:r>
            <a:r>
              <a:rPr lang="en-GB" sz="2800" dirty="0"/>
              <a:t>, </a:t>
            </a:r>
            <a:r>
              <a:rPr lang="en-GB" sz="2800" dirty="0" smtClean="0"/>
              <a:t>‘Stars </a:t>
            </a:r>
            <a:r>
              <a:rPr lang="en-GB" sz="2800" dirty="0"/>
              <a:t>today seem permanently resettling the terms of their representation, and this equivocation becomes their </a:t>
            </a:r>
            <a:r>
              <a:rPr lang="en-GB" sz="2800" dirty="0" smtClean="0"/>
              <a:t>story’ (ibid.)</a:t>
            </a:r>
            <a:r>
              <a:rPr lang="en-GB" sz="2800" dirty="0"/>
              <a:t>. </a:t>
            </a:r>
            <a:endParaRPr lang="en-GB" sz="2800" dirty="0" smtClean="0"/>
          </a:p>
          <a:p>
            <a:endParaRPr lang="en-GB" sz="800" dirty="0" smtClean="0"/>
          </a:p>
          <a:p>
            <a:r>
              <a:rPr lang="en-GB" sz="2800" dirty="0" smtClean="0"/>
              <a:t>‘Autographic</a:t>
            </a:r>
            <a:r>
              <a:rPr lang="en-GB" sz="2800" dirty="0"/>
              <a:t>’ (i.e</a:t>
            </a:r>
            <a:r>
              <a:rPr lang="en-GB" sz="2800" dirty="0" smtClean="0"/>
              <a:t>., </a:t>
            </a:r>
            <a:r>
              <a:rPr lang="en-GB" sz="2800" dirty="0"/>
              <a:t>self-writing</a:t>
            </a:r>
            <a:r>
              <a:rPr lang="en-GB" sz="2800" dirty="0" smtClean="0"/>
              <a:t>). </a:t>
            </a:r>
            <a:endParaRPr lang="en-US" sz="2800" dirty="0"/>
          </a:p>
        </p:txBody>
      </p:sp>
      <p:pic>
        <p:nvPicPr>
          <p:cNvPr id="4" name="Picture 3"/>
          <p:cNvPicPr>
            <a:picLocks noChangeAspect="1"/>
          </p:cNvPicPr>
          <p:nvPr/>
        </p:nvPicPr>
        <p:blipFill>
          <a:blip r:embed="rId2"/>
          <a:stretch>
            <a:fillRect/>
          </a:stretch>
        </p:blipFill>
        <p:spPr>
          <a:xfrm>
            <a:off x="5784297" y="4615429"/>
            <a:ext cx="3359704" cy="2242572"/>
          </a:xfrm>
          <a:prstGeom prst="rect">
            <a:avLst/>
          </a:prstGeom>
        </p:spPr>
      </p:pic>
    </p:spTree>
    <p:extLst>
      <p:ext uri="{BB962C8B-B14F-4D97-AF65-F5344CB8AC3E}">
        <p14:creationId xmlns:p14="http://schemas.microsoft.com/office/powerpoint/2010/main" val="285388513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40287"/>
          </a:xfrm>
        </p:spPr>
        <p:txBody>
          <a:bodyPr>
            <a:normAutofit/>
          </a:bodyPr>
          <a:lstStyle/>
          <a:p>
            <a:r>
              <a:rPr lang="en-GB" dirty="0"/>
              <a:t>No longer </a:t>
            </a:r>
            <a:r>
              <a:rPr lang="en-GB" dirty="0" smtClean="0"/>
              <a:t>just </a:t>
            </a:r>
            <a:r>
              <a:rPr lang="en-GB" dirty="0" err="1" smtClean="0"/>
              <a:t>polysemic</a:t>
            </a:r>
            <a:endParaRPr lang="en-US" i="1" dirty="0"/>
          </a:p>
        </p:txBody>
      </p:sp>
      <p:sp>
        <p:nvSpPr>
          <p:cNvPr id="3" name="Content Placeholder 2"/>
          <p:cNvSpPr>
            <a:spLocks noGrp="1"/>
          </p:cNvSpPr>
          <p:nvPr>
            <p:ph idx="1"/>
          </p:nvPr>
        </p:nvSpPr>
        <p:spPr>
          <a:xfrm>
            <a:off x="457200" y="1240960"/>
            <a:ext cx="8229600" cy="5196518"/>
          </a:xfrm>
        </p:spPr>
        <p:txBody>
          <a:bodyPr>
            <a:normAutofit/>
          </a:bodyPr>
          <a:lstStyle/>
          <a:p>
            <a:r>
              <a:rPr lang="en-GB" sz="2400" dirty="0"/>
              <a:t>S</a:t>
            </a:r>
            <a:r>
              <a:rPr lang="en-GB" sz="2400" dirty="0" smtClean="0"/>
              <a:t>tars </a:t>
            </a:r>
            <a:r>
              <a:rPr lang="en-GB" sz="2400" dirty="0"/>
              <a:t>are no longer there to be read by audiences differently (i.e. </a:t>
            </a:r>
            <a:r>
              <a:rPr lang="en-GB" sz="2400" dirty="0" err="1"/>
              <a:t>polysemic</a:t>
            </a:r>
            <a:r>
              <a:rPr lang="en-GB" sz="2400" dirty="0"/>
              <a:t>, as Dyer </a:t>
            </a:r>
            <a:r>
              <a:rPr lang="en-GB" sz="2400" dirty="0" smtClean="0"/>
              <a:t>described them) </a:t>
            </a:r>
            <a:r>
              <a:rPr lang="en-GB" sz="2400" dirty="0"/>
              <a:t>but </a:t>
            </a:r>
            <a:r>
              <a:rPr lang="en-GB" sz="2400" dirty="0" smtClean="0"/>
              <a:t>rather they </a:t>
            </a:r>
            <a:r>
              <a:rPr lang="en-GB" sz="2400" dirty="0"/>
              <a:t>produce themselves differently in order to be read differently, therefore playing a much more fundamental role in the process of interpretation (aided in this by publicists, agents, managers, </a:t>
            </a:r>
            <a:r>
              <a:rPr lang="en-GB" sz="2400" dirty="0" smtClean="0"/>
              <a:t>etc.) </a:t>
            </a:r>
            <a:r>
              <a:rPr lang="en-GB" sz="2400" dirty="0"/>
              <a:t>than studio era stars</a:t>
            </a:r>
            <a:r>
              <a:rPr lang="en-GB" sz="2400" dirty="0" smtClean="0"/>
              <a:t>.</a:t>
            </a:r>
          </a:p>
          <a:p>
            <a:endParaRPr lang="en-GB" sz="800" dirty="0" smtClean="0"/>
          </a:p>
          <a:p>
            <a:r>
              <a:rPr lang="en-GB" sz="2400" dirty="0" smtClean="0"/>
              <a:t>Operating </a:t>
            </a:r>
            <a:r>
              <a:rPr lang="en-GB" sz="2400" dirty="0"/>
              <a:t>in a fragmented, highly competitive, intensely scrutinized, highly </a:t>
            </a:r>
            <a:r>
              <a:rPr lang="en-GB" sz="2400" dirty="0" err="1"/>
              <a:t>commodified</a:t>
            </a:r>
            <a:r>
              <a:rPr lang="en-GB" sz="2400" dirty="0"/>
              <a:t> and global market, the new generation of successful entrepreneurial stars are forced to manage their personae by </a:t>
            </a:r>
            <a:r>
              <a:rPr lang="en-GB" sz="2400" dirty="0" smtClean="0"/>
              <a:t>‘stretching </a:t>
            </a:r>
            <a:r>
              <a:rPr lang="en-GB" sz="2400" dirty="0"/>
              <a:t>an apparent core of personal qualities to cover all contingencies, and rationalising every shift and change as an aspect of </a:t>
            </a:r>
            <a:r>
              <a:rPr lang="en-GB" sz="2400" dirty="0" smtClean="0"/>
              <a:t>constancy’ (King, 2003: 60</a:t>
            </a:r>
            <a:r>
              <a:rPr lang="en-GB" sz="2400" dirty="0"/>
              <a:t>). </a:t>
            </a:r>
            <a:endParaRPr lang="en-US" sz="2400" dirty="0"/>
          </a:p>
        </p:txBody>
      </p:sp>
    </p:spTree>
    <p:extLst>
      <p:ext uri="{BB962C8B-B14F-4D97-AF65-F5344CB8AC3E}">
        <p14:creationId xmlns:p14="http://schemas.microsoft.com/office/powerpoint/2010/main" val="17616486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7291573" cy="1014797"/>
          </a:xfrm>
        </p:spPr>
        <p:txBody>
          <a:bodyPr>
            <a:normAutofit/>
          </a:bodyPr>
          <a:lstStyle/>
          <a:p>
            <a:r>
              <a:rPr lang="en-GB" dirty="0"/>
              <a:t>Elastic rather than </a:t>
            </a:r>
            <a:r>
              <a:rPr lang="en-GB" dirty="0" smtClean="0"/>
              <a:t>plastic</a:t>
            </a:r>
            <a:endParaRPr lang="en-US" dirty="0"/>
          </a:p>
        </p:txBody>
      </p:sp>
      <p:sp>
        <p:nvSpPr>
          <p:cNvPr id="3" name="Content Placeholder 2"/>
          <p:cNvSpPr>
            <a:spLocks noGrp="1"/>
          </p:cNvSpPr>
          <p:nvPr>
            <p:ph idx="1"/>
          </p:nvPr>
        </p:nvSpPr>
        <p:spPr>
          <a:xfrm>
            <a:off x="457200" y="1835414"/>
            <a:ext cx="8229600" cy="4640845"/>
          </a:xfrm>
        </p:spPr>
        <p:txBody>
          <a:bodyPr>
            <a:normAutofit/>
          </a:bodyPr>
          <a:lstStyle/>
          <a:p>
            <a:r>
              <a:rPr lang="en-GB" dirty="0" smtClean="0"/>
              <a:t>‘… persona </a:t>
            </a:r>
            <a:r>
              <a:rPr lang="en-GB" dirty="0"/>
              <a:t>is elastic rather than </a:t>
            </a:r>
            <a:r>
              <a:rPr lang="en-GB" dirty="0" smtClean="0"/>
              <a:t>plastic’ </a:t>
            </a:r>
            <a:r>
              <a:rPr lang="en-GB" sz="2800" dirty="0" smtClean="0"/>
              <a:t>(2003, 60</a:t>
            </a:r>
            <a:r>
              <a:rPr lang="en-GB" sz="2800" dirty="0"/>
              <a:t>). </a:t>
            </a:r>
            <a:endParaRPr lang="en-GB" sz="2800" dirty="0" smtClean="0"/>
          </a:p>
          <a:p>
            <a:endParaRPr lang="en-GB" sz="800" dirty="0" smtClean="0"/>
          </a:p>
          <a:p>
            <a:r>
              <a:rPr lang="en-GB" sz="2800" dirty="0" smtClean="0"/>
              <a:t>Barry </a:t>
            </a:r>
            <a:r>
              <a:rPr lang="en-GB" sz="2800" dirty="0"/>
              <a:t>King’s work on film stars and stardom </a:t>
            </a:r>
            <a:r>
              <a:rPr lang="en-GB" sz="2800" dirty="0" smtClean="0"/>
              <a:t>represents </a:t>
            </a:r>
            <a:r>
              <a:rPr lang="en-GB" sz="2800" dirty="0"/>
              <a:t>a theoretical elaboration upon </a:t>
            </a:r>
            <a:r>
              <a:rPr lang="en-GB" sz="2800" dirty="0" smtClean="0"/>
              <a:t>Richard Dyer’s </a:t>
            </a:r>
            <a:r>
              <a:rPr lang="en-GB" sz="2800" dirty="0"/>
              <a:t>work, one that embraces the economic dynamics of the film industry far more forcefully, while responding to contemporary changes in the film industry. </a:t>
            </a:r>
            <a:endParaRPr lang="en-US" sz="2800" dirty="0"/>
          </a:p>
        </p:txBody>
      </p:sp>
      <p:pic>
        <p:nvPicPr>
          <p:cNvPr id="4" name="Picture 3"/>
          <p:cNvPicPr>
            <a:picLocks noChangeAspect="1"/>
          </p:cNvPicPr>
          <p:nvPr/>
        </p:nvPicPr>
        <p:blipFill>
          <a:blip r:embed="rId2"/>
          <a:stretch>
            <a:fillRect/>
          </a:stretch>
        </p:blipFill>
        <p:spPr>
          <a:xfrm>
            <a:off x="7024497" y="5268372"/>
            <a:ext cx="2119502" cy="1589627"/>
          </a:xfrm>
          <a:prstGeom prst="rect">
            <a:avLst/>
          </a:prstGeom>
        </p:spPr>
      </p:pic>
      <p:pic>
        <p:nvPicPr>
          <p:cNvPr id="6" name="Picture 5"/>
          <p:cNvPicPr>
            <a:picLocks noChangeAspect="1"/>
          </p:cNvPicPr>
          <p:nvPr/>
        </p:nvPicPr>
        <p:blipFill>
          <a:blip r:embed="rId3"/>
          <a:stretch>
            <a:fillRect/>
          </a:stretch>
        </p:blipFill>
        <p:spPr>
          <a:xfrm>
            <a:off x="7679323" y="-1"/>
            <a:ext cx="1464677" cy="1954429"/>
          </a:xfrm>
          <a:prstGeom prst="rect">
            <a:avLst/>
          </a:prstGeom>
        </p:spPr>
      </p:pic>
    </p:spTree>
    <p:extLst>
      <p:ext uri="{BB962C8B-B14F-4D97-AF65-F5344CB8AC3E}">
        <p14:creationId xmlns:p14="http://schemas.microsoft.com/office/powerpoint/2010/main" val="293539624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normAutofit/>
          </a:bodyPr>
          <a:lstStyle/>
          <a:p>
            <a:r>
              <a:rPr lang="en-US" dirty="0" smtClean="0"/>
              <a:t>This the second part of this lecture we will be looking at the contributions that Barry King and Paul McDonald have made to the development of a more historicized and industry-focused approach to Star Studies</a:t>
            </a:r>
            <a:endParaRPr lang="en-US" sz="800" dirty="0" smtClean="0"/>
          </a:p>
        </p:txBody>
      </p:sp>
    </p:spTree>
    <p:extLst>
      <p:ext uri="{BB962C8B-B14F-4D97-AF65-F5344CB8AC3E}">
        <p14:creationId xmlns:p14="http://schemas.microsoft.com/office/powerpoint/2010/main" val="302667811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22115" cy="888762"/>
          </a:xfrm>
        </p:spPr>
        <p:txBody>
          <a:bodyPr>
            <a:normAutofit/>
          </a:bodyPr>
          <a:lstStyle/>
          <a:p>
            <a:r>
              <a:rPr lang="en-GB" sz="3600" dirty="0"/>
              <a:t>Historicising the Hollywood Star </a:t>
            </a:r>
            <a:r>
              <a:rPr lang="en-GB" sz="3600" dirty="0" smtClean="0"/>
              <a:t>System</a:t>
            </a:r>
            <a:endParaRPr lang="en-US" sz="3600" dirty="0"/>
          </a:p>
        </p:txBody>
      </p:sp>
      <p:sp>
        <p:nvSpPr>
          <p:cNvPr id="3" name="Content Placeholder 2"/>
          <p:cNvSpPr>
            <a:spLocks noGrp="1"/>
          </p:cNvSpPr>
          <p:nvPr>
            <p:ph idx="1"/>
          </p:nvPr>
        </p:nvSpPr>
        <p:spPr>
          <a:xfrm>
            <a:off x="457200" y="1726281"/>
            <a:ext cx="6309335" cy="4827538"/>
          </a:xfrm>
        </p:spPr>
        <p:txBody>
          <a:bodyPr>
            <a:normAutofit/>
          </a:bodyPr>
          <a:lstStyle/>
          <a:p>
            <a:r>
              <a:rPr lang="en-GB" sz="2800" dirty="0" smtClean="0"/>
              <a:t>Paul </a:t>
            </a:r>
            <a:r>
              <a:rPr lang="en-GB" sz="2800" dirty="0"/>
              <a:t>McDonald, </a:t>
            </a:r>
            <a:r>
              <a:rPr lang="en-GB" sz="2800" i="1" dirty="0"/>
              <a:t>The Star System</a:t>
            </a:r>
            <a:r>
              <a:rPr lang="en-GB" sz="2800" dirty="0"/>
              <a:t> (2000</a:t>
            </a:r>
            <a:r>
              <a:rPr lang="en-GB" sz="2800" dirty="0" smtClean="0"/>
              <a:t>).</a:t>
            </a:r>
          </a:p>
          <a:p>
            <a:endParaRPr lang="en-GB" sz="800" dirty="0" smtClean="0"/>
          </a:p>
          <a:p>
            <a:r>
              <a:rPr lang="en-GB" sz="2800" dirty="0" smtClean="0"/>
              <a:t>This looks ‘at </a:t>
            </a:r>
            <a:r>
              <a:rPr lang="en-GB" sz="2800" dirty="0"/>
              <a:t>the place of the star in the changing shape of the Hollywood film </a:t>
            </a:r>
            <a:r>
              <a:rPr lang="en-GB" sz="2800" dirty="0" smtClean="0"/>
              <a:t>industry’ </a:t>
            </a:r>
            <a:r>
              <a:rPr lang="en-US" sz="2800" dirty="0"/>
              <a:t>(McDonald, 2000: 115)</a:t>
            </a:r>
            <a:r>
              <a:rPr lang="en-US" sz="2800" dirty="0" smtClean="0"/>
              <a:t>.</a:t>
            </a:r>
          </a:p>
          <a:p>
            <a:endParaRPr lang="en-US" sz="800" dirty="0" smtClean="0"/>
          </a:p>
          <a:p>
            <a:r>
              <a:rPr lang="en-US" sz="2800" dirty="0" smtClean="0"/>
              <a:t>He regards </a:t>
            </a:r>
            <a:r>
              <a:rPr lang="en-US" sz="2800" dirty="0"/>
              <a:t>the star as a ‘phenomenon of </a:t>
            </a:r>
            <a:r>
              <a:rPr lang="en-US" sz="2800" dirty="0" smtClean="0"/>
              <a:t>production,’ ‘exploring </a:t>
            </a:r>
            <a:r>
              <a:rPr lang="en-US" sz="2800" dirty="0"/>
              <a:t>the links between the star as image, </a:t>
            </a:r>
            <a:r>
              <a:rPr lang="en-US" sz="2800" dirty="0" err="1"/>
              <a:t>labour</a:t>
            </a:r>
            <a:r>
              <a:rPr lang="en-US" sz="2800" dirty="0"/>
              <a:t> and </a:t>
            </a:r>
            <a:r>
              <a:rPr lang="en-US" sz="2800" dirty="0" smtClean="0"/>
              <a:t>capital’ (ibid.).</a:t>
            </a:r>
          </a:p>
          <a:p>
            <a:pPr marL="0" indent="0">
              <a:buNone/>
            </a:pPr>
            <a:endParaRPr lang="en-US" sz="2800" dirty="0" smtClean="0"/>
          </a:p>
        </p:txBody>
      </p:sp>
      <p:pic>
        <p:nvPicPr>
          <p:cNvPr id="4" name="Picture 3"/>
          <p:cNvPicPr>
            <a:picLocks noChangeAspect="1"/>
          </p:cNvPicPr>
          <p:nvPr/>
        </p:nvPicPr>
        <p:blipFill>
          <a:blip r:embed="rId2"/>
          <a:stretch>
            <a:fillRect/>
          </a:stretch>
        </p:blipFill>
        <p:spPr>
          <a:xfrm>
            <a:off x="7094689" y="2406982"/>
            <a:ext cx="2049311" cy="2807275"/>
          </a:xfrm>
          <a:prstGeom prst="rect">
            <a:avLst/>
          </a:prstGeom>
        </p:spPr>
      </p:pic>
    </p:spTree>
    <p:extLst>
      <p:ext uri="{BB962C8B-B14F-4D97-AF65-F5344CB8AC3E}">
        <p14:creationId xmlns:p14="http://schemas.microsoft.com/office/powerpoint/2010/main" val="34088501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2422"/>
          </a:xfrm>
        </p:spPr>
        <p:txBody>
          <a:bodyPr>
            <a:normAutofit fontScale="90000"/>
          </a:bodyPr>
          <a:lstStyle/>
          <a:p>
            <a:r>
              <a:rPr lang="en-US" dirty="0"/>
              <a:t> </a:t>
            </a:r>
            <a:r>
              <a:rPr lang="en-GB" dirty="0"/>
              <a:t/>
            </a:r>
            <a:br>
              <a:rPr lang="en-GB" dirty="0"/>
            </a:br>
            <a:r>
              <a:rPr lang="en-US" dirty="0"/>
              <a:t>Stars as capital</a:t>
            </a:r>
            <a:r>
              <a:rPr lang="en-GB" dirty="0"/>
              <a:t/>
            </a:r>
            <a:br>
              <a:rPr lang="en-GB" dirty="0"/>
            </a:br>
            <a:endParaRPr lang="en-US" dirty="0"/>
          </a:p>
        </p:txBody>
      </p:sp>
      <p:sp>
        <p:nvSpPr>
          <p:cNvPr id="3" name="Content Placeholder 2"/>
          <p:cNvSpPr>
            <a:spLocks noGrp="1"/>
          </p:cNvSpPr>
          <p:nvPr>
            <p:ph idx="1"/>
          </p:nvPr>
        </p:nvSpPr>
        <p:spPr>
          <a:xfrm>
            <a:off x="457200" y="1202180"/>
            <a:ext cx="8229600" cy="4923983"/>
          </a:xfrm>
        </p:spPr>
        <p:txBody>
          <a:bodyPr>
            <a:normAutofit fontScale="92500" lnSpcReduction="20000"/>
          </a:bodyPr>
          <a:lstStyle/>
          <a:p>
            <a:r>
              <a:rPr lang="en-US" dirty="0" smtClean="0"/>
              <a:t>‘Stars </a:t>
            </a:r>
            <a:r>
              <a:rPr lang="en-US" dirty="0"/>
              <a:t>are used by the film industry as a means to try and manage audience demand for films. Distributors use the presence of stars to sell films to exhibitors in domestic and overseas markets. Exhibitors, who own and run the theatres showing films, are attracted to films with stars because it is believed the presence of stars help to draw audiences to films. In this circuit of commercial exchange, the star therefore becomes a form of capital, that is to say a form of asset deployed with the intention of gaining advantage in the entertainment market and making </a:t>
            </a:r>
            <a:r>
              <a:rPr lang="en-US" dirty="0" smtClean="0"/>
              <a:t>profits’ </a:t>
            </a:r>
            <a:r>
              <a:rPr lang="en-US" sz="2600" dirty="0"/>
              <a:t>(McDonald, 2000: 5).</a:t>
            </a:r>
            <a:r>
              <a:rPr lang="en-GB" sz="2600" dirty="0"/>
              <a:t> </a:t>
            </a:r>
            <a:endParaRPr lang="en-US" sz="2600" dirty="0"/>
          </a:p>
        </p:txBody>
      </p:sp>
    </p:spTree>
    <p:extLst>
      <p:ext uri="{BB962C8B-B14F-4D97-AF65-F5344CB8AC3E}">
        <p14:creationId xmlns:p14="http://schemas.microsoft.com/office/powerpoint/2010/main" val="41891707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20897"/>
          </a:xfrm>
        </p:spPr>
        <p:txBody>
          <a:bodyPr>
            <a:normAutofit/>
          </a:bodyPr>
          <a:lstStyle/>
          <a:p>
            <a:r>
              <a:rPr lang="en-US" dirty="0"/>
              <a:t>Stars are </a:t>
            </a:r>
            <a:r>
              <a:rPr lang="en-US" dirty="0" err="1"/>
              <a:t>labour</a:t>
            </a:r>
            <a:r>
              <a:rPr lang="en-US" dirty="0"/>
              <a:t> </a:t>
            </a:r>
            <a:r>
              <a:rPr lang="en-US" i="1" dirty="0"/>
              <a:t>and</a:t>
            </a:r>
            <a:r>
              <a:rPr lang="en-US" dirty="0"/>
              <a:t> </a:t>
            </a:r>
            <a:r>
              <a:rPr lang="en-US" dirty="0" smtClean="0"/>
              <a:t>capital</a:t>
            </a:r>
            <a:endParaRPr lang="en-US" dirty="0"/>
          </a:p>
        </p:txBody>
      </p:sp>
      <p:sp>
        <p:nvSpPr>
          <p:cNvPr id="3" name="Content Placeholder 2"/>
          <p:cNvSpPr>
            <a:spLocks noGrp="1"/>
          </p:cNvSpPr>
          <p:nvPr>
            <p:ph idx="1"/>
          </p:nvPr>
        </p:nvSpPr>
        <p:spPr>
          <a:xfrm>
            <a:off x="457200" y="1405776"/>
            <a:ext cx="8229600" cy="4925058"/>
          </a:xfrm>
        </p:spPr>
        <p:txBody>
          <a:bodyPr>
            <a:normAutofit/>
          </a:bodyPr>
          <a:lstStyle/>
          <a:p>
            <a:endParaRPr lang="en-US" sz="800" dirty="0" smtClean="0"/>
          </a:p>
          <a:p>
            <a:r>
              <a:rPr lang="en-US" dirty="0" smtClean="0"/>
              <a:t>‘In </a:t>
            </a:r>
            <a:r>
              <a:rPr lang="en-US" dirty="0"/>
              <a:t>the Hollywood industry, stars are placed in the structure of specialized and hierarchically organized relationships with other categories of </a:t>
            </a:r>
            <a:r>
              <a:rPr lang="en-US" dirty="0" err="1"/>
              <a:t>labour</a:t>
            </a:r>
            <a:r>
              <a:rPr lang="en-US" dirty="0"/>
              <a:t>. Unlike other performers, stars have greater power in the industry because of their dual capacity as </a:t>
            </a:r>
            <a:r>
              <a:rPr lang="en-US" dirty="0" err="1"/>
              <a:t>labour</a:t>
            </a:r>
            <a:r>
              <a:rPr lang="en-US" dirty="0"/>
              <a:t> and </a:t>
            </a:r>
            <a:r>
              <a:rPr lang="en-US" dirty="0" smtClean="0"/>
              <a:t>capital’ (ibid.)</a:t>
            </a:r>
            <a:r>
              <a:rPr lang="en-US" dirty="0"/>
              <a:t>. </a:t>
            </a:r>
            <a:endParaRPr lang="en-US" dirty="0" smtClean="0"/>
          </a:p>
          <a:p>
            <a:endParaRPr lang="en-US" sz="800" dirty="0" smtClean="0"/>
          </a:p>
          <a:p>
            <a:r>
              <a:rPr lang="en-US" dirty="0" smtClean="0"/>
              <a:t>Other </a:t>
            </a:r>
            <a:r>
              <a:rPr lang="en-US" dirty="0"/>
              <a:t>actors </a:t>
            </a:r>
            <a:r>
              <a:rPr lang="en-US" dirty="0" smtClean="0"/>
              <a:t>(non-stars) are </a:t>
            </a:r>
            <a:r>
              <a:rPr lang="en-US" dirty="0" err="1"/>
              <a:t>labour</a:t>
            </a:r>
            <a:r>
              <a:rPr lang="en-US" dirty="0"/>
              <a:t> but not </a:t>
            </a:r>
            <a:r>
              <a:rPr lang="en-US" dirty="0" smtClean="0"/>
              <a:t>capital.</a:t>
            </a:r>
            <a:endParaRPr lang="en-US" dirty="0"/>
          </a:p>
        </p:txBody>
      </p:sp>
    </p:spTree>
    <p:extLst>
      <p:ext uri="{BB962C8B-B14F-4D97-AF65-F5344CB8AC3E}">
        <p14:creationId xmlns:p14="http://schemas.microsoft.com/office/powerpoint/2010/main" val="33197397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11202"/>
          </a:xfrm>
        </p:spPr>
        <p:txBody>
          <a:bodyPr>
            <a:normAutofit/>
          </a:bodyPr>
          <a:lstStyle/>
          <a:p>
            <a:r>
              <a:rPr lang="en-US" dirty="0"/>
              <a:t>Star </a:t>
            </a:r>
            <a:r>
              <a:rPr lang="en-US" dirty="0" smtClean="0"/>
              <a:t>contracts</a:t>
            </a:r>
            <a:endParaRPr lang="en-US" dirty="0"/>
          </a:p>
        </p:txBody>
      </p:sp>
      <p:sp>
        <p:nvSpPr>
          <p:cNvPr id="3" name="Content Placeholder 2"/>
          <p:cNvSpPr>
            <a:spLocks noGrp="1"/>
          </p:cNvSpPr>
          <p:nvPr>
            <p:ph idx="1"/>
          </p:nvPr>
        </p:nvSpPr>
        <p:spPr>
          <a:xfrm>
            <a:off x="457200" y="1337910"/>
            <a:ext cx="8229600" cy="4983229"/>
          </a:xfrm>
        </p:spPr>
        <p:txBody>
          <a:bodyPr>
            <a:normAutofit fontScale="92500" lnSpcReduction="20000"/>
          </a:bodyPr>
          <a:lstStyle/>
          <a:p>
            <a:r>
              <a:rPr lang="en-US" dirty="0" smtClean="0"/>
              <a:t>‘The </a:t>
            </a:r>
            <a:r>
              <a:rPr lang="en-US" dirty="0"/>
              <a:t>star becomes a form of capital inasmuch as his or her image can be used to create advantage in the market for films and secure profits. Because the image is not the person but rather a set of texts and meanings that signify the person, then the image is something separable from the star. Star contracts cover both the </a:t>
            </a:r>
            <a:r>
              <a:rPr lang="en-US" dirty="0" err="1"/>
              <a:t>labour</a:t>
            </a:r>
            <a:r>
              <a:rPr lang="en-US" dirty="0"/>
              <a:t> of the star but also the product of the </a:t>
            </a:r>
            <a:r>
              <a:rPr lang="en-US" dirty="0" err="1"/>
              <a:t>labour</a:t>
            </a:r>
            <a:r>
              <a:rPr lang="en-US" dirty="0"/>
              <a:t>, the image. Contracts set out the ownership and control of the image, defining who has the right to use the image, or parts of the image, and in what contexts. The images of stars are therefore legal </a:t>
            </a:r>
            <a:r>
              <a:rPr lang="en-US" dirty="0" smtClean="0"/>
              <a:t>entities’ </a:t>
            </a:r>
            <a:r>
              <a:rPr lang="en-US" sz="2600" dirty="0"/>
              <a:t>(McDonald, 2000: 14).</a:t>
            </a:r>
            <a:endParaRPr lang="en-GB" sz="2600" dirty="0"/>
          </a:p>
          <a:p>
            <a:endParaRPr lang="en-US" dirty="0"/>
          </a:p>
        </p:txBody>
      </p:sp>
    </p:spTree>
    <p:extLst>
      <p:ext uri="{BB962C8B-B14F-4D97-AF65-F5344CB8AC3E}">
        <p14:creationId xmlns:p14="http://schemas.microsoft.com/office/powerpoint/2010/main" val="4193249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37237"/>
          </a:xfrm>
        </p:spPr>
        <p:txBody>
          <a:bodyPr>
            <a:normAutofit/>
          </a:bodyPr>
          <a:lstStyle/>
          <a:p>
            <a:r>
              <a:rPr lang="en-US" dirty="0"/>
              <a:t>In </a:t>
            </a:r>
            <a:r>
              <a:rPr lang="en-US" i="1" dirty="0"/>
              <a:t>The Star </a:t>
            </a:r>
            <a:r>
              <a:rPr lang="en-US" i="1" dirty="0" smtClean="0"/>
              <a:t>System</a:t>
            </a:r>
            <a:endParaRPr lang="en-US" dirty="0"/>
          </a:p>
        </p:txBody>
      </p:sp>
      <p:sp>
        <p:nvSpPr>
          <p:cNvPr id="3" name="Content Placeholder 2"/>
          <p:cNvSpPr>
            <a:spLocks noGrp="1"/>
          </p:cNvSpPr>
          <p:nvPr>
            <p:ph idx="1"/>
          </p:nvPr>
        </p:nvSpPr>
        <p:spPr>
          <a:xfrm>
            <a:off x="457200" y="1415469"/>
            <a:ext cx="8229600" cy="4963839"/>
          </a:xfrm>
        </p:spPr>
        <p:txBody>
          <a:bodyPr>
            <a:normAutofit/>
          </a:bodyPr>
          <a:lstStyle/>
          <a:p>
            <a:r>
              <a:rPr lang="en-US" dirty="0"/>
              <a:t>McDonald </a:t>
            </a:r>
            <a:r>
              <a:rPr lang="en-US" dirty="0" smtClean="0"/>
              <a:t>examines ‘the </a:t>
            </a:r>
            <a:r>
              <a:rPr lang="en-US" dirty="0"/>
              <a:t>general structural trends that have defined particular phases in the organization of the star system, looking at the conditions in which the system emerged, how the studios controlled the ownership of star images, and the power of the star in contemporary </a:t>
            </a:r>
            <a:r>
              <a:rPr lang="en-US" dirty="0" smtClean="0"/>
              <a:t>Hollywood</a:t>
            </a:r>
            <a:r>
              <a:rPr lang="en-US" dirty="0" smtClean="0"/>
              <a:t>’ </a:t>
            </a:r>
            <a:r>
              <a:rPr lang="en-US" sz="2600" dirty="0" smtClean="0"/>
              <a:t>(</a:t>
            </a:r>
            <a:r>
              <a:rPr lang="en-US" sz="2600" dirty="0"/>
              <a:t>McDonald, 2000: 115)</a:t>
            </a:r>
            <a:r>
              <a:rPr lang="en-US" sz="2600" dirty="0" smtClean="0"/>
              <a:t>.</a:t>
            </a:r>
          </a:p>
        </p:txBody>
      </p:sp>
    </p:spTree>
    <p:extLst>
      <p:ext uri="{BB962C8B-B14F-4D97-AF65-F5344CB8AC3E}">
        <p14:creationId xmlns:p14="http://schemas.microsoft.com/office/powerpoint/2010/main" val="31326007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549536" cy="1143000"/>
          </a:xfrm>
        </p:spPr>
        <p:txBody>
          <a:bodyPr>
            <a:normAutofit/>
          </a:bodyPr>
          <a:lstStyle/>
          <a:p>
            <a:r>
              <a:rPr lang="en-US" dirty="0"/>
              <a:t>McDonald’s key </a:t>
            </a:r>
            <a:r>
              <a:rPr lang="en-US" dirty="0" smtClean="0"/>
              <a:t>sources</a:t>
            </a:r>
            <a:endParaRPr lang="en-US" dirty="0"/>
          </a:p>
        </p:txBody>
      </p:sp>
      <p:sp>
        <p:nvSpPr>
          <p:cNvPr id="3" name="Content Placeholder 2"/>
          <p:cNvSpPr>
            <a:spLocks noGrp="1"/>
          </p:cNvSpPr>
          <p:nvPr>
            <p:ph idx="1"/>
          </p:nvPr>
        </p:nvSpPr>
        <p:spPr>
          <a:xfrm>
            <a:off x="457201" y="1600200"/>
            <a:ext cx="7129702" cy="4525963"/>
          </a:xfrm>
        </p:spPr>
        <p:txBody>
          <a:bodyPr/>
          <a:lstStyle/>
          <a:p>
            <a:r>
              <a:rPr lang="en-US" dirty="0"/>
              <a:t>Richard Dyer’s </a:t>
            </a:r>
            <a:r>
              <a:rPr lang="en-US" i="1" dirty="0" smtClean="0"/>
              <a:t>Stars</a:t>
            </a:r>
            <a:r>
              <a:rPr lang="en-US" dirty="0" smtClean="0"/>
              <a:t> (1979) and </a:t>
            </a:r>
            <a:r>
              <a:rPr lang="en-US" i="1" dirty="0" smtClean="0"/>
              <a:t>Heavenly Bodies</a:t>
            </a:r>
            <a:r>
              <a:rPr lang="en-US" dirty="0" smtClean="0"/>
              <a:t> (1986)</a:t>
            </a:r>
          </a:p>
          <a:p>
            <a:endParaRPr lang="en-US" sz="800" dirty="0" smtClean="0"/>
          </a:p>
          <a:p>
            <a:r>
              <a:rPr lang="en-US" dirty="0" smtClean="0"/>
              <a:t>Richard </a:t>
            </a:r>
            <a:r>
              <a:rPr lang="en-US" dirty="0"/>
              <a:t>de </a:t>
            </a:r>
            <a:r>
              <a:rPr lang="en-US" dirty="0" smtClean="0"/>
              <a:t>Cordova’s </a:t>
            </a:r>
            <a:r>
              <a:rPr lang="en-US" i="1" dirty="0"/>
              <a:t>Picture Personalities</a:t>
            </a:r>
            <a:r>
              <a:rPr lang="en-US" dirty="0"/>
              <a:t> (1990</a:t>
            </a:r>
            <a:r>
              <a:rPr lang="en-US" dirty="0" smtClean="0"/>
              <a:t>)</a:t>
            </a:r>
            <a:endParaRPr lang="en-US" dirty="0"/>
          </a:p>
          <a:p>
            <a:endParaRPr lang="en-US" sz="800" dirty="0" smtClean="0"/>
          </a:p>
          <a:p>
            <a:r>
              <a:rPr lang="en-US" dirty="0" smtClean="0"/>
              <a:t>Jane </a:t>
            </a:r>
            <a:r>
              <a:rPr lang="en-US" dirty="0"/>
              <a:t>Gaines</a:t>
            </a:r>
            <a:r>
              <a:rPr lang="en-US" dirty="0" smtClean="0"/>
              <a:t>’ </a:t>
            </a:r>
            <a:r>
              <a:rPr lang="en-US" i="1" dirty="0"/>
              <a:t>Contested Cultures</a:t>
            </a:r>
            <a:r>
              <a:rPr lang="en-US" dirty="0"/>
              <a:t> (1992</a:t>
            </a:r>
            <a:r>
              <a:rPr lang="en-US" dirty="0" smtClean="0"/>
              <a:t>)</a:t>
            </a:r>
          </a:p>
          <a:p>
            <a:endParaRPr lang="en-US" sz="800" dirty="0" smtClean="0"/>
          </a:p>
          <a:p>
            <a:r>
              <a:rPr lang="en-US" dirty="0" err="1" smtClean="0"/>
              <a:t>Danae</a:t>
            </a:r>
            <a:r>
              <a:rPr lang="en-US" dirty="0" smtClean="0"/>
              <a:t> </a:t>
            </a:r>
            <a:r>
              <a:rPr lang="en-US" dirty="0"/>
              <a:t>Clark’s </a:t>
            </a:r>
            <a:r>
              <a:rPr lang="en-US" i="1" dirty="0"/>
              <a:t>Negotiating </a:t>
            </a:r>
            <a:r>
              <a:rPr lang="en-US" i="1" dirty="0" smtClean="0"/>
              <a:t>Hollywood</a:t>
            </a:r>
            <a:r>
              <a:rPr lang="en-US" dirty="0"/>
              <a:t> </a:t>
            </a:r>
            <a:r>
              <a:rPr lang="en-US" dirty="0" smtClean="0"/>
              <a:t>(1995)</a:t>
            </a:r>
            <a:endParaRPr lang="en-US" dirty="0"/>
          </a:p>
        </p:txBody>
      </p:sp>
      <p:pic>
        <p:nvPicPr>
          <p:cNvPr id="4" name="Picture 3"/>
          <p:cNvPicPr>
            <a:picLocks noChangeAspect="1"/>
          </p:cNvPicPr>
          <p:nvPr/>
        </p:nvPicPr>
        <p:blipFill>
          <a:blip r:embed="rId2"/>
          <a:stretch>
            <a:fillRect/>
          </a:stretch>
        </p:blipFill>
        <p:spPr>
          <a:xfrm>
            <a:off x="7647363" y="32656"/>
            <a:ext cx="1490324" cy="2232260"/>
          </a:xfrm>
          <a:prstGeom prst="rect">
            <a:avLst/>
          </a:prstGeom>
        </p:spPr>
      </p:pic>
      <p:pic>
        <p:nvPicPr>
          <p:cNvPr id="6" name="Picture 5"/>
          <p:cNvPicPr>
            <a:picLocks noChangeAspect="1"/>
          </p:cNvPicPr>
          <p:nvPr/>
        </p:nvPicPr>
        <p:blipFill>
          <a:blip r:embed="rId3"/>
          <a:stretch>
            <a:fillRect/>
          </a:stretch>
        </p:blipFill>
        <p:spPr>
          <a:xfrm>
            <a:off x="6080736" y="2311628"/>
            <a:ext cx="1783971" cy="1783971"/>
          </a:xfrm>
          <a:prstGeom prst="rect">
            <a:avLst/>
          </a:prstGeom>
        </p:spPr>
      </p:pic>
      <p:pic>
        <p:nvPicPr>
          <p:cNvPr id="7" name="Picture 6"/>
          <p:cNvPicPr>
            <a:picLocks noChangeAspect="1"/>
          </p:cNvPicPr>
          <p:nvPr/>
        </p:nvPicPr>
        <p:blipFill>
          <a:blip r:embed="rId4"/>
          <a:stretch>
            <a:fillRect/>
          </a:stretch>
        </p:blipFill>
        <p:spPr>
          <a:xfrm>
            <a:off x="7653677" y="2311628"/>
            <a:ext cx="1484010" cy="2213222"/>
          </a:xfrm>
          <a:prstGeom prst="rect">
            <a:avLst/>
          </a:prstGeom>
        </p:spPr>
      </p:pic>
      <p:pic>
        <p:nvPicPr>
          <p:cNvPr id="8" name="Picture 7"/>
          <p:cNvPicPr>
            <a:picLocks noChangeAspect="1"/>
          </p:cNvPicPr>
          <p:nvPr/>
        </p:nvPicPr>
        <p:blipFill>
          <a:blip r:embed="rId5"/>
          <a:stretch>
            <a:fillRect/>
          </a:stretch>
        </p:blipFill>
        <p:spPr>
          <a:xfrm>
            <a:off x="7653677" y="4538120"/>
            <a:ext cx="1484010" cy="2318765"/>
          </a:xfrm>
          <a:prstGeom prst="rect">
            <a:avLst/>
          </a:prstGeom>
        </p:spPr>
      </p:pic>
    </p:spTree>
    <p:extLst>
      <p:ext uri="{BB962C8B-B14F-4D97-AF65-F5344CB8AC3E}">
        <p14:creationId xmlns:p14="http://schemas.microsoft.com/office/powerpoint/2010/main" val="36400613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66322"/>
          </a:xfrm>
        </p:spPr>
        <p:txBody>
          <a:bodyPr>
            <a:normAutofit/>
          </a:bodyPr>
          <a:lstStyle/>
          <a:p>
            <a:r>
              <a:rPr lang="en-US" dirty="0"/>
              <a:t>Filling the </a:t>
            </a:r>
            <a:r>
              <a:rPr lang="en-US" dirty="0" smtClean="0"/>
              <a:t>gaps</a:t>
            </a:r>
            <a:endParaRPr lang="en-US" dirty="0"/>
          </a:p>
        </p:txBody>
      </p:sp>
      <p:sp>
        <p:nvSpPr>
          <p:cNvPr id="3" name="Content Placeholder 2"/>
          <p:cNvSpPr>
            <a:spLocks noGrp="1"/>
          </p:cNvSpPr>
          <p:nvPr>
            <p:ph idx="1"/>
          </p:nvPr>
        </p:nvSpPr>
        <p:spPr>
          <a:xfrm>
            <a:off x="457200" y="1454250"/>
            <a:ext cx="8229600" cy="4828109"/>
          </a:xfrm>
        </p:spPr>
        <p:txBody>
          <a:bodyPr>
            <a:normAutofit fontScale="85000" lnSpcReduction="10000"/>
          </a:bodyPr>
          <a:lstStyle/>
          <a:p>
            <a:r>
              <a:rPr lang="en-US" dirty="0" smtClean="0"/>
              <a:t>‘Where </a:t>
            </a:r>
            <a:r>
              <a:rPr lang="en-US" dirty="0"/>
              <a:t>the greatest gaps in research seem to exist at the moment is on the star system in the second half of the twentieth century. There is a lack of historical research on what happened to the Hollywood star system after the breakdown of the vertically integrated </a:t>
            </a:r>
            <a:r>
              <a:rPr lang="en-US" dirty="0" smtClean="0"/>
              <a:t>studios’ (McDonald, 2000: 116</a:t>
            </a:r>
            <a:r>
              <a:rPr lang="en-US" dirty="0"/>
              <a:t>). </a:t>
            </a:r>
            <a:endParaRPr lang="en-US" dirty="0" smtClean="0"/>
          </a:p>
          <a:p>
            <a:endParaRPr lang="en-US" sz="800" dirty="0" smtClean="0"/>
          </a:p>
          <a:p>
            <a:r>
              <a:rPr lang="en-US" dirty="0" smtClean="0"/>
              <a:t>‘In </a:t>
            </a:r>
            <a:r>
              <a:rPr lang="en-US" dirty="0"/>
              <a:t>the absence of such research, it is not clear, for example, what differences may have existed in the organization of the star system between the 1960s and 1970s, and how those periods compare to Hollywood stardom in the </a:t>
            </a:r>
            <a:r>
              <a:rPr lang="en-US" dirty="0" smtClean="0"/>
              <a:t>1990s’ (2000: 117</a:t>
            </a:r>
            <a:r>
              <a:rPr lang="en-US" dirty="0"/>
              <a:t>).</a:t>
            </a:r>
            <a:r>
              <a:rPr lang="en-GB" dirty="0"/>
              <a:t> </a:t>
            </a:r>
            <a:endParaRPr lang="en-US" dirty="0"/>
          </a:p>
        </p:txBody>
      </p:sp>
    </p:spTree>
    <p:extLst>
      <p:ext uri="{BB962C8B-B14F-4D97-AF65-F5344CB8AC3E}">
        <p14:creationId xmlns:p14="http://schemas.microsoft.com/office/powerpoint/2010/main" val="30386807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9372"/>
          </a:xfrm>
        </p:spPr>
        <p:txBody>
          <a:bodyPr>
            <a:normAutofit/>
          </a:bodyPr>
          <a:lstStyle/>
          <a:p>
            <a:r>
              <a:rPr lang="en-US" i="1" dirty="0"/>
              <a:t>Picture Personalities</a:t>
            </a:r>
            <a:r>
              <a:rPr lang="en-US" dirty="0"/>
              <a:t> (1990</a:t>
            </a:r>
            <a:r>
              <a:rPr lang="en-US" dirty="0" smtClean="0"/>
              <a:t>)</a:t>
            </a:r>
            <a:endParaRPr lang="en-US" dirty="0"/>
          </a:p>
        </p:txBody>
      </p:sp>
      <p:sp>
        <p:nvSpPr>
          <p:cNvPr id="3" name="Content Placeholder 2"/>
          <p:cNvSpPr>
            <a:spLocks noGrp="1"/>
          </p:cNvSpPr>
          <p:nvPr>
            <p:ph idx="1"/>
          </p:nvPr>
        </p:nvSpPr>
        <p:spPr>
          <a:xfrm>
            <a:off x="457200" y="1308825"/>
            <a:ext cx="7889457" cy="5148044"/>
          </a:xfrm>
        </p:spPr>
        <p:txBody>
          <a:bodyPr>
            <a:normAutofit/>
          </a:bodyPr>
          <a:lstStyle/>
          <a:p>
            <a:r>
              <a:rPr lang="en-US" sz="2400" dirty="0"/>
              <a:t>Richard </a:t>
            </a:r>
            <a:r>
              <a:rPr lang="en-US" sz="2400" dirty="0" err="1"/>
              <a:t>deCordova’s</a:t>
            </a:r>
            <a:r>
              <a:rPr lang="en-US" sz="2400" dirty="0"/>
              <a:t> </a:t>
            </a:r>
            <a:r>
              <a:rPr lang="en-US" sz="2400" i="1" dirty="0"/>
              <a:t>Picture Personalities</a:t>
            </a:r>
            <a:r>
              <a:rPr lang="en-US" sz="2400" dirty="0"/>
              <a:t> (1990</a:t>
            </a:r>
            <a:r>
              <a:rPr lang="en-US" sz="2400" dirty="0" smtClean="0"/>
              <a:t>) </a:t>
            </a:r>
            <a:r>
              <a:rPr lang="en-US" sz="2400" dirty="0"/>
              <a:t>revealed that stars began to emerge in the American film industry as early as 1907 as a result of practices inaugurated by both trust and independent companies</a:t>
            </a:r>
            <a:r>
              <a:rPr lang="en-US" sz="2400" dirty="0" smtClean="0"/>
              <a:t>. </a:t>
            </a:r>
            <a:r>
              <a:rPr lang="en-US" sz="2400" dirty="0"/>
              <a:t>However, it was not until 1909 that film actors were named in the American film trade press and other publications. By 1911, numerous American film companies were producing articles to accompany their films that promoted their leading players.</a:t>
            </a:r>
            <a:r>
              <a:rPr lang="en-GB" sz="2400" dirty="0"/>
              <a:t> </a:t>
            </a:r>
            <a:r>
              <a:rPr lang="en-GB" sz="2400" dirty="0" smtClean="0"/>
              <a:t>And </a:t>
            </a:r>
            <a:r>
              <a:rPr lang="en-US" sz="2400" dirty="0"/>
              <a:t>by 1913, the details of the actors’ off-screen lives began to emerge in this literature, so that some film performers began to gain public identities independent from their picture personalities or film roles, constructing a ‘private’ life for these </a:t>
            </a:r>
            <a:r>
              <a:rPr lang="en-US" sz="2400" dirty="0" smtClean="0"/>
              <a:t>players.</a:t>
            </a:r>
            <a:endParaRPr lang="en-US" sz="2000" dirty="0" smtClean="0"/>
          </a:p>
        </p:txBody>
      </p:sp>
      <p:pic>
        <p:nvPicPr>
          <p:cNvPr id="4" name="Picture 3"/>
          <p:cNvPicPr>
            <a:picLocks noChangeAspect="1"/>
          </p:cNvPicPr>
          <p:nvPr/>
        </p:nvPicPr>
        <p:blipFill>
          <a:blip r:embed="rId2"/>
          <a:stretch>
            <a:fillRect/>
          </a:stretch>
        </p:blipFill>
        <p:spPr>
          <a:xfrm>
            <a:off x="8194258" y="0"/>
            <a:ext cx="985084" cy="1469134"/>
          </a:xfrm>
          <a:prstGeom prst="rect">
            <a:avLst/>
          </a:prstGeom>
        </p:spPr>
      </p:pic>
    </p:spTree>
    <p:extLst>
      <p:ext uri="{BB962C8B-B14F-4D97-AF65-F5344CB8AC3E}">
        <p14:creationId xmlns:p14="http://schemas.microsoft.com/office/powerpoint/2010/main" val="31599956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Actors, </a:t>
            </a:r>
            <a:r>
              <a:rPr lang="en-US" dirty="0" err="1"/>
              <a:t>personalites</a:t>
            </a:r>
            <a:r>
              <a:rPr lang="en-US" dirty="0"/>
              <a:t> and </a:t>
            </a:r>
            <a:r>
              <a:rPr lang="en-US" dirty="0" smtClean="0"/>
              <a:t>stars</a:t>
            </a:r>
            <a:endParaRPr lang="en-US" dirty="0"/>
          </a:p>
        </p:txBody>
      </p:sp>
      <p:sp>
        <p:nvSpPr>
          <p:cNvPr id="3" name="Content Placeholder 2"/>
          <p:cNvSpPr>
            <a:spLocks noGrp="1"/>
          </p:cNvSpPr>
          <p:nvPr>
            <p:ph idx="1"/>
          </p:nvPr>
        </p:nvSpPr>
        <p:spPr/>
        <p:txBody>
          <a:bodyPr>
            <a:normAutofit/>
          </a:bodyPr>
          <a:lstStyle/>
          <a:p>
            <a:r>
              <a:rPr lang="en-US" sz="2400" dirty="0" smtClean="0"/>
              <a:t>Paul McDonald suggests </a:t>
            </a:r>
            <a:r>
              <a:rPr lang="en-US" sz="2400" dirty="0"/>
              <a:t>that de Cordova’s work, “not only provides an early history of the star system in American cinema but also identifies levels of knowledge relevant to reading and understanding star images at all stages of cinema history” </a:t>
            </a:r>
            <a:r>
              <a:rPr lang="en-US" sz="2400" dirty="0" smtClean="0"/>
              <a:t>(2000</a:t>
            </a:r>
            <a:r>
              <a:rPr lang="en-US" sz="2400" dirty="0"/>
              <a:t>:  38)</a:t>
            </a:r>
            <a:r>
              <a:rPr lang="en-US" sz="2400" dirty="0" smtClean="0"/>
              <a:t>.</a:t>
            </a:r>
          </a:p>
          <a:p>
            <a:endParaRPr lang="en-US" sz="800" dirty="0" smtClean="0"/>
          </a:p>
          <a:p>
            <a:r>
              <a:rPr lang="en-US" sz="2400" dirty="0" smtClean="0"/>
              <a:t>‘From </a:t>
            </a:r>
            <a:r>
              <a:rPr lang="en-US" sz="2400" dirty="0"/>
              <a:t>de Cordova’s study, a general definition emerges of the </a:t>
            </a:r>
            <a:r>
              <a:rPr lang="en-US" sz="2400" dirty="0" smtClean="0"/>
              <a:t>star’ </a:t>
            </a:r>
            <a:r>
              <a:rPr lang="en-US" sz="2400" dirty="0"/>
              <a:t>as actor, as picture personality and as star, the discourses of actor, personality and star operating as levels of knowledge, each one implying a deeper level of knowledge being exposed in order for the performer to achieve higher levels of stardom </a:t>
            </a:r>
            <a:r>
              <a:rPr lang="en-US" sz="2400" dirty="0" smtClean="0"/>
              <a:t>(2000: 39</a:t>
            </a:r>
            <a:r>
              <a:rPr lang="en-US" sz="2400" dirty="0"/>
              <a:t>).</a:t>
            </a:r>
            <a:r>
              <a:rPr lang="en-GB" sz="2400" dirty="0"/>
              <a:t> </a:t>
            </a:r>
            <a:endParaRPr lang="en-US" sz="2400" dirty="0"/>
          </a:p>
        </p:txBody>
      </p:sp>
    </p:spTree>
    <p:extLst>
      <p:ext uri="{BB962C8B-B14F-4D97-AF65-F5344CB8AC3E}">
        <p14:creationId xmlns:p14="http://schemas.microsoft.com/office/powerpoint/2010/main" val="24602887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49982"/>
          </a:xfrm>
        </p:spPr>
        <p:txBody>
          <a:bodyPr/>
          <a:lstStyle/>
          <a:p>
            <a:r>
              <a:rPr lang="en-US" dirty="0" err="1" smtClean="0"/>
              <a:t>Periodisation</a:t>
            </a:r>
            <a:endParaRPr lang="en-US" dirty="0"/>
          </a:p>
        </p:txBody>
      </p:sp>
      <p:sp>
        <p:nvSpPr>
          <p:cNvPr id="3" name="Content Placeholder 2"/>
          <p:cNvSpPr>
            <a:spLocks noGrp="1"/>
          </p:cNvSpPr>
          <p:nvPr>
            <p:ph idx="1"/>
          </p:nvPr>
        </p:nvSpPr>
        <p:spPr>
          <a:xfrm>
            <a:off x="457200" y="1328215"/>
            <a:ext cx="8229600" cy="5070484"/>
          </a:xfrm>
        </p:spPr>
        <p:txBody>
          <a:bodyPr>
            <a:normAutofit/>
          </a:bodyPr>
          <a:lstStyle/>
          <a:p>
            <a:r>
              <a:rPr lang="en-US" sz="2400" dirty="0"/>
              <a:t>McDonald divides Hollywood up into three distinct phases: </a:t>
            </a:r>
            <a:endParaRPr lang="en-US" sz="2400" dirty="0" smtClean="0"/>
          </a:p>
          <a:p>
            <a:pPr lvl="1"/>
            <a:r>
              <a:rPr lang="en-US" sz="2000" dirty="0" smtClean="0"/>
              <a:t>Phase </a:t>
            </a:r>
            <a:r>
              <a:rPr lang="en-US" sz="2000" dirty="0"/>
              <a:t>1, the pre-studio era, 1907-1919</a:t>
            </a:r>
            <a:r>
              <a:rPr lang="en-US" sz="2000" dirty="0" smtClean="0"/>
              <a:t>;</a:t>
            </a:r>
          </a:p>
          <a:p>
            <a:pPr lvl="1"/>
            <a:r>
              <a:rPr lang="en-US" sz="2000" dirty="0" smtClean="0"/>
              <a:t>Phase </a:t>
            </a:r>
            <a:r>
              <a:rPr lang="en-US" sz="2000" dirty="0"/>
              <a:t>2, the studio era, 1920-</a:t>
            </a:r>
            <a:r>
              <a:rPr lang="en-US" sz="2000" dirty="0" smtClean="0"/>
              <a:t>1959</a:t>
            </a:r>
            <a:endParaRPr lang="en-US" sz="2000" dirty="0"/>
          </a:p>
          <a:p>
            <a:pPr lvl="1"/>
            <a:r>
              <a:rPr lang="en-US" sz="2000" dirty="0" smtClean="0"/>
              <a:t>Phase </a:t>
            </a:r>
            <a:r>
              <a:rPr lang="en-US" sz="2000" dirty="0"/>
              <a:t>3, the post-studio era, 1960-99.</a:t>
            </a:r>
            <a:endParaRPr lang="en-GB" sz="2000" dirty="0"/>
          </a:p>
          <a:p>
            <a:endParaRPr lang="en-US" sz="800" dirty="0" smtClean="0"/>
          </a:p>
          <a:p>
            <a:r>
              <a:rPr lang="en-US" sz="2400" dirty="0" smtClean="0"/>
              <a:t>McDonald </a:t>
            </a:r>
            <a:r>
              <a:rPr lang="en-US" sz="2400" dirty="0"/>
              <a:t>argues that three factors were necessary for the development of the star system in American cinema</a:t>
            </a:r>
            <a:r>
              <a:rPr lang="en-US" sz="2400" dirty="0" smtClean="0"/>
              <a:t>:</a:t>
            </a:r>
          </a:p>
          <a:p>
            <a:pPr lvl="1"/>
            <a:r>
              <a:rPr lang="en-US" sz="2000" dirty="0" smtClean="0"/>
              <a:t>(</a:t>
            </a:r>
            <a:r>
              <a:rPr lang="en-US" sz="2000" dirty="0"/>
              <a:t>1) the industrial organization of film-making, involving mass produced and a detailed division of </a:t>
            </a:r>
            <a:r>
              <a:rPr lang="en-US" sz="2000" dirty="0" err="1" smtClean="0"/>
              <a:t>labour</a:t>
            </a:r>
            <a:endParaRPr lang="en-US" sz="2000" dirty="0"/>
          </a:p>
          <a:p>
            <a:pPr lvl="1"/>
            <a:r>
              <a:rPr lang="en-US" sz="2000" dirty="0" smtClean="0"/>
              <a:t>(</a:t>
            </a:r>
            <a:r>
              <a:rPr lang="en-US" sz="2000" dirty="0"/>
              <a:t>2) the narrative film and the use of close-ups and editing techniques such as shot/reverse shot for the purposes of dramatic storytelling, creating closer links between spectators and </a:t>
            </a:r>
            <a:r>
              <a:rPr lang="en-US" sz="2000" dirty="0" smtClean="0"/>
              <a:t>performers</a:t>
            </a:r>
            <a:endParaRPr lang="en-US" sz="2000" dirty="0"/>
          </a:p>
          <a:p>
            <a:pPr lvl="1"/>
            <a:r>
              <a:rPr lang="en-US" sz="2000" dirty="0" smtClean="0"/>
              <a:t>(</a:t>
            </a:r>
            <a:r>
              <a:rPr lang="en-US" sz="2000" dirty="0"/>
              <a:t>3) the circulation of information about the identities of the screen performers.</a:t>
            </a:r>
            <a:r>
              <a:rPr lang="en-GB" sz="2000" dirty="0"/>
              <a:t> </a:t>
            </a:r>
            <a:endParaRPr lang="en-US" sz="2000" dirty="0"/>
          </a:p>
        </p:txBody>
      </p:sp>
      <p:pic>
        <p:nvPicPr>
          <p:cNvPr id="4" name="Picture 3"/>
          <p:cNvPicPr>
            <a:picLocks noChangeAspect="1"/>
          </p:cNvPicPr>
          <p:nvPr/>
        </p:nvPicPr>
        <p:blipFill>
          <a:blip r:embed="rId2"/>
          <a:stretch>
            <a:fillRect/>
          </a:stretch>
        </p:blipFill>
        <p:spPr>
          <a:xfrm>
            <a:off x="8074733" y="0"/>
            <a:ext cx="1069267" cy="1464749"/>
          </a:xfrm>
          <a:prstGeom prst="rect">
            <a:avLst/>
          </a:prstGeom>
        </p:spPr>
      </p:pic>
    </p:spTree>
    <p:extLst>
      <p:ext uri="{BB962C8B-B14F-4D97-AF65-F5344CB8AC3E}">
        <p14:creationId xmlns:p14="http://schemas.microsoft.com/office/powerpoint/2010/main" val="2902328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48752" cy="902020"/>
          </a:xfrm>
        </p:spPr>
        <p:txBody>
          <a:bodyPr>
            <a:normAutofit/>
          </a:bodyPr>
          <a:lstStyle/>
          <a:p>
            <a:r>
              <a:rPr lang="en-GB" dirty="0"/>
              <a:t>‘Stardom as an Occupation</a:t>
            </a:r>
            <a:r>
              <a:rPr lang="en-GB" dirty="0" smtClean="0"/>
              <a:t>’</a:t>
            </a:r>
            <a:endParaRPr lang="en-US" dirty="0"/>
          </a:p>
        </p:txBody>
      </p:sp>
      <p:sp>
        <p:nvSpPr>
          <p:cNvPr id="3" name="Content Placeholder 2"/>
          <p:cNvSpPr>
            <a:spLocks noGrp="1"/>
          </p:cNvSpPr>
          <p:nvPr>
            <p:ph idx="1"/>
          </p:nvPr>
        </p:nvSpPr>
        <p:spPr>
          <a:xfrm>
            <a:off x="457200" y="1335414"/>
            <a:ext cx="7648752" cy="5162944"/>
          </a:xfrm>
        </p:spPr>
        <p:txBody>
          <a:bodyPr>
            <a:normAutofit/>
          </a:bodyPr>
          <a:lstStyle/>
          <a:p>
            <a:r>
              <a:rPr lang="en-US" dirty="0" smtClean="0"/>
              <a:t>Barry </a:t>
            </a:r>
            <a:r>
              <a:rPr lang="en-GB" dirty="0"/>
              <a:t>King’s essay ‘Stardom as an Occupation’(also drawn from his PhD thesis) was included in Paul Kerr’s book </a:t>
            </a:r>
            <a:r>
              <a:rPr lang="en-GB" i="1" dirty="0"/>
              <a:t>The Hollywood Film Industry </a:t>
            </a:r>
            <a:r>
              <a:rPr lang="en-GB" dirty="0"/>
              <a:t>(1986). </a:t>
            </a:r>
            <a:endParaRPr lang="en-GB" dirty="0" smtClean="0"/>
          </a:p>
          <a:p>
            <a:endParaRPr lang="en-GB" sz="800" dirty="0" smtClean="0"/>
          </a:p>
          <a:p>
            <a:r>
              <a:rPr lang="en-GB" dirty="0" smtClean="0"/>
              <a:t>Stars as industry selected and manufactured rather than audience created.</a:t>
            </a:r>
          </a:p>
          <a:p>
            <a:endParaRPr lang="en-GB" sz="800" dirty="0" smtClean="0"/>
          </a:p>
        </p:txBody>
      </p:sp>
      <p:pic>
        <p:nvPicPr>
          <p:cNvPr id="5" name="Picture 4"/>
          <p:cNvPicPr>
            <a:picLocks noChangeAspect="1"/>
          </p:cNvPicPr>
          <p:nvPr/>
        </p:nvPicPr>
        <p:blipFill>
          <a:blip r:embed="rId2"/>
          <a:stretch>
            <a:fillRect/>
          </a:stretch>
        </p:blipFill>
        <p:spPr>
          <a:xfrm>
            <a:off x="7919482" y="0"/>
            <a:ext cx="1224518" cy="1629550"/>
          </a:xfrm>
          <a:prstGeom prst="rect">
            <a:avLst/>
          </a:prstGeom>
        </p:spPr>
      </p:pic>
    </p:spTree>
    <p:extLst>
      <p:ext uri="{BB962C8B-B14F-4D97-AF65-F5344CB8AC3E}">
        <p14:creationId xmlns:p14="http://schemas.microsoft.com/office/powerpoint/2010/main" val="42032663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9677"/>
          </a:xfrm>
        </p:spPr>
        <p:txBody>
          <a:bodyPr/>
          <a:lstStyle/>
          <a:p>
            <a:r>
              <a:rPr lang="en-US" dirty="0"/>
              <a:t>Consolidation</a:t>
            </a:r>
            <a:endParaRPr lang="en-GB" dirty="0"/>
          </a:p>
        </p:txBody>
      </p:sp>
      <p:sp>
        <p:nvSpPr>
          <p:cNvPr id="3" name="Content Placeholder 2"/>
          <p:cNvSpPr>
            <a:spLocks noGrp="1"/>
          </p:cNvSpPr>
          <p:nvPr>
            <p:ph idx="1"/>
          </p:nvPr>
        </p:nvSpPr>
        <p:spPr>
          <a:xfrm>
            <a:off x="457200" y="1308825"/>
            <a:ext cx="8229600" cy="5159770"/>
          </a:xfrm>
        </p:spPr>
        <p:txBody>
          <a:bodyPr>
            <a:normAutofit/>
          </a:bodyPr>
          <a:lstStyle/>
          <a:p>
            <a:r>
              <a:rPr lang="en-US" sz="2400" dirty="0"/>
              <a:t>McDonald observes that all of these </a:t>
            </a:r>
            <a:r>
              <a:rPr lang="en-US" sz="2400" dirty="0" smtClean="0"/>
              <a:t>conditions were </a:t>
            </a:r>
            <a:r>
              <a:rPr lang="en-US" sz="2400" dirty="0"/>
              <a:t>in place by </a:t>
            </a:r>
            <a:r>
              <a:rPr lang="en-US" sz="2400" dirty="0" smtClean="0"/>
              <a:t>1913 but that the </a:t>
            </a:r>
            <a:r>
              <a:rPr lang="en-US" sz="2400" dirty="0"/>
              <a:t>consolidation of the star </a:t>
            </a:r>
            <a:r>
              <a:rPr lang="en-US" sz="2400" dirty="0" smtClean="0"/>
              <a:t>system </a:t>
            </a:r>
            <a:r>
              <a:rPr lang="en-US" sz="2400" dirty="0"/>
              <a:t>occurred during the 1930s-40s, operating under the general direction of the five major studios: Paramount, Warner Bros., the Fox Film Corporation (Twentieth Century Fox after 1935), Radio Keith-Orpheum (RKO) and Metro Goldwyn Mayer (MGM). </a:t>
            </a:r>
            <a:endParaRPr lang="en-US" sz="2400" dirty="0" smtClean="0"/>
          </a:p>
          <a:p>
            <a:endParaRPr lang="en-US" sz="800" dirty="0" smtClean="0"/>
          </a:p>
          <a:p>
            <a:r>
              <a:rPr lang="en-US" sz="2400" dirty="0" smtClean="0"/>
              <a:t>‘The </a:t>
            </a:r>
            <a:r>
              <a:rPr lang="en-US" sz="2400" dirty="0"/>
              <a:t>studio era of the 1930s and 1940s was a period in which Hollywood worked actively to make and market its stars. Stars became a vital asset in maintaining the hegemony of the major studios over the whole domestic film industry, with the effect that control of the film market required the strong control of its </a:t>
            </a:r>
            <a:r>
              <a:rPr lang="en-US" sz="2400" dirty="0" smtClean="0"/>
              <a:t>stars’ </a:t>
            </a:r>
            <a:r>
              <a:rPr lang="en-US" sz="2400" dirty="0"/>
              <a:t>(McDonald, 2000: 40).</a:t>
            </a:r>
            <a:r>
              <a:rPr lang="en-GB" sz="2400" dirty="0"/>
              <a:t> </a:t>
            </a:r>
            <a:endParaRPr lang="en-US" sz="2400" dirty="0" smtClean="0"/>
          </a:p>
          <a:p>
            <a:endParaRPr lang="en-US" sz="2400" dirty="0"/>
          </a:p>
        </p:txBody>
      </p:sp>
    </p:spTree>
    <p:extLst>
      <p:ext uri="{BB962C8B-B14F-4D97-AF65-F5344CB8AC3E}">
        <p14:creationId xmlns:p14="http://schemas.microsoft.com/office/powerpoint/2010/main" val="5044794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1812"/>
          </a:xfrm>
        </p:spPr>
        <p:txBody>
          <a:bodyPr>
            <a:normAutofit/>
          </a:bodyPr>
          <a:lstStyle/>
          <a:p>
            <a:r>
              <a:rPr lang="en-US" dirty="0"/>
              <a:t>Star </a:t>
            </a:r>
            <a:r>
              <a:rPr lang="en-US" dirty="0" smtClean="0"/>
              <a:t>power</a:t>
            </a:r>
            <a:endParaRPr lang="en-US" dirty="0"/>
          </a:p>
        </p:txBody>
      </p:sp>
      <p:sp>
        <p:nvSpPr>
          <p:cNvPr id="3" name="Content Placeholder 2"/>
          <p:cNvSpPr>
            <a:spLocks noGrp="1"/>
          </p:cNvSpPr>
          <p:nvPr>
            <p:ph idx="1"/>
          </p:nvPr>
        </p:nvSpPr>
        <p:spPr>
          <a:xfrm>
            <a:off x="457200" y="1299130"/>
            <a:ext cx="8229600" cy="5118959"/>
          </a:xfrm>
        </p:spPr>
        <p:txBody>
          <a:bodyPr>
            <a:normAutofit lnSpcReduction="10000"/>
          </a:bodyPr>
          <a:lstStyle/>
          <a:p>
            <a:r>
              <a:rPr lang="en-US" dirty="0" smtClean="0"/>
              <a:t>‘While </a:t>
            </a:r>
            <a:r>
              <a:rPr lang="en-US" dirty="0"/>
              <a:t>powerful figures in the economics of the studio system, the professional freedom of stars was contained by contractual conditions under which they were employed by the studios. The term contract defined the relationship between the star and the studio in ways that served the economic interests of the studios first and foremost. For the duration of the contact, producers and studio executives were able to manipulate the career of the </a:t>
            </a:r>
            <a:r>
              <a:rPr lang="en-US" dirty="0" smtClean="0"/>
              <a:t>star’ </a:t>
            </a:r>
            <a:r>
              <a:rPr lang="en-US" sz="2600" dirty="0"/>
              <a:t>(McDonald, 2000: 70).</a:t>
            </a:r>
            <a:r>
              <a:rPr lang="en-GB" sz="2600" dirty="0"/>
              <a:t> </a:t>
            </a:r>
            <a:endParaRPr lang="en-US" sz="2600" dirty="0"/>
          </a:p>
        </p:txBody>
      </p:sp>
    </p:spTree>
    <p:extLst>
      <p:ext uri="{BB962C8B-B14F-4D97-AF65-F5344CB8AC3E}">
        <p14:creationId xmlns:p14="http://schemas.microsoft.com/office/powerpoint/2010/main" val="30402669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797576" cy="811202"/>
          </a:xfrm>
        </p:spPr>
        <p:txBody>
          <a:bodyPr/>
          <a:lstStyle/>
          <a:p>
            <a:r>
              <a:rPr lang="en-US" dirty="0" smtClean="0"/>
              <a:t>Stars in the post-studio era</a:t>
            </a:r>
            <a:endParaRPr lang="en-US" dirty="0"/>
          </a:p>
        </p:txBody>
      </p:sp>
      <p:sp>
        <p:nvSpPr>
          <p:cNvPr id="3" name="Content Placeholder 2"/>
          <p:cNvSpPr>
            <a:spLocks noGrp="1"/>
          </p:cNvSpPr>
          <p:nvPr>
            <p:ph idx="1"/>
          </p:nvPr>
        </p:nvSpPr>
        <p:spPr>
          <a:xfrm>
            <a:off x="457201" y="1357300"/>
            <a:ext cx="7023690" cy="5190664"/>
          </a:xfrm>
        </p:spPr>
        <p:txBody>
          <a:bodyPr>
            <a:normAutofit/>
          </a:bodyPr>
          <a:lstStyle/>
          <a:p>
            <a:r>
              <a:rPr lang="en-US" sz="2800" dirty="0" smtClean="0"/>
              <a:t>The </a:t>
            </a:r>
            <a:r>
              <a:rPr lang="en-US" sz="2800" dirty="0"/>
              <a:t>‘package-unit’ </a:t>
            </a:r>
            <a:r>
              <a:rPr lang="en-US" sz="2800" dirty="0" smtClean="0"/>
              <a:t>system was introduced after 1960. </a:t>
            </a:r>
            <a:r>
              <a:rPr lang="en-US" sz="2800" dirty="0"/>
              <a:t>Here, the ‘package’ consisted of a producer, a director and usually a writer and one, two or several stars. </a:t>
            </a:r>
            <a:endParaRPr lang="en-US" sz="2800" dirty="0" smtClean="0"/>
          </a:p>
          <a:p>
            <a:endParaRPr lang="en-US" sz="800" dirty="0" smtClean="0"/>
          </a:p>
          <a:p>
            <a:r>
              <a:rPr lang="en-US" sz="2800" dirty="0" smtClean="0"/>
              <a:t>McDonald’s interest in this </a:t>
            </a:r>
            <a:r>
              <a:rPr lang="en-US" sz="2800" dirty="0"/>
              <a:t>signaled not only an increasing turn towards history in star studies but also to the appreciation of the role of key workers in the industry of stardom such as talent agents, managers, publicists and lawyers that are part of the star systems infrastructure.</a:t>
            </a:r>
            <a:r>
              <a:rPr lang="en-GB" sz="2800" dirty="0"/>
              <a:t> </a:t>
            </a:r>
            <a:endParaRPr lang="en-GB" sz="2800" dirty="0" smtClean="0"/>
          </a:p>
          <a:p>
            <a:endParaRPr lang="en-US" sz="2400" dirty="0"/>
          </a:p>
        </p:txBody>
      </p:sp>
      <p:pic>
        <p:nvPicPr>
          <p:cNvPr id="4" name="Picture 3"/>
          <p:cNvPicPr>
            <a:picLocks noChangeAspect="1"/>
          </p:cNvPicPr>
          <p:nvPr/>
        </p:nvPicPr>
        <p:blipFill>
          <a:blip r:embed="rId2"/>
          <a:stretch>
            <a:fillRect/>
          </a:stretch>
        </p:blipFill>
        <p:spPr>
          <a:xfrm>
            <a:off x="7609873" y="882405"/>
            <a:ext cx="1534127" cy="2083035"/>
          </a:xfrm>
          <a:prstGeom prst="rect">
            <a:avLst/>
          </a:prstGeom>
        </p:spPr>
      </p:pic>
      <p:pic>
        <p:nvPicPr>
          <p:cNvPr id="5" name="Picture 4"/>
          <p:cNvPicPr>
            <a:picLocks noChangeAspect="1"/>
          </p:cNvPicPr>
          <p:nvPr/>
        </p:nvPicPr>
        <p:blipFill>
          <a:blip r:embed="rId3"/>
          <a:stretch>
            <a:fillRect/>
          </a:stretch>
        </p:blipFill>
        <p:spPr>
          <a:xfrm>
            <a:off x="7609873" y="2959138"/>
            <a:ext cx="1534128" cy="1991675"/>
          </a:xfrm>
          <a:prstGeom prst="rect">
            <a:avLst/>
          </a:prstGeom>
        </p:spPr>
      </p:pic>
      <p:pic>
        <p:nvPicPr>
          <p:cNvPr id="6" name="Picture 5"/>
          <p:cNvPicPr>
            <a:picLocks noChangeAspect="1"/>
          </p:cNvPicPr>
          <p:nvPr/>
        </p:nvPicPr>
        <p:blipFill>
          <a:blip r:embed="rId4"/>
          <a:stretch>
            <a:fillRect/>
          </a:stretch>
        </p:blipFill>
        <p:spPr>
          <a:xfrm>
            <a:off x="7609872" y="4923055"/>
            <a:ext cx="1555800" cy="1934945"/>
          </a:xfrm>
          <a:prstGeom prst="rect">
            <a:avLst/>
          </a:prstGeom>
        </p:spPr>
      </p:pic>
    </p:spTree>
    <p:extLst>
      <p:ext uri="{BB962C8B-B14F-4D97-AF65-F5344CB8AC3E}">
        <p14:creationId xmlns:p14="http://schemas.microsoft.com/office/powerpoint/2010/main" val="30588437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4557"/>
          </a:xfrm>
        </p:spPr>
        <p:txBody>
          <a:bodyPr>
            <a:normAutofit fontScale="90000"/>
          </a:bodyPr>
          <a:lstStyle/>
          <a:p>
            <a:r>
              <a:rPr lang="en-US" dirty="0" smtClean="0"/>
              <a:t>Conclusion</a:t>
            </a:r>
            <a:endParaRPr lang="en-US" dirty="0"/>
          </a:p>
        </p:txBody>
      </p:sp>
      <p:sp>
        <p:nvSpPr>
          <p:cNvPr id="3" name="Content Placeholder 2"/>
          <p:cNvSpPr>
            <a:spLocks noGrp="1"/>
          </p:cNvSpPr>
          <p:nvPr>
            <p:ph idx="1"/>
          </p:nvPr>
        </p:nvSpPr>
        <p:spPr>
          <a:xfrm>
            <a:off x="457200" y="1468331"/>
            <a:ext cx="8229600" cy="5089553"/>
          </a:xfrm>
        </p:spPr>
        <p:txBody>
          <a:bodyPr>
            <a:normAutofit/>
          </a:bodyPr>
          <a:lstStyle/>
          <a:p>
            <a:r>
              <a:rPr lang="en-US" sz="2400" dirty="0"/>
              <a:t>In </a:t>
            </a:r>
            <a:r>
              <a:rPr lang="en-US" sz="2400" dirty="0" smtClean="0"/>
              <a:t>my </a:t>
            </a:r>
            <a:r>
              <a:rPr lang="en-US" sz="2400" dirty="0"/>
              <a:t>next two lectures, I</a:t>
            </a:r>
            <a:r>
              <a:rPr lang="en-US" sz="2400" dirty="0" smtClean="0"/>
              <a:t> </a:t>
            </a:r>
            <a:r>
              <a:rPr lang="en-US" sz="2400" dirty="0"/>
              <a:t>shall be exploring the history of stardom in more detail and considering the changing roles of these </a:t>
            </a:r>
            <a:r>
              <a:rPr lang="en-US" sz="2400" dirty="0" smtClean="0"/>
              <a:t>professionals. </a:t>
            </a:r>
          </a:p>
          <a:p>
            <a:endParaRPr lang="en-US" sz="800" dirty="0"/>
          </a:p>
          <a:p>
            <a:r>
              <a:rPr lang="en-US" sz="2400" dirty="0" smtClean="0"/>
              <a:t>I shall also be looking at </a:t>
            </a:r>
            <a:r>
              <a:rPr lang="en-US" sz="2400" dirty="0"/>
              <a:t>the contractual arrangements that bind stars to studio and take responsibility for their careers, their images and orchestrate their relationship with their fans. </a:t>
            </a:r>
            <a:endParaRPr lang="en-US" sz="2400" dirty="0" smtClean="0"/>
          </a:p>
          <a:p>
            <a:endParaRPr lang="en-US" sz="800" dirty="0" smtClean="0"/>
          </a:p>
          <a:p>
            <a:r>
              <a:rPr lang="en-US" sz="2400" dirty="0" smtClean="0"/>
              <a:t>In </a:t>
            </a:r>
            <a:r>
              <a:rPr lang="en-US" sz="2400" dirty="0"/>
              <a:t>the process, </a:t>
            </a:r>
            <a:r>
              <a:rPr lang="en-US" sz="2400" dirty="0" smtClean="0"/>
              <a:t>I shall </a:t>
            </a:r>
            <a:r>
              <a:rPr lang="en-US" sz="2400" dirty="0"/>
              <a:t>be returning to the research of many of the star scholars that </a:t>
            </a:r>
            <a:r>
              <a:rPr lang="en-US" sz="2400" dirty="0" smtClean="0"/>
              <a:t>I have </a:t>
            </a:r>
            <a:r>
              <a:rPr lang="en-US" sz="2400" dirty="0"/>
              <a:t>discussed so far, including Edgar Morin, Richard Dyer, Jackie Stacey, </a:t>
            </a:r>
            <a:r>
              <a:rPr lang="en-US" sz="2400" dirty="0" err="1"/>
              <a:t>Ginette</a:t>
            </a:r>
            <a:r>
              <a:rPr lang="en-US" sz="2400" dirty="0"/>
              <a:t> </a:t>
            </a:r>
            <a:r>
              <a:rPr lang="en-US" sz="2400" dirty="0" err="1"/>
              <a:t>Vincendeau</a:t>
            </a:r>
            <a:r>
              <a:rPr lang="en-US" sz="2400" dirty="0"/>
              <a:t>, Barry King and Paul McDonald</a:t>
            </a:r>
            <a:r>
              <a:rPr lang="en-US" sz="2400" dirty="0" smtClean="0"/>
              <a:t>.</a:t>
            </a:r>
            <a:endParaRPr lang="en-US" sz="2400" dirty="0"/>
          </a:p>
        </p:txBody>
      </p:sp>
    </p:spTree>
    <p:extLst>
      <p:ext uri="{BB962C8B-B14F-4D97-AF65-F5344CB8AC3E}">
        <p14:creationId xmlns:p14="http://schemas.microsoft.com/office/powerpoint/2010/main" val="258068643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98457"/>
          </a:xfrm>
        </p:spPr>
        <p:txBody>
          <a:bodyPr/>
          <a:lstStyle/>
          <a:p>
            <a:r>
              <a:rPr lang="en-US" dirty="0" smtClean="0"/>
              <a:t>Any questions?</a:t>
            </a:r>
            <a:endParaRPr lang="en-US" dirty="0"/>
          </a:p>
        </p:txBody>
      </p:sp>
      <p:sp>
        <p:nvSpPr>
          <p:cNvPr id="3" name="Content Placeholder 2"/>
          <p:cNvSpPr>
            <a:spLocks noGrp="1"/>
          </p:cNvSpPr>
          <p:nvPr>
            <p:ph idx="1"/>
          </p:nvPr>
        </p:nvSpPr>
        <p:spPr>
          <a:xfrm>
            <a:off x="457200" y="1347606"/>
            <a:ext cx="8229600" cy="4778558"/>
          </a:xfrm>
        </p:spPr>
        <p:txBody>
          <a:bodyPr>
            <a:normAutofit/>
          </a:bodyPr>
          <a:lstStyle/>
          <a:p>
            <a:endParaRPr lang="en-US" dirty="0"/>
          </a:p>
        </p:txBody>
      </p:sp>
    </p:spTree>
    <p:extLst>
      <p:ext uri="{BB962C8B-B14F-4D97-AF65-F5344CB8AC3E}">
        <p14:creationId xmlns:p14="http://schemas.microsoft.com/office/powerpoint/2010/main" val="119985803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82117"/>
          </a:xfrm>
        </p:spPr>
        <p:txBody>
          <a:bodyPr>
            <a:normAutofit/>
          </a:bodyPr>
          <a:lstStyle/>
          <a:p>
            <a:r>
              <a:rPr lang="en-GB" dirty="0"/>
              <a:t>A predetermined list of </a:t>
            </a:r>
            <a:r>
              <a:rPr lang="en-GB" dirty="0" smtClean="0"/>
              <a:t>contenders</a:t>
            </a:r>
            <a:endParaRPr lang="en-US" dirty="0"/>
          </a:p>
        </p:txBody>
      </p:sp>
      <p:sp>
        <p:nvSpPr>
          <p:cNvPr id="3" name="Content Placeholder 2"/>
          <p:cNvSpPr>
            <a:spLocks noGrp="1"/>
          </p:cNvSpPr>
          <p:nvPr>
            <p:ph idx="1"/>
          </p:nvPr>
        </p:nvSpPr>
        <p:spPr>
          <a:xfrm>
            <a:off x="457200" y="1457001"/>
            <a:ext cx="8229600" cy="5154987"/>
          </a:xfrm>
        </p:spPr>
        <p:txBody>
          <a:bodyPr>
            <a:normAutofit/>
          </a:bodyPr>
          <a:lstStyle/>
          <a:p>
            <a:r>
              <a:rPr lang="en-GB" sz="2800" dirty="0" smtClean="0"/>
              <a:t>‘… it </a:t>
            </a:r>
            <a:r>
              <a:rPr lang="en-GB" sz="2800" dirty="0"/>
              <a:t>is entirely consistent with industrial survival and predominance that the public influence over film production should be restricted to the selection of stars from a predetermined list of </a:t>
            </a:r>
            <a:r>
              <a:rPr lang="en-GB" sz="2800" dirty="0" smtClean="0"/>
              <a:t>contenders’ (King, 1986: 157</a:t>
            </a:r>
            <a:r>
              <a:rPr lang="en-GB" sz="2800" dirty="0"/>
              <a:t>). </a:t>
            </a:r>
            <a:endParaRPr lang="en-GB" sz="2800" dirty="0" smtClean="0"/>
          </a:p>
          <a:p>
            <a:pPr marL="0" indent="0">
              <a:buNone/>
            </a:pPr>
            <a:endParaRPr lang="en-GB" sz="800" dirty="0" smtClean="0"/>
          </a:p>
          <a:p>
            <a:r>
              <a:rPr lang="en-GB" sz="2800" dirty="0" smtClean="0"/>
              <a:t>King </a:t>
            </a:r>
            <a:r>
              <a:rPr lang="en-GB" sz="2800" dirty="0"/>
              <a:t>envisaged </a:t>
            </a:r>
            <a:r>
              <a:rPr lang="en-GB" sz="2800" dirty="0" smtClean="0"/>
              <a:t>‘film </a:t>
            </a:r>
            <a:r>
              <a:rPr lang="en-GB" sz="2800" dirty="0"/>
              <a:t>acting and stardom as different activities within one profession, or strictly stardom is a specialization based on film </a:t>
            </a:r>
            <a:r>
              <a:rPr lang="en-GB" sz="2800" dirty="0" smtClean="0"/>
              <a:t>acting’ (ibid.)</a:t>
            </a:r>
            <a:r>
              <a:rPr lang="en-GB" sz="2800" dirty="0"/>
              <a:t>. </a:t>
            </a:r>
            <a:r>
              <a:rPr lang="en-GB" sz="2800" dirty="0" smtClean="0"/>
              <a:t> </a:t>
            </a:r>
            <a:endParaRPr lang="en-US" sz="2800" dirty="0" smtClean="0"/>
          </a:p>
        </p:txBody>
      </p:sp>
    </p:spTree>
    <p:extLst>
      <p:ext uri="{BB962C8B-B14F-4D97-AF65-F5344CB8AC3E}">
        <p14:creationId xmlns:p14="http://schemas.microsoft.com/office/powerpoint/2010/main" val="101013309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11358"/>
          </a:xfrm>
        </p:spPr>
        <p:txBody>
          <a:bodyPr/>
          <a:lstStyle/>
          <a:p>
            <a:r>
              <a:rPr lang="en-US" dirty="0" smtClean="0"/>
              <a:t>Acting as a service, work and skill</a:t>
            </a:r>
            <a:endParaRPr lang="en-US" dirty="0"/>
          </a:p>
        </p:txBody>
      </p:sp>
      <p:sp>
        <p:nvSpPr>
          <p:cNvPr id="3" name="Content Placeholder 2"/>
          <p:cNvSpPr>
            <a:spLocks noGrp="1"/>
          </p:cNvSpPr>
          <p:nvPr>
            <p:ph idx="1"/>
          </p:nvPr>
        </p:nvSpPr>
        <p:spPr>
          <a:xfrm>
            <a:off x="457200" y="1498095"/>
            <a:ext cx="8229600" cy="5075113"/>
          </a:xfrm>
        </p:spPr>
        <p:txBody>
          <a:bodyPr>
            <a:normAutofit/>
          </a:bodyPr>
          <a:lstStyle/>
          <a:p>
            <a:r>
              <a:rPr lang="en-GB" dirty="0" smtClean="0"/>
              <a:t>‘For </a:t>
            </a:r>
            <a:r>
              <a:rPr lang="en-GB" dirty="0"/>
              <a:t>our purposes we can note that acting is that form of work in which the relation between self and role becomes a consciously studied process and that such a study depends on maintaining the distinction between self and </a:t>
            </a:r>
            <a:r>
              <a:rPr lang="en-GB" dirty="0" smtClean="0"/>
              <a:t>character’ </a:t>
            </a:r>
            <a:r>
              <a:rPr lang="en-GB" sz="2800" dirty="0" smtClean="0"/>
              <a:t>(King, 1986: 158</a:t>
            </a:r>
            <a:r>
              <a:rPr lang="en-GB" sz="2800" dirty="0"/>
              <a:t>). </a:t>
            </a:r>
            <a:endParaRPr lang="en-GB" sz="2800" dirty="0" smtClean="0"/>
          </a:p>
        </p:txBody>
      </p:sp>
    </p:spTree>
    <p:extLst>
      <p:ext uri="{BB962C8B-B14F-4D97-AF65-F5344CB8AC3E}">
        <p14:creationId xmlns:p14="http://schemas.microsoft.com/office/powerpoint/2010/main" val="163037884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899151" cy="1143000"/>
          </a:xfrm>
        </p:spPr>
        <p:txBody>
          <a:bodyPr>
            <a:normAutofit/>
          </a:bodyPr>
          <a:lstStyle/>
          <a:p>
            <a:r>
              <a:rPr lang="en-GB" dirty="0"/>
              <a:t>Star actors are </a:t>
            </a:r>
            <a:r>
              <a:rPr lang="en-GB" dirty="0" smtClean="0"/>
              <a:t>different</a:t>
            </a:r>
            <a:endParaRPr lang="en-US" dirty="0"/>
          </a:p>
        </p:txBody>
      </p:sp>
      <p:sp>
        <p:nvSpPr>
          <p:cNvPr id="3" name="Content Placeholder 2"/>
          <p:cNvSpPr>
            <a:spLocks noGrp="1"/>
          </p:cNvSpPr>
          <p:nvPr>
            <p:ph idx="1"/>
          </p:nvPr>
        </p:nvSpPr>
        <p:spPr>
          <a:xfrm>
            <a:off x="457200" y="1541505"/>
            <a:ext cx="8229600" cy="5031704"/>
          </a:xfrm>
        </p:spPr>
        <p:txBody>
          <a:bodyPr>
            <a:normAutofit/>
          </a:bodyPr>
          <a:lstStyle/>
          <a:p>
            <a:r>
              <a:rPr lang="en-GB" sz="2800" dirty="0" smtClean="0"/>
              <a:t>‘What </a:t>
            </a:r>
            <a:r>
              <a:rPr lang="en-GB" sz="2800" dirty="0"/>
              <a:t>is particular about the star is that he or she is not so much an actor in the sense defined above but a self or personality that behaves. To say that a star behaves does not mean that they are themselves, but rather that stars do not, as it were, surrender their public personality to the demands of </a:t>
            </a:r>
            <a:r>
              <a:rPr lang="en-GB" sz="2800" dirty="0" smtClean="0"/>
              <a:t>characterization’ </a:t>
            </a:r>
            <a:r>
              <a:rPr lang="en-GB" sz="2800" dirty="0"/>
              <a:t>(King, 1986: 160)</a:t>
            </a:r>
            <a:r>
              <a:rPr lang="en-GB" sz="2800" dirty="0" smtClean="0"/>
              <a:t>.</a:t>
            </a:r>
          </a:p>
          <a:p>
            <a:endParaRPr lang="en-GB" sz="800" dirty="0" smtClean="0"/>
          </a:p>
          <a:p>
            <a:r>
              <a:rPr lang="en-GB" sz="2800" dirty="0" smtClean="0"/>
              <a:t>He adds that, ‘stars </a:t>
            </a:r>
            <a:r>
              <a:rPr lang="en-GB" sz="2800" dirty="0"/>
              <a:t>do not function as actors. This does not mean necessarily that a given star cannot act, but that acting is not essential to stardom’ (160). </a:t>
            </a:r>
            <a:endParaRPr lang="en-US" sz="2600" dirty="0"/>
          </a:p>
        </p:txBody>
      </p:sp>
      <p:pic>
        <p:nvPicPr>
          <p:cNvPr id="4" name="Picture 3"/>
          <p:cNvPicPr>
            <a:picLocks noChangeAspect="1"/>
          </p:cNvPicPr>
          <p:nvPr/>
        </p:nvPicPr>
        <p:blipFill>
          <a:blip r:embed="rId2"/>
          <a:stretch>
            <a:fillRect/>
          </a:stretch>
        </p:blipFill>
        <p:spPr>
          <a:xfrm>
            <a:off x="7971274" y="22291"/>
            <a:ext cx="1172726" cy="1519214"/>
          </a:xfrm>
          <a:prstGeom prst="rect">
            <a:avLst/>
          </a:prstGeom>
        </p:spPr>
      </p:pic>
    </p:spTree>
    <p:extLst>
      <p:ext uri="{BB962C8B-B14F-4D97-AF65-F5344CB8AC3E}">
        <p14:creationId xmlns:p14="http://schemas.microsoft.com/office/powerpoint/2010/main" val="27380224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Personality rather than character</a:t>
            </a:r>
            <a:endParaRPr lang="en-US" dirty="0"/>
          </a:p>
        </p:txBody>
      </p:sp>
      <p:sp>
        <p:nvSpPr>
          <p:cNvPr id="3" name="Content Placeholder 2"/>
          <p:cNvSpPr>
            <a:spLocks noGrp="1"/>
          </p:cNvSpPr>
          <p:nvPr>
            <p:ph idx="1"/>
          </p:nvPr>
        </p:nvSpPr>
        <p:spPr>
          <a:xfrm>
            <a:off x="457200" y="1600200"/>
            <a:ext cx="8229600" cy="4719577"/>
          </a:xfrm>
        </p:spPr>
        <p:txBody>
          <a:bodyPr>
            <a:normAutofit/>
          </a:bodyPr>
          <a:lstStyle/>
          <a:p>
            <a:r>
              <a:rPr lang="en-GB" dirty="0"/>
              <a:t>‘Professional judgment regards character actors as representing the peak of the skill hierarchy; whereas stars are at the peak, albeit short term on average, of the reward hierarchy’ </a:t>
            </a:r>
            <a:r>
              <a:rPr lang="en-GB" sz="2800" dirty="0"/>
              <a:t>(King, 1986: 160).</a:t>
            </a:r>
          </a:p>
          <a:p>
            <a:pPr marL="0" indent="0">
              <a:buNone/>
            </a:pPr>
            <a:endParaRPr lang="en-GB" sz="800" dirty="0"/>
          </a:p>
        </p:txBody>
      </p:sp>
    </p:spTree>
    <p:extLst>
      <p:ext uri="{BB962C8B-B14F-4D97-AF65-F5344CB8AC3E}">
        <p14:creationId xmlns:p14="http://schemas.microsoft.com/office/powerpoint/2010/main" val="268739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66322"/>
          </a:xfrm>
        </p:spPr>
        <p:txBody>
          <a:bodyPr/>
          <a:lstStyle/>
          <a:p>
            <a:r>
              <a:rPr lang="en-US" dirty="0" smtClean="0"/>
              <a:t>In </a:t>
            </a:r>
            <a:r>
              <a:rPr lang="en-US" i="1" dirty="0" err="1" smtClean="0"/>
              <a:t>Singin</a:t>
            </a:r>
            <a:r>
              <a:rPr lang="en-US" i="1" dirty="0" smtClean="0"/>
              <a:t>’ in the Rain </a:t>
            </a:r>
            <a:r>
              <a:rPr lang="en-US" dirty="0" smtClean="0"/>
              <a:t>(1952)</a:t>
            </a:r>
            <a:endParaRPr lang="en-US" dirty="0"/>
          </a:p>
        </p:txBody>
      </p:sp>
      <p:sp>
        <p:nvSpPr>
          <p:cNvPr id="3" name="Content Placeholder 2"/>
          <p:cNvSpPr>
            <a:spLocks noGrp="1"/>
          </p:cNvSpPr>
          <p:nvPr>
            <p:ph idx="1"/>
          </p:nvPr>
        </p:nvSpPr>
        <p:spPr>
          <a:xfrm>
            <a:off x="457200" y="1473640"/>
            <a:ext cx="8229600" cy="4652523"/>
          </a:xfrm>
        </p:spPr>
        <p:txBody>
          <a:bodyPr>
            <a:normAutofit lnSpcReduction="10000"/>
          </a:bodyPr>
          <a:lstStyle/>
          <a:p>
            <a:r>
              <a:rPr lang="en-US" dirty="0" smtClean="0"/>
              <a:t>The stars </a:t>
            </a:r>
            <a:r>
              <a:rPr lang="en-US" u="sng" dirty="0" smtClean="0"/>
              <a:t>in</a:t>
            </a:r>
            <a:r>
              <a:rPr lang="en-US" dirty="0" smtClean="0"/>
              <a:t> the film are </a:t>
            </a:r>
            <a:r>
              <a:rPr lang="en-US" dirty="0" err="1" smtClean="0"/>
              <a:t>Lina</a:t>
            </a:r>
            <a:r>
              <a:rPr lang="en-US" dirty="0" smtClean="0"/>
              <a:t> Lamont (Jean Hagen) and Dan Lockwood (Gene Kelly) but neither is a great actor.</a:t>
            </a:r>
          </a:p>
          <a:p>
            <a:endParaRPr lang="en-US" sz="800" dirty="0" smtClean="0"/>
          </a:p>
          <a:p>
            <a:r>
              <a:rPr lang="en-US" dirty="0" smtClean="0"/>
              <a:t>The stars </a:t>
            </a:r>
            <a:r>
              <a:rPr lang="en-US" u="sng" dirty="0" smtClean="0"/>
              <a:t>of</a:t>
            </a:r>
            <a:r>
              <a:rPr lang="en-US" dirty="0" smtClean="0"/>
              <a:t> the film are Gene Kelly, Donald O’Connor and Debbie Reynolds. The film showcases their talents as dancers and singers.</a:t>
            </a:r>
          </a:p>
          <a:p>
            <a:endParaRPr lang="en-US" sz="800" dirty="0" smtClean="0"/>
          </a:p>
          <a:p>
            <a:r>
              <a:rPr lang="en-US" dirty="0" smtClean="0"/>
              <a:t>The only actor nominated for an Oscar was Jean Hagen (Best Actress in a Supporting Role)</a:t>
            </a:r>
            <a:endParaRPr lang="en-US" dirty="0"/>
          </a:p>
        </p:txBody>
      </p:sp>
    </p:spTree>
    <p:extLst>
      <p:ext uri="{BB962C8B-B14F-4D97-AF65-F5344CB8AC3E}">
        <p14:creationId xmlns:p14="http://schemas.microsoft.com/office/powerpoint/2010/main" val="3971280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56627"/>
          </a:xfrm>
        </p:spPr>
        <p:txBody>
          <a:bodyPr/>
          <a:lstStyle/>
          <a:p>
            <a:r>
              <a:rPr lang="en-US" dirty="0" smtClean="0"/>
              <a:t>Jean Hagen</a:t>
            </a:r>
            <a:endParaRPr lang="en-US" dirty="0"/>
          </a:p>
        </p:txBody>
      </p:sp>
      <p:sp>
        <p:nvSpPr>
          <p:cNvPr id="3" name="Content Placeholder 2"/>
          <p:cNvSpPr>
            <a:spLocks noGrp="1"/>
          </p:cNvSpPr>
          <p:nvPr>
            <p:ph idx="1"/>
          </p:nvPr>
        </p:nvSpPr>
        <p:spPr>
          <a:xfrm>
            <a:off x="457200" y="1434860"/>
            <a:ext cx="7086930" cy="4691303"/>
          </a:xfrm>
        </p:spPr>
        <p:txBody>
          <a:bodyPr/>
          <a:lstStyle/>
          <a:p>
            <a:r>
              <a:rPr lang="en-US" dirty="0" smtClean="0"/>
              <a:t>Jean Hagen plays </a:t>
            </a:r>
            <a:r>
              <a:rPr lang="en-US" dirty="0" err="1" smtClean="0"/>
              <a:t>Lina</a:t>
            </a:r>
            <a:r>
              <a:rPr lang="en-US" dirty="0" smtClean="0"/>
              <a:t> Lamont.</a:t>
            </a:r>
          </a:p>
          <a:p>
            <a:endParaRPr lang="en-US" sz="800" dirty="0" smtClean="0"/>
          </a:p>
          <a:p>
            <a:r>
              <a:rPr lang="en-US" dirty="0" smtClean="0"/>
              <a:t>After studying drama at </a:t>
            </a:r>
            <a:r>
              <a:rPr lang="en-US" dirty="0" err="1" smtClean="0"/>
              <a:t>Northestern</a:t>
            </a:r>
            <a:r>
              <a:rPr lang="en-US" dirty="0" smtClean="0"/>
              <a:t> University (Boston), Hagen made her film debut in </a:t>
            </a:r>
            <a:r>
              <a:rPr lang="en-US" b="1" i="1" dirty="0" smtClean="0"/>
              <a:t>Adam’s Rib </a:t>
            </a:r>
            <a:r>
              <a:rPr lang="en-US" dirty="0" smtClean="0"/>
              <a:t>(George Cukor, 1949) and supported Marilyn Monroe and Sterling Hayden in </a:t>
            </a:r>
            <a:r>
              <a:rPr lang="en-US" b="1" i="1" dirty="0" smtClean="0"/>
              <a:t>The Asphalt Jungle </a:t>
            </a:r>
            <a:r>
              <a:rPr lang="en-US" dirty="0" smtClean="0"/>
              <a:t>(John Huston, 1950).</a:t>
            </a:r>
            <a:endParaRPr lang="en-US" dirty="0"/>
          </a:p>
        </p:txBody>
      </p:sp>
      <p:pic>
        <p:nvPicPr>
          <p:cNvPr id="4" name="Picture 3"/>
          <p:cNvPicPr>
            <a:picLocks noChangeAspect="1"/>
          </p:cNvPicPr>
          <p:nvPr/>
        </p:nvPicPr>
        <p:blipFill>
          <a:blip r:embed="rId2"/>
          <a:stretch>
            <a:fillRect/>
          </a:stretch>
        </p:blipFill>
        <p:spPr>
          <a:xfrm>
            <a:off x="7544130" y="0"/>
            <a:ext cx="1599870" cy="2063601"/>
          </a:xfrm>
          <a:prstGeom prst="rect">
            <a:avLst/>
          </a:prstGeom>
        </p:spPr>
      </p:pic>
      <p:pic>
        <p:nvPicPr>
          <p:cNvPr id="5" name="Picture 4"/>
          <p:cNvPicPr>
            <a:picLocks noChangeAspect="1"/>
          </p:cNvPicPr>
          <p:nvPr/>
        </p:nvPicPr>
        <p:blipFill>
          <a:blip r:embed="rId3"/>
          <a:stretch>
            <a:fillRect/>
          </a:stretch>
        </p:blipFill>
        <p:spPr>
          <a:xfrm>
            <a:off x="7184314" y="1663045"/>
            <a:ext cx="1959686" cy="1471546"/>
          </a:xfrm>
          <a:prstGeom prst="rect">
            <a:avLst/>
          </a:prstGeom>
        </p:spPr>
      </p:pic>
      <p:pic>
        <p:nvPicPr>
          <p:cNvPr id="6" name="Picture 5"/>
          <p:cNvPicPr>
            <a:picLocks noChangeAspect="1"/>
          </p:cNvPicPr>
          <p:nvPr/>
        </p:nvPicPr>
        <p:blipFill>
          <a:blip r:embed="rId4"/>
          <a:stretch>
            <a:fillRect/>
          </a:stretch>
        </p:blipFill>
        <p:spPr>
          <a:xfrm>
            <a:off x="7184314" y="3134591"/>
            <a:ext cx="1962741" cy="1483832"/>
          </a:xfrm>
          <a:prstGeom prst="rect">
            <a:avLst/>
          </a:prstGeom>
        </p:spPr>
      </p:pic>
      <p:pic>
        <p:nvPicPr>
          <p:cNvPr id="7" name="Picture 6"/>
          <p:cNvPicPr>
            <a:picLocks noChangeAspect="1"/>
          </p:cNvPicPr>
          <p:nvPr/>
        </p:nvPicPr>
        <p:blipFill>
          <a:blip r:embed="rId5"/>
          <a:stretch>
            <a:fillRect/>
          </a:stretch>
        </p:blipFill>
        <p:spPr>
          <a:xfrm>
            <a:off x="7184314" y="4618423"/>
            <a:ext cx="1962741" cy="1307102"/>
          </a:xfrm>
          <a:prstGeom prst="rect">
            <a:avLst/>
          </a:prstGeom>
        </p:spPr>
      </p:pic>
      <p:pic>
        <p:nvPicPr>
          <p:cNvPr id="8" name="Picture 7"/>
          <p:cNvPicPr>
            <a:picLocks noChangeAspect="1"/>
          </p:cNvPicPr>
          <p:nvPr/>
        </p:nvPicPr>
        <p:blipFill>
          <a:blip r:embed="rId6"/>
          <a:stretch>
            <a:fillRect/>
          </a:stretch>
        </p:blipFill>
        <p:spPr>
          <a:xfrm>
            <a:off x="5605706" y="5853483"/>
            <a:ext cx="1604437" cy="1004517"/>
          </a:xfrm>
          <a:prstGeom prst="rect">
            <a:avLst/>
          </a:prstGeom>
        </p:spPr>
      </p:pic>
      <p:pic>
        <p:nvPicPr>
          <p:cNvPr id="9" name="Picture 8"/>
          <p:cNvPicPr>
            <a:picLocks noChangeAspect="1"/>
          </p:cNvPicPr>
          <p:nvPr/>
        </p:nvPicPr>
        <p:blipFill>
          <a:blip r:embed="rId7"/>
          <a:stretch>
            <a:fillRect/>
          </a:stretch>
        </p:blipFill>
        <p:spPr>
          <a:xfrm>
            <a:off x="2095389" y="5476478"/>
            <a:ext cx="1857658" cy="1381521"/>
          </a:xfrm>
          <a:prstGeom prst="rect">
            <a:avLst/>
          </a:prstGeom>
        </p:spPr>
      </p:pic>
      <p:pic>
        <p:nvPicPr>
          <p:cNvPr id="11" name="Picture 10"/>
          <p:cNvPicPr>
            <a:picLocks noChangeAspect="1"/>
          </p:cNvPicPr>
          <p:nvPr/>
        </p:nvPicPr>
        <p:blipFill>
          <a:blip r:embed="rId8"/>
          <a:stretch>
            <a:fillRect/>
          </a:stretch>
        </p:blipFill>
        <p:spPr>
          <a:xfrm>
            <a:off x="3953047" y="5673769"/>
            <a:ext cx="1652660" cy="1184231"/>
          </a:xfrm>
          <a:prstGeom prst="rect">
            <a:avLst/>
          </a:prstGeom>
        </p:spPr>
      </p:pic>
      <p:pic>
        <p:nvPicPr>
          <p:cNvPr id="12" name="Picture 11"/>
          <p:cNvPicPr>
            <a:picLocks noChangeAspect="1"/>
          </p:cNvPicPr>
          <p:nvPr/>
        </p:nvPicPr>
        <p:blipFill>
          <a:blip r:embed="rId9"/>
          <a:stretch>
            <a:fillRect/>
          </a:stretch>
        </p:blipFill>
        <p:spPr>
          <a:xfrm>
            <a:off x="0" y="5349320"/>
            <a:ext cx="2095389" cy="1508680"/>
          </a:xfrm>
          <a:prstGeom prst="rect">
            <a:avLst/>
          </a:prstGeom>
        </p:spPr>
      </p:pic>
    </p:spTree>
    <p:extLst>
      <p:ext uri="{BB962C8B-B14F-4D97-AF65-F5344CB8AC3E}">
        <p14:creationId xmlns:p14="http://schemas.microsoft.com/office/powerpoint/2010/main" val="37684164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1595</TotalTime>
  <Words>2727</Words>
  <Application>Microsoft Macintosh PowerPoint</Application>
  <PresentationFormat>On-screen Show (4:3)</PresentationFormat>
  <Paragraphs>143</Paragraphs>
  <Slides>34</Slides>
  <Notes>0</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Stars Studies Theory, Part 2b: </vt:lpstr>
      <vt:lpstr>Introduction</vt:lpstr>
      <vt:lpstr>‘Stardom as an Occupation’</vt:lpstr>
      <vt:lpstr>A predetermined list of contenders</vt:lpstr>
      <vt:lpstr>Acting as a service, work and skill</vt:lpstr>
      <vt:lpstr>Star actors are different</vt:lpstr>
      <vt:lpstr>Personality rather than character</vt:lpstr>
      <vt:lpstr>In Singin’ in the Rain (1952)</vt:lpstr>
      <vt:lpstr>Jean Hagen</vt:lpstr>
      <vt:lpstr>Gene Kelly</vt:lpstr>
      <vt:lpstr>Gene Kelly Musicals</vt:lpstr>
      <vt:lpstr>A Star Vehicle for Gene Kelly</vt:lpstr>
      <vt:lpstr>Unlike other actors</vt:lpstr>
      <vt:lpstr>The Elastic Self</vt:lpstr>
      <vt:lpstr>Today’s stars</vt:lpstr>
      <vt:lpstr>Stars as stakeholders</vt:lpstr>
      <vt:lpstr>‘Autographic’ stardom </vt:lpstr>
      <vt:lpstr>No longer just polysemic</vt:lpstr>
      <vt:lpstr>Elastic rather than plastic</vt:lpstr>
      <vt:lpstr>Historicising the Hollywood Star System</vt:lpstr>
      <vt:lpstr>  Stars as capital </vt:lpstr>
      <vt:lpstr>Stars are labour and capital</vt:lpstr>
      <vt:lpstr>Star contracts</vt:lpstr>
      <vt:lpstr>In The Star System</vt:lpstr>
      <vt:lpstr>McDonald’s key sources</vt:lpstr>
      <vt:lpstr>Filling the gaps</vt:lpstr>
      <vt:lpstr>Picture Personalities (1990)</vt:lpstr>
      <vt:lpstr>Actors, personalites and stars</vt:lpstr>
      <vt:lpstr>Periodisation</vt:lpstr>
      <vt:lpstr>Consolidation</vt:lpstr>
      <vt:lpstr>Star power</vt:lpstr>
      <vt:lpstr>Stars in the post-studio era</vt:lpstr>
      <vt:lpstr>Conclusion</vt:lpstr>
      <vt:lpstr>Any questions?</vt:lpstr>
    </vt:vector>
  </TitlesOfParts>
  <Company>University of Sunderland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British Asian Cinema in the early 2000s</dc:title>
  <dc:creator>Simon Rushton</dc:creator>
  <cp:lastModifiedBy>Simon Rushton</cp:lastModifiedBy>
  <cp:revision>172</cp:revision>
  <dcterms:created xsi:type="dcterms:W3CDTF">2014-01-16T08:45:00Z</dcterms:created>
  <dcterms:modified xsi:type="dcterms:W3CDTF">2014-11-07T17:09:01Z</dcterms:modified>
</cp:coreProperties>
</file>