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4" r:id="rId6"/>
    <p:sldId id="265" r:id="rId7"/>
    <p:sldId id="266" r:id="rId8"/>
    <p:sldId id="267" r:id="rId9"/>
    <p:sldId id="269" r:id="rId10"/>
    <p:sldId id="268" r:id="rId11"/>
    <p:sldId id="270" r:id="rId12"/>
    <p:sldId id="294" r:id="rId13"/>
    <p:sldId id="295" r:id="rId14"/>
    <p:sldId id="296" r:id="rId15"/>
    <p:sldId id="297" r:id="rId16"/>
    <p:sldId id="298" r:id="rId17"/>
    <p:sldId id="299" r:id="rId18"/>
    <p:sldId id="300" r:id="rId19"/>
    <p:sldId id="311" r:id="rId20"/>
    <p:sldId id="310" r:id="rId21"/>
    <p:sldId id="312" r:id="rId22"/>
    <p:sldId id="313" r:id="rId23"/>
    <p:sldId id="301" r:id="rId24"/>
    <p:sldId id="302" r:id="rId25"/>
    <p:sldId id="303" r:id="rId26"/>
    <p:sldId id="304" r:id="rId27"/>
    <p:sldId id="305" r:id="rId28"/>
    <p:sldId id="306" r:id="rId29"/>
    <p:sldId id="307" r:id="rId30"/>
    <p:sldId id="308" r:id="rId31"/>
    <p:sldId id="309" r:id="rId32"/>
    <p:sldId id="287" r:id="rId33"/>
    <p:sldId id="288"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1" autoAdjust="0"/>
    <p:restoredTop sz="94660"/>
  </p:normalViewPr>
  <p:slideViewPr>
    <p:cSldViewPr snapToGrid="0" snapToObjects="1">
      <p:cViewPr varScale="1">
        <p:scale>
          <a:sx n="128" d="100"/>
          <a:sy n="128" d="100"/>
        </p:scale>
        <p:origin x="-13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35824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3682724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2733100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1697772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1287782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E6C4370-10EB-CF41-B847-3126D3A0355B}" type="datetimeFigureOut">
              <a:rPr lang="en-US" smtClean="0"/>
              <a:t>07/11/2014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2791908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E6C4370-10EB-CF41-B847-3126D3A0355B}" type="datetimeFigureOut">
              <a:rPr lang="en-US" smtClean="0"/>
              <a:t>07/11/2014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1621151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FE6C4370-10EB-CF41-B847-3126D3A0355B}" type="datetimeFigureOut">
              <a:rPr lang="en-US" smtClean="0"/>
              <a:t>07/11/2014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313488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C4370-10EB-CF41-B847-3126D3A0355B}" type="datetimeFigureOut">
              <a:rPr lang="en-US" smtClean="0"/>
              <a:t>07/11/2014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547818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E6C4370-10EB-CF41-B847-3126D3A0355B}" type="datetimeFigureOut">
              <a:rPr lang="en-US" smtClean="0"/>
              <a:t>07/11/2014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4079626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E6C4370-10EB-CF41-B847-3126D3A0355B}" type="datetimeFigureOut">
              <a:rPr lang="en-US" smtClean="0"/>
              <a:t>07/11/2014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25570992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C4370-10EB-CF41-B847-3126D3A0355B}" type="datetimeFigureOut">
              <a:rPr lang="en-US" smtClean="0"/>
              <a:t>07/11/2014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3F4126-C0E9-E640-BCED-F3CA8FAF7A74}" type="slidenum">
              <a:rPr lang="en-US" smtClean="0"/>
              <a:t>‹#›</a:t>
            </a:fld>
            <a:endParaRPr lang="en-US"/>
          </a:p>
        </p:txBody>
      </p:sp>
    </p:spTree>
    <p:extLst>
      <p:ext uri="{BB962C8B-B14F-4D97-AF65-F5344CB8AC3E}">
        <p14:creationId xmlns:p14="http://schemas.microsoft.com/office/powerpoint/2010/main" val="2360594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79791"/>
            <a:ext cx="7772400" cy="1606409"/>
          </a:xfrm>
        </p:spPr>
        <p:txBody>
          <a:bodyPr/>
          <a:lstStyle/>
          <a:p>
            <a:r>
              <a:rPr lang="en-GB" dirty="0"/>
              <a:t>A History of Film Stardom, Part 1: </a:t>
            </a:r>
            <a:endParaRPr lang="en-US" dirty="0"/>
          </a:p>
        </p:txBody>
      </p:sp>
      <p:sp>
        <p:nvSpPr>
          <p:cNvPr id="3" name="Subtitle 2"/>
          <p:cNvSpPr>
            <a:spLocks noGrp="1"/>
          </p:cNvSpPr>
          <p:nvPr>
            <p:ph type="subTitle" idx="1"/>
          </p:nvPr>
        </p:nvSpPr>
        <p:spPr>
          <a:xfrm>
            <a:off x="1371600" y="4004034"/>
            <a:ext cx="6400800" cy="1105361"/>
          </a:xfrm>
        </p:spPr>
        <p:txBody>
          <a:bodyPr/>
          <a:lstStyle/>
          <a:p>
            <a:r>
              <a:rPr lang="en-GB" dirty="0"/>
              <a:t>T</a:t>
            </a:r>
            <a:r>
              <a:rPr lang="en-GB" dirty="0" smtClean="0"/>
              <a:t>he </a:t>
            </a:r>
            <a:r>
              <a:rPr lang="en-GB" dirty="0"/>
              <a:t>Studio Era, 1920-60 </a:t>
            </a:r>
            <a:endParaRPr lang="en-US" dirty="0"/>
          </a:p>
        </p:txBody>
      </p:sp>
      <p:pic>
        <p:nvPicPr>
          <p:cNvPr id="4" name="Picture 3"/>
          <p:cNvPicPr>
            <a:picLocks noChangeAspect="1"/>
          </p:cNvPicPr>
          <p:nvPr/>
        </p:nvPicPr>
        <p:blipFill>
          <a:blip r:embed="rId2"/>
          <a:stretch>
            <a:fillRect/>
          </a:stretch>
        </p:blipFill>
        <p:spPr>
          <a:xfrm>
            <a:off x="3627646" y="0"/>
            <a:ext cx="1849080" cy="2311350"/>
          </a:xfrm>
          <a:prstGeom prst="rect">
            <a:avLst/>
          </a:prstGeom>
        </p:spPr>
      </p:pic>
    </p:spTree>
    <p:extLst>
      <p:ext uri="{BB962C8B-B14F-4D97-AF65-F5344CB8AC3E}">
        <p14:creationId xmlns:p14="http://schemas.microsoft.com/office/powerpoint/2010/main" val="40490087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14797"/>
          </a:xfrm>
        </p:spPr>
        <p:txBody>
          <a:bodyPr>
            <a:normAutofit/>
          </a:bodyPr>
          <a:lstStyle/>
          <a:p>
            <a:r>
              <a:rPr lang="en-GB" dirty="0"/>
              <a:t>The Hollywood star </a:t>
            </a:r>
            <a:r>
              <a:rPr lang="en-GB" dirty="0" smtClean="0"/>
              <a:t>treatment</a:t>
            </a:r>
            <a:endParaRPr lang="en-US" dirty="0"/>
          </a:p>
        </p:txBody>
      </p:sp>
      <p:sp>
        <p:nvSpPr>
          <p:cNvPr id="3" name="Content Placeholder 2"/>
          <p:cNvSpPr>
            <a:spLocks noGrp="1"/>
          </p:cNvSpPr>
          <p:nvPr>
            <p:ph idx="1"/>
          </p:nvPr>
        </p:nvSpPr>
        <p:spPr>
          <a:xfrm>
            <a:off x="457200" y="1357300"/>
            <a:ext cx="8229600" cy="5118959"/>
          </a:xfrm>
        </p:spPr>
        <p:txBody>
          <a:bodyPr>
            <a:normAutofit/>
          </a:bodyPr>
          <a:lstStyle/>
          <a:p>
            <a:r>
              <a:rPr lang="en-GB" dirty="0"/>
              <a:t>The Hollywood star treatment </a:t>
            </a:r>
            <a:r>
              <a:rPr lang="en-GB" dirty="0" smtClean="0"/>
              <a:t>was</a:t>
            </a:r>
            <a:r>
              <a:rPr lang="en-GB" dirty="0"/>
              <a:t> </a:t>
            </a:r>
            <a:r>
              <a:rPr lang="en-GB" dirty="0" smtClean="0"/>
              <a:t>‘ruthless</a:t>
            </a:r>
            <a:r>
              <a:rPr lang="en-GB" dirty="0"/>
              <a:t>, impersonal, and universal’ </a:t>
            </a:r>
            <a:r>
              <a:rPr lang="en-GB" sz="2800" dirty="0" smtClean="0"/>
              <a:t>(</a:t>
            </a:r>
            <a:r>
              <a:rPr lang="en-GB" sz="2800" dirty="0"/>
              <a:t>Robert S. </a:t>
            </a:r>
            <a:r>
              <a:rPr lang="en-GB" sz="2800" dirty="0" smtClean="0"/>
              <a:t>Sennett, </a:t>
            </a:r>
            <a:r>
              <a:rPr lang="en-GB" sz="2800" i="1" dirty="0"/>
              <a:t>Hollywood Hoopla</a:t>
            </a:r>
            <a:r>
              <a:rPr lang="en-GB" sz="2800" dirty="0"/>
              <a:t>, </a:t>
            </a:r>
            <a:r>
              <a:rPr lang="en-GB" sz="2800" dirty="0" smtClean="0"/>
              <a:t>1998: 37)</a:t>
            </a:r>
          </a:p>
          <a:p>
            <a:endParaRPr lang="en-GB" sz="800" dirty="0" smtClean="0"/>
          </a:p>
          <a:p>
            <a:r>
              <a:rPr lang="en-GB" dirty="0" smtClean="0"/>
              <a:t>After </a:t>
            </a:r>
            <a:r>
              <a:rPr lang="en-GB" dirty="0"/>
              <a:t>a name had been </a:t>
            </a:r>
            <a:r>
              <a:rPr lang="en-GB" dirty="0" smtClean="0"/>
              <a:t>found, </a:t>
            </a:r>
            <a:r>
              <a:rPr lang="en-GB" dirty="0"/>
              <a:t>a biography was invented for the newcomer, who would then be escorted to parties, premieres and nightclubs by a studio publicist to generate media interest </a:t>
            </a:r>
            <a:r>
              <a:rPr lang="en-GB" sz="2800" dirty="0"/>
              <a:t>(Sennett 1998: 37). </a:t>
            </a:r>
            <a:endParaRPr lang="en-US" sz="2800" dirty="0"/>
          </a:p>
        </p:txBody>
      </p:sp>
    </p:spTree>
    <p:extLst>
      <p:ext uri="{BB962C8B-B14F-4D97-AF65-F5344CB8AC3E}">
        <p14:creationId xmlns:p14="http://schemas.microsoft.com/office/powerpoint/2010/main" val="293539624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599" cy="888762"/>
          </a:xfrm>
        </p:spPr>
        <p:txBody>
          <a:bodyPr>
            <a:normAutofit/>
          </a:bodyPr>
          <a:lstStyle/>
          <a:p>
            <a:r>
              <a:rPr lang="en-US" dirty="0"/>
              <a:t>The Star </a:t>
            </a:r>
            <a:r>
              <a:rPr lang="en-US" dirty="0" smtClean="0"/>
              <a:t>Machine</a:t>
            </a:r>
            <a:endParaRPr lang="en-US" dirty="0"/>
          </a:p>
        </p:txBody>
      </p:sp>
      <p:sp>
        <p:nvSpPr>
          <p:cNvPr id="3" name="Content Placeholder 2"/>
          <p:cNvSpPr>
            <a:spLocks noGrp="1"/>
          </p:cNvSpPr>
          <p:nvPr>
            <p:ph idx="1"/>
          </p:nvPr>
        </p:nvSpPr>
        <p:spPr>
          <a:xfrm>
            <a:off x="457200" y="1547185"/>
            <a:ext cx="8229600" cy="5006633"/>
          </a:xfrm>
        </p:spPr>
        <p:txBody>
          <a:bodyPr>
            <a:normAutofit lnSpcReduction="10000"/>
          </a:bodyPr>
          <a:lstStyle/>
          <a:p>
            <a:r>
              <a:rPr lang="en-US" sz="2800" dirty="0" smtClean="0"/>
              <a:t>The </a:t>
            </a:r>
            <a:r>
              <a:rPr lang="en-US" sz="2800" dirty="0"/>
              <a:t>major Hollywood studios of the 1930-50s used a three-step process for developing new stars, known in the industry as ‘the build-up’ </a:t>
            </a:r>
            <a:r>
              <a:rPr lang="en-US" sz="2400" dirty="0" smtClean="0"/>
              <a:t>(</a:t>
            </a:r>
            <a:r>
              <a:rPr lang="en-US" sz="2400" dirty="0"/>
              <a:t>Jeanine </a:t>
            </a:r>
            <a:r>
              <a:rPr lang="en-US" sz="2400" dirty="0" err="1" smtClean="0"/>
              <a:t>Basinger</a:t>
            </a:r>
            <a:r>
              <a:rPr lang="en-US" sz="2400" dirty="0" smtClean="0"/>
              <a:t>, </a:t>
            </a:r>
            <a:r>
              <a:rPr lang="en-US" sz="2400" i="1" dirty="0" smtClean="0"/>
              <a:t>The </a:t>
            </a:r>
            <a:r>
              <a:rPr lang="en-US" sz="2400" i="1" dirty="0"/>
              <a:t>Star Machine</a:t>
            </a:r>
            <a:r>
              <a:rPr lang="en-US" sz="2400" dirty="0"/>
              <a:t>, </a:t>
            </a:r>
            <a:r>
              <a:rPr lang="en-US" sz="2400" dirty="0" smtClean="0"/>
              <a:t>2007</a:t>
            </a:r>
            <a:r>
              <a:rPr lang="en-US" sz="2400" dirty="0"/>
              <a:t>: 45)</a:t>
            </a:r>
            <a:r>
              <a:rPr lang="en-US" sz="2400" dirty="0" smtClean="0"/>
              <a:t>.</a:t>
            </a:r>
          </a:p>
          <a:p>
            <a:endParaRPr lang="en-US" sz="800" dirty="0" smtClean="0"/>
          </a:p>
          <a:p>
            <a:r>
              <a:rPr lang="en-US" sz="2400" dirty="0" smtClean="0"/>
              <a:t>Stage 1: </a:t>
            </a:r>
            <a:r>
              <a:rPr lang="en-US" sz="2400" dirty="0"/>
              <a:t>C</a:t>
            </a:r>
            <a:r>
              <a:rPr lang="en-US" sz="2400" dirty="0" smtClean="0"/>
              <a:t>ontract </a:t>
            </a:r>
            <a:r>
              <a:rPr lang="en-US" sz="2400" dirty="0"/>
              <a:t>players appeared in ‘bit parts’ and ‘walk-</a:t>
            </a:r>
            <a:r>
              <a:rPr lang="en-US" sz="2400" dirty="0" smtClean="0"/>
              <a:t>ons,’ small </a:t>
            </a:r>
            <a:r>
              <a:rPr lang="en-US" sz="2400" dirty="0"/>
              <a:t>roles with minimal dialogue. </a:t>
            </a:r>
            <a:endParaRPr lang="en-US" sz="2400" dirty="0" smtClean="0"/>
          </a:p>
          <a:p>
            <a:endParaRPr lang="en-US" sz="800" dirty="0" smtClean="0"/>
          </a:p>
          <a:p>
            <a:r>
              <a:rPr lang="en-US" sz="2400" dirty="0" smtClean="0"/>
              <a:t>Success </a:t>
            </a:r>
            <a:r>
              <a:rPr lang="en-US" sz="2400" dirty="0"/>
              <a:t>at this stage could lead to speaking </a:t>
            </a:r>
            <a:r>
              <a:rPr lang="en-US" sz="2400" dirty="0" smtClean="0"/>
              <a:t>parts if they were singled </a:t>
            </a:r>
            <a:r>
              <a:rPr lang="en-US" sz="2400" dirty="0"/>
              <a:t>out for praise by reviewers or </a:t>
            </a:r>
            <a:r>
              <a:rPr lang="en-US" sz="2400" dirty="0" smtClean="0"/>
              <a:t>if they received fan mail. </a:t>
            </a:r>
            <a:endParaRPr lang="en-US" sz="2400" dirty="0" smtClean="0"/>
          </a:p>
          <a:p>
            <a:endParaRPr lang="en-US" sz="800" dirty="0" smtClean="0"/>
          </a:p>
          <a:p>
            <a:r>
              <a:rPr lang="en-US" sz="2400" dirty="0" smtClean="0"/>
              <a:t>All </a:t>
            </a:r>
            <a:r>
              <a:rPr lang="en-US" sz="2400" dirty="0"/>
              <a:t>newcomers </a:t>
            </a:r>
            <a:r>
              <a:rPr lang="en-US" sz="2400" dirty="0" smtClean="0"/>
              <a:t>were </a:t>
            </a:r>
            <a:r>
              <a:rPr lang="en-US" sz="2400" dirty="0"/>
              <a:t>subjected to intense </a:t>
            </a:r>
            <a:r>
              <a:rPr lang="en-US" sz="2400" dirty="0" smtClean="0"/>
              <a:t>scrutiny (e.g., by </a:t>
            </a:r>
            <a:r>
              <a:rPr lang="en-US" sz="2400" dirty="0"/>
              <a:t>research companies hired by the studios to study and assess their performers’ </a:t>
            </a:r>
            <a:r>
              <a:rPr lang="en-US" sz="2400" dirty="0" smtClean="0"/>
              <a:t>popularity).</a:t>
            </a:r>
            <a:r>
              <a:rPr lang="en-GB" sz="2400" dirty="0" smtClean="0"/>
              <a:t> </a:t>
            </a:r>
            <a:endParaRPr lang="en-US" sz="2400" dirty="0"/>
          </a:p>
        </p:txBody>
      </p:sp>
      <p:pic>
        <p:nvPicPr>
          <p:cNvPr id="4" name="Picture 3"/>
          <p:cNvPicPr>
            <a:picLocks noChangeAspect="1"/>
          </p:cNvPicPr>
          <p:nvPr/>
        </p:nvPicPr>
        <p:blipFill>
          <a:blip r:embed="rId2"/>
          <a:stretch>
            <a:fillRect/>
          </a:stretch>
        </p:blipFill>
        <p:spPr>
          <a:xfrm>
            <a:off x="7196681" y="-1"/>
            <a:ext cx="1947319" cy="1547185"/>
          </a:xfrm>
          <a:prstGeom prst="rect">
            <a:avLst/>
          </a:prstGeom>
        </p:spPr>
      </p:pic>
    </p:spTree>
    <p:extLst>
      <p:ext uri="{BB962C8B-B14F-4D97-AF65-F5344CB8AC3E}">
        <p14:creationId xmlns:p14="http://schemas.microsoft.com/office/powerpoint/2010/main" val="3408850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7542"/>
          </a:xfrm>
        </p:spPr>
        <p:txBody>
          <a:bodyPr>
            <a:normAutofit/>
          </a:bodyPr>
          <a:lstStyle/>
          <a:p>
            <a:r>
              <a:rPr lang="en-US" dirty="0"/>
              <a:t>The build-up: Stage </a:t>
            </a:r>
            <a:r>
              <a:rPr lang="en-US" dirty="0" smtClean="0"/>
              <a:t>2</a:t>
            </a:r>
            <a:endParaRPr lang="en-US" dirty="0"/>
          </a:p>
        </p:txBody>
      </p:sp>
      <p:sp>
        <p:nvSpPr>
          <p:cNvPr id="3" name="Content Placeholder 2"/>
          <p:cNvSpPr>
            <a:spLocks noGrp="1"/>
          </p:cNvSpPr>
          <p:nvPr>
            <p:ph idx="1"/>
          </p:nvPr>
        </p:nvSpPr>
        <p:spPr>
          <a:xfrm>
            <a:off x="457200" y="1357300"/>
            <a:ext cx="8229600" cy="4934754"/>
          </a:xfrm>
        </p:spPr>
        <p:txBody>
          <a:bodyPr>
            <a:normAutofit fontScale="92500" lnSpcReduction="20000"/>
          </a:bodyPr>
          <a:lstStyle/>
          <a:p>
            <a:r>
              <a:rPr lang="en-US" sz="2600" dirty="0" smtClean="0"/>
              <a:t>Studio publicists produced </a:t>
            </a:r>
            <a:r>
              <a:rPr lang="en-US" sz="2600" dirty="0"/>
              <a:t>fake </a:t>
            </a:r>
            <a:r>
              <a:rPr lang="en-US" sz="2600" dirty="0" smtClean="0"/>
              <a:t>biographies </a:t>
            </a:r>
            <a:r>
              <a:rPr lang="en-US" sz="2600" dirty="0"/>
              <a:t>and studio portraits </a:t>
            </a:r>
            <a:r>
              <a:rPr lang="en-US" sz="2600" dirty="0" smtClean="0"/>
              <a:t>for the newcomers and </a:t>
            </a:r>
            <a:r>
              <a:rPr lang="en-US" sz="2600" dirty="0"/>
              <a:t>‘planted’ </a:t>
            </a:r>
            <a:r>
              <a:rPr lang="en-US" sz="2600" dirty="0" smtClean="0"/>
              <a:t>these in </a:t>
            </a:r>
            <a:r>
              <a:rPr lang="en-US" sz="2600" dirty="0"/>
              <a:t>a range of publications. </a:t>
            </a:r>
            <a:endParaRPr lang="en-US" sz="2600" dirty="0" smtClean="0"/>
          </a:p>
          <a:p>
            <a:endParaRPr lang="en-US" sz="800" dirty="0" smtClean="0"/>
          </a:p>
          <a:p>
            <a:r>
              <a:rPr lang="en-US" sz="2600" dirty="0" smtClean="0"/>
              <a:t>Often </a:t>
            </a:r>
            <a:r>
              <a:rPr lang="en-US" sz="2600" dirty="0"/>
              <a:t>this included female ‘cheesecake’ or male ‘beefcake’ images being put into circulation, featuring the starlets appearing scantily clad in beach wear, exposing their shapely figures </a:t>
            </a:r>
            <a:r>
              <a:rPr lang="en-US" sz="2600" dirty="0" smtClean="0"/>
              <a:t>(i.e., legs</a:t>
            </a:r>
            <a:r>
              <a:rPr lang="en-US" sz="2600" dirty="0"/>
              <a:t>, waists, arms and shoulders). </a:t>
            </a:r>
            <a:endParaRPr lang="en-US" sz="2600" dirty="0" smtClean="0"/>
          </a:p>
          <a:p>
            <a:endParaRPr lang="en-US" sz="800" dirty="0" smtClean="0"/>
          </a:p>
          <a:p>
            <a:r>
              <a:rPr lang="en-US" sz="2600" dirty="0" smtClean="0"/>
              <a:t>Newcomers were then </a:t>
            </a:r>
            <a:r>
              <a:rPr lang="en-US" sz="2600" dirty="0"/>
              <a:t>introduced to the editors of popular film magazines such as </a:t>
            </a:r>
            <a:r>
              <a:rPr lang="en-US" sz="2600" i="1" dirty="0"/>
              <a:t>Photoplay</a:t>
            </a:r>
            <a:r>
              <a:rPr lang="en-US" sz="2600" dirty="0"/>
              <a:t>, </a:t>
            </a:r>
            <a:r>
              <a:rPr lang="en-US" sz="2600" i="1" dirty="0"/>
              <a:t>Modern Screen</a:t>
            </a:r>
            <a:r>
              <a:rPr lang="en-US" sz="2600" dirty="0"/>
              <a:t>, </a:t>
            </a:r>
            <a:r>
              <a:rPr lang="en-US" sz="2600" i="1" dirty="0"/>
              <a:t>Screenland</a:t>
            </a:r>
            <a:r>
              <a:rPr lang="en-US" sz="2600" dirty="0"/>
              <a:t>, </a:t>
            </a:r>
            <a:r>
              <a:rPr lang="en-US" sz="2600" i="1" dirty="0"/>
              <a:t>Movie Stories</a:t>
            </a:r>
            <a:r>
              <a:rPr lang="en-US" sz="2600" dirty="0"/>
              <a:t> and </a:t>
            </a:r>
            <a:r>
              <a:rPr lang="en-US" sz="2600" i="1" dirty="0"/>
              <a:t>Screen Album</a:t>
            </a:r>
            <a:r>
              <a:rPr lang="en-US" sz="2600" dirty="0"/>
              <a:t>. </a:t>
            </a:r>
            <a:endParaRPr lang="en-US" sz="2600" dirty="0" smtClean="0"/>
          </a:p>
          <a:p>
            <a:endParaRPr lang="en-US" sz="800" dirty="0" smtClean="0"/>
          </a:p>
          <a:p>
            <a:r>
              <a:rPr lang="en-US" sz="2600" dirty="0" smtClean="0"/>
              <a:t>Interviews </a:t>
            </a:r>
            <a:r>
              <a:rPr lang="en-US" sz="2600" dirty="0"/>
              <a:t>would be set up with reporters and gossip columnists; most notably, with </a:t>
            </a:r>
            <a:r>
              <a:rPr lang="en-US" sz="2600" dirty="0" err="1"/>
              <a:t>Louella</a:t>
            </a:r>
            <a:r>
              <a:rPr lang="en-US" sz="2600" dirty="0"/>
              <a:t> Parsons and </a:t>
            </a:r>
            <a:r>
              <a:rPr lang="en-US" sz="2600" dirty="0" err="1"/>
              <a:t>Hedda</a:t>
            </a:r>
            <a:r>
              <a:rPr lang="en-US" sz="2600" dirty="0"/>
              <a:t> </a:t>
            </a:r>
            <a:r>
              <a:rPr lang="en-US" sz="2600" dirty="0" smtClean="0"/>
              <a:t>Hopper, the gossip </a:t>
            </a:r>
            <a:r>
              <a:rPr lang="en-US" sz="2600" dirty="0"/>
              <a:t>queens of Hollywood who could make or break a star’s reputation overnight.</a:t>
            </a:r>
            <a:r>
              <a:rPr lang="en-GB" sz="2600" dirty="0"/>
              <a:t> </a:t>
            </a:r>
            <a:endParaRPr lang="en-US" sz="2600" dirty="0" smtClean="0"/>
          </a:p>
          <a:p>
            <a:endParaRPr lang="en-US" dirty="0"/>
          </a:p>
        </p:txBody>
      </p:sp>
      <p:pic>
        <p:nvPicPr>
          <p:cNvPr id="4" name="Picture 3"/>
          <p:cNvPicPr>
            <a:picLocks noChangeAspect="1"/>
          </p:cNvPicPr>
          <p:nvPr/>
        </p:nvPicPr>
        <p:blipFill>
          <a:blip r:embed="rId2"/>
          <a:stretch>
            <a:fillRect/>
          </a:stretch>
        </p:blipFill>
        <p:spPr>
          <a:xfrm>
            <a:off x="7834407" y="0"/>
            <a:ext cx="1309593" cy="1636991"/>
          </a:xfrm>
          <a:prstGeom prst="rect">
            <a:avLst/>
          </a:prstGeom>
        </p:spPr>
      </p:pic>
    </p:spTree>
    <p:extLst>
      <p:ext uri="{BB962C8B-B14F-4D97-AF65-F5344CB8AC3E}">
        <p14:creationId xmlns:p14="http://schemas.microsoft.com/office/powerpoint/2010/main" val="655876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During Stage </a:t>
            </a:r>
            <a:r>
              <a:rPr lang="en-US" dirty="0" smtClean="0"/>
              <a:t>2</a:t>
            </a:r>
            <a:endParaRPr lang="en-US" dirty="0"/>
          </a:p>
        </p:txBody>
      </p:sp>
      <p:sp>
        <p:nvSpPr>
          <p:cNvPr id="3" name="Content Placeholder 2"/>
          <p:cNvSpPr>
            <a:spLocks noGrp="1"/>
          </p:cNvSpPr>
          <p:nvPr>
            <p:ph idx="1"/>
          </p:nvPr>
        </p:nvSpPr>
        <p:spPr/>
        <p:txBody>
          <a:bodyPr>
            <a:normAutofit lnSpcReduction="10000"/>
          </a:bodyPr>
          <a:lstStyle/>
          <a:p>
            <a:r>
              <a:rPr lang="en-US" dirty="0"/>
              <a:t>In between all these photo-shoots and interviews, the newcomer would test out their newly acquired performance skills in leading roles opposite other newcomers or in supporting roles for more established stars. </a:t>
            </a:r>
            <a:endParaRPr lang="en-US" dirty="0" smtClean="0"/>
          </a:p>
          <a:p>
            <a:endParaRPr lang="en-US" sz="800" dirty="0"/>
          </a:p>
          <a:p>
            <a:r>
              <a:rPr lang="en-US" dirty="0" smtClean="0"/>
              <a:t>If </a:t>
            </a:r>
            <a:r>
              <a:rPr lang="en-US" dirty="0"/>
              <a:t>they received good reviews and proved popular with audiences at </a:t>
            </a:r>
            <a:r>
              <a:rPr lang="en-US" b="1" dirty="0"/>
              <a:t>previews</a:t>
            </a:r>
            <a:r>
              <a:rPr lang="en-US" dirty="0"/>
              <a:t>, they would graduate to the third and final stage of the star-making process.</a:t>
            </a:r>
            <a:r>
              <a:rPr lang="en-GB" dirty="0"/>
              <a:t> </a:t>
            </a:r>
            <a:endParaRPr lang="en-US" dirty="0"/>
          </a:p>
        </p:txBody>
      </p:sp>
      <p:pic>
        <p:nvPicPr>
          <p:cNvPr id="4" name="Picture 3"/>
          <p:cNvPicPr>
            <a:picLocks noChangeAspect="1"/>
          </p:cNvPicPr>
          <p:nvPr/>
        </p:nvPicPr>
        <p:blipFill>
          <a:blip r:embed="rId2"/>
          <a:stretch>
            <a:fillRect/>
          </a:stretch>
        </p:blipFill>
        <p:spPr>
          <a:xfrm>
            <a:off x="7570183" y="-1"/>
            <a:ext cx="1573818" cy="2013995"/>
          </a:xfrm>
          <a:prstGeom prst="rect">
            <a:avLst/>
          </a:prstGeom>
        </p:spPr>
      </p:pic>
    </p:spTree>
    <p:extLst>
      <p:ext uri="{BB962C8B-B14F-4D97-AF65-F5344CB8AC3E}">
        <p14:creationId xmlns:p14="http://schemas.microsoft.com/office/powerpoint/2010/main" val="2909655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9982"/>
          </a:xfrm>
        </p:spPr>
        <p:txBody>
          <a:bodyPr>
            <a:normAutofit/>
          </a:bodyPr>
          <a:lstStyle/>
          <a:p>
            <a:r>
              <a:rPr lang="en-US" dirty="0"/>
              <a:t>Stage </a:t>
            </a:r>
            <a:r>
              <a:rPr lang="en-US" dirty="0" smtClean="0"/>
              <a:t>3</a:t>
            </a:r>
            <a:endParaRPr lang="en-US" dirty="0"/>
          </a:p>
        </p:txBody>
      </p:sp>
      <p:sp>
        <p:nvSpPr>
          <p:cNvPr id="3" name="Content Placeholder 2"/>
          <p:cNvSpPr>
            <a:spLocks noGrp="1"/>
          </p:cNvSpPr>
          <p:nvPr>
            <p:ph idx="1"/>
          </p:nvPr>
        </p:nvSpPr>
        <p:spPr>
          <a:xfrm>
            <a:off x="457200" y="1318520"/>
            <a:ext cx="7506099" cy="5041399"/>
          </a:xfrm>
        </p:spPr>
        <p:txBody>
          <a:bodyPr>
            <a:normAutofit fontScale="85000" lnSpcReduction="10000"/>
          </a:bodyPr>
          <a:lstStyle/>
          <a:p>
            <a:r>
              <a:rPr lang="en-US" dirty="0"/>
              <a:t>This consisted of being cast in leading roles in their own vehicles in an attempt to find the most appropriate ‘</a:t>
            </a:r>
            <a:r>
              <a:rPr lang="en-US" dirty="0" smtClean="0"/>
              <a:t>type’</a:t>
            </a:r>
            <a:endParaRPr lang="en-US" dirty="0"/>
          </a:p>
          <a:p>
            <a:endParaRPr lang="en-US" sz="800" dirty="0" smtClean="0"/>
          </a:p>
          <a:p>
            <a:r>
              <a:rPr lang="en-US" dirty="0" smtClean="0"/>
              <a:t>This was a </a:t>
            </a:r>
            <a:r>
              <a:rPr lang="en-US" dirty="0"/>
              <a:t>role that best suited </a:t>
            </a:r>
            <a:r>
              <a:rPr lang="en-US" dirty="0" smtClean="0"/>
              <a:t>the actor’s </a:t>
            </a:r>
            <a:r>
              <a:rPr lang="en-US" dirty="0"/>
              <a:t>image and </a:t>
            </a:r>
            <a:r>
              <a:rPr lang="en-US" dirty="0" smtClean="0"/>
              <a:t>persona</a:t>
            </a:r>
            <a:r>
              <a:rPr lang="en-US" dirty="0"/>
              <a:t> </a:t>
            </a:r>
            <a:r>
              <a:rPr lang="en-US" dirty="0" smtClean="0"/>
              <a:t>and which </a:t>
            </a:r>
            <a:r>
              <a:rPr lang="en-US" dirty="0"/>
              <a:t>had the greatest appeal for audiences. </a:t>
            </a:r>
            <a:endParaRPr lang="en-US" dirty="0" smtClean="0"/>
          </a:p>
          <a:p>
            <a:endParaRPr lang="en-US" sz="800" dirty="0" smtClean="0"/>
          </a:p>
          <a:p>
            <a:r>
              <a:rPr lang="en-US" dirty="0" smtClean="0"/>
              <a:t>Jeanine </a:t>
            </a:r>
            <a:r>
              <a:rPr lang="en-US" dirty="0" err="1"/>
              <a:t>Basinger</a:t>
            </a:r>
            <a:r>
              <a:rPr lang="en-US" dirty="0"/>
              <a:t> notes that this final stage of the ‘build-up’ usually involved three types of film: </a:t>
            </a:r>
            <a:endParaRPr lang="en-US" dirty="0" smtClean="0"/>
          </a:p>
          <a:p>
            <a:pPr lvl="1"/>
            <a:r>
              <a:rPr lang="en-US" dirty="0" smtClean="0"/>
              <a:t>1. </a:t>
            </a:r>
            <a:r>
              <a:rPr lang="en-US" dirty="0"/>
              <a:t>the actor </a:t>
            </a:r>
            <a:r>
              <a:rPr lang="en-US" dirty="0" smtClean="0"/>
              <a:t>gets </a:t>
            </a:r>
            <a:r>
              <a:rPr lang="en-US" dirty="0"/>
              <a:t>noticed by </a:t>
            </a:r>
            <a:r>
              <a:rPr lang="en-US" dirty="0" smtClean="0"/>
              <a:t>audiences</a:t>
            </a:r>
            <a:endParaRPr lang="en-US" dirty="0"/>
          </a:p>
          <a:p>
            <a:pPr lvl="1"/>
            <a:r>
              <a:rPr lang="en-US" dirty="0" smtClean="0"/>
              <a:t>2. their </a:t>
            </a:r>
            <a:r>
              <a:rPr lang="en-US" dirty="0"/>
              <a:t>perfect type was </a:t>
            </a:r>
            <a:r>
              <a:rPr lang="en-US" dirty="0" smtClean="0"/>
              <a:t>discovered</a:t>
            </a:r>
          </a:p>
          <a:p>
            <a:pPr lvl="1"/>
            <a:r>
              <a:rPr lang="en-US" dirty="0" smtClean="0"/>
              <a:t>3. the </a:t>
            </a:r>
            <a:r>
              <a:rPr lang="en-US" dirty="0" err="1"/>
              <a:t>favoured</a:t>
            </a:r>
            <a:r>
              <a:rPr lang="en-US" dirty="0"/>
              <a:t> role was repeated (</a:t>
            </a:r>
            <a:r>
              <a:rPr lang="en-US" dirty="0" err="1" smtClean="0"/>
              <a:t>Basinger</a:t>
            </a:r>
            <a:r>
              <a:rPr lang="en-US" dirty="0" smtClean="0"/>
              <a:t>, </a:t>
            </a:r>
            <a:r>
              <a:rPr lang="en-US" i="1" dirty="0" smtClean="0"/>
              <a:t>The Star Machine</a:t>
            </a:r>
            <a:r>
              <a:rPr lang="en-US" dirty="0" smtClean="0"/>
              <a:t>, </a:t>
            </a:r>
            <a:r>
              <a:rPr lang="en-US" dirty="0"/>
              <a:t>2007: 79). </a:t>
            </a:r>
            <a:endParaRPr lang="en-GB" dirty="0"/>
          </a:p>
        </p:txBody>
      </p:sp>
      <p:pic>
        <p:nvPicPr>
          <p:cNvPr id="4" name="Picture 3"/>
          <p:cNvPicPr>
            <a:picLocks noChangeAspect="1"/>
          </p:cNvPicPr>
          <p:nvPr/>
        </p:nvPicPr>
        <p:blipFill>
          <a:blip r:embed="rId2"/>
          <a:stretch>
            <a:fillRect/>
          </a:stretch>
        </p:blipFill>
        <p:spPr>
          <a:xfrm>
            <a:off x="7394977" y="4644046"/>
            <a:ext cx="1749024" cy="2213954"/>
          </a:xfrm>
          <a:prstGeom prst="rect">
            <a:avLst/>
          </a:prstGeom>
        </p:spPr>
      </p:pic>
      <p:pic>
        <p:nvPicPr>
          <p:cNvPr id="5" name="Picture 4"/>
          <p:cNvPicPr>
            <a:picLocks noChangeAspect="1"/>
          </p:cNvPicPr>
          <p:nvPr/>
        </p:nvPicPr>
        <p:blipFill>
          <a:blip r:embed="rId3"/>
          <a:stretch>
            <a:fillRect/>
          </a:stretch>
        </p:blipFill>
        <p:spPr>
          <a:xfrm>
            <a:off x="7877755" y="2297048"/>
            <a:ext cx="1266245" cy="1481507"/>
          </a:xfrm>
          <a:prstGeom prst="rect">
            <a:avLst/>
          </a:prstGeom>
        </p:spPr>
      </p:pic>
      <p:pic>
        <p:nvPicPr>
          <p:cNvPr id="6" name="Picture 5"/>
          <p:cNvPicPr>
            <a:picLocks noChangeAspect="1"/>
          </p:cNvPicPr>
          <p:nvPr/>
        </p:nvPicPr>
        <p:blipFill>
          <a:blip r:embed="rId4"/>
          <a:stretch>
            <a:fillRect/>
          </a:stretch>
        </p:blipFill>
        <p:spPr>
          <a:xfrm>
            <a:off x="7498821" y="0"/>
            <a:ext cx="1645178" cy="1584855"/>
          </a:xfrm>
          <a:prstGeom prst="rect">
            <a:avLst/>
          </a:prstGeom>
        </p:spPr>
      </p:pic>
    </p:spTree>
    <p:extLst>
      <p:ext uri="{BB962C8B-B14F-4D97-AF65-F5344CB8AC3E}">
        <p14:creationId xmlns:p14="http://schemas.microsoft.com/office/powerpoint/2010/main" val="3477364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4557"/>
          </a:xfrm>
        </p:spPr>
        <p:txBody>
          <a:bodyPr>
            <a:normAutofit fontScale="90000"/>
          </a:bodyPr>
          <a:lstStyle/>
          <a:p>
            <a:r>
              <a:rPr lang="en-US" dirty="0"/>
              <a:t>Typecasting</a:t>
            </a:r>
            <a:r>
              <a:rPr lang="en-GB" dirty="0"/>
              <a:t> </a:t>
            </a:r>
            <a:endParaRPr lang="en-US" dirty="0"/>
          </a:p>
        </p:txBody>
      </p:sp>
      <p:sp>
        <p:nvSpPr>
          <p:cNvPr id="3" name="Content Placeholder 2"/>
          <p:cNvSpPr>
            <a:spLocks noGrp="1"/>
          </p:cNvSpPr>
          <p:nvPr>
            <p:ph idx="1"/>
          </p:nvPr>
        </p:nvSpPr>
        <p:spPr>
          <a:xfrm>
            <a:off x="457200" y="1924705"/>
            <a:ext cx="8229600" cy="4590334"/>
          </a:xfrm>
        </p:spPr>
        <p:txBody>
          <a:bodyPr>
            <a:normAutofit/>
          </a:bodyPr>
          <a:lstStyle/>
          <a:p>
            <a:pPr marL="342900" lvl="1" indent="-342900">
              <a:buFont typeface="Arial"/>
              <a:buChar char="•"/>
            </a:pPr>
            <a:r>
              <a:rPr lang="en-US" sz="3200" dirty="0" smtClean="0"/>
              <a:t>‘Every </a:t>
            </a:r>
            <a:r>
              <a:rPr lang="en-US" sz="3200" dirty="0"/>
              <a:t>top-of-the-line movie star had to find a type that he or she could play over and over’ </a:t>
            </a:r>
            <a:r>
              <a:rPr lang="en-US" dirty="0"/>
              <a:t>(</a:t>
            </a:r>
            <a:r>
              <a:rPr lang="en-US" dirty="0" err="1"/>
              <a:t>Basinger</a:t>
            </a:r>
            <a:r>
              <a:rPr lang="en-US" dirty="0"/>
              <a:t> 2007: 71).</a:t>
            </a:r>
            <a:r>
              <a:rPr lang="en-GB" dirty="0"/>
              <a:t> </a:t>
            </a:r>
            <a:endParaRPr lang="en-GB" dirty="0" smtClean="0"/>
          </a:p>
          <a:p>
            <a:pPr marL="342900" lvl="1" indent="-342900">
              <a:buFont typeface="Arial"/>
              <a:buChar char="•"/>
            </a:pPr>
            <a:endParaRPr lang="en-US" sz="800" dirty="0" smtClean="0"/>
          </a:p>
          <a:p>
            <a:pPr marL="342900" lvl="1" indent="-342900">
              <a:buFont typeface="Arial"/>
              <a:buChar char="•"/>
            </a:pPr>
            <a:r>
              <a:rPr lang="en-US" sz="3200" dirty="0" smtClean="0"/>
              <a:t>Typecasting </a:t>
            </a:r>
            <a:r>
              <a:rPr lang="en-US" sz="3200" dirty="0"/>
              <a:t>was the dominant practice in Hollywood from the silent to the sound era, and from the studio to post-studio era. </a:t>
            </a:r>
            <a:endParaRPr lang="en-US" sz="3200" dirty="0" smtClean="0"/>
          </a:p>
        </p:txBody>
      </p:sp>
      <p:pic>
        <p:nvPicPr>
          <p:cNvPr id="7" name="Picture 6"/>
          <p:cNvPicPr>
            <a:picLocks noChangeAspect="1"/>
          </p:cNvPicPr>
          <p:nvPr/>
        </p:nvPicPr>
        <p:blipFill>
          <a:blip r:embed="rId2"/>
          <a:stretch>
            <a:fillRect/>
          </a:stretch>
        </p:blipFill>
        <p:spPr>
          <a:xfrm>
            <a:off x="6860423" y="-1"/>
            <a:ext cx="2283577" cy="1765967"/>
          </a:xfrm>
          <a:prstGeom prst="rect">
            <a:avLst/>
          </a:prstGeom>
        </p:spPr>
      </p:pic>
    </p:spTree>
    <p:extLst>
      <p:ext uri="{BB962C8B-B14F-4D97-AF65-F5344CB8AC3E}">
        <p14:creationId xmlns:p14="http://schemas.microsoft.com/office/powerpoint/2010/main" val="2323392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974083" cy="1461565"/>
          </a:xfrm>
        </p:spPr>
        <p:txBody>
          <a:bodyPr>
            <a:normAutofit/>
          </a:bodyPr>
          <a:lstStyle/>
          <a:p>
            <a:r>
              <a:rPr lang="en-US" dirty="0"/>
              <a:t>Factory </a:t>
            </a:r>
            <a:r>
              <a:rPr lang="en-US" dirty="0" smtClean="0"/>
              <a:t>efficiency</a:t>
            </a:r>
            <a:endParaRPr lang="en-US" dirty="0"/>
          </a:p>
        </p:txBody>
      </p:sp>
      <p:sp>
        <p:nvSpPr>
          <p:cNvPr id="3" name="Content Placeholder 2"/>
          <p:cNvSpPr>
            <a:spLocks noGrp="1"/>
          </p:cNvSpPr>
          <p:nvPr>
            <p:ph idx="1"/>
          </p:nvPr>
        </p:nvSpPr>
        <p:spPr>
          <a:xfrm>
            <a:off x="457200" y="2410841"/>
            <a:ext cx="8229600" cy="3715322"/>
          </a:xfrm>
        </p:spPr>
        <p:txBody>
          <a:bodyPr/>
          <a:lstStyle/>
          <a:p>
            <a:r>
              <a:rPr lang="en-GB" dirty="0"/>
              <a:t>Despite actors’ resistance to being </a:t>
            </a:r>
            <a:r>
              <a:rPr lang="en-GB" dirty="0" smtClean="0"/>
              <a:t>typecast, </a:t>
            </a:r>
            <a:r>
              <a:rPr lang="en-GB" dirty="0"/>
              <a:t>the practice remained central to the operations of the Hollywood studio system because </a:t>
            </a:r>
            <a:r>
              <a:rPr lang="en-GB" dirty="0" smtClean="0"/>
              <a:t>it </a:t>
            </a:r>
            <a:r>
              <a:rPr lang="en-US" dirty="0" smtClean="0"/>
              <a:t>guaranteed </a:t>
            </a:r>
            <a:r>
              <a:rPr lang="en-US" dirty="0"/>
              <a:t>factory efficiency and allowed studios to develop movies called </a:t>
            </a:r>
            <a:r>
              <a:rPr lang="en-US" dirty="0" smtClean="0"/>
              <a:t>‘vehicles’ </a:t>
            </a:r>
            <a:r>
              <a:rPr lang="en-US" dirty="0"/>
              <a:t>for their top stars </a:t>
            </a:r>
            <a:r>
              <a:rPr lang="en-US" sz="2800" dirty="0"/>
              <a:t>(</a:t>
            </a:r>
            <a:r>
              <a:rPr lang="en-US" sz="2800" dirty="0" err="1"/>
              <a:t>Basinger</a:t>
            </a:r>
            <a:r>
              <a:rPr lang="en-US" sz="2800" dirty="0"/>
              <a:t> 2007: 100).</a:t>
            </a:r>
            <a:endParaRPr lang="en-GB" sz="2800" dirty="0"/>
          </a:p>
          <a:p>
            <a:endParaRPr lang="en-US" dirty="0"/>
          </a:p>
        </p:txBody>
      </p:sp>
      <p:pic>
        <p:nvPicPr>
          <p:cNvPr id="4" name="Picture 3"/>
          <p:cNvPicPr>
            <a:picLocks noChangeAspect="1"/>
          </p:cNvPicPr>
          <p:nvPr/>
        </p:nvPicPr>
        <p:blipFill>
          <a:blip r:embed="rId2"/>
          <a:stretch>
            <a:fillRect/>
          </a:stretch>
        </p:blipFill>
        <p:spPr>
          <a:xfrm>
            <a:off x="7312225" y="-1"/>
            <a:ext cx="1831776" cy="2317196"/>
          </a:xfrm>
          <a:prstGeom prst="rect">
            <a:avLst/>
          </a:prstGeom>
        </p:spPr>
      </p:pic>
    </p:spTree>
    <p:extLst>
      <p:ext uri="{BB962C8B-B14F-4D97-AF65-F5344CB8AC3E}">
        <p14:creationId xmlns:p14="http://schemas.microsoft.com/office/powerpoint/2010/main" val="1761998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53032"/>
          </a:xfrm>
        </p:spPr>
        <p:txBody>
          <a:bodyPr>
            <a:normAutofit fontScale="90000"/>
          </a:bodyPr>
          <a:lstStyle/>
          <a:p>
            <a:r>
              <a:rPr lang="en-US" dirty="0" smtClean="0"/>
              <a:t>Vehicles</a:t>
            </a:r>
            <a:endParaRPr lang="en-US" dirty="0"/>
          </a:p>
        </p:txBody>
      </p:sp>
      <p:sp>
        <p:nvSpPr>
          <p:cNvPr id="3" name="Content Placeholder 2"/>
          <p:cNvSpPr>
            <a:spLocks noGrp="1"/>
          </p:cNvSpPr>
          <p:nvPr>
            <p:ph idx="1"/>
          </p:nvPr>
        </p:nvSpPr>
        <p:spPr>
          <a:xfrm>
            <a:off x="457200" y="1163400"/>
            <a:ext cx="8229600" cy="5303164"/>
          </a:xfrm>
        </p:spPr>
        <p:txBody>
          <a:bodyPr>
            <a:normAutofit lnSpcReduction="10000"/>
          </a:bodyPr>
          <a:lstStyle/>
          <a:p>
            <a:r>
              <a:rPr lang="en-US" sz="2400" dirty="0"/>
              <a:t>The Hollywood star vehicle emerged out of the studio system’s attempt to reduce the uncertainty of the market appeal for films. </a:t>
            </a:r>
            <a:endParaRPr lang="en-US" sz="2400" dirty="0" smtClean="0"/>
          </a:p>
          <a:p>
            <a:endParaRPr lang="en-US" sz="800" dirty="0" smtClean="0"/>
          </a:p>
          <a:p>
            <a:r>
              <a:rPr lang="en-US" sz="2400" dirty="0" smtClean="0"/>
              <a:t>After </a:t>
            </a:r>
            <a:r>
              <a:rPr lang="en-US" sz="2400" dirty="0"/>
              <a:t>incurring all the costs of producing the film before its release, the studio needed a way to maximize the probability that audiences would be willing to pay to see it on its release at the cinema. </a:t>
            </a:r>
            <a:endParaRPr lang="en-US" sz="2400" dirty="0" smtClean="0"/>
          </a:p>
          <a:p>
            <a:endParaRPr lang="en-US" sz="800" dirty="0" smtClean="0"/>
          </a:p>
          <a:p>
            <a:r>
              <a:rPr lang="en-US" sz="2400" dirty="0" smtClean="0"/>
              <a:t>The </a:t>
            </a:r>
            <a:r>
              <a:rPr lang="en-US" sz="2400" dirty="0"/>
              <a:t>star vehicle was a film designed to exploit the popularity of a particular performer by accommodating their established ‘type.’ </a:t>
            </a:r>
            <a:endParaRPr lang="en-US" sz="2400" dirty="0" smtClean="0"/>
          </a:p>
          <a:p>
            <a:endParaRPr lang="en-US" sz="800" dirty="0" smtClean="0"/>
          </a:p>
          <a:p>
            <a:r>
              <a:rPr lang="en-US" sz="2400" dirty="0" smtClean="0"/>
              <a:t>This </a:t>
            </a:r>
            <a:r>
              <a:rPr lang="en-US" sz="2400" dirty="0"/>
              <a:t>involved both reworking aspects of their previous work that had already proven popular with an audience while, at the same time, offering a new twist.</a:t>
            </a:r>
            <a:r>
              <a:rPr lang="en-GB" sz="2400" dirty="0"/>
              <a:t> </a:t>
            </a:r>
            <a:endParaRPr lang="en-US" sz="2400" dirty="0"/>
          </a:p>
        </p:txBody>
      </p:sp>
      <p:pic>
        <p:nvPicPr>
          <p:cNvPr id="4" name="Picture 3"/>
          <p:cNvPicPr>
            <a:picLocks noChangeAspect="1"/>
          </p:cNvPicPr>
          <p:nvPr/>
        </p:nvPicPr>
        <p:blipFill>
          <a:blip r:embed="rId2"/>
          <a:stretch>
            <a:fillRect/>
          </a:stretch>
        </p:blipFill>
        <p:spPr>
          <a:xfrm>
            <a:off x="7510656" y="2625"/>
            <a:ext cx="1633343" cy="1205407"/>
          </a:xfrm>
          <a:prstGeom prst="rect">
            <a:avLst/>
          </a:prstGeom>
        </p:spPr>
      </p:pic>
    </p:spTree>
    <p:extLst>
      <p:ext uri="{BB962C8B-B14F-4D97-AF65-F5344CB8AC3E}">
        <p14:creationId xmlns:p14="http://schemas.microsoft.com/office/powerpoint/2010/main" val="1644908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0897"/>
          </a:xfrm>
        </p:spPr>
        <p:txBody>
          <a:bodyPr>
            <a:normAutofit/>
          </a:bodyPr>
          <a:lstStyle/>
          <a:p>
            <a:r>
              <a:rPr lang="en-US" dirty="0"/>
              <a:t>A string of films in quick </a:t>
            </a:r>
            <a:r>
              <a:rPr lang="en-US" dirty="0" smtClean="0"/>
              <a:t>succession</a:t>
            </a:r>
            <a:endParaRPr lang="en-US" dirty="0"/>
          </a:p>
        </p:txBody>
      </p:sp>
      <p:sp>
        <p:nvSpPr>
          <p:cNvPr id="3" name="Content Placeholder 2"/>
          <p:cNvSpPr>
            <a:spLocks noGrp="1"/>
          </p:cNvSpPr>
          <p:nvPr>
            <p:ph idx="1"/>
          </p:nvPr>
        </p:nvSpPr>
        <p:spPr>
          <a:xfrm>
            <a:off x="457200" y="1357300"/>
            <a:ext cx="8229600" cy="5206214"/>
          </a:xfrm>
        </p:spPr>
        <p:txBody>
          <a:bodyPr>
            <a:normAutofit fontScale="92500"/>
          </a:bodyPr>
          <a:lstStyle/>
          <a:p>
            <a:r>
              <a:rPr lang="en-US" sz="2400" dirty="0"/>
              <a:t>A studio’s production of several star vehicles a year inevitably led to the standardization of its products. </a:t>
            </a:r>
            <a:endParaRPr lang="en-US" sz="2400" dirty="0" smtClean="0"/>
          </a:p>
          <a:p>
            <a:endParaRPr lang="en-US" sz="800" dirty="0" smtClean="0"/>
          </a:p>
          <a:p>
            <a:r>
              <a:rPr lang="en-US" sz="2400" dirty="0" smtClean="0"/>
              <a:t>While </a:t>
            </a:r>
            <a:r>
              <a:rPr lang="en-US" sz="2400" dirty="0"/>
              <a:t>this involved repeating the tried and tested means of delivering audience satisfaction, it always offered something new, something different. </a:t>
            </a:r>
            <a:endParaRPr lang="en-US" sz="2400" dirty="0" smtClean="0"/>
          </a:p>
          <a:p>
            <a:endParaRPr lang="en-US" sz="800" dirty="0" smtClean="0"/>
          </a:p>
          <a:p>
            <a:endParaRPr lang="en-US" sz="800" dirty="0" smtClean="0"/>
          </a:p>
          <a:p>
            <a:endParaRPr lang="en-US" sz="800" dirty="0"/>
          </a:p>
          <a:p>
            <a:endParaRPr lang="en-US" sz="800" dirty="0" smtClean="0"/>
          </a:p>
          <a:p>
            <a:endParaRPr lang="en-US" sz="800" dirty="0"/>
          </a:p>
          <a:p>
            <a:endParaRPr lang="en-US" sz="800" dirty="0" smtClean="0"/>
          </a:p>
          <a:p>
            <a:pPr marL="0" indent="0">
              <a:buNone/>
            </a:pPr>
            <a:endParaRPr lang="en-US" sz="2400" dirty="0"/>
          </a:p>
          <a:p>
            <a:pPr marL="0" indent="0">
              <a:buNone/>
            </a:pPr>
            <a:endParaRPr lang="en-US" sz="2400" dirty="0" smtClean="0"/>
          </a:p>
          <a:p>
            <a:endParaRPr lang="en-US" sz="800" dirty="0" smtClean="0"/>
          </a:p>
          <a:p>
            <a:r>
              <a:rPr lang="en-US" sz="2400" dirty="0" smtClean="0"/>
              <a:t>Consistency </a:t>
            </a:r>
            <a:r>
              <a:rPr lang="en-US" sz="2400" dirty="0"/>
              <a:t>was often achieved by having stars work within a specific genre, a limited range of genres or by devising star vehicles that incorporated aspects of two distinct </a:t>
            </a:r>
            <a:r>
              <a:rPr lang="en-US" sz="2400" dirty="0" smtClean="0"/>
              <a:t>genres</a:t>
            </a:r>
            <a:r>
              <a:rPr lang="en-US" sz="2400" dirty="0"/>
              <a:t> </a:t>
            </a:r>
            <a:r>
              <a:rPr lang="en-US" sz="2400" dirty="0" smtClean="0"/>
              <a:t>(e.g., the </a:t>
            </a:r>
            <a:r>
              <a:rPr lang="en-US" sz="2400" dirty="0"/>
              <a:t>screwball comedy and the crime thriller, or the western and the </a:t>
            </a:r>
            <a:r>
              <a:rPr lang="en-US" sz="2400" dirty="0" smtClean="0"/>
              <a:t>musical).</a:t>
            </a:r>
            <a:r>
              <a:rPr lang="en-GB" sz="2400" dirty="0" smtClean="0"/>
              <a:t> </a:t>
            </a:r>
            <a:endParaRPr lang="en-US" sz="2400" dirty="0" smtClean="0"/>
          </a:p>
          <a:p>
            <a:endParaRPr lang="en-US" sz="2400" dirty="0"/>
          </a:p>
        </p:txBody>
      </p:sp>
      <p:pic>
        <p:nvPicPr>
          <p:cNvPr id="4" name="Picture 3"/>
          <p:cNvPicPr>
            <a:picLocks noChangeAspect="1"/>
          </p:cNvPicPr>
          <p:nvPr/>
        </p:nvPicPr>
        <p:blipFill>
          <a:blip r:embed="rId2"/>
          <a:stretch>
            <a:fillRect/>
          </a:stretch>
        </p:blipFill>
        <p:spPr>
          <a:xfrm>
            <a:off x="3451065" y="3453112"/>
            <a:ext cx="1884146" cy="1449614"/>
          </a:xfrm>
          <a:prstGeom prst="rect">
            <a:avLst/>
          </a:prstGeom>
        </p:spPr>
      </p:pic>
      <p:pic>
        <p:nvPicPr>
          <p:cNvPr id="5" name="Picture 4"/>
          <p:cNvPicPr>
            <a:picLocks noChangeAspect="1"/>
          </p:cNvPicPr>
          <p:nvPr/>
        </p:nvPicPr>
        <p:blipFill>
          <a:blip r:embed="rId3"/>
          <a:stretch>
            <a:fillRect/>
          </a:stretch>
        </p:blipFill>
        <p:spPr>
          <a:xfrm>
            <a:off x="5683571" y="3453111"/>
            <a:ext cx="2588596" cy="1449614"/>
          </a:xfrm>
          <a:prstGeom prst="rect">
            <a:avLst/>
          </a:prstGeom>
        </p:spPr>
      </p:pic>
      <p:pic>
        <p:nvPicPr>
          <p:cNvPr id="6" name="Picture 5"/>
          <p:cNvPicPr>
            <a:picLocks noChangeAspect="1"/>
          </p:cNvPicPr>
          <p:nvPr/>
        </p:nvPicPr>
        <p:blipFill>
          <a:blip r:embed="rId4"/>
          <a:stretch>
            <a:fillRect/>
          </a:stretch>
        </p:blipFill>
        <p:spPr>
          <a:xfrm>
            <a:off x="1241007" y="3453111"/>
            <a:ext cx="1864456" cy="1449615"/>
          </a:xfrm>
          <a:prstGeom prst="rect">
            <a:avLst/>
          </a:prstGeom>
        </p:spPr>
      </p:pic>
    </p:spTree>
    <p:extLst>
      <p:ext uri="{BB962C8B-B14F-4D97-AF65-F5344CB8AC3E}">
        <p14:creationId xmlns:p14="http://schemas.microsoft.com/office/powerpoint/2010/main" val="1490810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189"/>
            <a:ext cx="8229600" cy="917847"/>
          </a:xfrm>
        </p:spPr>
        <p:txBody>
          <a:bodyPr/>
          <a:lstStyle/>
          <a:p>
            <a:r>
              <a:rPr lang="en-US" dirty="0" smtClean="0"/>
              <a:t>Frances Ethel </a:t>
            </a:r>
            <a:r>
              <a:rPr lang="en-US" dirty="0" err="1" smtClean="0"/>
              <a:t>Gumm</a:t>
            </a:r>
            <a:endParaRPr lang="en-US" dirty="0"/>
          </a:p>
        </p:txBody>
      </p:sp>
      <p:sp>
        <p:nvSpPr>
          <p:cNvPr id="3" name="Content Placeholder 2"/>
          <p:cNvSpPr>
            <a:spLocks noGrp="1"/>
          </p:cNvSpPr>
          <p:nvPr>
            <p:ph idx="1"/>
          </p:nvPr>
        </p:nvSpPr>
        <p:spPr>
          <a:xfrm>
            <a:off x="457200" y="1460262"/>
            <a:ext cx="8229600" cy="5067859"/>
          </a:xfrm>
        </p:spPr>
        <p:txBody>
          <a:bodyPr>
            <a:normAutofit lnSpcReduction="10000"/>
          </a:bodyPr>
          <a:lstStyle/>
          <a:p>
            <a:r>
              <a:rPr lang="en-US" sz="2400" dirty="0" smtClean="0"/>
              <a:t>Born 1922 in Minnesota, the youngest child of Ethel and Frank </a:t>
            </a:r>
            <a:r>
              <a:rPr lang="en-US" sz="2400" dirty="0" err="1" smtClean="0"/>
              <a:t>Gumm</a:t>
            </a:r>
            <a:r>
              <a:rPr lang="en-US" sz="2400" dirty="0" smtClean="0"/>
              <a:t>, vaudeville performers.</a:t>
            </a:r>
          </a:p>
          <a:p>
            <a:endParaRPr lang="en-US" sz="800" dirty="0" smtClean="0"/>
          </a:p>
          <a:p>
            <a:r>
              <a:rPr lang="en-US" sz="2400" dirty="0" smtClean="0"/>
              <a:t>1924, she appeared on stage at age 2, with sisters Suzy (Mary Jane) and Jimmie (Dorothy Virginia). The </a:t>
            </a:r>
            <a:r>
              <a:rPr lang="en-US" sz="2400" dirty="0" err="1" smtClean="0"/>
              <a:t>Gumm</a:t>
            </a:r>
            <a:r>
              <a:rPr lang="en-US" sz="2400" dirty="0" smtClean="0"/>
              <a:t> Sisters performed on stage together until 1934. In 1934, they changed their name to The Garland Sisters.</a:t>
            </a:r>
          </a:p>
          <a:p>
            <a:endParaRPr lang="en-US" sz="800" dirty="0" smtClean="0"/>
          </a:p>
          <a:p>
            <a:r>
              <a:rPr lang="en-US" sz="2400" dirty="0" smtClean="0"/>
              <a:t>In 1935, Judy Garland became a contract player at MGM.</a:t>
            </a:r>
          </a:p>
          <a:p>
            <a:endParaRPr lang="en-US" sz="800" dirty="0" smtClean="0"/>
          </a:p>
          <a:p>
            <a:r>
              <a:rPr lang="en-US" sz="2400" dirty="0" smtClean="0"/>
              <a:t>Her teeth were capped and she wore a rubber nose.</a:t>
            </a:r>
          </a:p>
          <a:p>
            <a:endParaRPr lang="en-US" sz="800" i="1" dirty="0" smtClean="0"/>
          </a:p>
          <a:p>
            <a:r>
              <a:rPr lang="en-US" sz="2400" b="1" i="1" dirty="0" smtClean="0"/>
              <a:t>Every Sunday </a:t>
            </a:r>
            <a:r>
              <a:rPr lang="en-US" sz="2400" dirty="0" smtClean="0"/>
              <a:t>(Felix E. </a:t>
            </a:r>
            <a:r>
              <a:rPr lang="en-US" sz="2400" dirty="0" err="1" smtClean="0"/>
              <a:t>Feist</a:t>
            </a:r>
            <a:r>
              <a:rPr lang="en-US" sz="2400" dirty="0" smtClean="0"/>
              <a:t>, 1936) musical comedy short with Deanna Durbin.</a:t>
            </a:r>
          </a:p>
          <a:p>
            <a:endParaRPr lang="en-US" sz="800" b="1" i="1" dirty="0" smtClean="0"/>
          </a:p>
          <a:p>
            <a:r>
              <a:rPr lang="en-US" sz="2400" b="1" i="1" dirty="0" smtClean="0"/>
              <a:t>Broadway Melody </a:t>
            </a:r>
            <a:r>
              <a:rPr lang="en-US" sz="2400" dirty="0" smtClean="0"/>
              <a:t>(Roy del Ruth, 1938), performed 4 songs.</a:t>
            </a:r>
          </a:p>
          <a:p>
            <a:endParaRPr lang="en-US" sz="2400" dirty="0" smtClean="0"/>
          </a:p>
          <a:p>
            <a:endParaRPr lang="en-US" dirty="0"/>
          </a:p>
        </p:txBody>
      </p:sp>
      <p:pic>
        <p:nvPicPr>
          <p:cNvPr id="4" name="Picture 3"/>
          <p:cNvPicPr>
            <a:picLocks noChangeAspect="1"/>
          </p:cNvPicPr>
          <p:nvPr/>
        </p:nvPicPr>
        <p:blipFill>
          <a:blip r:embed="rId2"/>
          <a:stretch>
            <a:fillRect/>
          </a:stretch>
        </p:blipFill>
        <p:spPr>
          <a:xfrm>
            <a:off x="1" y="1"/>
            <a:ext cx="1200514" cy="1460262"/>
          </a:xfrm>
          <a:prstGeom prst="rect">
            <a:avLst/>
          </a:prstGeom>
        </p:spPr>
      </p:pic>
      <p:pic>
        <p:nvPicPr>
          <p:cNvPr id="5" name="Picture 4"/>
          <p:cNvPicPr>
            <a:picLocks noChangeAspect="1"/>
          </p:cNvPicPr>
          <p:nvPr/>
        </p:nvPicPr>
        <p:blipFill>
          <a:blip r:embed="rId3"/>
          <a:stretch>
            <a:fillRect/>
          </a:stretch>
        </p:blipFill>
        <p:spPr>
          <a:xfrm>
            <a:off x="7877755" y="0"/>
            <a:ext cx="1317501" cy="1653463"/>
          </a:xfrm>
          <a:prstGeom prst="rect">
            <a:avLst/>
          </a:prstGeom>
        </p:spPr>
      </p:pic>
      <p:pic>
        <p:nvPicPr>
          <p:cNvPr id="7" name="Picture 6"/>
          <p:cNvPicPr>
            <a:picLocks noChangeAspect="1"/>
          </p:cNvPicPr>
          <p:nvPr/>
        </p:nvPicPr>
        <p:blipFill>
          <a:blip r:embed="rId4"/>
          <a:stretch>
            <a:fillRect/>
          </a:stretch>
        </p:blipFill>
        <p:spPr>
          <a:xfrm>
            <a:off x="7974695" y="3135087"/>
            <a:ext cx="1169305" cy="1445686"/>
          </a:xfrm>
          <a:prstGeom prst="rect">
            <a:avLst/>
          </a:prstGeom>
        </p:spPr>
      </p:pic>
    </p:spTree>
    <p:extLst>
      <p:ext uri="{BB962C8B-B14F-4D97-AF65-F5344CB8AC3E}">
        <p14:creationId xmlns:p14="http://schemas.microsoft.com/office/powerpoint/2010/main" val="253542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7542"/>
          </a:xfrm>
        </p:spPr>
        <p:txBody>
          <a:bodyPr/>
          <a:lstStyle/>
          <a:p>
            <a:r>
              <a:rPr lang="en-US" dirty="0" smtClean="0"/>
              <a:t>Introduction</a:t>
            </a:r>
            <a:endParaRPr lang="en-US" dirty="0"/>
          </a:p>
        </p:txBody>
      </p:sp>
      <p:sp>
        <p:nvSpPr>
          <p:cNvPr id="3" name="Content Placeholder 2"/>
          <p:cNvSpPr>
            <a:spLocks noGrp="1"/>
          </p:cNvSpPr>
          <p:nvPr>
            <p:ph idx="1"/>
          </p:nvPr>
        </p:nvSpPr>
        <p:spPr>
          <a:xfrm>
            <a:off x="457200" y="1396080"/>
            <a:ext cx="8229600" cy="4905669"/>
          </a:xfrm>
        </p:spPr>
        <p:txBody>
          <a:bodyPr>
            <a:normAutofit fontScale="77500" lnSpcReduction="20000"/>
          </a:bodyPr>
          <a:lstStyle/>
          <a:p>
            <a:r>
              <a:rPr lang="en-US" dirty="0" smtClean="0"/>
              <a:t>This lecture </a:t>
            </a:r>
            <a:r>
              <a:rPr lang="en-US" dirty="0"/>
              <a:t>is </a:t>
            </a:r>
            <a:r>
              <a:rPr lang="en-US" dirty="0" smtClean="0"/>
              <a:t>about the </a:t>
            </a:r>
            <a:r>
              <a:rPr lang="en-US" dirty="0"/>
              <a:t>economics and business practices of stardom and the ways in which stars operated within the industrial context of film production, distribution and exhibition between 1920 and 1960: that is, as workers, commodities and capital. </a:t>
            </a:r>
            <a:endParaRPr lang="en-US" dirty="0" smtClean="0"/>
          </a:p>
          <a:p>
            <a:endParaRPr lang="en-US" sz="800" dirty="0" smtClean="0"/>
          </a:p>
          <a:p>
            <a:r>
              <a:rPr lang="en-US" dirty="0" smtClean="0"/>
              <a:t>It </a:t>
            </a:r>
            <a:r>
              <a:rPr lang="en-US" dirty="0"/>
              <a:t>sets out some of the main characteristics of the Hollywood star system, noting how stars have functioned in the studio era. </a:t>
            </a:r>
            <a:endParaRPr lang="en-US" dirty="0" smtClean="0"/>
          </a:p>
          <a:p>
            <a:endParaRPr lang="en-US" sz="800" dirty="0" smtClean="0"/>
          </a:p>
          <a:p>
            <a:r>
              <a:rPr lang="en-US" dirty="0" smtClean="0"/>
              <a:t>This includes the </a:t>
            </a:r>
            <a:r>
              <a:rPr lang="en-US" dirty="0"/>
              <a:t>terms and conditions of the contracts between stars and </a:t>
            </a:r>
            <a:r>
              <a:rPr lang="en-US" dirty="0" smtClean="0"/>
              <a:t>studios.</a:t>
            </a:r>
            <a:endParaRPr lang="en-US" dirty="0" smtClean="0"/>
          </a:p>
          <a:p>
            <a:endParaRPr lang="en-US" sz="800" dirty="0" smtClean="0"/>
          </a:p>
          <a:p>
            <a:r>
              <a:rPr lang="en-US" dirty="0" smtClean="0"/>
              <a:t>It </a:t>
            </a:r>
            <a:r>
              <a:rPr lang="en-US" dirty="0"/>
              <a:t>is also about casting practices (particularly typecasting) and the use of star vehicles as a means of stabilizing demand for film among movie-goers.</a:t>
            </a:r>
            <a:r>
              <a:rPr lang="en-GB" dirty="0"/>
              <a:t> </a:t>
            </a:r>
            <a:endParaRPr lang="en-US" sz="800" dirty="0" smtClean="0"/>
          </a:p>
        </p:txBody>
      </p:sp>
    </p:spTree>
    <p:extLst>
      <p:ext uri="{BB962C8B-B14F-4D97-AF65-F5344CB8AC3E}">
        <p14:creationId xmlns:p14="http://schemas.microsoft.com/office/powerpoint/2010/main" val="30266781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2422"/>
          </a:xfrm>
        </p:spPr>
        <p:txBody>
          <a:bodyPr/>
          <a:lstStyle/>
          <a:p>
            <a:r>
              <a:rPr lang="en-US" dirty="0" smtClean="0"/>
              <a:t>Mickey Rooney &amp; Judy Garland</a:t>
            </a:r>
            <a:endParaRPr lang="en-US" dirty="0"/>
          </a:p>
        </p:txBody>
      </p:sp>
      <p:sp>
        <p:nvSpPr>
          <p:cNvPr id="3" name="Content Placeholder 2"/>
          <p:cNvSpPr>
            <a:spLocks noGrp="1"/>
          </p:cNvSpPr>
          <p:nvPr>
            <p:ph idx="1"/>
          </p:nvPr>
        </p:nvSpPr>
        <p:spPr>
          <a:xfrm>
            <a:off x="457200" y="1308825"/>
            <a:ext cx="7271731" cy="5186823"/>
          </a:xfrm>
        </p:spPr>
        <p:txBody>
          <a:bodyPr>
            <a:normAutofit fontScale="92500" lnSpcReduction="10000"/>
          </a:bodyPr>
          <a:lstStyle/>
          <a:p>
            <a:r>
              <a:rPr lang="en-US" sz="2400" dirty="0"/>
              <a:t>Teamed up with Mickey </a:t>
            </a:r>
            <a:r>
              <a:rPr lang="en-US" sz="2400" dirty="0" smtClean="0"/>
              <a:t>Rooney on Andy Hardy series of films: </a:t>
            </a:r>
            <a:r>
              <a:rPr lang="en-US" sz="2400" i="1" dirty="0" smtClean="0"/>
              <a:t>Love Finds Andy Hardy </a:t>
            </a:r>
            <a:r>
              <a:rPr lang="en-US" sz="2400" dirty="0" smtClean="0"/>
              <a:t>(1938), </a:t>
            </a:r>
            <a:r>
              <a:rPr lang="en-US" sz="2400" i="1" dirty="0" smtClean="0"/>
              <a:t>Andy Hardy Meets Debutante</a:t>
            </a:r>
            <a:r>
              <a:rPr lang="en-US" sz="2400" dirty="0" smtClean="0"/>
              <a:t> (1940</a:t>
            </a:r>
            <a:r>
              <a:rPr lang="en-US" sz="2400" dirty="0" smtClean="0"/>
              <a:t>) and </a:t>
            </a:r>
            <a:r>
              <a:rPr lang="en-US" sz="2400" i="1" dirty="0" smtClean="0"/>
              <a:t>Life Begins for Andy Hardy </a:t>
            </a:r>
            <a:r>
              <a:rPr lang="en-US" sz="2400" dirty="0" smtClean="0"/>
              <a:t>(1941).</a:t>
            </a:r>
          </a:p>
          <a:p>
            <a:r>
              <a:rPr lang="en-US" sz="2400" b="1" i="1" dirty="0" smtClean="0"/>
              <a:t>The Wizard of Oz </a:t>
            </a:r>
            <a:r>
              <a:rPr lang="en-US" sz="2400" dirty="0" smtClean="0"/>
              <a:t>(Victor Fleming &amp; George Cukor, 1939)</a:t>
            </a:r>
          </a:p>
          <a:p>
            <a:r>
              <a:rPr lang="en-US" sz="2400" b="1" i="1" dirty="0" smtClean="0"/>
              <a:t>Babes in Arms </a:t>
            </a:r>
            <a:r>
              <a:rPr lang="en-US" sz="2400" dirty="0" smtClean="0"/>
              <a:t>(Busby Berkeley, 1939) with Mickey Rooney</a:t>
            </a:r>
          </a:p>
          <a:p>
            <a:r>
              <a:rPr lang="en-US" sz="2400" dirty="0" smtClean="0"/>
              <a:t>1940, won Juvenile award at the Oscars.</a:t>
            </a:r>
          </a:p>
          <a:p>
            <a:r>
              <a:rPr lang="en-US" sz="2400" b="1" i="1" dirty="0" smtClean="0"/>
              <a:t>Little Nelly Kelly </a:t>
            </a:r>
            <a:r>
              <a:rPr lang="en-US" sz="2400" dirty="0" smtClean="0"/>
              <a:t>(Norman </a:t>
            </a:r>
            <a:r>
              <a:rPr lang="en-US" sz="2400" dirty="0" err="1" smtClean="0"/>
              <a:t>Taurog</a:t>
            </a:r>
            <a:r>
              <a:rPr lang="en-US" sz="2400" dirty="0" smtClean="0"/>
              <a:t>, 1940) was first adult role</a:t>
            </a:r>
          </a:p>
          <a:p>
            <a:r>
              <a:rPr lang="en-US" sz="2400" dirty="0" smtClean="0"/>
              <a:t>Co-starred with James Stewart, </a:t>
            </a:r>
            <a:r>
              <a:rPr lang="en-US" sz="2400" dirty="0" err="1" smtClean="0"/>
              <a:t>Hedy</a:t>
            </a:r>
            <a:r>
              <a:rPr lang="en-US" sz="2400" dirty="0" smtClean="0"/>
              <a:t> </a:t>
            </a:r>
            <a:r>
              <a:rPr lang="en-US" sz="2400" dirty="0" err="1" smtClean="0"/>
              <a:t>Lamarr</a:t>
            </a:r>
            <a:r>
              <a:rPr lang="en-US" sz="2400" dirty="0" smtClean="0"/>
              <a:t> &amp; Lana Turner in </a:t>
            </a:r>
            <a:r>
              <a:rPr lang="en-US" sz="2400" b="1" i="1" dirty="0" smtClean="0"/>
              <a:t>Ziegfeld Girl </a:t>
            </a:r>
            <a:r>
              <a:rPr lang="en-US" sz="2400" dirty="0" smtClean="0"/>
              <a:t>(Robert Z. </a:t>
            </a:r>
            <a:r>
              <a:rPr lang="en-US" sz="2400" dirty="0"/>
              <a:t>L</a:t>
            </a:r>
            <a:r>
              <a:rPr lang="en-US" sz="2400" dirty="0" smtClean="0"/>
              <a:t>eonard &amp; Busby Berkeley, 1941)</a:t>
            </a:r>
          </a:p>
          <a:p>
            <a:r>
              <a:rPr lang="en-US" sz="2400" dirty="0" smtClean="0"/>
              <a:t>Top billing in </a:t>
            </a:r>
            <a:r>
              <a:rPr lang="en-US" sz="2400" b="1" i="1" dirty="0" smtClean="0"/>
              <a:t>For Me and My Girl </a:t>
            </a:r>
            <a:r>
              <a:rPr lang="en-US" sz="2400" dirty="0" smtClean="0"/>
              <a:t>(B. Berkeley, 1942) with Gene Kelly</a:t>
            </a:r>
          </a:p>
          <a:p>
            <a:r>
              <a:rPr lang="en-US" sz="2400" dirty="0" smtClean="0"/>
              <a:t>Glamorized in </a:t>
            </a:r>
            <a:r>
              <a:rPr lang="en-US" sz="2400" b="1" i="1" dirty="0" smtClean="0"/>
              <a:t>Presenting Lily Mars </a:t>
            </a:r>
            <a:r>
              <a:rPr lang="en-US" sz="2400" dirty="0" smtClean="0"/>
              <a:t>(Norman </a:t>
            </a:r>
            <a:r>
              <a:rPr lang="en-US" sz="2400" dirty="0" err="1" smtClean="0"/>
              <a:t>Taurog</a:t>
            </a:r>
            <a:r>
              <a:rPr lang="en-US" sz="2400" dirty="0" smtClean="0"/>
              <a:t>, 1943) age 21.</a:t>
            </a:r>
          </a:p>
          <a:p>
            <a:r>
              <a:rPr lang="en-US" sz="2400" b="1" i="1" dirty="0" smtClean="0"/>
              <a:t>Meet Me in St. Louis </a:t>
            </a:r>
            <a:r>
              <a:rPr lang="en-US" sz="2400" dirty="0" smtClean="0"/>
              <a:t>(</a:t>
            </a:r>
            <a:r>
              <a:rPr lang="en-US" sz="2400" dirty="0" err="1" smtClean="0"/>
              <a:t>Vincente</a:t>
            </a:r>
            <a:r>
              <a:rPr lang="en-US" sz="2400" dirty="0" smtClean="0"/>
              <a:t> Minnelli, 1944). Reshaped hairline and eyebrows. Margaret O’Brien won the Oscar.</a:t>
            </a:r>
            <a:endParaRPr lang="en-US" sz="2400" dirty="0"/>
          </a:p>
          <a:p>
            <a:endParaRPr lang="en-US" dirty="0"/>
          </a:p>
        </p:txBody>
      </p:sp>
      <p:pic>
        <p:nvPicPr>
          <p:cNvPr id="5" name="Picture 4"/>
          <p:cNvPicPr>
            <a:picLocks noChangeAspect="1"/>
          </p:cNvPicPr>
          <p:nvPr/>
        </p:nvPicPr>
        <p:blipFill>
          <a:blip r:embed="rId2"/>
          <a:stretch>
            <a:fillRect/>
          </a:stretch>
        </p:blipFill>
        <p:spPr>
          <a:xfrm>
            <a:off x="7838069" y="2556420"/>
            <a:ext cx="1305930" cy="940269"/>
          </a:xfrm>
          <a:prstGeom prst="rect">
            <a:avLst/>
          </a:prstGeom>
        </p:spPr>
      </p:pic>
      <p:pic>
        <p:nvPicPr>
          <p:cNvPr id="6" name="Picture 5"/>
          <p:cNvPicPr>
            <a:picLocks noChangeAspect="1"/>
          </p:cNvPicPr>
          <p:nvPr/>
        </p:nvPicPr>
        <p:blipFill>
          <a:blip r:embed="rId3"/>
          <a:stretch>
            <a:fillRect/>
          </a:stretch>
        </p:blipFill>
        <p:spPr>
          <a:xfrm>
            <a:off x="7838069" y="1255099"/>
            <a:ext cx="1307860" cy="1301321"/>
          </a:xfrm>
          <a:prstGeom prst="rect">
            <a:avLst/>
          </a:prstGeom>
        </p:spPr>
      </p:pic>
      <p:pic>
        <p:nvPicPr>
          <p:cNvPr id="7" name="Picture 6"/>
          <p:cNvPicPr>
            <a:picLocks noChangeAspect="1"/>
          </p:cNvPicPr>
          <p:nvPr/>
        </p:nvPicPr>
        <p:blipFill>
          <a:blip r:embed="rId4"/>
          <a:stretch>
            <a:fillRect/>
          </a:stretch>
        </p:blipFill>
        <p:spPr>
          <a:xfrm>
            <a:off x="8078612" y="3496689"/>
            <a:ext cx="1067317" cy="1423089"/>
          </a:xfrm>
          <a:prstGeom prst="rect">
            <a:avLst/>
          </a:prstGeom>
        </p:spPr>
      </p:pic>
      <p:pic>
        <p:nvPicPr>
          <p:cNvPr id="8" name="Picture 7"/>
          <p:cNvPicPr>
            <a:picLocks noChangeAspect="1"/>
          </p:cNvPicPr>
          <p:nvPr/>
        </p:nvPicPr>
        <p:blipFill>
          <a:blip r:embed="rId5"/>
          <a:stretch>
            <a:fillRect/>
          </a:stretch>
        </p:blipFill>
        <p:spPr>
          <a:xfrm>
            <a:off x="7530499" y="5645669"/>
            <a:ext cx="1615430" cy="1212331"/>
          </a:xfrm>
          <a:prstGeom prst="rect">
            <a:avLst/>
          </a:prstGeom>
        </p:spPr>
      </p:pic>
      <p:pic>
        <p:nvPicPr>
          <p:cNvPr id="9" name="Picture 8"/>
          <p:cNvPicPr>
            <a:picLocks noChangeAspect="1"/>
          </p:cNvPicPr>
          <p:nvPr/>
        </p:nvPicPr>
        <p:blipFill>
          <a:blip r:embed="rId6"/>
          <a:stretch>
            <a:fillRect/>
          </a:stretch>
        </p:blipFill>
        <p:spPr>
          <a:xfrm>
            <a:off x="7631194" y="4434757"/>
            <a:ext cx="931938" cy="1210912"/>
          </a:xfrm>
          <a:prstGeom prst="rect">
            <a:avLst/>
          </a:prstGeom>
        </p:spPr>
      </p:pic>
    </p:spTree>
    <p:extLst>
      <p:ext uri="{BB962C8B-B14F-4D97-AF65-F5344CB8AC3E}">
        <p14:creationId xmlns:p14="http://schemas.microsoft.com/office/powerpoint/2010/main" val="508209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51888" cy="927542"/>
          </a:xfrm>
        </p:spPr>
        <p:txBody>
          <a:bodyPr/>
          <a:lstStyle/>
          <a:p>
            <a:r>
              <a:rPr lang="en-US" dirty="0" smtClean="0"/>
              <a:t>Garland &amp; Minnelli</a:t>
            </a:r>
            <a:endParaRPr lang="en-US" dirty="0"/>
          </a:p>
        </p:txBody>
      </p:sp>
      <p:sp>
        <p:nvSpPr>
          <p:cNvPr id="3" name="Content Placeholder 2"/>
          <p:cNvSpPr>
            <a:spLocks noGrp="1"/>
          </p:cNvSpPr>
          <p:nvPr>
            <p:ph idx="1"/>
          </p:nvPr>
        </p:nvSpPr>
        <p:spPr>
          <a:xfrm>
            <a:off x="457200" y="1299130"/>
            <a:ext cx="8229600" cy="5089874"/>
          </a:xfrm>
        </p:spPr>
        <p:txBody>
          <a:bodyPr>
            <a:normAutofit lnSpcReduction="10000"/>
          </a:bodyPr>
          <a:lstStyle/>
          <a:p>
            <a:r>
              <a:rPr lang="en-US" sz="2400" dirty="0" smtClean="0"/>
              <a:t>Married in June 1945 </a:t>
            </a:r>
            <a:r>
              <a:rPr lang="en-US" sz="2400" dirty="0" smtClean="0"/>
              <a:t>and </a:t>
            </a:r>
            <a:r>
              <a:rPr lang="en-US" sz="2400" dirty="0" smtClean="0"/>
              <a:t>gave birth to Liza in 1946.</a:t>
            </a:r>
          </a:p>
          <a:p>
            <a:endParaRPr lang="en-US" sz="800" dirty="0" smtClean="0"/>
          </a:p>
          <a:p>
            <a:r>
              <a:rPr lang="en-US" sz="2400" dirty="0" smtClean="0"/>
              <a:t>During the filming of </a:t>
            </a:r>
            <a:r>
              <a:rPr lang="en-US" sz="2400" b="1" i="1" dirty="0" smtClean="0"/>
              <a:t>The Pirate </a:t>
            </a:r>
            <a:r>
              <a:rPr lang="en-US" sz="2400" dirty="0" smtClean="0"/>
              <a:t>(1948), Garland had a nervous breakdown. The film later flopped.</a:t>
            </a:r>
          </a:p>
          <a:p>
            <a:endParaRPr lang="en-US" sz="800" dirty="0" smtClean="0"/>
          </a:p>
          <a:p>
            <a:r>
              <a:rPr lang="en-US" sz="2400" dirty="0" smtClean="0"/>
              <a:t>Hit with </a:t>
            </a:r>
            <a:r>
              <a:rPr lang="en-US" sz="2400" b="1" i="1" dirty="0" smtClean="0"/>
              <a:t>Easter Parade </a:t>
            </a:r>
            <a:r>
              <a:rPr lang="en-US" sz="2400" dirty="0" smtClean="0"/>
              <a:t>(Charles Walters, 1948) with Fred Astaire.</a:t>
            </a:r>
          </a:p>
          <a:p>
            <a:endParaRPr lang="en-US" sz="800" dirty="0" smtClean="0"/>
          </a:p>
          <a:p>
            <a:r>
              <a:rPr lang="en-US" sz="2400" dirty="0" smtClean="0"/>
              <a:t>Pulled off </a:t>
            </a:r>
            <a:r>
              <a:rPr lang="en-US" sz="2400" b="1" i="1" dirty="0" smtClean="0"/>
              <a:t>The </a:t>
            </a:r>
            <a:r>
              <a:rPr lang="en-US" sz="2400" b="1" i="1" dirty="0" err="1" smtClean="0"/>
              <a:t>Barkleys</a:t>
            </a:r>
            <a:r>
              <a:rPr lang="en-US" sz="2400" b="1" i="1" dirty="0" smtClean="0"/>
              <a:t> of Broadway </a:t>
            </a:r>
            <a:r>
              <a:rPr lang="en-US" sz="2400" dirty="0" smtClean="0"/>
              <a:t>(Charles Walters, 1949) and replaced by Ginger Rogers, due to her drinking and drug problems. Put on suspension until she recovered.</a:t>
            </a:r>
          </a:p>
          <a:p>
            <a:endParaRPr lang="en-US" sz="800" b="1" i="1" dirty="0" smtClean="0"/>
          </a:p>
          <a:p>
            <a:r>
              <a:rPr lang="en-US" sz="2400" b="1" i="1" dirty="0" smtClean="0"/>
              <a:t>Words and Music </a:t>
            </a:r>
            <a:r>
              <a:rPr lang="en-US" sz="2400" dirty="0" smtClean="0"/>
              <a:t>(Norman </a:t>
            </a:r>
            <a:r>
              <a:rPr lang="en-US" sz="2400" dirty="0" err="1" smtClean="0"/>
              <a:t>Taurog</a:t>
            </a:r>
            <a:r>
              <a:rPr lang="en-US" sz="2400" dirty="0" smtClean="0"/>
              <a:t>, 1948), was Garland’s last film with Mickey Rooney. Poor box-office.</a:t>
            </a:r>
          </a:p>
          <a:p>
            <a:endParaRPr lang="en-US" sz="800" dirty="0" smtClean="0"/>
          </a:p>
          <a:p>
            <a:r>
              <a:rPr lang="en-US" sz="2400" dirty="0" smtClean="0"/>
              <a:t>Suspended and replaced by Betty Hutton on </a:t>
            </a:r>
            <a:r>
              <a:rPr lang="en-US" sz="2400" b="1" i="1" dirty="0" smtClean="0"/>
              <a:t>Annie Get Your Gun</a:t>
            </a:r>
            <a:r>
              <a:rPr lang="en-US" sz="2400" dirty="0" smtClean="0"/>
              <a:t> (George Sidney &amp; Busby Berkeley, 1950)</a:t>
            </a:r>
          </a:p>
          <a:p>
            <a:endParaRPr lang="en-US" sz="2400" dirty="0" smtClean="0"/>
          </a:p>
          <a:p>
            <a:endParaRPr lang="en-US" sz="2400" dirty="0" smtClean="0"/>
          </a:p>
          <a:p>
            <a:endParaRPr lang="en-US" sz="2400" dirty="0" smtClean="0"/>
          </a:p>
          <a:p>
            <a:endParaRPr lang="en-US" dirty="0"/>
          </a:p>
        </p:txBody>
      </p:sp>
      <p:pic>
        <p:nvPicPr>
          <p:cNvPr id="4" name="Picture 3"/>
          <p:cNvPicPr>
            <a:picLocks noChangeAspect="1"/>
          </p:cNvPicPr>
          <p:nvPr/>
        </p:nvPicPr>
        <p:blipFill>
          <a:blip r:embed="rId2"/>
          <a:stretch>
            <a:fillRect/>
          </a:stretch>
        </p:blipFill>
        <p:spPr>
          <a:xfrm>
            <a:off x="7401518" y="131285"/>
            <a:ext cx="1742482" cy="1389007"/>
          </a:xfrm>
          <a:prstGeom prst="rect">
            <a:avLst/>
          </a:prstGeom>
        </p:spPr>
      </p:pic>
      <p:pic>
        <p:nvPicPr>
          <p:cNvPr id="5" name="Picture 4"/>
          <p:cNvPicPr>
            <a:picLocks noChangeAspect="1"/>
          </p:cNvPicPr>
          <p:nvPr/>
        </p:nvPicPr>
        <p:blipFill>
          <a:blip r:embed="rId3"/>
          <a:stretch>
            <a:fillRect/>
          </a:stretch>
        </p:blipFill>
        <p:spPr>
          <a:xfrm>
            <a:off x="7709088" y="1703911"/>
            <a:ext cx="1434912" cy="918343"/>
          </a:xfrm>
          <a:prstGeom prst="rect">
            <a:avLst/>
          </a:prstGeom>
        </p:spPr>
      </p:pic>
    </p:spTree>
    <p:extLst>
      <p:ext uri="{BB962C8B-B14F-4D97-AF65-F5344CB8AC3E}">
        <p14:creationId xmlns:p14="http://schemas.microsoft.com/office/powerpoint/2010/main" val="28410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8909" cy="714252"/>
          </a:xfrm>
        </p:spPr>
        <p:txBody>
          <a:bodyPr>
            <a:normAutofit fontScale="90000"/>
          </a:bodyPr>
          <a:lstStyle/>
          <a:p>
            <a:r>
              <a:rPr lang="en-US" dirty="0" smtClean="0"/>
              <a:t>Garland, the Comeback Star</a:t>
            </a:r>
            <a:endParaRPr lang="en-US" dirty="0"/>
          </a:p>
        </p:txBody>
      </p:sp>
      <p:sp>
        <p:nvSpPr>
          <p:cNvPr id="3" name="Content Placeholder 2"/>
          <p:cNvSpPr>
            <a:spLocks noGrp="1"/>
          </p:cNvSpPr>
          <p:nvPr>
            <p:ph idx="1"/>
          </p:nvPr>
        </p:nvSpPr>
        <p:spPr>
          <a:xfrm>
            <a:off x="457200" y="1221570"/>
            <a:ext cx="7346585" cy="5332249"/>
          </a:xfrm>
        </p:spPr>
        <p:txBody>
          <a:bodyPr>
            <a:normAutofit fontScale="92500" lnSpcReduction="20000"/>
          </a:bodyPr>
          <a:lstStyle/>
          <a:p>
            <a:r>
              <a:rPr lang="en-US" sz="2400" dirty="0" smtClean="0"/>
              <a:t>Co-starred with Gene Kelly in </a:t>
            </a:r>
            <a:r>
              <a:rPr lang="en-US" sz="2400" b="1" i="1" dirty="0" smtClean="0"/>
              <a:t>Summer Stock</a:t>
            </a:r>
            <a:r>
              <a:rPr lang="en-US" sz="2400" dirty="0"/>
              <a:t> </a:t>
            </a:r>
            <a:r>
              <a:rPr lang="en-US" sz="2400" dirty="0" smtClean="0"/>
              <a:t>(Charles Walters, 1950) weight gain and loss was visible, drink and drug problems held up production.</a:t>
            </a:r>
          </a:p>
          <a:p>
            <a:endParaRPr lang="en-US" sz="800" dirty="0" smtClean="0"/>
          </a:p>
          <a:p>
            <a:r>
              <a:rPr lang="en-US" sz="2400" dirty="0" smtClean="0"/>
              <a:t>Suspended from </a:t>
            </a:r>
            <a:r>
              <a:rPr lang="en-US" sz="2400" dirty="0"/>
              <a:t>Fred </a:t>
            </a:r>
            <a:r>
              <a:rPr lang="en-US" sz="2400" dirty="0" smtClean="0"/>
              <a:t>Astaire’s </a:t>
            </a:r>
            <a:r>
              <a:rPr lang="en-US" sz="2400" b="1" i="1" dirty="0" smtClean="0"/>
              <a:t>Royal Wedding </a:t>
            </a:r>
            <a:r>
              <a:rPr lang="en-US" sz="2400" dirty="0" smtClean="0"/>
              <a:t>(Stanley </a:t>
            </a:r>
            <a:r>
              <a:rPr lang="en-US" sz="2400" dirty="0" err="1" smtClean="0"/>
              <a:t>Donen</a:t>
            </a:r>
            <a:r>
              <a:rPr lang="en-US" sz="2400" dirty="0" smtClean="0"/>
              <a:t>, 1951) and replaced by Jane Powell, due to failure to report on set. Attempted suicide and MGM contract terminated.</a:t>
            </a:r>
          </a:p>
          <a:p>
            <a:endParaRPr lang="en-US" sz="800" dirty="0" smtClean="0"/>
          </a:p>
          <a:p>
            <a:r>
              <a:rPr lang="en-US" sz="2400" dirty="0" smtClean="0"/>
              <a:t>1951, hired Sid </a:t>
            </a:r>
            <a:r>
              <a:rPr lang="en-US" sz="2400" dirty="0" err="1" smtClean="0"/>
              <a:t>Luft</a:t>
            </a:r>
            <a:r>
              <a:rPr lang="en-US" sz="2400" dirty="0" smtClean="0"/>
              <a:t> as her </a:t>
            </a:r>
            <a:r>
              <a:rPr lang="en-US" sz="2400" dirty="0" smtClean="0"/>
              <a:t>manager and </a:t>
            </a:r>
            <a:r>
              <a:rPr lang="en-US" sz="2400" dirty="0" smtClean="0"/>
              <a:t>divorced Minnelli. Sell-out Concert tour in UK. In October, she sold out her show on Broadway (</a:t>
            </a:r>
            <a:r>
              <a:rPr lang="en-US" sz="2400" dirty="0"/>
              <a:t>P</a:t>
            </a:r>
            <a:r>
              <a:rPr lang="en-US" sz="2400" dirty="0" smtClean="0"/>
              <a:t>alace Theater).</a:t>
            </a:r>
          </a:p>
          <a:p>
            <a:endParaRPr lang="en-US" sz="800" dirty="0" smtClean="0"/>
          </a:p>
          <a:p>
            <a:r>
              <a:rPr lang="en-US" sz="2400" dirty="0" smtClean="0"/>
              <a:t>1952, Garland and </a:t>
            </a:r>
            <a:r>
              <a:rPr lang="en-US" sz="2400" dirty="0" err="1" smtClean="0"/>
              <a:t>Luft</a:t>
            </a:r>
            <a:r>
              <a:rPr lang="en-US" sz="2400" dirty="0"/>
              <a:t> </a:t>
            </a:r>
            <a:r>
              <a:rPr lang="en-US" sz="2400" dirty="0" smtClean="0"/>
              <a:t>married and formed </a:t>
            </a:r>
            <a:r>
              <a:rPr lang="en-US" sz="2400" dirty="0" err="1"/>
              <a:t>Transcona</a:t>
            </a:r>
            <a:r>
              <a:rPr lang="en-US" sz="2400" dirty="0"/>
              <a:t> </a:t>
            </a:r>
            <a:r>
              <a:rPr lang="en-US" sz="2400" dirty="0" smtClean="0"/>
              <a:t>Enterprises, which produced </a:t>
            </a:r>
            <a:r>
              <a:rPr lang="en-US" sz="2400" b="1" i="1" dirty="0" smtClean="0"/>
              <a:t>A Star is Born </a:t>
            </a:r>
            <a:r>
              <a:rPr lang="en-US" sz="2400" dirty="0" smtClean="0"/>
              <a:t>(George Cukor, 1954) with Warner Bros. ‘Born in a Trunk’ was inserted as a musical biography of Garland. Rave reviews and earned Garland a nomination for Best Actress Oscar. The Norman Maine character owes as much to Judy Garland as the Vicky Lester character, i.e. as an object of bad publicity.</a:t>
            </a:r>
          </a:p>
          <a:p>
            <a:endParaRPr lang="en-US" sz="2400" dirty="0" smtClean="0"/>
          </a:p>
          <a:p>
            <a:endParaRPr lang="en-US" sz="2400" dirty="0" smtClean="0"/>
          </a:p>
          <a:p>
            <a:endParaRPr lang="en-US" sz="2400" dirty="0"/>
          </a:p>
        </p:txBody>
      </p:sp>
      <p:pic>
        <p:nvPicPr>
          <p:cNvPr id="4" name="Picture 3"/>
          <p:cNvPicPr>
            <a:picLocks noChangeAspect="1"/>
          </p:cNvPicPr>
          <p:nvPr/>
        </p:nvPicPr>
        <p:blipFill>
          <a:blip r:embed="rId2"/>
          <a:stretch>
            <a:fillRect/>
          </a:stretch>
        </p:blipFill>
        <p:spPr>
          <a:xfrm>
            <a:off x="7630776" y="-1"/>
            <a:ext cx="1513223" cy="2146417"/>
          </a:xfrm>
          <a:prstGeom prst="rect">
            <a:avLst/>
          </a:prstGeom>
        </p:spPr>
      </p:pic>
      <p:pic>
        <p:nvPicPr>
          <p:cNvPr id="5" name="Picture 4"/>
          <p:cNvPicPr>
            <a:picLocks noChangeAspect="1"/>
          </p:cNvPicPr>
          <p:nvPr/>
        </p:nvPicPr>
        <p:blipFill>
          <a:blip r:embed="rId3"/>
          <a:stretch>
            <a:fillRect/>
          </a:stretch>
        </p:blipFill>
        <p:spPr>
          <a:xfrm>
            <a:off x="7810450" y="2146417"/>
            <a:ext cx="1353393" cy="1201136"/>
          </a:xfrm>
          <a:prstGeom prst="rect">
            <a:avLst/>
          </a:prstGeom>
        </p:spPr>
      </p:pic>
      <p:pic>
        <p:nvPicPr>
          <p:cNvPr id="7" name="Picture 6"/>
          <p:cNvPicPr>
            <a:picLocks noChangeAspect="1"/>
          </p:cNvPicPr>
          <p:nvPr/>
        </p:nvPicPr>
        <p:blipFill>
          <a:blip r:embed="rId4"/>
          <a:stretch>
            <a:fillRect/>
          </a:stretch>
        </p:blipFill>
        <p:spPr>
          <a:xfrm>
            <a:off x="7810451" y="3347553"/>
            <a:ext cx="1353392" cy="1854147"/>
          </a:xfrm>
          <a:prstGeom prst="rect">
            <a:avLst/>
          </a:prstGeom>
        </p:spPr>
      </p:pic>
      <p:pic>
        <p:nvPicPr>
          <p:cNvPr id="9" name="Picture 8"/>
          <p:cNvPicPr>
            <a:picLocks noChangeAspect="1"/>
          </p:cNvPicPr>
          <p:nvPr/>
        </p:nvPicPr>
        <p:blipFill>
          <a:blip r:embed="rId5"/>
          <a:stretch>
            <a:fillRect/>
          </a:stretch>
        </p:blipFill>
        <p:spPr>
          <a:xfrm>
            <a:off x="7810450" y="5950710"/>
            <a:ext cx="1353393" cy="907290"/>
          </a:xfrm>
          <a:prstGeom prst="rect">
            <a:avLst/>
          </a:prstGeom>
        </p:spPr>
      </p:pic>
      <p:pic>
        <p:nvPicPr>
          <p:cNvPr id="10" name="Picture 9"/>
          <p:cNvPicPr>
            <a:picLocks noChangeAspect="1"/>
          </p:cNvPicPr>
          <p:nvPr/>
        </p:nvPicPr>
        <p:blipFill>
          <a:blip r:embed="rId6"/>
          <a:stretch>
            <a:fillRect/>
          </a:stretch>
        </p:blipFill>
        <p:spPr>
          <a:xfrm>
            <a:off x="7810451" y="5201700"/>
            <a:ext cx="1333549" cy="749010"/>
          </a:xfrm>
          <a:prstGeom prst="rect">
            <a:avLst/>
          </a:prstGeom>
        </p:spPr>
      </p:pic>
    </p:spTree>
    <p:extLst>
      <p:ext uri="{BB962C8B-B14F-4D97-AF65-F5344CB8AC3E}">
        <p14:creationId xmlns:p14="http://schemas.microsoft.com/office/powerpoint/2010/main" val="2016000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1507"/>
          </a:xfrm>
        </p:spPr>
        <p:txBody>
          <a:bodyPr>
            <a:normAutofit/>
          </a:bodyPr>
          <a:lstStyle/>
          <a:p>
            <a:r>
              <a:rPr lang="en-US" dirty="0" smtClean="0"/>
              <a:t>Publicity</a:t>
            </a:r>
            <a:endParaRPr lang="en-US" dirty="0"/>
          </a:p>
        </p:txBody>
      </p:sp>
      <p:sp>
        <p:nvSpPr>
          <p:cNvPr id="3" name="Content Placeholder 2"/>
          <p:cNvSpPr>
            <a:spLocks noGrp="1"/>
          </p:cNvSpPr>
          <p:nvPr>
            <p:ph idx="1"/>
          </p:nvPr>
        </p:nvSpPr>
        <p:spPr>
          <a:xfrm>
            <a:off x="457200" y="1418725"/>
            <a:ext cx="8229600" cy="5018754"/>
          </a:xfrm>
        </p:spPr>
        <p:txBody>
          <a:bodyPr>
            <a:normAutofit lnSpcReduction="10000"/>
          </a:bodyPr>
          <a:lstStyle/>
          <a:p>
            <a:r>
              <a:rPr lang="en-US" sz="2400" dirty="0"/>
              <a:t>By the 1930s, all the Hollywood studios had publicity departments, staffed by large numbers of people responsible for ‘constructing and disseminating a star’s image across the media of posters, photographs, newspapers, magazines and radio’ (McDonald 2000: 52)</a:t>
            </a:r>
            <a:r>
              <a:rPr lang="en-US" sz="2400" dirty="0" smtClean="0"/>
              <a:t>.</a:t>
            </a:r>
          </a:p>
          <a:p>
            <a:endParaRPr lang="en-US" sz="800" dirty="0" smtClean="0"/>
          </a:p>
          <a:p>
            <a:r>
              <a:rPr lang="en-US" sz="2400" dirty="0" smtClean="0"/>
              <a:t>Each </a:t>
            </a:r>
            <a:r>
              <a:rPr lang="en-US" sz="2400" dirty="0"/>
              <a:t>studio had a head or director of publicity in charge of organizing marketing campaigns. </a:t>
            </a:r>
            <a:endParaRPr lang="en-US" sz="2400" dirty="0" smtClean="0"/>
          </a:p>
          <a:p>
            <a:endParaRPr lang="en-US" sz="800" dirty="0" smtClean="0"/>
          </a:p>
          <a:p>
            <a:r>
              <a:rPr lang="en-US" sz="2400" dirty="0" smtClean="0"/>
              <a:t>The </a:t>
            </a:r>
            <a:r>
              <a:rPr lang="en-US" sz="2400" dirty="0"/>
              <a:t>most important were </a:t>
            </a:r>
            <a:r>
              <a:rPr lang="en-US" sz="2400" b="1" dirty="0"/>
              <a:t>Howard </a:t>
            </a:r>
            <a:r>
              <a:rPr lang="en-US" sz="2400" b="1" dirty="0" err="1"/>
              <a:t>Strickling</a:t>
            </a:r>
            <a:r>
              <a:rPr lang="en-US" sz="2400" b="1" dirty="0"/>
              <a:t> </a:t>
            </a:r>
            <a:r>
              <a:rPr lang="en-US" sz="2400" dirty="0"/>
              <a:t>at MGM, </a:t>
            </a:r>
            <a:r>
              <a:rPr lang="en-US" sz="2400" b="1" dirty="0"/>
              <a:t>Harry Brand</a:t>
            </a:r>
            <a:r>
              <a:rPr lang="en-US" sz="2400" dirty="0"/>
              <a:t> at Twentieth Century Fox and </a:t>
            </a:r>
            <a:r>
              <a:rPr lang="en-US" sz="2400" b="1" dirty="0"/>
              <a:t>Bob </a:t>
            </a:r>
            <a:r>
              <a:rPr lang="en-US" sz="2400" b="1" dirty="0" err="1"/>
              <a:t>Taplinger</a:t>
            </a:r>
            <a:r>
              <a:rPr lang="en-US" sz="2400" b="1" dirty="0"/>
              <a:t> </a:t>
            </a:r>
            <a:r>
              <a:rPr lang="en-US" sz="2400" dirty="0"/>
              <a:t>at Warner Bros. </a:t>
            </a:r>
            <a:r>
              <a:rPr lang="en-US" sz="2400" dirty="0" smtClean="0"/>
              <a:t> </a:t>
            </a:r>
          </a:p>
          <a:p>
            <a:endParaRPr lang="en-US" sz="800" dirty="0" smtClean="0"/>
          </a:p>
          <a:p>
            <a:r>
              <a:rPr lang="en-US" sz="2400" dirty="0" smtClean="0"/>
              <a:t>MGM’s </a:t>
            </a:r>
            <a:r>
              <a:rPr lang="en-US" sz="2400" dirty="0"/>
              <a:t>publicity department employed </a:t>
            </a:r>
            <a:r>
              <a:rPr lang="en-US" sz="2400" dirty="0" smtClean="0"/>
              <a:t>sixty </a:t>
            </a:r>
            <a:r>
              <a:rPr lang="en-US" sz="2400" dirty="0"/>
              <a:t>members of staff, each taking responsibility for three or four stars (McDonald 2000: 52). </a:t>
            </a:r>
          </a:p>
        </p:txBody>
      </p:sp>
      <p:pic>
        <p:nvPicPr>
          <p:cNvPr id="4" name="Picture 3"/>
          <p:cNvPicPr>
            <a:picLocks noChangeAspect="1"/>
          </p:cNvPicPr>
          <p:nvPr/>
        </p:nvPicPr>
        <p:blipFill>
          <a:blip r:embed="rId2"/>
          <a:stretch>
            <a:fillRect/>
          </a:stretch>
        </p:blipFill>
        <p:spPr>
          <a:xfrm>
            <a:off x="7150048" y="17420"/>
            <a:ext cx="1993952" cy="1401305"/>
          </a:xfrm>
          <a:prstGeom prst="rect">
            <a:avLst/>
          </a:prstGeom>
        </p:spPr>
      </p:pic>
    </p:spTree>
    <p:extLst>
      <p:ext uri="{BB962C8B-B14F-4D97-AF65-F5344CB8AC3E}">
        <p14:creationId xmlns:p14="http://schemas.microsoft.com/office/powerpoint/2010/main" val="3185790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0287"/>
          </a:xfrm>
        </p:spPr>
        <p:txBody>
          <a:bodyPr>
            <a:normAutofit/>
          </a:bodyPr>
          <a:lstStyle/>
          <a:p>
            <a:r>
              <a:rPr lang="en-GB" dirty="0" smtClean="0"/>
              <a:t>Howard </a:t>
            </a:r>
            <a:r>
              <a:rPr lang="en-GB" dirty="0" err="1" smtClean="0"/>
              <a:t>Strickling’s</a:t>
            </a:r>
            <a:r>
              <a:rPr lang="en-GB" dirty="0" smtClean="0"/>
              <a:t> team at MGM</a:t>
            </a:r>
            <a:endParaRPr lang="en-US" dirty="0"/>
          </a:p>
        </p:txBody>
      </p:sp>
      <p:sp>
        <p:nvSpPr>
          <p:cNvPr id="3" name="Content Placeholder 2"/>
          <p:cNvSpPr>
            <a:spLocks noGrp="1"/>
          </p:cNvSpPr>
          <p:nvPr>
            <p:ph idx="1"/>
          </p:nvPr>
        </p:nvSpPr>
        <p:spPr>
          <a:xfrm>
            <a:off x="457200" y="1386386"/>
            <a:ext cx="8229600" cy="4739778"/>
          </a:xfrm>
        </p:spPr>
        <p:txBody>
          <a:bodyPr>
            <a:normAutofit fontScale="92500" lnSpcReduction="10000"/>
          </a:bodyPr>
          <a:lstStyle/>
          <a:p>
            <a:r>
              <a:rPr lang="en-GB" dirty="0" smtClean="0"/>
              <a:t>‘</a:t>
            </a:r>
            <a:r>
              <a:rPr lang="en-GB" dirty="0"/>
              <a:t>Howard </a:t>
            </a:r>
            <a:r>
              <a:rPr lang="en-GB" dirty="0" err="1"/>
              <a:t>Strickling’s</a:t>
            </a:r>
            <a:r>
              <a:rPr lang="en-GB" dirty="0"/>
              <a:t> staff turned the business of motion picture publicity into a campaign as complex, widespread, and unavoidable as a military invasion’ </a:t>
            </a:r>
            <a:r>
              <a:rPr lang="en-GB" sz="2600" dirty="0" smtClean="0"/>
              <a:t>(</a:t>
            </a:r>
            <a:r>
              <a:rPr lang="en-US" sz="2600" dirty="0"/>
              <a:t>Robert Sennett, </a:t>
            </a:r>
            <a:r>
              <a:rPr lang="en-US" sz="2600" i="1" dirty="0" smtClean="0"/>
              <a:t>Hollywood </a:t>
            </a:r>
            <a:r>
              <a:rPr lang="en-US" sz="2600" i="1" dirty="0"/>
              <a:t>Hoopla</a:t>
            </a:r>
            <a:r>
              <a:rPr lang="en-US" sz="2600" dirty="0"/>
              <a:t>, </a:t>
            </a:r>
            <a:r>
              <a:rPr lang="en-GB" sz="2600" dirty="0" smtClean="0"/>
              <a:t>1998</a:t>
            </a:r>
            <a:r>
              <a:rPr lang="en-GB" sz="2600" dirty="0"/>
              <a:t>: 69).</a:t>
            </a:r>
            <a:r>
              <a:rPr lang="en-GB" dirty="0"/>
              <a:t> </a:t>
            </a:r>
            <a:endParaRPr lang="en-GB" dirty="0" smtClean="0"/>
          </a:p>
          <a:p>
            <a:endParaRPr lang="en-GB" sz="800" dirty="0" smtClean="0"/>
          </a:p>
          <a:p>
            <a:r>
              <a:rPr lang="en-GB" dirty="0" smtClean="0"/>
              <a:t>This </a:t>
            </a:r>
            <a:r>
              <a:rPr lang="en-GB" dirty="0"/>
              <a:t>involved the star in making a series of personal appearances, as well as appearing across the country in posters, trailers, song recordings, newspaper and radio advertisements, product endorsements and book tie-</a:t>
            </a:r>
            <a:r>
              <a:rPr lang="en-GB" dirty="0" smtClean="0"/>
              <a:t>ins. </a:t>
            </a:r>
            <a:endParaRPr lang="en-GB" dirty="0"/>
          </a:p>
          <a:p>
            <a:endParaRPr lang="en-US" dirty="0"/>
          </a:p>
        </p:txBody>
      </p:sp>
      <p:pic>
        <p:nvPicPr>
          <p:cNvPr id="4" name="Picture 3"/>
          <p:cNvPicPr>
            <a:picLocks noChangeAspect="1"/>
          </p:cNvPicPr>
          <p:nvPr/>
        </p:nvPicPr>
        <p:blipFill>
          <a:blip r:embed="rId2"/>
          <a:stretch>
            <a:fillRect/>
          </a:stretch>
        </p:blipFill>
        <p:spPr>
          <a:xfrm>
            <a:off x="7318768" y="5466558"/>
            <a:ext cx="1877398" cy="1391442"/>
          </a:xfrm>
          <a:prstGeom prst="rect">
            <a:avLst/>
          </a:prstGeom>
        </p:spPr>
      </p:pic>
      <p:pic>
        <p:nvPicPr>
          <p:cNvPr id="5" name="Picture 4"/>
          <p:cNvPicPr>
            <a:picLocks noChangeAspect="1"/>
          </p:cNvPicPr>
          <p:nvPr/>
        </p:nvPicPr>
        <p:blipFill>
          <a:blip r:embed="rId3"/>
          <a:stretch>
            <a:fillRect/>
          </a:stretch>
        </p:blipFill>
        <p:spPr>
          <a:xfrm>
            <a:off x="7748775" y="3085479"/>
            <a:ext cx="1395226" cy="1829893"/>
          </a:xfrm>
          <a:prstGeom prst="rect">
            <a:avLst/>
          </a:prstGeom>
        </p:spPr>
      </p:pic>
    </p:spTree>
    <p:extLst>
      <p:ext uri="{BB962C8B-B14F-4D97-AF65-F5344CB8AC3E}">
        <p14:creationId xmlns:p14="http://schemas.microsoft.com/office/powerpoint/2010/main" val="327540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9067"/>
          </a:xfrm>
        </p:spPr>
        <p:txBody>
          <a:bodyPr/>
          <a:lstStyle/>
          <a:p>
            <a:r>
              <a:rPr lang="en-GB" dirty="0"/>
              <a:t>The </a:t>
            </a:r>
            <a:r>
              <a:rPr lang="en-US" dirty="0"/>
              <a:t>U</a:t>
            </a:r>
            <a:r>
              <a:rPr lang="en-US" dirty="0" smtClean="0"/>
              <a:t>nit </a:t>
            </a:r>
            <a:r>
              <a:rPr lang="en-US" dirty="0"/>
              <a:t>P</a:t>
            </a:r>
            <a:r>
              <a:rPr lang="en-US" dirty="0" smtClean="0"/>
              <a:t>ublicist</a:t>
            </a:r>
            <a:endParaRPr lang="en-GB" dirty="0"/>
          </a:p>
        </p:txBody>
      </p:sp>
      <p:sp>
        <p:nvSpPr>
          <p:cNvPr id="3" name="Content Placeholder 2"/>
          <p:cNvSpPr>
            <a:spLocks noGrp="1"/>
          </p:cNvSpPr>
          <p:nvPr>
            <p:ph idx="1"/>
          </p:nvPr>
        </p:nvSpPr>
        <p:spPr>
          <a:xfrm>
            <a:off x="457200" y="1337910"/>
            <a:ext cx="8229600" cy="4954144"/>
          </a:xfrm>
        </p:spPr>
        <p:txBody>
          <a:bodyPr>
            <a:normAutofit fontScale="85000" lnSpcReduction="20000"/>
          </a:bodyPr>
          <a:lstStyle/>
          <a:p>
            <a:r>
              <a:rPr lang="en-US" dirty="0"/>
              <a:t>A ‘unit publicist’ was ordinarily assigned to a film when it first went into production. </a:t>
            </a:r>
            <a:endParaRPr lang="en-US" dirty="0" smtClean="0"/>
          </a:p>
          <a:p>
            <a:endParaRPr lang="en-US" sz="800" dirty="0" smtClean="0"/>
          </a:p>
          <a:p>
            <a:r>
              <a:rPr lang="en-US" dirty="0" smtClean="0"/>
              <a:t>‘Their </a:t>
            </a:r>
            <a:r>
              <a:rPr lang="en-US" dirty="0"/>
              <a:t>job was to create and manage the publicity surrounding it from the moment it began production right the way through to its release across throughout the </a:t>
            </a:r>
            <a:r>
              <a:rPr lang="en-US" dirty="0" smtClean="0"/>
              <a:t>world’ </a:t>
            </a:r>
            <a:r>
              <a:rPr lang="en-US" sz="2800" dirty="0"/>
              <a:t>(</a:t>
            </a:r>
            <a:r>
              <a:rPr lang="en-US" sz="2800" dirty="0" smtClean="0"/>
              <a:t>McDonald, </a:t>
            </a:r>
            <a:r>
              <a:rPr lang="en-US" sz="2800" i="1" dirty="0" smtClean="0"/>
              <a:t>The Star System</a:t>
            </a:r>
            <a:r>
              <a:rPr lang="en-US" sz="2800" dirty="0" smtClean="0"/>
              <a:t>, </a:t>
            </a:r>
            <a:r>
              <a:rPr lang="en-US" sz="2800" dirty="0"/>
              <a:t>2000: 52)</a:t>
            </a:r>
            <a:r>
              <a:rPr lang="en-US" dirty="0"/>
              <a:t>. </a:t>
            </a:r>
            <a:endParaRPr lang="en-US" dirty="0" smtClean="0"/>
          </a:p>
          <a:p>
            <a:endParaRPr lang="en-US" sz="800" dirty="0" smtClean="0"/>
          </a:p>
          <a:p>
            <a:r>
              <a:rPr lang="en-US" dirty="0" smtClean="0"/>
              <a:t>Articles</a:t>
            </a:r>
            <a:r>
              <a:rPr lang="en-US" dirty="0"/>
              <a:t>, gossip and news stories would be placed in the trade press and the general news media by </a:t>
            </a:r>
            <a:r>
              <a:rPr lang="en-US" b="1" dirty="0"/>
              <a:t>‘planters’</a:t>
            </a:r>
            <a:r>
              <a:rPr lang="en-US" dirty="0"/>
              <a:t> to gain maximum exposure</a:t>
            </a:r>
            <a:r>
              <a:rPr lang="en-US" dirty="0" smtClean="0"/>
              <a:t>.</a:t>
            </a:r>
          </a:p>
          <a:p>
            <a:endParaRPr lang="en-US" sz="800" dirty="0" smtClean="0"/>
          </a:p>
          <a:p>
            <a:r>
              <a:rPr lang="en-US" dirty="0" smtClean="0"/>
              <a:t>These </a:t>
            </a:r>
            <a:r>
              <a:rPr lang="en-US" dirty="0"/>
              <a:t>were designed to intensify audience interest to ensure a sell-out opening weekend at the first-run movies theatre, the ones that charged the highest admission prices. </a:t>
            </a:r>
            <a:r>
              <a:rPr lang="en-US" dirty="0" smtClean="0"/>
              <a:t> </a:t>
            </a:r>
            <a:endParaRPr lang="en-US" dirty="0"/>
          </a:p>
        </p:txBody>
      </p:sp>
      <p:pic>
        <p:nvPicPr>
          <p:cNvPr id="4" name="Picture 3"/>
          <p:cNvPicPr>
            <a:picLocks noChangeAspect="1"/>
          </p:cNvPicPr>
          <p:nvPr/>
        </p:nvPicPr>
        <p:blipFill>
          <a:blip r:embed="rId2"/>
          <a:stretch>
            <a:fillRect/>
          </a:stretch>
        </p:blipFill>
        <p:spPr>
          <a:xfrm>
            <a:off x="7332067" y="0"/>
            <a:ext cx="1811933" cy="1365779"/>
          </a:xfrm>
          <a:prstGeom prst="rect">
            <a:avLst/>
          </a:prstGeom>
        </p:spPr>
      </p:pic>
    </p:spTree>
    <p:extLst>
      <p:ext uri="{BB962C8B-B14F-4D97-AF65-F5344CB8AC3E}">
        <p14:creationId xmlns:p14="http://schemas.microsoft.com/office/powerpoint/2010/main" val="447272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28125" cy="723947"/>
          </a:xfrm>
        </p:spPr>
        <p:txBody>
          <a:bodyPr>
            <a:normAutofit fontScale="90000"/>
          </a:bodyPr>
          <a:lstStyle/>
          <a:p>
            <a:r>
              <a:rPr lang="en-US" dirty="0" smtClean="0"/>
              <a:t>Photographers &amp; Fan Clubs, etc.</a:t>
            </a:r>
            <a:endParaRPr lang="en-US" dirty="0"/>
          </a:p>
        </p:txBody>
      </p:sp>
      <p:sp>
        <p:nvSpPr>
          <p:cNvPr id="3" name="Content Placeholder 2"/>
          <p:cNvSpPr>
            <a:spLocks noGrp="1"/>
          </p:cNvSpPr>
          <p:nvPr>
            <p:ph idx="1"/>
          </p:nvPr>
        </p:nvSpPr>
        <p:spPr>
          <a:xfrm>
            <a:off x="457200" y="1211875"/>
            <a:ext cx="7499928" cy="5322554"/>
          </a:xfrm>
        </p:spPr>
        <p:txBody>
          <a:bodyPr>
            <a:normAutofit fontScale="92500" lnSpcReduction="10000"/>
          </a:bodyPr>
          <a:lstStyle/>
          <a:p>
            <a:r>
              <a:rPr lang="en-US" sz="2400" dirty="0"/>
              <a:t>Hollywood publicity departments </a:t>
            </a:r>
            <a:r>
              <a:rPr lang="en-US" sz="2400" dirty="0" smtClean="0"/>
              <a:t>employed </a:t>
            </a:r>
            <a:r>
              <a:rPr lang="en-US" sz="2400" dirty="0"/>
              <a:t>photographers to take flattering portraits of the stars, many of which would be signed and sent out to fans and fan </a:t>
            </a:r>
            <a:r>
              <a:rPr lang="en-US" sz="2400" dirty="0" smtClean="0"/>
              <a:t>clubs </a:t>
            </a:r>
            <a:r>
              <a:rPr lang="en-US" sz="2200" dirty="0" smtClean="0"/>
              <a:t>(e.g., George </a:t>
            </a:r>
            <a:r>
              <a:rPr lang="en-US" sz="2200" dirty="0" err="1" smtClean="0"/>
              <a:t>Hurrell</a:t>
            </a:r>
            <a:r>
              <a:rPr lang="en-US" sz="2200" dirty="0" smtClean="0"/>
              <a:t>).</a:t>
            </a:r>
            <a:endParaRPr lang="en-US" sz="2200" dirty="0" smtClean="0"/>
          </a:p>
          <a:p>
            <a:endParaRPr lang="en-US" sz="800" dirty="0" smtClean="0"/>
          </a:p>
          <a:p>
            <a:r>
              <a:rPr lang="en-US" sz="2400" dirty="0" smtClean="0"/>
              <a:t>While </a:t>
            </a:r>
            <a:r>
              <a:rPr lang="en-US" sz="2400" dirty="0"/>
              <a:t>part of the publicity team responded to fan mail and liaised with fanzine editors, others produced the previews of forthcoming releases, writing articles for magazines and newspapers</a:t>
            </a:r>
            <a:r>
              <a:rPr lang="en-US" sz="2400" dirty="0" smtClean="0"/>
              <a:t>.</a:t>
            </a:r>
          </a:p>
          <a:p>
            <a:endParaRPr lang="en-US" sz="800" dirty="0" smtClean="0"/>
          </a:p>
          <a:p>
            <a:r>
              <a:rPr lang="en-US" sz="2400" dirty="0" smtClean="0"/>
              <a:t>Another </a:t>
            </a:r>
            <a:r>
              <a:rPr lang="en-US" sz="2400" dirty="0"/>
              <a:t>group organized merchandising tie-ins, soliciting product testimonials and endorsements, organizing fashion shoots and arranging personal appearances and radio assignments</a:t>
            </a:r>
            <a:r>
              <a:rPr lang="en-US" sz="2400" dirty="0" smtClean="0"/>
              <a:t>.</a:t>
            </a:r>
          </a:p>
          <a:p>
            <a:endParaRPr lang="en-US" sz="800" dirty="0" smtClean="0"/>
          </a:p>
          <a:p>
            <a:r>
              <a:rPr lang="en-US" sz="2400" dirty="0" smtClean="0"/>
              <a:t>Others designed </a:t>
            </a:r>
            <a:r>
              <a:rPr lang="en-US" sz="2400" dirty="0"/>
              <a:t>the movie ads and posters for the new releases, providing a range of designs, including international variations to be distributed to countries around the world.</a:t>
            </a:r>
            <a:r>
              <a:rPr lang="en-GB" sz="2400" dirty="0"/>
              <a:t> </a:t>
            </a:r>
            <a:r>
              <a:rPr lang="en-GB" sz="2400" dirty="0" smtClean="0"/>
              <a:t> </a:t>
            </a:r>
          </a:p>
          <a:p>
            <a:endParaRPr lang="en-US" sz="2400" dirty="0"/>
          </a:p>
        </p:txBody>
      </p:sp>
      <p:pic>
        <p:nvPicPr>
          <p:cNvPr id="4" name="Picture 3"/>
          <p:cNvPicPr>
            <a:picLocks noChangeAspect="1"/>
          </p:cNvPicPr>
          <p:nvPr/>
        </p:nvPicPr>
        <p:blipFill>
          <a:blip r:embed="rId2"/>
          <a:stretch>
            <a:fillRect/>
          </a:stretch>
        </p:blipFill>
        <p:spPr>
          <a:xfrm>
            <a:off x="8041101" y="69648"/>
            <a:ext cx="1011758" cy="1011758"/>
          </a:xfrm>
          <a:prstGeom prst="rect">
            <a:avLst/>
          </a:prstGeom>
        </p:spPr>
      </p:pic>
      <p:pic>
        <p:nvPicPr>
          <p:cNvPr id="5" name="Picture 4"/>
          <p:cNvPicPr>
            <a:picLocks noChangeAspect="1"/>
          </p:cNvPicPr>
          <p:nvPr/>
        </p:nvPicPr>
        <p:blipFill>
          <a:blip r:embed="rId3"/>
          <a:stretch>
            <a:fillRect/>
          </a:stretch>
        </p:blipFill>
        <p:spPr>
          <a:xfrm>
            <a:off x="7877267" y="1441855"/>
            <a:ext cx="1266733" cy="1538467"/>
          </a:xfrm>
          <a:prstGeom prst="rect">
            <a:avLst/>
          </a:prstGeom>
        </p:spPr>
      </p:pic>
      <p:pic>
        <p:nvPicPr>
          <p:cNvPr id="6" name="Picture 5"/>
          <p:cNvPicPr>
            <a:picLocks noChangeAspect="1"/>
          </p:cNvPicPr>
          <p:nvPr/>
        </p:nvPicPr>
        <p:blipFill>
          <a:blip r:embed="rId4"/>
          <a:stretch>
            <a:fillRect/>
          </a:stretch>
        </p:blipFill>
        <p:spPr>
          <a:xfrm>
            <a:off x="7880558" y="5109396"/>
            <a:ext cx="1263442" cy="1748604"/>
          </a:xfrm>
          <a:prstGeom prst="rect">
            <a:avLst/>
          </a:prstGeom>
        </p:spPr>
      </p:pic>
      <p:pic>
        <p:nvPicPr>
          <p:cNvPr id="7" name="Picture 6"/>
          <p:cNvPicPr>
            <a:picLocks noChangeAspect="1"/>
          </p:cNvPicPr>
          <p:nvPr/>
        </p:nvPicPr>
        <p:blipFill>
          <a:blip r:embed="rId5"/>
          <a:stretch>
            <a:fillRect/>
          </a:stretch>
        </p:blipFill>
        <p:spPr>
          <a:xfrm>
            <a:off x="7877267" y="3174771"/>
            <a:ext cx="1266733" cy="1666754"/>
          </a:xfrm>
          <a:prstGeom prst="rect">
            <a:avLst/>
          </a:prstGeom>
        </p:spPr>
      </p:pic>
    </p:spTree>
    <p:extLst>
      <p:ext uri="{BB962C8B-B14F-4D97-AF65-F5344CB8AC3E}">
        <p14:creationId xmlns:p14="http://schemas.microsoft.com/office/powerpoint/2010/main" val="2098210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49022" cy="747241"/>
          </a:xfrm>
        </p:spPr>
        <p:txBody>
          <a:bodyPr>
            <a:normAutofit fontScale="90000"/>
          </a:bodyPr>
          <a:lstStyle/>
          <a:p>
            <a:r>
              <a:rPr lang="en-US" dirty="0"/>
              <a:t>Public appearances, </a:t>
            </a:r>
            <a:r>
              <a:rPr lang="en-US" dirty="0" err="1"/>
              <a:t>etc</a:t>
            </a:r>
            <a:r>
              <a:rPr lang="en-GB" dirty="0"/>
              <a:t> </a:t>
            </a:r>
            <a:endParaRPr lang="en-US" dirty="0"/>
          </a:p>
        </p:txBody>
      </p:sp>
      <p:sp>
        <p:nvSpPr>
          <p:cNvPr id="3" name="Content Placeholder 2"/>
          <p:cNvSpPr>
            <a:spLocks noGrp="1"/>
          </p:cNvSpPr>
          <p:nvPr>
            <p:ph idx="1"/>
          </p:nvPr>
        </p:nvSpPr>
        <p:spPr>
          <a:xfrm>
            <a:off x="457200" y="1666754"/>
            <a:ext cx="8502009" cy="4819199"/>
          </a:xfrm>
        </p:spPr>
        <p:txBody>
          <a:bodyPr>
            <a:normAutofit/>
          </a:bodyPr>
          <a:lstStyle/>
          <a:p>
            <a:r>
              <a:rPr lang="en-US" sz="2400" dirty="0"/>
              <a:t>While stars were hired to perform in front of cameras and microphones, they were also contractually obliged to make public appearances and participate in media interviews to promote their films. </a:t>
            </a:r>
            <a:endParaRPr lang="en-US" sz="2400" dirty="0" smtClean="0"/>
          </a:p>
          <a:p>
            <a:endParaRPr lang="en-US" sz="800" dirty="0" smtClean="0"/>
          </a:p>
          <a:p>
            <a:r>
              <a:rPr lang="en-US" sz="2400" dirty="0" smtClean="0"/>
              <a:t>A </a:t>
            </a:r>
            <a:r>
              <a:rPr lang="en-US" sz="2400" dirty="0"/>
              <a:t>refusal to comply with these demands could lead to a star being suspended without pay until they complied. </a:t>
            </a:r>
            <a:endParaRPr lang="en-US" sz="2400" dirty="0" smtClean="0"/>
          </a:p>
          <a:p>
            <a:endParaRPr lang="en-US" sz="800" dirty="0" smtClean="0"/>
          </a:p>
          <a:p>
            <a:r>
              <a:rPr lang="en-US" sz="2400" dirty="0" smtClean="0"/>
              <a:t>Under </a:t>
            </a:r>
            <a:r>
              <a:rPr lang="en-US" sz="2400" dirty="0"/>
              <a:t>the terms of the </a:t>
            </a:r>
            <a:r>
              <a:rPr lang="en-US" sz="2400" b="1" dirty="0"/>
              <a:t>standard Hollywood contract</a:t>
            </a:r>
            <a:r>
              <a:rPr lang="en-US" sz="2400" dirty="0"/>
              <a:t>, the period of the suspension, such as one week or six months, would be added to the overall term of their contract</a:t>
            </a:r>
            <a:r>
              <a:rPr lang="en-US" sz="2400" dirty="0" smtClean="0"/>
              <a:t>.</a:t>
            </a:r>
          </a:p>
          <a:p>
            <a:endParaRPr lang="en-US" sz="800" dirty="0" smtClean="0"/>
          </a:p>
          <a:p>
            <a:r>
              <a:rPr lang="en-US" sz="2400" dirty="0" smtClean="0"/>
              <a:t>Before </a:t>
            </a:r>
            <a:r>
              <a:rPr lang="en-US" sz="2400" dirty="0"/>
              <a:t>1949, this actually meant that a star’s contract with a studio could be extended </a:t>
            </a:r>
            <a:r>
              <a:rPr lang="en-US" sz="2400" dirty="0" smtClean="0"/>
              <a:t>indefinitely.  </a:t>
            </a:r>
            <a:endParaRPr lang="en-US" sz="2400" dirty="0"/>
          </a:p>
        </p:txBody>
      </p:sp>
      <p:pic>
        <p:nvPicPr>
          <p:cNvPr id="4" name="Picture 3"/>
          <p:cNvPicPr>
            <a:picLocks noChangeAspect="1"/>
          </p:cNvPicPr>
          <p:nvPr/>
        </p:nvPicPr>
        <p:blipFill>
          <a:blip r:embed="rId2"/>
          <a:stretch>
            <a:fillRect/>
          </a:stretch>
        </p:blipFill>
        <p:spPr>
          <a:xfrm>
            <a:off x="6736770" y="-83762"/>
            <a:ext cx="2510783" cy="1929664"/>
          </a:xfrm>
          <a:prstGeom prst="rect">
            <a:avLst/>
          </a:prstGeom>
        </p:spPr>
      </p:pic>
    </p:spTree>
    <p:extLst>
      <p:ext uri="{BB962C8B-B14F-4D97-AF65-F5344CB8AC3E}">
        <p14:creationId xmlns:p14="http://schemas.microsoft.com/office/powerpoint/2010/main" val="3061295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2727"/>
          </a:xfrm>
        </p:spPr>
        <p:txBody>
          <a:bodyPr>
            <a:normAutofit/>
          </a:bodyPr>
          <a:lstStyle/>
          <a:p>
            <a:r>
              <a:rPr lang="en-US" dirty="0"/>
              <a:t>Hollywood </a:t>
            </a:r>
            <a:r>
              <a:rPr lang="en-US" dirty="0" smtClean="0"/>
              <a:t>Reporters</a:t>
            </a:r>
            <a:endParaRPr lang="en-US" dirty="0"/>
          </a:p>
        </p:txBody>
      </p:sp>
      <p:sp>
        <p:nvSpPr>
          <p:cNvPr id="3" name="Content Placeholder 2"/>
          <p:cNvSpPr>
            <a:spLocks noGrp="1"/>
          </p:cNvSpPr>
          <p:nvPr>
            <p:ph idx="1"/>
          </p:nvPr>
        </p:nvSpPr>
        <p:spPr>
          <a:xfrm>
            <a:off x="457200" y="1354584"/>
            <a:ext cx="7708282" cy="5173538"/>
          </a:xfrm>
        </p:spPr>
        <p:txBody>
          <a:bodyPr>
            <a:normAutofit/>
          </a:bodyPr>
          <a:lstStyle/>
          <a:p>
            <a:r>
              <a:rPr lang="en-US" sz="2400" dirty="0" smtClean="0"/>
              <a:t>By the late 1930s</a:t>
            </a:r>
            <a:r>
              <a:rPr lang="en-US" sz="2400" dirty="0"/>
              <a:t>, </a:t>
            </a:r>
            <a:r>
              <a:rPr lang="en-US" sz="2400" dirty="0" smtClean="0"/>
              <a:t>there </a:t>
            </a:r>
            <a:r>
              <a:rPr lang="en-US" sz="2400" dirty="0"/>
              <a:t>were </a:t>
            </a:r>
            <a:r>
              <a:rPr lang="en-US" sz="2400" dirty="0" smtClean="0"/>
              <a:t>over 300 </a:t>
            </a:r>
            <a:r>
              <a:rPr lang="en-US" sz="2400" dirty="0"/>
              <a:t>members of the press based in Los </a:t>
            </a:r>
            <a:r>
              <a:rPr lang="en-US" sz="2400" dirty="0" smtClean="0"/>
              <a:t>Angeles, reporting daily on </a:t>
            </a:r>
            <a:r>
              <a:rPr lang="en-US" sz="2400" dirty="0" smtClean="0"/>
              <a:t>star </a:t>
            </a:r>
            <a:r>
              <a:rPr lang="en-US" sz="2400" dirty="0" smtClean="0"/>
              <a:t>activities.</a:t>
            </a:r>
          </a:p>
          <a:p>
            <a:endParaRPr lang="en-US" sz="800" dirty="0" smtClean="0"/>
          </a:p>
          <a:p>
            <a:r>
              <a:rPr lang="en-US" sz="2400" dirty="0" smtClean="0"/>
              <a:t>Many </a:t>
            </a:r>
            <a:r>
              <a:rPr lang="en-US" sz="2400" dirty="0"/>
              <a:t>of the biggest names in journalism of the thirties and forties were associated with Hollywood, including syndicated columnists and radio broadcasters, such as </a:t>
            </a:r>
            <a:r>
              <a:rPr lang="en-US" sz="2400" b="1" dirty="0"/>
              <a:t>Walter Winchell </a:t>
            </a:r>
            <a:r>
              <a:rPr lang="en-US" sz="2400" dirty="0"/>
              <a:t>and </a:t>
            </a:r>
            <a:r>
              <a:rPr lang="en-US" sz="2400" b="1" dirty="0"/>
              <a:t>Dorothy </a:t>
            </a:r>
            <a:r>
              <a:rPr lang="en-US" sz="2400" b="1" dirty="0" err="1"/>
              <a:t>Kilgallen</a:t>
            </a:r>
            <a:r>
              <a:rPr lang="en-US" sz="2400" dirty="0"/>
              <a:t>. </a:t>
            </a:r>
            <a:endParaRPr lang="en-US" sz="2400" dirty="0" smtClean="0"/>
          </a:p>
          <a:p>
            <a:endParaRPr lang="en-US" sz="800" dirty="0" smtClean="0"/>
          </a:p>
          <a:p>
            <a:r>
              <a:rPr lang="en-US" sz="2400" dirty="0" smtClean="0"/>
              <a:t>The </a:t>
            </a:r>
            <a:r>
              <a:rPr lang="en-US" sz="2400" dirty="0"/>
              <a:t>most important trade reporters were </a:t>
            </a:r>
            <a:r>
              <a:rPr lang="en-US" sz="2400" b="1" dirty="0" smtClean="0"/>
              <a:t>Edith </a:t>
            </a:r>
            <a:r>
              <a:rPr lang="en-US" sz="2400" b="1" dirty="0"/>
              <a:t>Gwynne</a:t>
            </a:r>
            <a:r>
              <a:rPr lang="en-US" sz="2400" dirty="0"/>
              <a:t> of the </a:t>
            </a:r>
            <a:r>
              <a:rPr lang="en-US" sz="2400" i="1" dirty="0"/>
              <a:t>Hollywood Reporter</a:t>
            </a:r>
            <a:r>
              <a:rPr lang="en-US" sz="2400" dirty="0"/>
              <a:t> and </a:t>
            </a:r>
            <a:r>
              <a:rPr lang="en-US" sz="2400" b="1" dirty="0"/>
              <a:t>Mike Connelly</a:t>
            </a:r>
            <a:r>
              <a:rPr lang="en-US" sz="2400" dirty="0"/>
              <a:t> of </a:t>
            </a:r>
            <a:r>
              <a:rPr lang="en-US" sz="2400" i="1" dirty="0"/>
              <a:t>Variety</a:t>
            </a:r>
            <a:r>
              <a:rPr lang="en-US" sz="2400" dirty="0"/>
              <a:t>. </a:t>
            </a:r>
            <a:endParaRPr lang="en-US" sz="2400" dirty="0" smtClean="0"/>
          </a:p>
          <a:p>
            <a:endParaRPr lang="en-US" sz="800" dirty="0" smtClean="0"/>
          </a:p>
          <a:p>
            <a:r>
              <a:rPr lang="en-US" sz="2400" dirty="0" smtClean="0"/>
              <a:t>The </a:t>
            </a:r>
            <a:r>
              <a:rPr lang="en-US" sz="2400" dirty="0"/>
              <a:t>top magazine interviewers were </a:t>
            </a:r>
            <a:r>
              <a:rPr lang="en-GB" sz="2400" b="1" dirty="0"/>
              <a:t>Adele Rogers St. John</a:t>
            </a:r>
            <a:r>
              <a:rPr lang="en-GB" sz="2400" dirty="0"/>
              <a:t> and </a:t>
            </a:r>
            <a:r>
              <a:rPr lang="en-GB" sz="2400" b="1" dirty="0"/>
              <a:t>Sheila Graham</a:t>
            </a:r>
            <a:r>
              <a:rPr lang="en-GB" sz="2400" dirty="0"/>
              <a:t>, who both worked for </a:t>
            </a:r>
            <a:r>
              <a:rPr lang="en-GB" sz="2400" i="1" dirty="0" err="1"/>
              <a:t>Photoplay</a:t>
            </a:r>
            <a:r>
              <a:rPr lang="en-GB" sz="2400" dirty="0"/>
              <a:t>, the most important film magazine in the USA. </a:t>
            </a:r>
            <a:endParaRPr lang="en-US" sz="2400" dirty="0"/>
          </a:p>
        </p:txBody>
      </p:sp>
      <p:pic>
        <p:nvPicPr>
          <p:cNvPr id="4" name="Picture 3"/>
          <p:cNvPicPr>
            <a:picLocks noChangeAspect="1"/>
          </p:cNvPicPr>
          <p:nvPr/>
        </p:nvPicPr>
        <p:blipFill>
          <a:blip r:embed="rId2"/>
          <a:stretch>
            <a:fillRect/>
          </a:stretch>
        </p:blipFill>
        <p:spPr>
          <a:xfrm>
            <a:off x="7531305" y="0"/>
            <a:ext cx="1612695" cy="1329177"/>
          </a:xfrm>
          <a:prstGeom prst="rect">
            <a:avLst/>
          </a:prstGeom>
        </p:spPr>
      </p:pic>
      <p:pic>
        <p:nvPicPr>
          <p:cNvPr id="5" name="Picture 4"/>
          <p:cNvPicPr>
            <a:picLocks noChangeAspect="1"/>
          </p:cNvPicPr>
          <p:nvPr/>
        </p:nvPicPr>
        <p:blipFill>
          <a:blip r:embed="rId3"/>
          <a:stretch>
            <a:fillRect/>
          </a:stretch>
        </p:blipFill>
        <p:spPr>
          <a:xfrm>
            <a:off x="8022348" y="5287977"/>
            <a:ext cx="1121652" cy="1379041"/>
          </a:xfrm>
          <a:prstGeom prst="rect">
            <a:avLst/>
          </a:prstGeom>
        </p:spPr>
      </p:pic>
      <p:pic>
        <p:nvPicPr>
          <p:cNvPr id="6" name="Picture 5"/>
          <p:cNvPicPr>
            <a:picLocks noChangeAspect="1"/>
          </p:cNvPicPr>
          <p:nvPr/>
        </p:nvPicPr>
        <p:blipFill>
          <a:blip r:embed="rId4"/>
          <a:stretch>
            <a:fillRect/>
          </a:stretch>
        </p:blipFill>
        <p:spPr>
          <a:xfrm>
            <a:off x="7746364" y="2410839"/>
            <a:ext cx="1397636" cy="1808131"/>
          </a:xfrm>
          <a:prstGeom prst="rect">
            <a:avLst/>
          </a:prstGeom>
        </p:spPr>
      </p:pic>
    </p:spTree>
    <p:extLst>
      <p:ext uri="{BB962C8B-B14F-4D97-AF65-F5344CB8AC3E}">
        <p14:creationId xmlns:p14="http://schemas.microsoft.com/office/powerpoint/2010/main" val="2455467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0591"/>
          </a:xfrm>
        </p:spPr>
        <p:txBody>
          <a:bodyPr>
            <a:normAutofit/>
          </a:bodyPr>
          <a:lstStyle/>
          <a:p>
            <a:r>
              <a:rPr lang="en-US" dirty="0"/>
              <a:t>Gossip </a:t>
            </a:r>
            <a:r>
              <a:rPr lang="en-US" dirty="0" smtClean="0"/>
              <a:t>columnists</a:t>
            </a:r>
            <a:endParaRPr lang="en-US" dirty="0"/>
          </a:p>
        </p:txBody>
      </p:sp>
      <p:sp>
        <p:nvSpPr>
          <p:cNvPr id="3" name="Content Placeholder 2"/>
          <p:cNvSpPr>
            <a:spLocks noGrp="1"/>
          </p:cNvSpPr>
          <p:nvPr>
            <p:ph idx="1"/>
          </p:nvPr>
        </p:nvSpPr>
        <p:spPr>
          <a:xfrm>
            <a:off x="457200" y="1676676"/>
            <a:ext cx="8229600" cy="4831602"/>
          </a:xfrm>
        </p:spPr>
        <p:txBody>
          <a:bodyPr>
            <a:normAutofit lnSpcReduction="10000"/>
          </a:bodyPr>
          <a:lstStyle/>
          <a:p>
            <a:r>
              <a:rPr lang="en-US" sz="2800" dirty="0"/>
              <a:t>T</a:t>
            </a:r>
            <a:r>
              <a:rPr lang="en-US" sz="2800" dirty="0" smtClean="0"/>
              <a:t>he </a:t>
            </a:r>
            <a:r>
              <a:rPr lang="en-US" sz="2800" dirty="0"/>
              <a:t>most powerful reporters in Hollywood were the gossip columnists </a:t>
            </a:r>
            <a:r>
              <a:rPr lang="en-US" sz="2800" b="1" dirty="0" err="1"/>
              <a:t>Louella</a:t>
            </a:r>
            <a:r>
              <a:rPr lang="en-US" sz="2800" b="1" dirty="0"/>
              <a:t> Parsons</a:t>
            </a:r>
            <a:r>
              <a:rPr lang="en-US" sz="2800" dirty="0"/>
              <a:t>, of the </a:t>
            </a:r>
            <a:r>
              <a:rPr lang="en-US" sz="2800" i="1" dirty="0"/>
              <a:t>San Francisco Examiner</a:t>
            </a:r>
            <a:r>
              <a:rPr lang="en-US" sz="2800" dirty="0"/>
              <a:t>, and </a:t>
            </a:r>
            <a:r>
              <a:rPr lang="en-US" sz="2800" b="1" dirty="0" err="1"/>
              <a:t>Hedda</a:t>
            </a:r>
            <a:r>
              <a:rPr lang="en-US" sz="2800" b="1" dirty="0"/>
              <a:t> Hopper</a:t>
            </a:r>
            <a:r>
              <a:rPr lang="en-US" sz="2800" dirty="0"/>
              <a:t>, of the </a:t>
            </a:r>
            <a:r>
              <a:rPr lang="en-US" sz="2800" i="1" dirty="0"/>
              <a:t>Los Angeles Times</a:t>
            </a:r>
            <a:r>
              <a:rPr lang="en-US" sz="2800" dirty="0"/>
              <a:t>, who were feared, respected and loathed by Hollywood stars of the studio era.</a:t>
            </a:r>
            <a:r>
              <a:rPr lang="en-GB" sz="2800" dirty="0"/>
              <a:t> </a:t>
            </a:r>
            <a:endParaRPr lang="en-GB" sz="2800" dirty="0" smtClean="0"/>
          </a:p>
          <a:p>
            <a:endParaRPr lang="en-US" sz="800" dirty="0" smtClean="0"/>
          </a:p>
          <a:p>
            <a:r>
              <a:rPr lang="en-US" sz="2800" dirty="0" smtClean="0"/>
              <a:t>Edgar Morin described </a:t>
            </a:r>
            <a:r>
              <a:rPr lang="en-US" sz="2800" dirty="0"/>
              <a:t>gossip columns as ‘the nutritive plankton of the star system’</a:t>
            </a:r>
            <a:r>
              <a:rPr lang="en-US" sz="2400" dirty="0"/>
              <a:t> </a:t>
            </a:r>
            <a:r>
              <a:rPr lang="en-US" sz="2400" dirty="0" smtClean="0"/>
              <a:t>(Morin, </a:t>
            </a:r>
            <a:r>
              <a:rPr lang="en-US" sz="2400" i="1" dirty="0"/>
              <a:t>Les Stars</a:t>
            </a:r>
            <a:r>
              <a:rPr lang="en-US" sz="2400" dirty="0"/>
              <a:t>, </a:t>
            </a:r>
            <a:r>
              <a:rPr lang="en-US" sz="2400" dirty="0" smtClean="0"/>
              <a:t>1957/2005</a:t>
            </a:r>
            <a:r>
              <a:rPr lang="en-US" sz="2400" dirty="0"/>
              <a:t>: 73). </a:t>
            </a:r>
            <a:endParaRPr lang="en-US" sz="2400" dirty="0" smtClean="0"/>
          </a:p>
          <a:p>
            <a:endParaRPr lang="en-US" sz="800" dirty="0" smtClean="0"/>
          </a:p>
          <a:p>
            <a:r>
              <a:rPr lang="en-US" sz="2800" dirty="0" smtClean="0"/>
              <a:t>‘</a:t>
            </a:r>
            <a:r>
              <a:rPr lang="en-US" sz="2800" dirty="0"/>
              <a:t>journalists of the cinema are more interested in the stars than in films, and more interested in gossip about the stars than in the stars</a:t>
            </a:r>
            <a:r>
              <a:rPr lang="en-US" sz="2800" dirty="0" smtClean="0"/>
              <a:t>’ </a:t>
            </a:r>
            <a:r>
              <a:rPr lang="en-US" sz="2400" dirty="0" smtClean="0"/>
              <a:t>(ibid.). </a:t>
            </a:r>
          </a:p>
        </p:txBody>
      </p:sp>
      <p:pic>
        <p:nvPicPr>
          <p:cNvPr id="4" name="Picture 3"/>
          <p:cNvPicPr>
            <a:picLocks noChangeAspect="1"/>
          </p:cNvPicPr>
          <p:nvPr/>
        </p:nvPicPr>
        <p:blipFill>
          <a:blip r:embed="rId2"/>
          <a:stretch>
            <a:fillRect/>
          </a:stretch>
        </p:blipFill>
        <p:spPr>
          <a:xfrm>
            <a:off x="0" y="0"/>
            <a:ext cx="1398945" cy="1688593"/>
          </a:xfrm>
          <a:prstGeom prst="rect">
            <a:avLst/>
          </a:prstGeom>
        </p:spPr>
      </p:pic>
      <p:pic>
        <p:nvPicPr>
          <p:cNvPr id="5" name="Picture 4"/>
          <p:cNvPicPr>
            <a:picLocks noChangeAspect="1"/>
          </p:cNvPicPr>
          <p:nvPr/>
        </p:nvPicPr>
        <p:blipFill>
          <a:blip r:embed="rId3"/>
          <a:stretch>
            <a:fillRect/>
          </a:stretch>
        </p:blipFill>
        <p:spPr>
          <a:xfrm>
            <a:off x="7788461" y="-1"/>
            <a:ext cx="1355539" cy="1686291"/>
          </a:xfrm>
          <a:prstGeom prst="rect">
            <a:avLst/>
          </a:prstGeom>
        </p:spPr>
      </p:pic>
    </p:spTree>
    <p:extLst>
      <p:ext uri="{BB962C8B-B14F-4D97-AF65-F5344CB8AC3E}">
        <p14:creationId xmlns:p14="http://schemas.microsoft.com/office/powerpoint/2010/main" val="1277354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2020"/>
          </a:xfrm>
        </p:spPr>
        <p:txBody>
          <a:bodyPr>
            <a:normAutofit/>
          </a:bodyPr>
          <a:lstStyle/>
          <a:p>
            <a:r>
              <a:rPr lang="en-US" dirty="0"/>
              <a:t>Under </a:t>
            </a:r>
            <a:r>
              <a:rPr lang="en-US" dirty="0" smtClean="0"/>
              <a:t>Contract</a:t>
            </a:r>
            <a:endParaRPr lang="en-US" dirty="0"/>
          </a:p>
        </p:txBody>
      </p:sp>
      <p:sp>
        <p:nvSpPr>
          <p:cNvPr id="3" name="Content Placeholder 2"/>
          <p:cNvSpPr>
            <a:spLocks noGrp="1"/>
          </p:cNvSpPr>
          <p:nvPr>
            <p:ph idx="1"/>
          </p:nvPr>
        </p:nvSpPr>
        <p:spPr>
          <a:xfrm>
            <a:off x="457200" y="1527858"/>
            <a:ext cx="8229600" cy="4901052"/>
          </a:xfrm>
        </p:spPr>
        <p:txBody>
          <a:bodyPr>
            <a:normAutofit lnSpcReduction="10000"/>
          </a:bodyPr>
          <a:lstStyle/>
          <a:p>
            <a:r>
              <a:rPr lang="en-US" sz="2800" dirty="0"/>
              <a:t>Between 1920 and 1960, most Hollywood stars were under contract to a particular studio. </a:t>
            </a:r>
            <a:endParaRPr lang="en-US" sz="2800" dirty="0" smtClean="0"/>
          </a:p>
          <a:p>
            <a:endParaRPr lang="en-US" sz="800" dirty="0" smtClean="0"/>
          </a:p>
          <a:p>
            <a:r>
              <a:rPr lang="en-US" sz="2800" dirty="0" smtClean="0"/>
              <a:t>MGM: Greta </a:t>
            </a:r>
            <a:r>
              <a:rPr lang="en-US" sz="2800" dirty="0" err="1"/>
              <a:t>Garbo</a:t>
            </a:r>
            <a:r>
              <a:rPr lang="en-US" sz="2800" dirty="0"/>
              <a:t>, Judy Garland and Gene </a:t>
            </a:r>
            <a:r>
              <a:rPr lang="en-US" sz="2800" dirty="0" smtClean="0"/>
              <a:t>Kelly. </a:t>
            </a:r>
          </a:p>
          <a:p>
            <a:endParaRPr lang="en-US" sz="800" dirty="0" smtClean="0"/>
          </a:p>
          <a:p>
            <a:r>
              <a:rPr lang="en-US" sz="2800" dirty="0" smtClean="0"/>
              <a:t>Warner Brothers: Bette </a:t>
            </a:r>
            <a:r>
              <a:rPr lang="en-US" sz="2800" dirty="0"/>
              <a:t>Davis, Humphrey Bogart and James </a:t>
            </a:r>
            <a:r>
              <a:rPr lang="en-US" sz="2800" dirty="0" smtClean="0"/>
              <a:t>Dean.</a:t>
            </a:r>
            <a:r>
              <a:rPr lang="en-GB" sz="2800" dirty="0" smtClean="0"/>
              <a:t> </a:t>
            </a:r>
          </a:p>
          <a:p>
            <a:endParaRPr lang="en-US" sz="800" dirty="0" smtClean="0"/>
          </a:p>
          <a:p>
            <a:r>
              <a:rPr lang="en-US" sz="2800" dirty="0" smtClean="0"/>
              <a:t>In </a:t>
            </a:r>
            <a:r>
              <a:rPr lang="en-US" sz="2800" dirty="0"/>
              <a:t>order to retain control and ownership of their talent, studios employed stars on contracts that could last for seven years, with an annual or biannual option to release the star if they were no longer viable</a:t>
            </a:r>
            <a:r>
              <a:rPr lang="en-US" sz="2800" dirty="0" smtClean="0"/>
              <a:t>.</a:t>
            </a:r>
            <a:endParaRPr lang="en-US" sz="2800" dirty="0"/>
          </a:p>
        </p:txBody>
      </p:sp>
      <p:pic>
        <p:nvPicPr>
          <p:cNvPr id="4" name="Picture 3"/>
          <p:cNvPicPr>
            <a:picLocks noChangeAspect="1"/>
          </p:cNvPicPr>
          <p:nvPr/>
        </p:nvPicPr>
        <p:blipFill>
          <a:blip r:embed="rId2"/>
          <a:stretch>
            <a:fillRect/>
          </a:stretch>
        </p:blipFill>
        <p:spPr>
          <a:xfrm>
            <a:off x="7272537" y="0"/>
            <a:ext cx="1871463" cy="1403597"/>
          </a:xfrm>
          <a:prstGeom prst="rect">
            <a:avLst/>
          </a:prstGeom>
        </p:spPr>
      </p:pic>
    </p:spTree>
    <p:extLst>
      <p:ext uri="{BB962C8B-B14F-4D97-AF65-F5344CB8AC3E}">
        <p14:creationId xmlns:p14="http://schemas.microsoft.com/office/powerpoint/2010/main" val="42032663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9372"/>
          </a:xfrm>
        </p:spPr>
        <p:txBody>
          <a:bodyPr>
            <a:normAutofit/>
          </a:bodyPr>
          <a:lstStyle/>
          <a:p>
            <a:r>
              <a:rPr lang="en-US" dirty="0" smtClean="0"/>
              <a:t>Star Wars</a:t>
            </a:r>
            <a:endParaRPr lang="en-US" dirty="0"/>
          </a:p>
        </p:txBody>
      </p:sp>
      <p:sp>
        <p:nvSpPr>
          <p:cNvPr id="3" name="Content Placeholder 2"/>
          <p:cNvSpPr>
            <a:spLocks noGrp="1"/>
          </p:cNvSpPr>
          <p:nvPr>
            <p:ph idx="1"/>
          </p:nvPr>
        </p:nvSpPr>
        <p:spPr>
          <a:xfrm>
            <a:off x="457200" y="1337910"/>
            <a:ext cx="4265484" cy="5293469"/>
          </a:xfrm>
        </p:spPr>
        <p:txBody>
          <a:bodyPr>
            <a:normAutofit/>
          </a:bodyPr>
          <a:lstStyle/>
          <a:p>
            <a:r>
              <a:rPr lang="en-US" sz="2800" dirty="0" smtClean="0"/>
              <a:t>So while studio publicists attempted to protect their stars from harmful publicity, the gossip columnists, press and magazine reporters tried to expose them and leak these to a readership of fans hungry for salacious information.</a:t>
            </a:r>
          </a:p>
        </p:txBody>
      </p:sp>
      <p:pic>
        <p:nvPicPr>
          <p:cNvPr id="5" name="Picture 4"/>
          <p:cNvPicPr>
            <a:picLocks noChangeAspect="1"/>
          </p:cNvPicPr>
          <p:nvPr/>
        </p:nvPicPr>
        <p:blipFill>
          <a:blip r:embed="rId2"/>
          <a:stretch>
            <a:fillRect/>
          </a:stretch>
        </p:blipFill>
        <p:spPr>
          <a:xfrm>
            <a:off x="5161975" y="1490183"/>
            <a:ext cx="3287444" cy="2198478"/>
          </a:xfrm>
          <a:prstGeom prst="rect">
            <a:avLst/>
          </a:prstGeom>
        </p:spPr>
      </p:pic>
      <p:pic>
        <p:nvPicPr>
          <p:cNvPr id="7" name="Picture 6"/>
          <p:cNvPicPr>
            <a:picLocks noChangeAspect="1"/>
          </p:cNvPicPr>
          <p:nvPr/>
        </p:nvPicPr>
        <p:blipFill>
          <a:blip r:embed="rId3"/>
          <a:stretch>
            <a:fillRect/>
          </a:stretch>
        </p:blipFill>
        <p:spPr>
          <a:xfrm>
            <a:off x="5161975" y="5210436"/>
            <a:ext cx="3982026" cy="1647564"/>
          </a:xfrm>
          <a:prstGeom prst="rect">
            <a:avLst/>
          </a:prstGeom>
        </p:spPr>
      </p:pic>
      <p:pic>
        <p:nvPicPr>
          <p:cNvPr id="8" name="Picture 7"/>
          <p:cNvPicPr>
            <a:picLocks noChangeAspect="1"/>
          </p:cNvPicPr>
          <p:nvPr/>
        </p:nvPicPr>
        <p:blipFill>
          <a:blip r:embed="rId4"/>
          <a:stretch>
            <a:fillRect/>
          </a:stretch>
        </p:blipFill>
        <p:spPr>
          <a:xfrm>
            <a:off x="5161975" y="3799588"/>
            <a:ext cx="3287444" cy="1298540"/>
          </a:xfrm>
          <a:prstGeom prst="rect">
            <a:avLst/>
          </a:prstGeom>
        </p:spPr>
      </p:pic>
    </p:spTree>
    <p:extLst>
      <p:ext uri="{BB962C8B-B14F-4D97-AF65-F5344CB8AC3E}">
        <p14:creationId xmlns:p14="http://schemas.microsoft.com/office/powerpoint/2010/main" val="1373807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0241" cy="840287"/>
          </a:xfrm>
        </p:spPr>
        <p:txBody>
          <a:bodyPr>
            <a:normAutofit/>
          </a:bodyPr>
          <a:lstStyle/>
          <a:p>
            <a:r>
              <a:rPr lang="en-US" dirty="0" smtClean="0"/>
              <a:t>Private Lives &amp; ‘Private Lives’</a:t>
            </a:r>
            <a:endParaRPr lang="en-US" dirty="0"/>
          </a:p>
        </p:txBody>
      </p:sp>
      <p:sp>
        <p:nvSpPr>
          <p:cNvPr id="3" name="Content Placeholder 2"/>
          <p:cNvSpPr>
            <a:spLocks noGrp="1"/>
          </p:cNvSpPr>
          <p:nvPr>
            <p:ph idx="1"/>
          </p:nvPr>
        </p:nvSpPr>
        <p:spPr>
          <a:xfrm>
            <a:off x="457200" y="1756848"/>
            <a:ext cx="8229600" cy="4729105"/>
          </a:xfrm>
        </p:spPr>
        <p:txBody>
          <a:bodyPr>
            <a:normAutofit/>
          </a:bodyPr>
          <a:lstStyle/>
          <a:p>
            <a:r>
              <a:rPr lang="en-US" dirty="0"/>
              <a:t>Paul McDonald has noted in </a:t>
            </a:r>
            <a:r>
              <a:rPr lang="en-US" i="1" dirty="0" smtClean="0"/>
              <a:t>The </a:t>
            </a:r>
            <a:r>
              <a:rPr lang="en-US" i="1" dirty="0"/>
              <a:t>Star System</a:t>
            </a:r>
            <a:r>
              <a:rPr lang="en-US" dirty="0"/>
              <a:t> that </a:t>
            </a:r>
            <a:r>
              <a:rPr lang="en-US" dirty="0" smtClean="0"/>
              <a:t>the </a:t>
            </a:r>
            <a:r>
              <a:rPr lang="en-US" dirty="0"/>
              <a:t>significance of star scandal lies in the way that it divides a star’s private life into two distinct components: ‘a publicly controlled private-image and a hidden secret private-image’ </a:t>
            </a:r>
            <a:r>
              <a:rPr lang="en-US" sz="2800" dirty="0"/>
              <a:t>(McDonald 2000: 39)</a:t>
            </a:r>
            <a:r>
              <a:rPr lang="en-US" sz="2800" dirty="0" smtClean="0"/>
              <a:t>.</a:t>
            </a:r>
          </a:p>
          <a:p>
            <a:endParaRPr lang="en-US" sz="800" dirty="0" smtClean="0"/>
          </a:p>
          <a:p>
            <a:r>
              <a:rPr lang="en-US" dirty="0" smtClean="0"/>
              <a:t>A ‘private </a:t>
            </a:r>
            <a:r>
              <a:rPr lang="en-US" dirty="0"/>
              <a:t>life’ is intended for public </a:t>
            </a:r>
            <a:r>
              <a:rPr lang="en-US" dirty="0" smtClean="0"/>
              <a:t>consumption</a:t>
            </a:r>
            <a:r>
              <a:rPr lang="en-GB" dirty="0"/>
              <a:t>.</a:t>
            </a:r>
            <a:endParaRPr lang="en-US" dirty="0"/>
          </a:p>
        </p:txBody>
      </p:sp>
      <p:pic>
        <p:nvPicPr>
          <p:cNvPr id="6" name="Picture 5"/>
          <p:cNvPicPr>
            <a:picLocks noChangeAspect="1"/>
          </p:cNvPicPr>
          <p:nvPr/>
        </p:nvPicPr>
        <p:blipFill>
          <a:blip r:embed="rId2"/>
          <a:stretch>
            <a:fillRect/>
          </a:stretch>
        </p:blipFill>
        <p:spPr>
          <a:xfrm>
            <a:off x="7917440" y="0"/>
            <a:ext cx="1226559" cy="1644921"/>
          </a:xfrm>
          <a:prstGeom prst="rect">
            <a:avLst/>
          </a:prstGeom>
        </p:spPr>
      </p:pic>
    </p:spTree>
    <p:extLst>
      <p:ext uri="{BB962C8B-B14F-4D97-AF65-F5344CB8AC3E}">
        <p14:creationId xmlns:p14="http://schemas.microsoft.com/office/powerpoint/2010/main" val="3729090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4557"/>
          </a:xfrm>
        </p:spPr>
        <p:txBody>
          <a:bodyPr>
            <a:normAutofit fontScale="90000"/>
          </a:bodyPr>
          <a:lstStyle/>
          <a:p>
            <a:r>
              <a:rPr lang="en-US" dirty="0" smtClean="0"/>
              <a:t>Conclusion</a:t>
            </a:r>
            <a:endParaRPr lang="en-US" dirty="0"/>
          </a:p>
        </p:txBody>
      </p:sp>
      <p:sp>
        <p:nvSpPr>
          <p:cNvPr id="3" name="Content Placeholder 2"/>
          <p:cNvSpPr>
            <a:spLocks noGrp="1"/>
          </p:cNvSpPr>
          <p:nvPr>
            <p:ph idx="1"/>
          </p:nvPr>
        </p:nvSpPr>
        <p:spPr>
          <a:xfrm>
            <a:off x="457200" y="1468331"/>
            <a:ext cx="8229600" cy="5089553"/>
          </a:xfrm>
        </p:spPr>
        <p:txBody>
          <a:bodyPr>
            <a:normAutofit/>
          </a:bodyPr>
          <a:lstStyle/>
          <a:p>
            <a:r>
              <a:rPr lang="en-US" sz="2800" dirty="0"/>
              <a:t>In the second part of this lecture, after a short break, </a:t>
            </a:r>
            <a:r>
              <a:rPr lang="en-US" sz="2800" dirty="0" smtClean="0"/>
              <a:t>I</a:t>
            </a:r>
            <a:r>
              <a:rPr lang="en-US" sz="2800" dirty="0"/>
              <a:t> </a:t>
            </a:r>
            <a:r>
              <a:rPr lang="en-US" sz="2800" dirty="0" smtClean="0"/>
              <a:t>shall discuss how one film star in the 1930s fought against her studio and redefined her image in the process. </a:t>
            </a:r>
          </a:p>
          <a:p>
            <a:endParaRPr lang="en-US" sz="2800" dirty="0"/>
          </a:p>
          <a:p>
            <a:endParaRPr lang="en-US" sz="2800" dirty="0" smtClean="0"/>
          </a:p>
          <a:p>
            <a:endParaRPr lang="en-US" sz="2800" dirty="0"/>
          </a:p>
          <a:p>
            <a:endParaRPr lang="en-US" sz="2800" dirty="0" smtClean="0"/>
          </a:p>
          <a:p>
            <a:endParaRPr lang="en-US" sz="2800" dirty="0"/>
          </a:p>
          <a:p>
            <a:r>
              <a:rPr lang="en-US" sz="2800" dirty="0" smtClean="0"/>
              <a:t>Any questions?</a:t>
            </a:r>
            <a:endParaRPr lang="en-GB" sz="2800" dirty="0"/>
          </a:p>
          <a:p>
            <a:pPr marL="0" indent="0">
              <a:buNone/>
            </a:pPr>
            <a:endParaRPr lang="en-US" sz="2800" dirty="0"/>
          </a:p>
        </p:txBody>
      </p:sp>
      <p:pic>
        <p:nvPicPr>
          <p:cNvPr id="4" name="Picture 3"/>
          <p:cNvPicPr>
            <a:picLocks noChangeAspect="1"/>
          </p:cNvPicPr>
          <p:nvPr/>
        </p:nvPicPr>
        <p:blipFill>
          <a:blip r:embed="rId2"/>
          <a:stretch>
            <a:fillRect/>
          </a:stretch>
        </p:blipFill>
        <p:spPr>
          <a:xfrm>
            <a:off x="3417183" y="3175000"/>
            <a:ext cx="2413000" cy="1841500"/>
          </a:xfrm>
          <a:prstGeom prst="rect">
            <a:avLst/>
          </a:prstGeom>
        </p:spPr>
      </p:pic>
    </p:spTree>
    <p:extLst>
      <p:ext uri="{BB962C8B-B14F-4D97-AF65-F5344CB8AC3E}">
        <p14:creationId xmlns:p14="http://schemas.microsoft.com/office/powerpoint/2010/main" val="258068643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8457"/>
          </a:xfrm>
        </p:spPr>
        <p:txBody>
          <a:bodyPr/>
          <a:lstStyle/>
          <a:p>
            <a:endParaRPr lang="en-US" dirty="0"/>
          </a:p>
        </p:txBody>
      </p:sp>
      <p:sp>
        <p:nvSpPr>
          <p:cNvPr id="3" name="Content Placeholder 2"/>
          <p:cNvSpPr>
            <a:spLocks noGrp="1"/>
          </p:cNvSpPr>
          <p:nvPr>
            <p:ph idx="1"/>
          </p:nvPr>
        </p:nvSpPr>
        <p:spPr>
          <a:xfrm>
            <a:off x="457200" y="1347606"/>
            <a:ext cx="8229600" cy="4778558"/>
          </a:xfrm>
        </p:spPr>
        <p:txBody>
          <a:bodyPr>
            <a:normAutofit/>
          </a:bodyPr>
          <a:lstStyle/>
          <a:p>
            <a:endParaRPr lang="en-US" dirty="0"/>
          </a:p>
        </p:txBody>
      </p:sp>
    </p:spTree>
    <p:extLst>
      <p:ext uri="{BB962C8B-B14F-4D97-AF65-F5344CB8AC3E}">
        <p14:creationId xmlns:p14="http://schemas.microsoft.com/office/powerpoint/2010/main" val="11998580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599" cy="905980"/>
          </a:xfrm>
        </p:spPr>
        <p:txBody>
          <a:bodyPr>
            <a:normAutofit/>
          </a:bodyPr>
          <a:lstStyle/>
          <a:p>
            <a:r>
              <a:rPr lang="en-US" dirty="0"/>
              <a:t>‘Performance specialists</a:t>
            </a:r>
            <a:r>
              <a:rPr lang="en-US" dirty="0" smtClean="0"/>
              <a:t>’</a:t>
            </a:r>
            <a:endParaRPr lang="en-US" dirty="0"/>
          </a:p>
        </p:txBody>
      </p:sp>
      <p:sp>
        <p:nvSpPr>
          <p:cNvPr id="3" name="Content Placeholder 2"/>
          <p:cNvSpPr>
            <a:spLocks noGrp="1"/>
          </p:cNvSpPr>
          <p:nvPr>
            <p:ph idx="1"/>
          </p:nvPr>
        </p:nvSpPr>
        <p:spPr>
          <a:xfrm>
            <a:off x="457200" y="1454250"/>
            <a:ext cx="8229600" cy="4915364"/>
          </a:xfrm>
        </p:spPr>
        <p:txBody>
          <a:bodyPr>
            <a:normAutofit lnSpcReduction="10000"/>
          </a:bodyPr>
          <a:lstStyle/>
          <a:p>
            <a:r>
              <a:rPr lang="en-US" sz="2800" dirty="0" smtClean="0"/>
              <a:t>Within </a:t>
            </a:r>
            <a:r>
              <a:rPr lang="en-US" sz="2800" dirty="0"/>
              <a:t>the detailed division of </a:t>
            </a:r>
            <a:r>
              <a:rPr lang="en-US" sz="2800" dirty="0" err="1"/>
              <a:t>labour</a:t>
            </a:r>
            <a:r>
              <a:rPr lang="en-US" sz="2800" dirty="0"/>
              <a:t> that was a defining characteristic of the studio system (c. 1920-60) stars were ‘categorized as performance specialists’, who assumed a range of tasks, including reading scripts and learning lines, rehearsal, shooting scenes (repeating takes when required), dubbing or post-synchronization and promotional activities </a:t>
            </a:r>
            <a:r>
              <a:rPr lang="en-US" sz="2400" dirty="0" smtClean="0"/>
              <a:t>(</a:t>
            </a:r>
            <a:r>
              <a:rPr lang="en-US" sz="2400" dirty="0"/>
              <a:t>Paul </a:t>
            </a:r>
            <a:r>
              <a:rPr lang="en-US" sz="2400" dirty="0" smtClean="0"/>
              <a:t>McDonald, </a:t>
            </a:r>
            <a:r>
              <a:rPr lang="en-US" sz="2400" i="1" dirty="0" smtClean="0"/>
              <a:t>The </a:t>
            </a:r>
            <a:r>
              <a:rPr lang="en-US" sz="2400" i="1" dirty="0"/>
              <a:t>Star System</a:t>
            </a:r>
            <a:r>
              <a:rPr lang="en-US" sz="2400" dirty="0"/>
              <a:t>, </a:t>
            </a:r>
            <a:r>
              <a:rPr lang="en-US" sz="2400" dirty="0" smtClean="0"/>
              <a:t>2000</a:t>
            </a:r>
            <a:r>
              <a:rPr lang="en-US" sz="2400" dirty="0"/>
              <a:t>: 9).</a:t>
            </a:r>
            <a:r>
              <a:rPr lang="en-GB" sz="2400" dirty="0"/>
              <a:t> </a:t>
            </a:r>
            <a:endParaRPr lang="en-GB" sz="2400" dirty="0" smtClean="0"/>
          </a:p>
          <a:p>
            <a:endParaRPr lang="en-US" sz="800" dirty="0" smtClean="0"/>
          </a:p>
          <a:p>
            <a:r>
              <a:rPr lang="en-US" sz="2800" dirty="0" smtClean="0"/>
              <a:t>Stars functioned </a:t>
            </a:r>
            <a:r>
              <a:rPr lang="en-US" sz="2800" dirty="0"/>
              <a:t>like any other actor but with additional responsibilities in terms of promotion and generating publicity </a:t>
            </a:r>
            <a:r>
              <a:rPr lang="en-US" sz="2400" dirty="0"/>
              <a:t>(McDonald 2000: 10).</a:t>
            </a:r>
            <a:r>
              <a:rPr lang="en-GB" sz="2400" dirty="0"/>
              <a:t> </a:t>
            </a:r>
            <a:endParaRPr lang="en-US" sz="2400" dirty="0" smtClean="0"/>
          </a:p>
        </p:txBody>
      </p:sp>
      <p:pic>
        <p:nvPicPr>
          <p:cNvPr id="4" name="Picture 3"/>
          <p:cNvPicPr>
            <a:picLocks noChangeAspect="1"/>
          </p:cNvPicPr>
          <p:nvPr/>
        </p:nvPicPr>
        <p:blipFill>
          <a:blip r:embed="rId2"/>
          <a:stretch>
            <a:fillRect/>
          </a:stretch>
        </p:blipFill>
        <p:spPr>
          <a:xfrm>
            <a:off x="7487167" y="5615375"/>
            <a:ext cx="1656832" cy="1242624"/>
          </a:xfrm>
          <a:prstGeom prst="rect">
            <a:avLst/>
          </a:prstGeom>
        </p:spPr>
      </p:pic>
    </p:spTree>
    <p:extLst>
      <p:ext uri="{BB962C8B-B14F-4D97-AF65-F5344CB8AC3E}">
        <p14:creationId xmlns:p14="http://schemas.microsoft.com/office/powerpoint/2010/main" val="29552871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7542"/>
          </a:xfrm>
        </p:spPr>
        <p:txBody>
          <a:bodyPr>
            <a:normAutofit/>
          </a:bodyPr>
          <a:lstStyle/>
          <a:p>
            <a:r>
              <a:rPr lang="en-US" dirty="0"/>
              <a:t>The Hollywood Star </a:t>
            </a:r>
            <a:r>
              <a:rPr lang="en-US" dirty="0" smtClean="0"/>
              <a:t>System</a:t>
            </a:r>
            <a:endParaRPr lang="en-US" dirty="0"/>
          </a:p>
        </p:txBody>
      </p:sp>
      <p:sp>
        <p:nvSpPr>
          <p:cNvPr id="3" name="Content Placeholder 2"/>
          <p:cNvSpPr>
            <a:spLocks noGrp="1"/>
          </p:cNvSpPr>
          <p:nvPr>
            <p:ph idx="1"/>
          </p:nvPr>
        </p:nvSpPr>
        <p:spPr>
          <a:xfrm>
            <a:off x="457200" y="1531810"/>
            <a:ext cx="8229600" cy="4837803"/>
          </a:xfrm>
        </p:spPr>
        <p:txBody>
          <a:bodyPr>
            <a:normAutofit/>
          </a:bodyPr>
          <a:lstStyle/>
          <a:p>
            <a:r>
              <a:rPr lang="en-US" dirty="0" smtClean="0"/>
              <a:t>How it worked:</a:t>
            </a:r>
          </a:p>
          <a:p>
            <a:pPr lvl="1"/>
            <a:r>
              <a:rPr lang="en-US" b="1" dirty="0"/>
              <a:t>talent scouts </a:t>
            </a:r>
            <a:r>
              <a:rPr lang="en-US" dirty="0" smtClean="0"/>
              <a:t>searched </a:t>
            </a:r>
            <a:r>
              <a:rPr lang="en-US" dirty="0"/>
              <a:t>for new stars in the theatres and night-clubs of major cities. </a:t>
            </a:r>
            <a:endParaRPr lang="en-US" dirty="0" smtClean="0"/>
          </a:p>
          <a:p>
            <a:pPr lvl="1"/>
            <a:r>
              <a:rPr lang="en-US" dirty="0" smtClean="0"/>
              <a:t>They </a:t>
            </a:r>
            <a:r>
              <a:rPr lang="en-US" dirty="0"/>
              <a:t>then recruited performers from vaudeville, burlesque, theatre and radio during the 1930s-50s. </a:t>
            </a:r>
            <a:endParaRPr lang="en-US" dirty="0" smtClean="0"/>
          </a:p>
          <a:p>
            <a:pPr lvl="1"/>
            <a:r>
              <a:rPr lang="en-US" dirty="0" smtClean="0"/>
              <a:t>Following </a:t>
            </a:r>
            <a:r>
              <a:rPr lang="en-US" dirty="0"/>
              <a:t>a successful </a:t>
            </a:r>
            <a:r>
              <a:rPr lang="en-US" b="1" dirty="0"/>
              <a:t>screen test</a:t>
            </a:r>
            <a:r>
              <a:rPr lang="en-US" dirty="0"/>
              <a:t>, many performers were placed under </a:t>
            </a:r>
            <a:r>
              <a:rPr lang="en-US" b="1" dirty="0"/>
              <a:t>exclusive long-term contracts</a:t>
            </a:r>
            <a:r>
              <a:rPr lang="en-US" dirty="0"/>
              <a:t> with the studio</a:t>
            </a:r>
            <a:r>
              <a:rPr lang="en-US" dirty="0" smtClean="0"/>
              <a:t>.</a:t>
            </a:r>
            <a:endParaRPr lang="en-US" dirty="0"/>
          </a:p>
        </p:txBody>
      </p:sp>
    </p:spTree>
    <p:extLst>
      <p:ext uri="{BB962C8B-B14F-4D97-AF65-F5344CB8AC3E}">
        <p14:creationId xmlns:p14="http://schemas.microsoft.com/office/powerpoint/2010/main" val="32977323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6932"/>
          </a:xfrm>
        </p:spPr>
        <p:txBody>
          <a:bodyPr>
            <a:normAutofit/>
          </a:bodyPr>
          <a:lstStyle/>
          <a:p>
            <a:r>
              <a:rPr lang="en-US" dirty="0"/>
              <a:t>Contract </a:t>
            </a:r>
            <a:r>
              <a:rPr lang="en-US" dirty="0" smtClean="0"/>
              <a:t>players</a:t>
            </a:r>
            <a:endParaRPr lang="en-US" dirty="0"/>
          </a:p>
        </p:txBody>
      </p:sp>
      <p:sp>
        <p:nvSpPr>
          <p:cNvPr id="3" name="Content Placeholder 2"/>
          <p:cNvSpPr>
            <a:spLocks noGrp="1"/>
          </p:cNvSpPr>
          <p:nvPr>
            <p:ph idx="1"/>
          </p:nvPr>
        </p:nvSpPr>
        <p:spPr>
          <a:xfrm>
            <a:off x="457200" y="1537778"/>
            <a:ext cx="8229600" cy="4938481"/>
          </a:xfrm>
        </p:spPr>
        <p:txBody>
          <a:bodyPr>
            <a:normAutofit fontScale="92500" lnSpcReduction="10000"/>
          </a:bodyPr>
          <a:lstStyle/>
          <a:p>
            <a:r>
              <a:rPr lang="en-US" dirty="0"/>
              <a:t>Once signed, a ‘contract player’ would receive a weekly wage </a:t>
            </a:r>
            <a:r>
              <a:rPr lang="en-US" dirty="0" smtClean="0"/>
              <a:t>and undergo </a:t>
            </a:r>
            <a:r>
              <a:rPr lang="en-US" dirty="0"/>
              <a:t>an </a:t>
            </a:r>
            <a:r>
              <a:rPr lang="en-US" b="1" dirty="0"/>
              <a:t>intensive apprenticeship</a:t>
            </a:r>
            <a:r>
              <a:rPr lang="en-US" dirty="0"/>
              <a:t>, </a:t>
            </a:r>
            <a:r>
              <a:rPr lang="en-US" dirty="0" smtClean="0"/>
              <a:t>including tuition </a:t>
            </a:r>
            <a:r>
              <a:rPr lang="en-US" dirty="0"/>
              <a:t>from the studio’s speech and diction coaches, along with acting classes with the drama coach</a:t>
            </a:r>
            <a:r>
              <a:rPr lang="en-US" dirty="0" smtClean="0"/>
              <a:t>.</a:t>
            </a:r>
          </a:p>
          <a:p>
            <a:endParaRPr lang="en-US" sz="800" dirty="0" smtClean="0"/>
          </a:p>
          <a:p>
            <a:r>
              <a:rPr lang="en-US" dirty="0" smtClean="0"/>
              <a:t>Acting </a:t>
            </a:r>
            <a:r>
              <a:rPr lang="en-US" dirty="0"/>
              <a:t>teachers taught actors to use the script as a blueprint for building characterization, while preparation was required to ‘integrate directorial suggestions and interact effectively with other </a:t>
            </a:r>
            <a:r>
              <a:rPr lang="en-US" dirty="0" smtClean="0"/>
              <a:t>actors’</a:t>
            </a:r>
            <a:r>
              <a:rPr lang="en-US" dirty="0"/>
              <a:t> </a:t>
            </a:r>
            <a:r>
              <a:rPr lang="en-US" sz="2600" dirty="0" smtClean="0"/>
              <a:t>(Cynthia </a:t>
            </a:r>
            <a:r>
              <a:rPr lang="en-US" sz="2600" dirty="0"/>
              <a:t>Baron &amp;</a:t>
            </a:r>
            <a:r>
              <a:rPr lang="en-US" sz="2600" dirty="0" smtClean="0"/>
              <a:t> </a:t>
            </a:r>
            <a:r>
              <a:rPr lang="en-US" sz="2600" dirty="0"/>
              <a:t>Sharon Marie </a:t>
            </a:r>
            <a:r>
              <a:rPr lang="en-US" sz="2600" dirty="0" err="1" smtClean="0"/>
              <a:t>Carnicke</a:t>
            </a:r>
            <a:r>
              <a:rPr lang="en-US" sz="2600" dirty="0" smtClean="0"/>
              <a:t>, </a:t>
            </a:r>
            <a:r>
              <a:rPr lang="en-US" sz="2600" i="1" dirty="0" smtClean="0"/>
              <a:t>Reframing </a:t>
            </a:r>
            <a:r>
              <a:rPr lang="en-US" sz="2600" i="1" dirty="0"/>
              <a:t>Screen </a:t>
            </a:r>
            <a:r>
              <a:rPr lang="en-US" sz="2600" i="1" dirty="0" smtClean="0"/>
              <a:t>Performance, </a:t>
            </a:r>
            <a:r>
              <a:rPr lang="en-US" sz="2600" dirty="0" smtClean="0"/>
              <a:t>2008</a:t>
            </a:r>
            <a:r>
              <a:rPr lang="en-US" sz="2600" dirty="0"/>
              <a:t>: 27). </a:t>
            </a:r>
          </a:p>
        </p:txBody>
      </p:sp>
      <p:pic>
        <p:nvPicPr>
          <p:cNvPr id="4" name="Picture 3"/>
          <p:cNvPicPr>
            <a:picLocks noChangeAspect="1"/>
          </p:cNvPicPr>
          <p:nvPr/>
        </p:nvPicPr>
        <p:blipFill>
          <a:blip r:embed="rId2"/>
          <a:stretch>
            <a:fillRect/>
          </a:stretch>
        </p:blipFill>
        <p:spPr>
          <a:xfrm>
            <a:off x="8048314" y="1"/>
            <a:ext cx="1095686" cy="1627070"/>
          </a:xfrm>
          <a:prstGeom prst="rect">
            <a:avLst/>
          </a:prstGeom>
        </p:spPr>
      </p:pic>
    </p:spTree>
    <p:extLst>
      <p:ext uri="{BB962C8B-B14F-4D97-AF65-F5344CB8AC3E}">
        <p14:creationId xmlns:p14="http://schemas.microsoft.com/office/powerpoint/2010/main" val="24804384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12422" cy="908152"/>
          </a:xfrm>
        </p:spPr>
        <p:txBody>
          <a:bodyPr>
            <a:normAutofit/>
          </a:bodyPr>
          <a:lstStyle/>
          <a:p>
            <a:r>
              <a:rPr lang="en-US" dirty="0" smtClean="0"/>
              <a:t>Actor training</a:t>
            </a:r>
            <a:endParaRPr lang="en-US" dirty="0"/>
          </a:p>
        </p:txBody>
      </p:sp>
      <p:sp>
        <p:nvSpPr>
          <p:cNvPr id="3" name="Content Placeholder 2"/>
          <p:cNvSpPr>
            <a:spLocks noGrp="1"/>
          </p:cNvSpPr>
          <p:nvPr>
            <p:ph idx="1"/>
          </p:nvPr>
        </p:nvSpPr>
        <p:spPr>
          <a:xfrm>
            <a:off x="457200" y="1444556"/>
            <a:ext cx="8229600" cy="5002618"/>
          </a:xfrm>
        </p:spPr>
        <p:txBody>
          <a:bodyPr>
            <a:normAutofit lnSpcReduction="10000"/>
          </a:bodyPr>
          <a:lstStyle/>
          <a:p>
            <a:pPr marL="0" indent="0">
              <a:buNone/>
            </a:pPr>
            <a:endParaRPr lang="en-US" sz="800" dirty="0" smtClean="0"/>
          </a:p>
          <a:p>
            <a:r>
              <a:rPr lang="en-US" dirty="0" smtClean="0"/>
              <a:t>The </a:t>
            </a:r>
            <a:r>
              <a:rPr lang="en-US" dirty="0"/>
              <a:t>peculiar method of mainstream commercial filmmaking made actor ‘training, experience, and more independent preparation’ </a:t>
            </a:r>
            <a:r>
              <a:rPr lang="en-US" dirty="0" smtClean="0"/>
              <a:t>essential</a:t>
            </a:r>
            <a:r>
              <a:rPr lang="en-US" dirty="0"/>
              <a:t> </a:t>
            </a:r>
            <a:r>
              <a:rPr lang="en-US" dirty="0" smtClean="0"/>
              <a:t>(Baron </a:t>
            </a:r>
            <a:r>
              <a:rPr lang="en-US" dirty="0"/>
              <a:t>and </a:t>
            </a:r>
            <a:r>
              <a:rPr lang="en-US" dirty="0" err="1" smtClean="0"/>
              <a:t>Carnicke</a:t>
            </a:r>
            <a:r>
              <a:rPr lang="en-US" dirty="0" smtClean="0"/>
              <a:t>, 2008: 236).</a:t>
            </a:r>
          </a:p>
          <a:p>
            <a:endParaRPr lang="en-US" sz="900" dirty="0" smtClean="0"/>
          </a:p>
          <a:p>
            <a:r>
              <a:rPr lang="en-US" dirty="0" smtClean="0"/>
              <a:t>With </a:t>
            </a:r>
            <a:r>
              <a:rPr lang="en-US" dirty="0"/>
              <a:t>limited time for rehearsal and with scenes being shot out of sequence, actors needed to arrive on set prepared, understanding how each scene fits into both the story and their character’s development.</a:t>
            </a:r>
            <a:r>
              <a:rPr lang="en-GB" dirty="0"/>
              <a:t> </a:t>
            </a:r>
            <a:endParaRPr lang="en-US" dirty="0"/>
          </a:p>
        </p:txBody>
      </p:sp>
      <p:pic>
        <p:nvPicPr>
          <p:cNvPr id="5" name="Picture 4"/>
          <p:cNvPicPr>
            <a:picLocks noChangeAspect="1"/>
          </p:cNvPicPr>
          <p:nvPr/>
        </p:nvPicPr>
        <p:blipFill>
          <a:blip r:embed="rId2"/>
          <a:stretch>
            <a:fillRect/>
          </a:stretch>
        </p:blipFill>
        <p:spPr>
          <a:xfrm>
            <a:off x="7828147" y="0"/>
            <a:ext cx="1312008" cy="1948305"/>
          </a:xfrm>
          <a:prstGeom prst="rect">
            <a:avLst/>
          </a:prstGeom>
        </p:spPr>
      </p:pic>
    </p:spTree>
    <p:extLst>
      <p:ext uri="{BB962C8B-B14F-4D97-AF65-F5344CB8AC3E}">
        <p14:creationId xmlns:p14="http://schemas.microsoft.com/office/powerpoint/2010/main" val="31228079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986" y="168661"/>
            <a:ext cx="6061294" cy="895216"/>
          </a:xfrm>
        </p:spPr>
        <p:txBody>
          <a:bodyPr>
            <a:normAutofit fontScale="90000"/>
          </a:bodyPr>
          <a:lstStyle/>
          <a:p>
            <a:r>
              <a:rPr lang="en-US" dirty="0" smtClean="0"/>
              <a:t>The Hollywood Make-over</a:t>
            </a:r>
            <a:endParaRPr lang="en-US" dirty="0"/>
          </a:p>
        </p:txBody>
      </p:sp>
      <p:sp>
        <p:nvSpPr>
          <p:cNvPr id="3" name="Content Placeholder 2"/>
          <p:cNvSpPr>
            <a:spLocks noGrp="1"/>
          </p:cNvSpPr>
          <p:nvPr>
            <p:ph idx="1"/>
          </p:nvPr>
        </p:nvSpPr>
        <p:spPr>
          <a:xfrm>
            <a:off x="457200" y="1063876"/>
            <a:ext cx="8229600" cy="5464245"/>
          </a:xfrm>
        </p:spPr>
        <p:txBody>
          <a:bodyPr>
            <a:normAutofit/>
          </a:bodyPr>
          <a:lstStyle/>
          <a:p>
            <a:r>
              <a:rPr lang="en-US" sz="2400" dirty="0"/>
              <a:t>Besides acting, other lessons included singing and dancing, etiquette, movement, fencing, horse riding, swimming, boxing and languages (McDonald 2000: 44). </a:t>
            </a:r>
            <a:endParaRPr lang="en-US" sz="2400" dirty="0" smtClean="0"/>
          </a:p>
          <a:p>
            <a:r>
              <a:rPr lang="en-US" sz="2400" dirty="0" smtClean="0"/>
              <a:t>Stylists </a:t>
            </a:r>
            <a:r>
              <a:rPr lang="en-US" sz="2400" dirty="0"/>
              <a:t>would be consulted about hair, make-up and fashion. </a:t>
            </a:r>
            <a:endParaRPr lang="en-US" sz="2400" dirty="0" smtClean="0"/>
          </a:p>
          <a:p>
            <a:r>
              <a:rPr lang="en-US" sz="2400" dirty="0" smtClean="0"/>
              <a:t>Hair </a:t>
            </a:r>
            <a:r>
              <a:rPr lang="en-US" sz="2400" dirty="0"/>
              <a:t>was frequently restyled and </a:t>
            </a:r>
            <a:r>
              <a:rPr lang="en-US" sz="2400" dirty="0" smtClean="0"/>
              <a:t>dyed.</a:t>
            </a:r>
          </a:p>
          <a:p>
            <a:r>
              <a:rPr lang="en-US" sz="2400" dirty="0" smtClean="0"/>
              <a:t>Occasionally </a:t>
            </a:r>
            <a:r>
              <a:rPr lang="en-US" sz="2400" dirty="0"/>
              <a:t>electrolysis was used to change the shape of the actor’s </a:t>
            </a:r>
            <a:r>
              <a:rPr lang="en-US" sz="2400" dirty="0" smtClean="0"/>
              <a:t>hairline.</a:t>
            </a:r>
          </a:p>
          <a:p>
            <a:r>
              <a:rPr lang="en-US" sz="2400" dirty="0" smtClean="0"/>
              <a:t>Eyebrows </a:t>
            </a:r>
            <a:r>
              <a:rPr lang="en-US" sz="2400" dirty="0"/>
              <a:t>were also reshaped. </a:t>
            </a:r>
            <a:endParaRPr lang="en-US" sz="2400" dirty="0" smtClean="0"/>
          </a:p>
          <a:p>
            <a:r>
              <a:rPr lang="en-US" sz="2400" dirty="0" smtClean="0"/>
              <a:t>False </a:t>
            </a:r>
            <a:r>
              <a:rPr lang="en-US" sz="2400" dirty="0"/>
              <a:t>eyelashes were fitted and teeth were capped and enameled</a:t>
            </a:r>
            <a:r>
              <a:rPr lang="en-US" sz="2400" dirty="0" smtClean="0"/>
              <a:t>.</a:t>
            </a:r>
          </a:p>
          <a:p>
            <a:r>
              <a:rPr lang="en-US" sz="2400" dirty="0"/>
              <a:t>Teeth might </a:t>
            </a:r>
            <a:r>
              <a:rPr lang="en-US" sz="2400" dirty="0" smtClean="0"/>
              <a:t>be </a:t>
            </a:r>
            <a:r>
              <a:rPr lang="en-US" sz="2400" dirty="0"/>
              <a:t>removed to </a:t>
            </a:r>
            <a:r>
              <a:rPr lang="en-US" sz="2400" dirty="0" smtClean="0"/>
              <a:t>give </a:t>
            </a:r>
            <a:r>
              <a:rPr lang="en-US" sz="2400" dirty="0"/>
              <a:t>greater definition to </a:t>
            </a:r>
            <a:r>
              <a:rPr lang="en-US" sz="2400" dirty="0" smtClean="0"/>
              <a:t>cheekbones</a:t>
            </a:r>
          </a:p>
          <a:p>
            <a:r>
              <a:rPr lang="en-US" sz="2400" dirty="0"/>
              <a:t>S</a:t>
            </a:r>
            <a:r>
              <a:rPr lang="en-US" sz="2400" dirty="0" smtClean="0"/>
              <a:t>urgery </a:t>
            </a:r>
            <a:r>
              <a:rPr lang="en-US" sz="2400" dirty="0"/>
              <a:t>might realign noses or remove blemishes to the skin. </a:t>
            </a:r>
            <a:r>
              <a:rPr lang="en-GB" sz="2400" dirty="0" smtClean="0"/>
              <a:t> </a:t>
            </a:r>
            <a:endParaRPr lang="en-US" sz="2400" dirty="0"/>
          </a:p>
        </p:txBody>
      </p:sp>
      <p:pic>
        <p:nvPicPr>
          <p:cNvPr id="4" name="Picture 3"/>
          <p:cNvPicPr>
            <a:picLocks noChangeAspect="1"/>
          </p:cNvPicPr>
          <p:nvPr/>
        </p:nvPicPr>
        <p:blipFill>
          <a:blip r:embed="rId2"/>
          <a:stretch>
            <a:fillRect/>
          </a:stretch>
        </p:blipFill>
        <p:spPr>
          <a:xfrm>
            <a:off x="6772665" y="3547779"/>
            <a:ext cx="2371336" cy="906821"/>
          </a:xfrm>
          <a:prstGeom prst="rect">
            <a:avLst/>
          </a:prstGeom>
        </p:spPr>
      </p:pic>
      <p:pic>
        <p:nvPicPr>
          <p:cNvPr id="5" name="Picture 4"/>
          <p:cNvPicPr>
            <a:picLocks noChangeAspect="1"/>
          </p:cNvPicPr>
          <p:nvPr/>
        </p:nvPicPr>
        <p:blipFill>
          <a:blip r:embed="rId3"/>
          <a:stretch>
            <a:fillRect/>
          </a:stretch>
        </p:blipFill>
        <p:spPr>
          <a:xfrm>
            <a:off x="7490813" y="4750029"/>
            <a:ext cx="1653188" cy="1133615"/>
          </a:xfrm>
          <a:prstGeom prst="rect">
            <a:avLst/>
          </a:prstGeom>
        </p:spPr>
      </p:pic>
      <p:pic>
        <p:nvPicPr>
          <p:cNvPr id="6" name="Picture 5"/>
          <p:cNvPicPr>
            <a:picLocks noChangeAspect="1"/>
          </p:cNvPicPr>
          <p:nvPr/>
        </p:nvPicPr>
        <p:blipFill>
          <a:blip r:embed="rId4"/>
          <a:stretch>
            <a:fillRect/>
          </a:stretch>
        </p:blipFill>
        <p:spPr>
          <a:xfrm>
            <a:off x="6518497" y="0"/>
            <a:ext cx="2625503" cy="1063876"/>
          </a:xfrm>
          <a:prstGeom prst="rect">
            <a:avLst/>
          </a:prstGeom>
        </p:spPr>
      </p:pic>
    </p:spTree>
    <p:extLst>
      <p:ext uri="{BB962C8B-B14F-4D97-AF65-F5344CB8AC3E}">
        <p14:creationId xmlns:p14="http://schemas.microsoft.com/office/powerpoint/2010/main" val="28538851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7241"/>
          </a:xfrm>
        </p:spPr>
        <p:txBody>
          <a:bodyPr>
            <a:normAutofit fontScale="90000"/>
          </a:bodyPr>
          <a:lstStyle/>
          <a:p>
            <a:r>
              <a:rPr lang="en-US" dirty="0"/>
              <a:t>Re-</a:t>
            </a:r>
            <a:r>
              <a:rPr lang="en-US" dirty="0" smtClean="0"/>
              <a:t>naming</a:t>
            </a:r>
            <a:endParaRPr lang="en-US" i="1" dirty="0"/>
          </a:p>
        </p:txBody>
      </p:sp>
      <p:sp>
        <p:nvSpPr>
          <p:cNvPr id="3" name="Content Placeholder 2"/>
          <p:cNvSpPr>
            <a:spLocks noGrp="1"/>
          </p:cNvSpPr>
          <p:nvPr>
            <p:ph idx="1"/>
          </p:nvPr>
        </p:nvSpPr>
        <p:spPr>
          <a:xfrm>
            <a:off x="457200" y="1269908"/>
            <a:ext cx="6716121" cy="5167569"/>
          </a:xfrm>
        </p:spPr>
        <p:txBody>
          <a:bodyPr>
            <a:normAutofit lnSpcReduction="10000"/>
          </a:bodyPr>
          <a:lstStyle/>
          <a:p>
            <a:r>
              <a:rPr lang="en-US" sz="2800" dirty="0"/>
              <a:t>N</a:t>
            </a:r>
            <a:r>
              <a:rPr lang="en-US" sz="2800" dirty="0" smtClean="0"/>
              <a:t>ew </a:t>
            </a:r>
            <a:r>
              <a:rPr lang="en-US" sz="2800" dirty="0"/>
              <a:t>recruits were often renamed </a:t>
            </a:r>
            <a:r>
              <a:rPr lang="en-US" sz="2800" dirty="0" smtClean="0"/>
              <a:t>to </a:t>
            </a:r>
            <a:r>
              <a:rPr lang="en-US" sz="2800" dirty="0"/>
              <a:t>augment their glamorous new image. </a:t>
            </a:r>
            <a:endParaRPr lang="en-US" sz="2800" dirty="0" smtClean="0"/>
          </a:p>
          <a:p>
            <a:endParaRPr lang="en-GB" sz="800" dirty="0" smtClean="0"/>
          </a:p>
          <a:p>
            <a:r>
              <a:rPr lang="en-GB" sz="2800" dirty="0" smtClean="0"/>
              <a:t>Some </a:t>
            </a:r>
            <a:r>
              <a:rPr lang="en-GB" sz="2800" dirty="0"/>
              <a:t>stars were able to retain their names, especially if they suited their persona, had an attractive rhythm and were easy to pronounce and </a:t>
            </a:r>
            <a:r>
              <a:rPr lang="en-GB" sz="2800" dirty="0" smtClean="0"/>
              <a:t>spell.</a:t>
            </a:r>
          </a:p>
          <a:p>
            <a:endParaRPr lang="en-GB" sz="800" dirty="0" smtClean="0"/>
          </a:p>
          <a:p>
            <a:r>
              <a:rPr lang="en-GB" sz="2400" dirty="0" smtClean="0"/>
              <a:t>Most </a:t>
            </a:r>
            <a:r>
              <a:rPr lang="en-GB" sz="2400" dirty="0"/>
              <a:t>had to be adapted. </a:t>
            </a:r>
            <a:r>
              <a:rPr lang="en-GB" sz="2400" dirty="0" smtClean="0"/>
              <a:t>Ruth Elizabeth Davis became </a:t>
            </a:r>
            <a:r>
              <a:rPr lang="en-GB" sz="2400" b="1" dirty="0" smtClean="0"/>
              <a:t>Bette Davis </a:t>
            </a:r>
            <a:r>
              <a:rPr lang="en-GB" sz="2400" dirty="0" smtClean="0"/>
              <a:t>and Lucille </a:t>
            </a:r>
            <a:r>
              <a:rPr lang="en-GB" sz="2400" dirty="0" err="1" smtClean="0"/>
              <a:t>LeSueur</a:t>
            </a:r>
            <a:r>
              <a:rPr lang="en-GB" sz="2400" dirty="0" smtClean="0"/>
              <a:t> became </a:t>
            </a:r>
            <a:r>
              <a:rPr lang="en-GB" sz="2400" b="1" dirty="0" smtClean="0"/>
              <a:t>Joan Crawford</a:t>
            </a:r>
            <a:r>
              <a:rPr lang="en-GB" sz="2400" dirty="0" smtClean="0"/>
              <a:t>. </a:t>
            </a:r>
          </a:p>
          <a:p>
            <a:endParaRPr lang="en-GB" sz="800" dirty="0" smtClean="0"/>
          </a:p>
          <a:p>
            <a:r>
              <a:rPr lang="en-GB" sz="2400" dirty="0" smtClean="0"/>
              <a:t>Doris </a:t>
            </a:r>
            <a:r>
              <a:rPr lang="en-GB" sz="2400" dirty="0"/>
              <a:t>von </a:t>
            </a:r>
            <a:r>
              <a:rPr lang="en-GB" sz="2400" dirty="0" err="1"/>
              <a:t>Kappelhoff</a:t>
            </a:r>
            <a:r>
              <a:rPr lang="en-GB" sz="2400" dirty="0"/>
              <a:t> became </a:t>
            </a:r>
            <a:r>
              <a:rPr lang="en-GB" sz="2400" b="1" dirty="0"/>
              <a:t>Doris </a:t>
            </a:r>
            <a:r>
              <a:rPr lang="en-GB" sz="2400" b="1" dirty="0" smtClean="0"/>
              <a:t>Day</a:t>
            </a:r>
            <a:r>
              <a:rPr lang="en-GB" sz="2400" dirty="0" smtClean="0"/>
              <a:t>, which sounded more </a:t>
            </a:r>
            <a:r>
              <a:rPr lang="en-GB" sz="2400" dirty="0"/>
              <a:t>American and </a:t>
            </a:r>
            <a:r>
              <a:rPr lang="en-GB" sz="2400" dirty="0" smtClean="0"/>
              <a:t>was better </a:t>
            </a:r>
            <a:r>
              <a:rPr lang="en-GB" sz="2400" dirty="0"/>
              <a:t>suited the actress’s sunny disposition. </a:t>
            </a:r>
            <a:endParaRPr lang="en-US" sz="2400" dirty="0"/>
          </a:p>
        </p:txBody>
      </p:sp>
      <p:pic>
        <p:nvPicPr>
          <p:cNvPr id="5" name="Picture 4"/>
          <p:cNvPicPr>
            <a:picLocks noChangeAspect="1"/>
          </p:cNvPicPr>
          <p:nvPr/>
        </p:nvPicPr>
        <p:blipFill>
          <a:blip r:embed="rId2"/>
          <a:stretch>
            <a:fillRect/>
          </a:stretch>
        </p:blipFill>
        <p:spPr>
          <a:xfrm>
            <a:off x="7173321" y="1488711"/>
            <a:ext cx="1970679" cy="2617062"/>
          </a:xfrm>
          <a:prstGeom prst="rect">
            <a:avLst/>
          </a:prstGeom>
        </p:spPr>
      </p:pic>
      <p:pic>
        <p:nvPicPr>
          <p:cNvPr id="6" name="Picture 5"/>
          <p:cNvPicPr>
            <a:picLocks noChangeAspect="1"/>
          </p:cNvPicPr>
          <p:nvPr/>
        </p:nvPicPr>
        <p:blipFill>
          <a:blip r:embed="rId3"/>
          <a:stretch>
            <a:fillRect/>
          </a:stretch>
        </p:blipFill>
        <p:spPr>
          <a:xfrm>
            <a:off x="7173320" y="4226412"/>
            <a:ext cx="1970679" cy="2482745"/>
          </a:xfrm>
          <a:prstGeom prst="rect">
            <a:avLst/>
          </a:prstGeom>
        </p:spPr>
      </p:pic>
    </p:spTree>
    <p:extLst>
      <p:ext uri="{BB962C8B-B14F-4D97-AF65-F5344CB8AC3E}">
        <p14:creationId xmlns:p14="http://schemas.microsoft.com/office/powerpoint/2010/main" val="1761648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1741</TotalTime>
  <Words>3051</Words>
  <Application>Microsoft Macintosh PowerPoint</Application>
  <PresentationFormat>On-screen Show (4:3)</PresentationFormat>
  <Paragraphs>223</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A History of Film Stardom, Part 1: </vt:lpstr>
      <vt:lpstr>Introduction</vt:lpstr>
      <vt:lpstr>Under Contract</vt:lpstr>
      <vt:lpstr>‘Performance specialists’</vt:lpstr>
      <vt:lpstr>The Hollywood Star System</vt:lpstr>
      <vt:lpstr>Contract players</vt:lpstr>
      <vt:lpstr>Actor training</vt:lpstr>
      <vt:lpstr>The Hollywood Make-over</vt:lpstr>
      <vt:lpstr>Re-naming</vt:lpstr>
      <vt:lpstr>The Hollywood star treatment</vt:lpstr>
      <vt:lpstr>The Star Machine</vt:lpstr>
      <vt:lpstr>The build-up: Stage 2</vt:lpstr>
      <vt:lpstr>During Stage 2</vt:lpstr>
      <vt:lpstr>Stage 3</vt:lpstr>
      <vt:lpstr>Typecasting </vt:lpstr>
      <vt:lpstr>Factory efficiency</vt:lpstr>
      <vt:lpstr>Vehicles</vt:lpstr>
      <vt:lpstr>A string of films in quick succession</vt:lpstr>
      <vt:lpstr>Frances Ethel Gumm</vt:lpstr>
      <vt:lpstr>Mickey Rooney &amp; Judy Garland</vt:lpstr>
      <vt:lpstr>Garland &amp; Minnelli</vt:lpstr>
      <vt:lpstr>Garland, the Comeback Star</vt:lpstr>
      <vt:lpstr>Publicity</vt:lpstr>
      <vt:lpstr>Howard Strickling’s team at MGM</vt:lpstr>
      <vt:lpstr>The Unit Publicist</vt:lpstr>
      <vt:lpstr>Photographers &amp; Fan Clubs, etc.</vt:lpstr>
      <vt:lpstr>Public appearances, etc </vt:lpstr>
      <vt:lpstr>Hollywood Reporters</vt:lpstr>
      <vt:lpstr>Gossip columnists</vt:lpstr>
      <vt:lpstr>Star Wars</vt:lpstr>
      <vt:lpstr>Private Lives &amp; ‘Private Lives’</vt:lpstr>
      <vt:lpstr>Conclusion</vt:lpstr>
      <vt:lpstr>PowerPoint Presentation</vt:lpstr>
    </vt:vector>
  </TitlesOfParts>
  <Company>University of Sunderland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British Asian Cinema in the early 2000s</dc:title>
  <dc:creator>Simon Rushton</dc:creator>
  <cp:lastModifiedBy>Simon Rushton</cp:lastModifiedBy>
  <cp:revision>185</cp:revision>
  <dcterms:created xsi:type="dcterms:W3CDTF">2014-01-16T08:45:00Z</dcterms:created>
  <dcterms:modified xsi:type="dcterms:W3CDTF">2014-11-07T18:21:42Z</dcterms:modified>
</cp:coreProperties>
</file>