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9" r:id="rId4"/>
    <p:sldId id="268" r:id="rId5"/>
    <p:sldId id="270" r:id="rId6"/>
    <p:sldId id="294" r:id="rId7"/>
    <p:sldId id="295" r:id="rId8"/>
    <p:sldId id="296" r:id="rId9"/>
    <p:sldId id="297" r:id="rId10"/>
    <p:sldId id="298" r:id="rId11"/>
    <p:sldId id="299" r:id="rId12"/>
    <p:sldId id="300" r:id="rId13"/>
    <p:sldId id="301" r:id="rId14"/>
    <p:sldId id="302" r:id="rId15"/>
    <p:sldId id="303" r:id="rId16"/>
    <p:sldId id="304" r:id="rId17"/>
    <p:sldId id="305" r:id="rId18"/>
    <p:sldId id="306" r:id="rId19"/>
    <p:sldId id="307" r:id="rId20"/>
    <p:sldId id="308" r:id="rId21"/>
    <p:sldId id="309" r:id="rId22"/>
    <p:sldId id="310" r:id="rId23"/>
    <p:sldId id="311" r:id="rId24"/>
    <p:sldId id="312" r:id="rId25"/>
    <p:sldId id="313" r:id="rId26"/>
    <p:sldId id="314" r:id="rId27"/>
    <p:sldId id="287" r:id="rId28"/>
    <p:sldId id="288"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28" d="100"/>
          <a:sy n="128" d="100"/>
        </p:scale>
        <p:origin x="-128"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FE6C4370-10EB-CF41-B847-3126D3A0355B}" type="datetimeFigureOut">
              <a:rPr lang="en-US" smtClean="0"/>
              <a:t>07/11/2014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F4126-C0E9-E640-BCED-F3CA8FAF7A74}" type="slidenum">
              <a:rPr lang="en-US" smtClean="0"/>
              <a:t>‹#›</a:t>
            </a:fld>
            <a:endParaRPr lang="en-US"/>
          </a:p>
        </p:txBody>
      </p:sp>
    </p:spTree>
    <p:extLst>
      <p:ext uri="{BB962C8B-B14F-4D97-AF65-F5344CB8AC3E}">
        <p14:creationId xmlns:p14="http://schemas.microsoft.com/office/powerpoint/2010/main" val="3582410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E6C4370-10EB-CF41-B847-3126D3A0355B}" type="datetimeFigureOut">
              <a:rPr lang="en-US" smtClean="0"/>
              <a:t>07/11/2014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F4126-C0E9-E640-BCED-F3CA8FAF7A74}" type="slidenum">
              <a:rPr lang="en-US" smtClean="0"/>
              <a:t>‹#›</a:t>
            </a:fld>
            <a:endParaRPr lang="en-US"/>
          </a:p>
        </p:txBody>
      </p:sp>
    </p:spTree>
    <p:extLst>
      <p:ext uri="{BB962C8B-B14F-4D97-AF65-F5344CB8AC3E}">
        <p14:creationId xmlns:p14="http://schemas.microsoft.com/office/powerpoint/2010/main" val="3682724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E6C4370-10EB-CF41-B847-3126D3A0355B}" type="datetimeFigureOut">
              <a:rPr lang="en-US" smtClean="0"/>
              <a:t>07/11/2014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F4126-C0E9-E640-BCED-F3CA8FAF7A74}" type="slidenum">
              <a:rPr lang="en-US" smtClean="0"/>
              <a:t>‹#›</a:t>
            </a:fld>
            <a:endParaRPr lang="en-US"/>
          </a:p>
        </p:txBody>
      </p:sp>
    </p:spTree>
    <p:extLst>
      <p:ext uri="{BB962C8B-B14F-4D97-AF65-F5344CB8AC3E}">
        <p14:creationId xmlns:p14="http://schemas.microsoft.com/office/powerpoint/2010/main" val="2733100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E6C4370-10EB-CF41-B847-3126D3A0355B}" type="datetimeFigureOut">
              <a:rPr lang="en-US" smtClean="0"/>
              <a:t>07/11/2014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F4126-C0E9-E640-BCED-F3CA8FAF7A74}" type="slidenum">
              <a:rPr lang="en-US" smtClean="0"/>
              <a:t>‹#›</a:t>
            </a:fld>
            <a:endParaRPr lang="en-US"/>
          </a:p>
        </p:txBody>
      </p:sp>
    </p:spTree>
    <p:extLst>
      <p:ext uri="{BB962C8B-B14F-4D97-AF65-F5344CB8AC3E}">
        <p14:creationId xmlns:p14="http://schemas.microsoft.com/office/powerpoint/2010/main" val="1697772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FE6C4370-10EB-CF41-B847-3126D3A0355B}" type="datetimeFigureOut">
              <a:rPr lang="en-US" smtClean="0"/>
              <a:t>07/11/2014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F4126-C0E9-E640-BCED-F3CA8FAF7A74}" type="slidenum">
              <a:rPr lang="en-US" smtClean="0"/>
              <a:t>‹#›</a:t>
            </a:fld>
            <a:endParaRPr lang="en-US"/>
          </a:p>
        </p:txBody>
      </p:sp>
    </p:spTree>
    <p:extLst>
      <p:ext uri="{BB962C8B-B14F-4D97-AF65-F5344CB8AC3E}">
        <p14:creationId xmlns:p14="http://schemas.microsoft.com/office/powerpoint/2010/main" val="128778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FE6C4370-10EB-CF41-B847-3126D3A0355B}" type="datetimeFigureOut">
              <a:rPr lang="en-US" smtClean="0"/>
              <a:t>07/11/2014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3F4126-C0E9-E640-BCED-F3CA8FAF7A74}" type="slidenum">
              <a:rPr lang="en-US" smtClean="0"/>
              <a:t>‹#›</a:t>
            </a:fld>
            <a:endParaRPr lang="en-US"/>
          </a:p>
        </p:txBody>
      </p:sp>
    </p:spTree>
    <p:extLst>
      <p:ext uri="{BB962C8B-B14F-4D97-AF65-F5344CB8AC3E}">
        <p14:creationId xmlns:p14="http://schemas.microsoft.com/office/powerpoint/2010/main" val="2791908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FE6C4370-10EB-CF41-B847-3126D3A0355B}" type="datetimeFigureOut">
              <a:rPr lang="en-US" smtClean="0"/>
              <a:t>07/11/2014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3F4126-C0E9-E640-BCED-F3CA8FAF7A74}" type="slidenum">
              <a:rPr lang="en-US" smtClean="0"/>
              <a:t>‹#›</a:t>
            </a:fld>
            <a:endParaRPr lang="en-US"/>
          </a:p>
        </p:txBody>
      </p:sp>
    </p:spTree>
    <p:extLst>
      <p:ext uri="{BB962C8B-B14F-4D97-AF65-F5344CB8AC3E}">
        <p14:creationId xmlns:p14="http://schemas.microsoft.com/office/powerpoint/2010/main" val="1621151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FE6C4370-10EB-CF41-B847-3126D3A0355B}" type="datetimeFigureOut">
              <a:rPr lang="en-US" smtClean="0"/>
              <a:t>07/11/2014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3F4126-C0E9-E640-BCED-F3CA8FAF7A74}" type="slidenum">
              <a:rPr lang="en-US" smtClean="0"/>
              <a:t>‹#›</a:t>
            </a:fld>
            <a:endParaRPr lang="en-US"/>
          </a:p>
        </p:txBody>
      </p:sp>
    </p:spTree>
    <p:extLst>
      <p:ext uri="{BB962C8B-B14F-4D97-AF65-F5344CB8AC3E}">
        <p14:creationId xmlns:p14="http://schemas.microsoft.com/office/powerpoint/2010/main" val="3134880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6C4370-10EB-CF41-B847-3126D3A0355B}" type="datetimeFigureOut">
              <a:rPr lang="en-US" smtClean="0"/>
              <a:t>07/11/2014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3F4126-C0E9-E640-BCED-F3CA8FAF7A74}" type="slidenum">
              <a:rPr lang="en-US" smtClean="0"/>
              <a:t>‹#›</a:t>
            </a:fld>
            <a:endParaRPr lang="en-US"/>
          </a:p>
        </p:txBody>
      </p:sp>
    </p:spTree>
    <p:extLst>
      <p:ext uri="{BB962C8B-B14F-4D97-AF65-F5344CB8AC3E}">
        <p14:creationId xmlns:p14="http://schemas.microsoft.com/office/powerpoint/2010/main" val="547818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E6C4370-10EB-CF41-B847-3126D3A0355B}" type="datetimeFigureOut">
              <a:rPr lang="en-US" smtClean="0"/>
              <a:t>07/11/2014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3F4126-C0E9-E640-BCED-F3CA8FAF7A74}" type="slidenum">
              <a:rPr lang="en-US" smtClean="0"/>
              <a:t>‹#›</a:t>
            </a:fld>
            <a:endParaRPr lang="en-US"/>
          </a:p>
        </p:txBody>
      </p:sp>
    </p:spTree>
    <p:extLst>
      <p:ext uri="{BB962C8B-B14F-4D97-AF65-F5344CB8AC3E}">
        <p14:creationId xmlns:p14="http://schemas.microsoft.com/office/powerpoint/2010/main" val="4079626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E6C4370-10EB-CF41-B847-3126D3A0355B}" type="datetimeFigureOut">
              <a:rPr lang="en-US" smtClean="0"/>
              <a:t>07/11/2014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3F4126-C0E9-E640-BCED-F3CA8FAF7A74}" type="slidenum">
              <a:rPr lang="en-US" smtClean="0"/>
              <a:t>‹#›</a:t>
            </a:fld>
            <a:endParaRPr lang="en-US"/>
          </a:p>
        </p:txBody>
      </p:sp>
    </p:spTree>
    <p:extLst>
      <p:ext uri="{BB962C8B-B14F-4D97-AF65-F5344CB8AC3E}">
        <p14:creationId xmlns:p14="http://schemas.microsoft.com/office/powerpoint/2010/main" val="25570992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6C4370-10EB-CF41-B847-3126D3A0355B}" type="datetimeFigureOut">
              <a:rPr lang="en-US" smtClean="0"/>
              <a:t>07/11/2014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3F4126-C0E9-E640-BCED-F3CA8FAF7A74}" type="slidenum">
              <a:rPr lang="en-US" smtClean="0"/>
              <a:t>‹#›</a:t>
            </a:fld>
            <a:endParaRPr lang="en-US"/>
          </a:p>
        </p:txBody>
      </p:sp>
    </p:spTree>
    <p:extLst>
      <p:ext uri="{BB962C8B-B14F-4D97-AF65-F5344CB8AC3E}">
        <p14:creationId xmlns:p14="http://schemas.microsoft.com/office/powerpoint/2010/main" val="2360594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74769"/>
            <a:ext cx="7772400" cy="1289751"/>
          </a:xfrm>
        </p:spPr>
        <p:txBody>
          <a:bodyPr/>
          <a:lstStyle/>
          <a:p>
            <a:r>
              <a:rPr lang="en-GB" dirty="0"/>
              <a:t>A History of Film Stardom, Part </a:t>
            </a:r>
            <a:r>
              <a:rPr lang="en-GB" dirty="0" smtClean="0"/>
              <a:t>1</a:t>
            </a:r>
            <a:endParaRPr lang="en-US" dirty="0"/>
          </a:p>
        </p:txBody>
      </p:sp>
      <p:sp>
        <p:nvSpPr>
          <p:cNvPr id="3" name="Subtitle 2"/>
          <p:cNvSpPr>
            <a:spLocks noGrp="1"/>
          </p:cNvSpPr>
          <p:nvPr>
            <p:ph type="subTitle" idx="1"/>
          </p:nvPr>
        </p:nvSpPr>
        <p:spPr>
          <a:xfrm>
            <a:off x="1046967" y="4583575"/>
            <a:ext cx="7047642" cy="1011957"/>
          </a:xfrm>
        </p:spPr>
        <p:txBody>
          <a:bodyPr/>
          <a:lstStyle/>
          <a:p>
            <a:r>
              <a:rPr lang="en-GB" dirty="0" smtClean="0"/>
              <a:t>The Case of Bette Davis</a:t>
            </a:r>
            <a:endParaRPr lang="en-US" dirty="0"/>
          </a:p>
        </p:txBody>
      </p:sp>
      <p:pic>
        <p:nvPicPr>
          <p:cNvPr id="4" name="Picture 3"/>
          <p:cNvPicPr>
            <a:picLocks noChangeAspect="1"/>
          </p:cNvPicPr>
          <p:nvPr/>
        </p:nvPicPr>
        <p:blipFill>
          <a:blip r:embed="rId2"/>
          <a:stretch>
            <a:fillRect/>
          </a:stretch>
        </p:blipFill>
        <p:spPr>
          <a:xfrm>
            <a:off x="3164993" y="0"/>
            <a:ext cx="2856054" cy="3264062"/>
          </a:xfrm>
          <a:prstGeom prst="rect">
            <a:avLst/>
          </a:prstGeom>
        </p:spPr>
      </p:pic>
    </p:spTree>
    <p:extLst>
      <p:ext uri="{BB962C8B-B14F-4D97-AF65-F5344CB8AC3E}">
        <p14:creationId xmlns:p14="http://schemas.microsoft.com/office/powerpoint/2010/main" val="404900873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Extending the </a:t>
            </a:r>
            <a:r>
              <a:rPr lang="en-GB" dirty="0" smtClean="0"/>
              <a:t>contract</a:t>
            </a:r>
            <a:endParaRPr lang="en-US" dirty="0"/>
          </a:p>
        </p:txBody>
      </p:sp>
      <p:sp>
        <p:nvSpPr>
          <p:cNvPr id="3" name="Content Placeholder 2"/>
          <p:cNvSpPr>
            <a:spLocks noGrp="1"/>
          </p:cNvSpPr>
          <p:nvPr>
            <p:ph idx="1"/>
          </p:nvPr>
        </p:nvSpPr>
        <p:spPr/>
        <p:txBody>
          <a:bodyPr/>
          <a:lstStyle/>
          <a:p>
            <a:r>
              <a:rPr lang="en-GB" dirty="0"/>
              <a:t>Under the terms of the contract they could dictate which and on how many projects the actor was to work on. A further clause stipulated that if the actor refused an assignment, the studio could suspend them without pay and extend the duration of the contract for the full period of the suspension. In this way a five or seven-year contract could be extended over much longer </a:t>
            </a:r>
            <a:r>
              <a:rPr lang="en-GB" dirty="0" smtClean="0"/>
              <a:t>periods. </a:t>
            </a:r>
            <a:endParaRPr lang="en-US" dirty="0"/>
          </a:p>
        </p:txBody>
      </p:sp>
    </p:spTree>
    <p:extLst>
      <p:ext uri="{BB962C8B-B14F-4D97-AF65-F5344CB8AC3E}">
        <p14:creationId xmlns:p14="http://schemas.microsoft.com/office/powerpoint/2010/main" val="220426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2422"/>
          </a:xfrm>
        </p:spPr>
        <p:txBody>
          <a:bodyPr>
            <a:normAutofit/>
          </a:bodyPr>
          <a:lstStyle/>
          <a:p>
            <a:r>
              <a:rPr lang="en-GB" dirty="0"/>
              <a:t>Bette Davis </a:t>
            </a:r>
            <a:r>
              <a:rPr lang="en-GB" dirty="0" smtClean="0"/>
              <a:t>suspended</a:t>
            </a:r>
            <a:endParaRPr lang="en-US" dirty="0"/>
          </a:p>
        </p:txBody>
      </p:sp>
      <p:sp>
        <p:nvSpPr>
          <p:cNvPr id="3" name="Content Placeholder 2"/>
          <p:cNvSpPr>
            <a:spLocks noGrp="1"/>
          </p:cNvSpPr>
          <p:nvPr>
            <p:ph idx="1"/>
          </p:nvPr>
        </p:nvSpPr>
        <p:spPr>
          <a:xfrm>
            <a:off x="457200" y="1318520"/>
            <a:ext cx="7232045" cy="5022009"/>
          </a:xfrm>
        </p:spPr>
        <p:txBody>
          <a:bodyPr>
            <a:normAutofit/>
          </a:bodyPr>
          <a:lstStyle/>
          <a:p>
            <a:r>
              <a:rPr lang="en-GB" sz="2800" dirty="0"/>
              <a:t>Warner Bros. regularly suspended Bette Davis without pay when she refused to play her assigned roles. </a:t>
            </a:r>
            <a:endParaRPr lang="en-GB" sz="2800" dirty="0" smtClean="0"/>
          </a:p>
          <a:p>
            <a:endParaRPr lang="en-GB" sz="800" dirty="0" smtClean="0"/>
          </a:p>
          <a:p>
            <a:r>
              <a:rPr lang="en-GB" sz="2800" dirty="0" smtClean="0"/>
              <a:t>In </a:t>
            </a:r>
            <a:r>
              <a:rPr lang="en-GB" sz="2800" dirty="0"/>
              <a:t>April </a:t>
            </a:r>
            <a:r>
              <a:rPr lang="en-GB" sz="2800" dirty="0" smtClean="0"/>
              <a:t>1934, </a:t>
            </a:r>
            <a:r>
              <a:rPr lang="en-GB" sz="2800" dirty="0"/>
              <a:t>she refused to perform </a:t>
            </a:r>
            <a:r>
              <a:rPr lang="en-GB" sz="2800" dirty="0" smtClean="0"/>
              <a:t>a </a:t>
            </a:r>
            <a:r>
              <a:rPr lang="en-GB" sz="2800" dirty="0"/>
              <a:t>role that </a:t>
            </a:r>
            <a:r>
              <a:rPr lang="en-GB" sz="2800" dirty="0" smtClean="0"/>
              <a:t>had been assigned to </a:t>
            </a:r>
            <a:r>
              <a:rPr lang="en-GB" sz="2800" dirty="0"/>
              <a:t>her. After receiving a series of increasingly stern telegrams from head office </a:t>
            </a:r>
            <a:r>
              <a:rPr lang="en-GB" sz="2800" dirty="0" smtClean="0"/>
              <a:t>she </a:t>
            </a:r>
            <a:r>
              <a:rPr lang="en-GB" sz="2800" dirty="0"/>
              <a:t>dutifully complied. </a:t>
            </a:r>
            <a:r>
              <a:rPr lang="en-GB" sz="2800" dirty="0" smtClean="0"/>
              <a:t>She refused to do next </a:t>
            </a:r>
            <a:r>
              <a:rPr lang="en-GB" sz="2800" dirty="0"/>
              <a:t>project she was offered </a:t>
            </a:r>
            <a:r>
              <a:rPr lang="en-GB" sz="2800" dirty="0" smtClean="0"/>
              <a:t>as it gave </a:t>
            </a:r>
            <a:r>
              <a:rPr lang="en-GB" sz="2800" dirty="0"/>
              <a:t>her no resting period between the two films. S</a:t>
            </a:r>
            <a:r>
              <a:rPr lang="en-GB" sz="2800" dirty="0" smtClean="0"/>
              <a:t>he </a:t>
            </a:r>
            <a:r>
              <a:rPr lang="en-GB" sz="2800" dirty="0"/>
              <a:t>was suspended without pay until she accepted the </a:t>
            </a:r>
            <a:r>
              <a:rPr lang="en-GB" sz="2800" dirty="0" smtClean="0"/>
              <a:t>part.</a:t>
            </a:r>
            <a:endParaRPr lang="en-US" sz="2800" dirty="0"/>
          </a:p>
        </p:txBody>
      </p:sp>
      <p:pic>
        <p:nvPicPr>
          <p:cNvPr id="4" name="Picture 3"/>
          <p:cNvPicPr>
            <a:picLocks noChangeAspect="1"/>
          </p:cNvPicPr>
          <p:nvPr/>
        </p:nvPicPr>
        <p:blipFill>
          <a:blip r:embed="rId2"/>
          <a:stretch>
            <a:fillRect/>
          </a:stretch>
        </p:blipFill>
        <p:spPr>
          <a:xfrm>
            <a:off x="7578085" y="4867430"/>
            <a:ext cx="1565915" cy="1990570"/>
          </a:xfrm>
          <a:prstGeom prst="rect">
            <a:avLst/>
          </a:prstGeom>
        </p:spPr>
      </p:pic>
      <p:pic>
        <p:nvPicPr>
          <p:cNvPr id="6" name="Picture 5"/>
          <p:cNvPicPr>
            <a:picLocks noChangeAspect="1"/>
          </p:cNvPicPr>
          <p:nvPr/>
        </p:nvPicPr>
        <p:blipFill>
          <a:blip r:embed="rId3"/>
          <a:stretch>
            <a:fillRect/>
          </a:stretch>
        </p:blipFill>
        <p:spPr>
          <a:xfrm>
            <a:off x="7578085" y="2822850"/>
            <a:ext cx="1565915" cy="2044579"/>
          </a:xfrm>
          <a:prstGeom prst="rect">
            <a:avLst/>
          </a:prstGeom>
        </p:spPr>
      </p:pic>
      <p:pic>
        <p:nvPicPr>
          <p:cNvPr id="7" name="Picture 6"/>
          <p:cNvPicPr>
            <a:picLocks noChangeAspect="1"/>
          </p:cNvPicPr>
          <p:nvPr/>
        </p:nvPicPr>
        <p:blipFill>
          <a:blip r:embed="rId4"/>
          <a:stretch>
            <a:fillRect/>
          </a:stretch>
        </p:blipFill>
        <p:spPr>
          <a:xfrm>
            <a:off x="7578085" y="853146"/>
            <a:ext cx="1565915" cy="1969704"/>
          </a:xfrm>
          <a:prstGeom prst="rect">
            <a:avLst/>
          </a:prstGeom>
        </p:spPr>
      </p:pic>
    </p:spTree>
    <p:extLst>
      <p:ext uri="{BB962C8B-B14F-4D97-AF65-F5344CB8AC3E}">
        <p14:creationId xmlns:p14="http://schemas.microsoft.com/office/powerpoint/2010/main" val="440114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94862"/>
          </a:xfrm>
        </p:spPr>
        <p:txBody>
          <a:bodyPr>
            <a:normAutofit fontScale="90000"/>
          </a:bodyPr>
          <a:lstStyle/>
          <a:p>
            <a:r>
              <a:rPr lang="en-GB" dirty="0"/>
              <a:t>Suspended </a:t>
            </a:r>
            <a:r>
              <a:rPr lang="en-GB" dirty="0" smtClean="0"/>
              <a:t>again</a:t>
            </a:r>
            <a:endParaRPr lang="en-US" dirty="0"/>
          </a:p>
        </p:txBody>
      </p:sp>
      <p:sp>
        <p:nvSpPr>
          <p:cNvPr id="3" name="Content Placeholder 2"/>
          <p:cNvSpPr>
            <a:spLocks noGrp="1"/>
          </p:cNvSpPr>
          <p:nvPr>
            <p:ph idx="1"/>
          </p:nvPr>
        </p:nvSpPr>
        <p:spPr>
          <a:xfrm>
            <a:off x="457200" y="1124620"/>
            <a:ext cx="6914553" cy="5264384"/>
          </a:xfrm>
        </p:spPr>
        <p:txBody>
          <a:bodyPr>
            <a:normAutofit/>
          </a:bodyPr>
          <a:lstStyle/>
          <a:p>
            <a:r>
              <a:rPr lang="en-GB" sz="2800" dirty="0"/>
              <a:t>In December 1935, she rebelled again when instructed to begin work on a new film two days after completing her last one. Her claims of exhaustion were ignored and she was suspended without pay until she honoured her contractual </a:t>
            </a:r>
            <a:r>
              <a:rPr lang="en-GB" sz="2800" dirty="0" smtClean="0"/>
              <a:t>obligations.</a:t>
            </a:r>
          </a:p>
          <a:p>
            <a:endParaRPr lang="en-GB" sz="800" dirty="0" smtClean="0"/>
          </a:p>
          <a:p>
            <a:r>
              <a:rPr lang="en-GB" sz="2800" dirty="0" smtClean="0"/>
              <a:t>In early 1936, she </a:t>
            </a:r>
            <a:r>
              <a:rPr lang="en-GB" sz="2800" dirty="0"/>
              <a:t>was nominated for an Academy Award for her performance in the film </a:t>
            </a:r>
            <a:r>
              <a:rPr lang="en-GB" sz="2800" i="1" dirty="0"/>
              <a:t>Dangerous</a:t>
            </a:r>
            <a:r>
              <a:rPr lang="en-GB" sz="2800" dirty="0"/>
              <a:t> and, with this as leverage, she instructed an attorney to demand a new contract. </a:t>
            </a:r>
            <a:r>
              <a:rPr lang="en-GB" sz="2800" dirty="0" smtClean="0"/>
              <a:t> </a:t>
            </a:r>
            <a:endParaRPr lang="en-US" sz="2800" dirty="0"/>
          </a:p>
        </p:txBody>
      </p:sp>
      <p:pic>
        <p:nvPicPr>
          <p:cNvPr id="4" name="Picture 3"/>
          <p:cNvPicPr>
            <a:picLocks noChangeAspect="1"/>
          </p:cNvPicPr>
          <p:nvPr/>
        </p:nvPicPr>
        <p:blipFill>
          <a:blip r:embed="rId2"/>
          <a:stretch>
            <a:fillRect/>
          </a:stretch>
        </p:blipFill>
        <p:spPr>
          <a:xfrm>
            <a:off x="7401274" y="1249652"/>
            <a:ext cx="1742726" cy="2232674"/>
          </a:xfrm>
          <a:prstGeom prst="rect">
            <a:avLst/>
          </a:prstGeom>
        </p:spPr>
      </p:pic>
      <p:pic>
        <p:nvPicPr>
          <p:cNvPr id="5" name="Picture 4"/>
          <p:cNvPicPr>
            <a:picLocks noChangeAspect="1"/>
          </p:cNvPicPr>
          <p:nvPr/>
        </p:nvPicPr>
        <p:blipFill>
          <a:blip r:embed="rId3"/>
          <a:stretch>
            <a:fillRect/>
          </a:stretch>
        </p:blipFill>
        <p:spPr>
          <a:xfrm>
            <a:off x="7401274" y="4065369"/>
            <a:ext cx="1742726" cy="2323635"/>
          </a:xfrm>
          <a:prstGeom prst="rect">
            <a:avLst/>
          </a:prstGeom>
        </p:spPr>
      </p:pic>
    </p:spTree>
    <p:extLst>
      <p:ext uri="{BB962C8B-B14F-4D97-AF65-F5344CB8AC3E}">
        <p14:creationId xmlns:p14="http://schemas.microsoft.com/office/powerpoint/2010/main" val="2082531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30592"/>
          </a:xfrm>
        </p:spPr>
        <p:txBody>
          <a:bodyPr>
            <a:normAutofit/>
          </a:bodyPr>
          <a:lstStyle/>
          <a:p>
            <a:r>
              <a:rPr lang="en-GB" dirty="0"/>
              <a:t>Davis’s </a:t>
            </a:r>
            <a:r>
              <a:rPr lang="en-GB" dirty="0" smtClean="0"/>
              <a:t>demands</a:t>
            </a:r>
            <a:endParaRPr lang="en-US" dirty="0"/>
          </a:p>
        </p:txBody>
      </p:sp>
      <p:sp>
        <p:nvSpPr>
          <p:cNvPr id="3" name="Content Placeholder 2"/>
          <p:cNvSpPr>
            <a:spLocks noGrp="1"/>
          </p:cNvSpPr>
          <p:nvPr>
            <p:ph idx="1"/>
          </p:nvPr>
        </p:nvSpPr>
        <p:spPr>
          <a:xfrm>
            <a:off x="457200" y="1337910"/>
            <a:ext cx="8229600" cy="4983229"/>
          </a:xfrm>
        </p:spPr>
        <p:txBody>
          <a:bodyPr>
            <a:normAutofit/>
          </a:bodyPr>
          <a:lstStyle/>
          <a:p>
            <a:r>
              <a:rPr lang="en-GB" dirty="0" smtClean="0"/>
              <a:t>Davis’s attorney demanded:</a:t>
            </a:r>
          </a:p>
          <a:p>
            <a:pPr lvl="1"/>
            <a:r>
              <a:rPr lang="en-GB" dirty="0" smtClean="0"/>
              <a:t>an </a:t>
            </a:r>
            <a:r>
              <a:rPr lang="en-GB" dirty="0"/>
              <a:t>increase in </a:t>
            </a:r>
            <a:r>
              <a:rPr lang="en-GB" dirty="0" smtClean="0"/>
              <a:t>salary</a:t>
            </a:r>
            <a:endParaRPr lang="en-GB" dirty="0"/>
          </a:p>
          <a:p>
            <a:pPr lvl="1"/>
            <a:r>
              <a:rPr lang="en-GB" dirty="0" smtClean="0"/>
              <a:t>a </a:t>
            </a:r>
            <a:r>
              <a:rPr lang="en-GB" dirty="0"/>
              <a:t>limit on the number of films she made a </a:t>
            </a:r>
            <a:r>
              <a:rPr lang="en-GB" dirty="0" smtClean="0"/>
              <a:t>year</a:t>
            </a:r>
          </a:p>
          <a:p>
            <a:pPr lvl="1"/>
            <a:r>
              <a:rPr lang="en-GB" dirty="0" smtClean="0"/>
              <a:t>a </a:t>
            </a:r>
            <a:r>
              <a:rPr lang="en-GB" dirty="0"/>
              <a:t>guaranteed resting period of three months between productions, during which time she could, if she wished, do an outside picture. </a:t>
            </a:r>
            <a:endParaRPr lang="en-US" dirty="0"/>
          </a:p>
        </p:txBody>
      </p:sp>
      <p:pic>
        <p:nvPicPr>
          <p:cNvPr id="4" name="Picture 3"/>
          <p:cNvPicPr>
            <a:picLocks noChangeAspect="1"/>
          </p:cNvPicPr>
          <p:nvPr/>
        </p:nvPicPr>
        <p:blipFill>
          <a:blip r:embed="rId2"/>
          <a:stretch>
            <a:fillRect/>
          </a:stretch>
        </p:blipFill>
        <p:spPr>
          <a:xfrm>
            <a:off x="352806" y="4484363"/>
            <a:ext cx="1847592" cy="2288962"/>
          </a:xfrm>
          <a:prstGeom prst="rect">
            <a:avLst/>
          </a:prstGeom>
        </p:spPr>
      </p:pic>
      <p:pic>
        <p:nvPicPr>
          <p:cNvPr id="5" name="Picture 4"/>
          <p:cNvPicPr>
            <a:picLocks noChangeAspect="1"/>
          </p:cNvPicPr>
          <p:nvPr/>
        </p:nvPicPr>
        <p:blipFill>
          <a:blip r:embed="rId3"/>
          <a:stretch>
            <a:fillRect/>
          </a:stretch>
        </p:blipFill>
        <p:spPr>
          <a:xfrm>
            <a:off x="2450637" y="4475509"/>
            <a:ext cx="3314156" cy="2297815"/>
          </a:xfrm>
          <a:prstGeom prst="rect">
            <a:avLst/>
          </a:prstGeom>
        </p:spPr>
      </p:pic>
      <p:pic>
        <p:nvPicPr>
          <p:cNvPr id="6" name="Picture 5"/>
          <p:cNvPicPr>
            <a:picLocks noChangeAspect="1"/>
          </p:cNvPicPr>
          <p:nvPr/>
        </p:nvPicPr>
        <p:blipFill>
          <a:blip r:embed="rId4"/>
          <a:stretch>
            <a:fillRect/>
          </a:stretch>
        </p:blipFill>
        <p:spPr>
          <a:xfrm>
            <a:off x="5992991" y="4475509"/>
            <a:ext cx="3105536" cy="2298096"/>
          </a:xfrm>
          <a:prstGeom prst="rect">
            <a:avLst/>
          </a:prstGeom>
        </p:spPr>
      </p:pic>
    </p:spTree>
    <p:extLst>
      <p:ext uri="{BB962C8B-B14F-4D97-AF65-F5344CB8AC3E}">
        <p14:creationId xmlns:p14="http://schemas.microsoft.com/office/powerpoint/2010/main" val="3293722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9372"/>
          </a:xfrm>
        </p:spPr>
        <p:txBody>
          <a:bodyPr>
            <a:normAutofit/>
          </a:bodyPr>
          <a:lstStyle/>
          <a:p>
            <a:r>
              <a:rPr lang="en-GB" dirty="0"/>
              <a:t>Davis’s </a:t>
            </a:r>
            <a:r>
              <a:rPr lang="en-GB" dirty="0" smtClean="0"/>
              <a:t>request</a:t>
            </a:r>
            <a:endParaRPr lang="en-US" dirty="0"/>
          </a:p>
        </p:txBody>
      </p:sp>
      <p:sp>
        <p:nvSpPr>
          <p:cNvPr id="3" name="Content Placeholder 2"/>
          <p:cNvSpPr>
            <a:spLocks noGrp="1"/>
          </p:cNvSpPr>
          <p:nvPr>
            <p:ph idx="1"/>
          </p:nvPr>
        </p:nvSpPr>
        <p:spPr>
          <a:xfrm>
            <a:off x="457200" y="1468331"/>
            <a:ext cx="8229600" cy="4814028"/>
          </a:xfrm>
        </p:spPr>
        <p:txBody>
          <a:bodyPr>
            <a:normAutofit fontScale="92500" lnSpcReduction="10000"/>
          </a:bodyPr>
          <a:lstStyle/>
          <a:p>
            <a:pPr marL="342900" lvl="1" indent="-342900">
              <a:buFont typeface="Arial"/>
              <a:buChar char="•"/>
            </a:pPr>
            <a:r>
              <a:rPr lang="en-GB" dirty="0"/>
              <a:t>At the same time, she put in a request to be loaned out to RKO, to appear as Elizabeth I opposite Katharine Hepburn in the film </a:t>
            </a:r>
            <a:r>
              <a:rPr lang="en-GB" i="1" dirty="0"/>
              <a:t>Mary of Scotland</a:t>
            </a:r>
            <a:r>
              <a:rPr lang="en-GB" dirty="0"/>
              <a:t> being directed by John Ford. </a:t>
            </a:r>
            <a:endParaRPr lang="en-GB" dirty="0" smtClean="0"/>
          </a:p>
          <a:p>
            <a:pPr marL="342900" lvl="1" indent="-342900">
              <a:buFont typeface="Arial"/>
              <a:buChar char="•"/>
            </a:pPr>
            <a:endParaRPr lang="en-GB" sz="800" dirty="0" smtClean="0"/>
          </a:p>
          <a:p>
            <a:pPr marL="342900" lvl="1" indent="-342900">
              <a:buFont typeface="Arial"/>
              <a:buChar char="•"/>
            </a:pPr>
            <a:r>
              <a:rPr lang="en-GB" dirty="0" smtClean="0"/>
              <a:t>On </a:t>
            </a:r>
            <a:r>
              <a:rPr lang="en-GB" dirty="0"/>
              <a:t>the 3</a:t>
            </a:r>
            <a:r>
              <a:rPr lang="en-GB" baseline="30000" dirty="0"/>
              <a:t>rd</a:t>
            </a:r>
            <a:r>
              <a:rPr lang="en-GB" dirty="0"/>
              <a:t> of March 1936, Warner Bros. rejected Davis' request for a loan-out. </a:t>
            </a:r>
          </a:p>
          <a:p>
            <a:endParaRPr lang="en-GB" sz="800" dirty="0" smtClean="0"/>
          </a:p>
          <a:p>
            <a:r>
              <a:rPr lang="en-GB" sz="2800" dirty="0" smtClean="0"/>
              <a:t>On </a:t>
            </a:r>
            <a:r>
              <a:rPr lang="en-GB" sz="2800" dirty="0"/>
              <a:t>the </a:t>
            </a:r>
            <a:r>
              <a:rPr lang="en-GB" sz="2800" dirty="0" smtClean="0"/>
              <a:t>5</a:t>
            </a:r>
            <a:r>
              <a:rPr lang="en-GB" sz="2800" baseline="30000" dirty="0" smtClean="0"/>
              <a:t>th</a:t>
            </a:r>
            <a:r>
              <a:rPr lang="en-GB" sz="2800" dirty="0" smtClean="0"/>
              <a:t> </a:t>
            </a:r>
            <a:r>
              <a:rPr lang="en-GB" sz="2800" dirty="0"/>
              <a:t>of March 1936, </a:t>
            </a:r>
            <a:r>
              <a:rPr lang="en-GB" sz="2800" dirty="0" smtClean="0"/>
              <a:t>Davis won </a:t>
            </a:r>
            <a:r>
              <a:rPr lang="en-GB" sz="2800" dirty="0"/>
              <a:t>the Oscar for Best Actress of 1935. </a:t>
            </a:r>
            <a:endParaRPr lang="en-GB" sz="2800" dirty="0" smtClean="0"/>
          </a:p>
          <a:p>
            <a:endParaRPr lang="en-GB" sz="800" dirty="0" smtClean="0"/>
          </a:p>
          <a:p>
            <a:r>
              <a:rPr lang="en-GB" sz="2800" dirty="0" smtClean="0"/>
              <a:t>When the </a:t>
            </a:r>
            <a:r>
              <a:rPr lang="en-GB" sz="2800" dirty="0"/>
              <a:t>studio assigned her to play the role of a female lumberjack in a film called </a:t>
            </a:r>
            <a:r>
              <a:rPr lang="en-GB" sz="2800" i="1" dirty="0"/>
              <a:t>God's Country and the </a:t>
            </a:r>
            <a:r>
              <a:rPr lang="en-GB" sz="2800" i="1" dirty="0" smtClean="0"/>
              <a:t>Woman</a:t>
            </a:r>
            <a:r>
              <a:rPr lang="en-GB" sz="2800" dirty="0" smtClean="0"/>
              <a:t>, Davis refused </a:t>
            </a:r>
            <a:r>
              <a:rPr lang="en-GB" sz="2800" dirty="0"/>
              <a:t>and was suspended without </a:t>
            </a:r>
            <a:r>
              <a:rPr lang="en-GB" sz="2800" dirty="0" smtClean="0"/>
              <a:t>pay. </a:t>
            </a:r>
            <a:endParaRPr lang="en-US" sz="2800" dirty="0"/>
          </a:p>
        </p:txBody>
      </p:sp>
      <p:pic>
        <p:nvPicPr>
          <p:cNvPr id="4" name="Picture 3"/>
          <p:cNvPicPr>
            <a:picLocks noChangeAspect="1"/>
          </p:cNvPicPr>
          <p:nvPr/>
        </p:nvPicPr>
        <p:blipFill>
          <a:blip r:embed="rId2"/>
          <a:stretch>
            <a:fillRect/>
          </a:stretch>
        </p:blipFill>
        <p:spPr>
          <a:xfrm>
            <a:off x="7034419" y="-1"/>
            <a:ext cx="2109582" cy="1417375"/>
          </a:xfrm>
          <a:prstGeom prst="rect">
            <a:avLst/>
          </a:prstGeom>
        </p:spPr>
      </p:pic>
    </p:spTree>
    <p:extLst>
      <p:ext uri="{BB962C8B-B14F-4D97-AF65-F5344CB8AC3E}">
        <p14:creationId xmlns:p14="http://schemas.microsoft.com/office/powerpoint/2010/main" val="1996707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40287"/>
          </a:xfrm>
        </p:spPr>
        <p:txBody>
          <a:bodyPr/>
          <a:lstStyle/>
          <a:p>
            <a:r>
              <a:rPr lang="en-GB" dirty="0"/>
              <a:t>C</a:t>
            </a:r>
            <a:r>
              <a:rPr lang="en-GB" dirty="0" smtClean="0"/>
              <a:t>ost</a:t>
            </a:r>
            <a:r>
              <a:rPr lang="en-GB" dirty="0"/>
              <a:t>-effective miscasting </a:t>
            </a:r>
            <a:endParaRPr lang="en-US" dirty="0"/>
          </a:p>
        </p:txBody>
      </p:sp>
      <p:sp>
        <p:nvSpPr>
          <p:cNvPr id="3" name="Content Placeholder 2"/>
          <p:cNvSpPr>
            <a:spLocks noGrp="1"/>
          </p:cNvSpPr>
          <p:nvPr>
            <p:ph idx="1"/>
          </p:nvPr>
        </p:nvSpPr>
        <p:spPr>
          <a:xfrm>
            <a:off x="457200" y="1347605"/>
            <a:ext cx="8229600" cy="4973533"/>
          </a:xfrm>
        </p:spPr>
        <p:txBody>
          <a:bodyPr/>
          <a:lstStyle/>
          <a:p>
            <a:r>
              <a:rPr lang="en-GB" dirty="0" smtClean="0"/>
              <a:t>‘Studio </a:t>
            </a:r>
            <a:r>
              <a:rPr lang="en-GB" dirty="0"/>
              <a:t>head Jack Warner was particularly adept at using the technique in conjunction with the contractual provision for suspension as a means of keeping costs down. Warner would assign a high-salaried actor an unsuitable role, and when the actor refused it, the producer would suspend the actor without pay, thus cutting his own </a:t>
            </a:r>
            <a:r>
              <a:rPr lang="en-GB" dirty="0" smtClean="0"/>
              <a:t>costs’ </a:t>
            </a:r>
            <a:r>
              <a:rPr lang="en-GB" sz="2400" dirty="0" smtClean="0"/>
              <a:t>(</a:t>
            </a:r>
            <a:r>
              <a:rPr lang="en-GB" sz="2400" dirty="0"/>
              <a:t>Jane </a:t>
            </a:r>
            <a:r>
              <a:rPr lang="en-GB" sz="2400" dirty="0" smtClean="0"/>
              <a:t>Gaines, </a:t>
            </a:r>
            <a:r>
              <a:rPr lang="en-GB" sz="2400" i="1" dirty="0" smtClean="0"/>
              <a:t>Contested Culture</a:t>
            </a:r>
            <a:r>
              <a:rPr lang="en-GB" sz="2400" dirty="0" smtClean="0"/>
              <a:t>, </a:t>
            </a:r>
            <a:r>
              <a:rPr lang="en-GB" sz="2400" dirty="0"/>
              <a:t>1992: 152). </a:t>
            </a:r>
            <a:endParaRPr lang="en-US" sz="2400" dirty="0"/>
          </a:p>
        </p:txBody>
      </p:sp>
    </p:spTree>
    <p:extLst>
      <p:ext uri="{BB962C8B-B14F-4D97-AF65-F5344CB8AC3E}">
        <p14:creationId xmlns:p14="http://schemas.microsoft.com/office/powerpoint/2010/main" val="2699110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1812"/>
          </a:xfrm>
        </p:spPr>
        <p:txBody>
          <a:bodyPr>
            <a:normAutofit/>
          </a:bodyPr>
          <a:lstStyle/>
          <a:p>
            <a:r>
              <a:rPr lang="en-GB" dirty="0"/>
              <a:t>Davis’s next </a:t>
            </a:r>
            <a:r>
              <a:rPr lang="en-GB" dirty="0" smtClean="0"/>
              <a:t>move</a:t>
            </a:r>
            <a:endParaRPr lang="en-US" dirty="0"/>
          </a:p>
        </p:txBody>
      </p:sp>
      <p:sp>
        <p:nvSpPr>
          <p:cNvPr id="3" name="Content Placeholder 2"/>
          <p:cNvSpPr>
            <a:spLocks noGrp="1"/>
          </p:cNvSpPr>
          <p:nvPr>
            <p:ph idx="1"/>
          </p:nvPr>
        </p:nvSpPr>
        <p:spPr>
          <a:xfrm>
            <a:off x="457200" y="1405776"/>
            <a:ext cx="8229600" cy="4944448"/>
          </a:xfrm>
        </p:spPr>
        <p:txBody>
          <a:bodyPr>
            <a:normAutofit lnSpcReduction="10000"/>
          </a:bodyPr>
          <a:lstStyle/>
          <a:p>
            <a:r>
              <a:rPr lang="en-GB" dirty="0" smtClean="0"/>
              <a:t>Davis accepted </a:t>
            </a:r>
            <a:r>
              <a:rPr lang="en-GB" dirty="0"/>
              <a:t>a part in a film being made at Ealing Studios </a:t>
            </a:r>
            <a:r>
              <a:rPr lang="en-GB" dirty="0" smtClean="0"/>
              <a:t>in England for </a:t>
            </a:r>
            <a:r>
              <a:rPr lang="en-GB" dirty="0" err="1"/>
              <a:t>Toeplitz</a:t>
            </a:r>
            <a:r>
              <a:rPr lang="en-GB" dirty="0"/>
              <a:t> Productions Ltd</a:t>
            </a:r>
            <a:r>
              <a:rPr lang="en-GB" dirty="0" smtClean="0"/>
              <a:t>., </a:t>
            </a:r>
            <a:r>
              <a:rPr lang="en-GB" dirty="0"/>
              <a:t>was a direct infringement of </a:t>
            </a:r>
            <a:r>
              <a:rPr lang="en-GB" dirty="0" smtClean="0"/>
              <a:t>her contract. </a:t>
            </a:r>
          </a:p>
          <a:p>
            <a:endParaRPr lang="en-GB" sz="800" dirty="0" smtClean="0"/>
          </a:p>
          <a:p>
            <a:r>
              <a:rPr lang="en-GB" dirty="0" smtClean="0"/>
              <a:t>In </a:t>
            </a:r>
            <a:r>
              <a:rPr lang="en-GB" dirty="0"/>
              <a:t>such cases, a studio could enforce ‘the contract’s negative services</a:t>
            </a:r>
            <a:r>
              <a:rPr lang="en-GB" i="1" dirty="0"/>
              <a:t> </a:t>
            </a:r>
            <a:r>
              <a:rPr lang="en-GB" dirty="0"/>
              <a:t>covenant, which stipulates that the employee must not work for anyone else during the term of the contract’ and </a:t>
            </a:r>
            <a:r>
              <a:rPr lang="en-GB" dirty="0" smtClean="0"/>
              <a:t>sue </a:t>
            </a:r>
            <a:r>
              <a:rPr lang="en-GB" dirty="0"/>
              <a:t>for breach of contract </a:t>
            </a:r>
            <a:r>
              <a:rPr lang="en-GB" sz="2400" dirty="0"/>
              <a:t>(Gaines, 1992: 153). </a:t>
            </a:r>
            <a:endParaRPr lang="en-US" sz="2400" dirty="0"/>
          </a:p>
        </p:txBody>
      </p:sp>
    </p:spTree>
    <p:extLst>
      <p:ext uri="{BB962C8B-B14F-4D97-AF65-F5344CB8AC3E}">
        <p14:creationId xmlns:p14="http://schemas.microsoft.com/office/powerpoint/2010/main" val="2517972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4252"/>
          </a:xfrm>
        </p:spPr>
        <p:txBody>
          <a:bodyPr>
            <a:normAutofit fontScale="90000"/>
          </a:bodyPr>
          <a:lstStyle/>
          <a:p>
            <a:r>
              <a:rPr lang="en-US" dirty="0" smtClean="0"/>
              <a:t>The court case</a:t>
            </a:r>
            <a:endParaRPr lang="en-US" dirty="0"/>
          </a:p>
        </p:txBody>
      </p:sp>
      <p:sp>
        <p:nvSpPr>
          <p:cNvPr id="3" name="Content Placeholder 2"/>
          <p:cNvSpPr>
            <a:spLocks noGrp="1"/>
          </p:cNvSpPr>
          <p:nvPr>
            <p:ph idx="1"/>
          </p:nvPr>
        </p:nvSpPr>
        <p:spPr>
          <a:xfrm>
            <a:off x="457200" y="1202180"/>
            <a:ext cx="8229600" cy="5128654"/>
          </a:xfrm>
        </p:spPr>
        <p:txBody>
          <a:bodyPr>
            <a:normAutofit fontScale="92500" lnSpcReduction="10000"/>
          </a:bodyPr>
          <a:lstStyle/>
          <a:p>
            <a:r>
              <a:rPr lang="en-GB" dirty="0"/>
              <a:t>O</a:t>
            </a:r>
            <a:r>
              <a:rPr lang="en-GB" dirty="0" smtClean="0"/>
              <a:t>n </a:t>
            </a:r>
            <a:r>
              <a:rPr lang="en-GB" dirty="0"/>
              <a:t>Monday 19 October 1936, the High Court in London granted Warner Bros. an injunction to restrain Bette Davis from working for anyone else other than itself. </a:t>
            </a:r>
            <a:endParaRPr lang="en-GB" dirty="0" smtClean="0"/>
          </a:p>
          <a:p>
            <a:endParaRPr lang="en-GB" sz="800" dirty="0" smtClean="0"/>
          </a:p>
          <a:p>
            <a:r>
              <a:rPr lang="en-GB" dirty="0" smtClean="0"/>
              <a:t>In </a:t>
            </a:r>
            <a:r>
              <a:rPr lang="en-GB" dirty="0"/>
              <a:t>the following day's edition of the </a:t>
            </a:r>
            <a:r>
              <a:rPr lang="en-GB" i="1" dirty="0"/>
              <a:t>Daily Mail</a:t>
            </a:r>
            <a:r>
              <a:rPr lang="en-GB" dirty="0"/>
              <a:t>, Davis declared that, 'If I had won, it would have been the greatest legal case in cinema </a:t>
            </a:r>
            <a:r>
              <a:rPr lang="en-GB" dirty="0" smtClean="0"/>
              <a:t>history’.</a:t>
            </a:r>
          </a:p>
          <a:p>
            <a:endParaRPr lang="en-GB" sz="800" dirty="0" smtClean="0"/>
          </a:p>
          <a:p>
            <a:r>
              <a:rPr lang="en-GB" dirty="0" smtClean="0"/>
              <a:t>This </a:t>
            </a:r>
            <a:r>
              <a:rPr lang="en-GB" dirty="0"/>
              <a:t>judgement validated the Hollywood contract as both lawful and binding, constituting a victory for Warner Bros. and indeed for all the major studios. </a:t>
            </a:r>
            <a:endParaRPr lang="en-US" dirty="0"/>
          </a:p>
        </p:txBody>
      </p:sp>
      <p:pic>
        <p:nvPicPr>
          <p:cNvPr id="4" name="Picture 3"/>
          <p:cNvPicPr>
            <a:picLocks noChangeAspect="1"/>
          </p:cNvPicPr>
          <p:nvPr/>
        </p:nvPicPr>
        <p:blipFill>
          <a:blip r:embed="rId2"/>
          <a:stretch>
            <a:fillRect/>
          </a:stretch>
        </p:blipFill>
        <p:spPr>
          <a:xfrm>
            <a:off x="8147814" y="0"/>
            <a:ext cx="996186" cy="1309593"/>
          </a:xfrm>
          <a:prstGeom prst="rect">
            <a:avLst/>
          </a:prstGeom>
        </p:spPr>
      </p:pic>
    </p:spTree>
    <p:extLst>
      <p:ext uri="{BB962C8B-B14F-4D97-AF65-F5344CB8AC3E}">
        <p14:creationId xmlns:p14="http://schemas.microsoft.com/office/powerpoint/2010/main" val="1312191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7237"/>
          </a:xfrm>
        </p:spPr>
        <p:txBody>
          <a:bodyPr>
            <a:normAutofit/>
          </a:bodyPr>
          <a:lstStyle/>
          <a:p>
            <a:r>
              <a:rPr lang="en-GB" dirty="0"/>
              <a:t>Warner’s </a:t>
            </a:r>
            <a:r>
              <a:rPr lang="en-GB" dirty="0" smtClean="0"/>
              <a:t>admission</a:t>
            </a:r>
            <a:endParaRPr lang="en-US" dirty="0"/>
          </a:p>
        </p:txBody>
      </p:sp>
      <p:sp>
        <p:nvSpPr>
          <p:cNvPr id="3" name="Content Placeholder 2"/>
          <p:cNvSpPr>
            <a:spLocks noGrp="1"/>
          </p:cNvSpPr>
          <p:nvPr>
            <p:ph idx="1"/>
          </p:nvPr>
        </p:nvSpPr>
        <p:spPr>
          <a:xfrm>
            <a:off x="457200" y="1405775"/>
            <a:ext cx="8229600" cy="4837803"/>
          </a:xfrm>
        </p:spPr>
        <p:txBody>
          <a:bodyPr>
            <a:normAutofit fontScale="92500" lnSpcReduction="10000"/>
          </a:bodyPr>
          <a:lstStyle/>
          <a:p>
            <a:r>
              <a:rPr lang="en-GB" dirty="0"/>
              <a:t>Jack Warner, Vice President of </a:t>
            </a:r>
            <a:r>
              <a:rPr lang="en-GB" dirty="0" smtClean="0"/>
              <a:t>Warner Bros.,, admitted </a:t>
            </a:r>
            <a:r>
              <a:rPr lang="en-GB" dirty="0"/>
              <a:t>in court that, under the terms and conditions of the contract, actors could be made to endorse any product in an advertisement or even to attend a public rally for a political party they didn’t actually support. </a:t>
            </a:r>
            <a:endParaRPr lang="en-GB" dirty="0" smtClean="0"/>
          </a:p>
          <a:p>
            <a:endParaRPr lang="en-GB" sz="800" dirty="0" smtClean="0"/>
          </a:p>
          <a:p>
            <a:r>
              <a:rPr lang="en-GB" dirty="0" smtClean="0"/>
              <a:t>He </a:t>
            </a:r>
            <a:r>
              <a:rPr lang="en-GB" dirty="0"/>
              <a:t>also admitted that the contract enabled studios to instruct actors </a:t>
            </a:r>
            <a:r>
              <a:rPr lang="en-GB" dirty="0" smtClean="0"/>
              <a:t>(particularly </a:t>
            </a:r>
            <a:r>
              <a:rPr lang="en-GB" dirty="0"/>
              <a:t>actresses) to appear in publicity material in a state that was revealing and intimate if not actually vulgar and licentious. </a:t>
            </a:r>
            <a:endParaRPr lang="en-US" dirty="0"/>
          </a:p>
        </p:txBody>
      </p:sp>
      <p:pic>
        <p:nvPicPr>
          <p:cNvPr id="4" name="Picture 3"/>
          <p:cNvPicPr>
            <a:picLocks noChangeAspect="1"/>
          </p:cNvPicPr>
          <p:nvPr/>
        </p:nvPicPr>
        <p:blipFill>
          <a:blip r:embed="rId2"/>
          <a:stretch>
            <a:fillRect/>
          </a:stretch>
        </p:blipFill>
        <p:spPr>
          <a:xfrm>
            <a:off x="8026579" y="0"/>
            <a:ext cx="1117421" cy="1655245"/>
          </a:xfrm>
          <a:prstGeom prst="rect">
            <a:avLst/>
          </a:prstGeom>
        </p:spPr>
      </p:pic>
    </p:spTree>
    <p:extLst>
      <p:ext uri="{BB962C8B-B14F-4D97-AF65-F5344CB8AC3E}">
        <p14:creationId xmlns:p14="http://schemas.microsoft.com/office/powerpoint/2010/main" val="1777757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98457"/>
          </a:xfrm>
        </p:spPr>
        <p:txBody>
          <a:bodyPr>
            <a:normAutofit/>
          </a:bodyPr>
          <a:lstStyle/>
          <a:p>
            <a:r>
              <a:rPr lang="en-GB" dirty="0"/>
              <a:t>A life </a:t>
            </a:r>
            <a:r>
              <a:rPr lang="en-GB" dirty="0" smtClean="0"/>
              <a:t>sentence</a:t>
            </a:r>
            <a:endParaRPr lang="en-US" dirty="0"/>
          </a:p>
        </p:txBody>
      </p:sp>
      <p:sp>
        <p:nvSpPr>
          <p:cNvPr id="3" name="Content Placeholder 2"/>
          <p:cNvSpPr>
            <a:spLocks noGrp="1"/>
          </p:cNvSpPr>
          <p:nvPr>
            <p:ph idx="1"/>
          </p:nvPr>
        </p:nvSpPr>
        <p:spPr>
          <a:xfrm>
            <a:off x="457200" y="1347606"/>
            <a:ext cx="8229600" cy="5080178"/>
          </a:xfrm>
        </p:spPr>
        <p:txBody>
          <a:bodyPr/>
          <a:lstStyle/>
          <a:p>
            <a:r>
              <a:rPr lang="en-GB" dirty="0" smtClean="0"/>
              <a:t>Davis’s </a:t>
            </a:r>
            <a:r>
              <a:rPr lang="en-GB" dirty="0"/>
              <a:t>defence lawyer </a:t>
            </a:r>
            <a:r>
              <a:rPr lang="en-GB" dirty="0" smtClean="0"/>
              <a:t>(Sir </a:t>
            </a:r>
            <a:r>
              <a:rPr lang="en-GB" dirty="0"/>
              <a:t>William </a:t>
            </a:r>
            <a:r>
              <a:rPr lang="en-GB" dirty="0" err="1" smtClean="0"/>
              <a:t>Jowitt</a:t>
            </a:r>
            <a:r>
              <a:rPr lang="en-GB" dirty="0" smtClean="0"/>
              <a:t>)revealed </a:t>
            </a:r>
            <a:r>
              <a:rPr lang="en-GB" dirty="0"/>
              <a:t>that when the clause in the contract that added periods of suspension on to the original term (</a:t>
            </a:r>
            <a:r>
              <a:rPr lang="en-GB" b="1" dirty="0"/>
              <a:t>Clause 23</a:t>
            </a:r>
            <a:r>
              <a:rPr lang="en-GB" dirty="0"/>
              <a:t>) was used in conjunction with the clause that gave the studio exclusive rights to an actor's professional services across all entertainment media (</a:t>
            </a:r>
            <a:r>
              <a:rPr lang="en-GB" b="1" dirty="0"/>
              <a:t>Clause 9</a:t>
            </a:r>
            <a:r>
              <a:rPr lang="en-GB" dirty="0"/>
              <a:t>), the Hollywood contract became a life sentence.</a:t>
            </a:r>
          </a:p>
          <a:p>
            <a:endParaRPr lang="en-US" dirty="0"/>
          </a:p>
        </p:txBody>
      </p:sp>
    </p:spTree>
    <p:extLst>
      <p:ext uri="{BB962C8B-B14F-4D97-AF65-F5344CB8AC3E}">
        <p14:creationId xmlns:p14="http://schemas.microsoft.com/office/powerpoint/2010/main" val="3687964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457200" y="1745100"/>
            <a:ext cx="5178272" cy="4381063"/>
          </a:xfrm>
        </p:spPr>
        <p:txBody>
          <a:bodyPr>
            <a:normAutofit/>
          </a:bodyPr>
          <a:lstStyle/>
          <a:p>
            <a:r>
              <a:rPr lang="en-US" dirty="0"/>
              <a:t>In this part of the lecture, </a:t>
            </a:r>
            <a:r>
              <a:rPr lang="en-US" dirty="0" smtClean="0"/>
              <a:t>we will consider how studio era stars were managed, controlled and constructed by Hollywood studios with a </a:t>
            </a:r>
            <a:r>
              <a:rPr lang="en-US" dirty="0"/>
              <a:t>case study of Bette Davis in the 1930s.</a:t>
            </a:r>
            <a:r>
              <a:rPr lang="en-GB" dirty="0"/>
              <a:t> </a:t>
            </a:r>
            <a:endParaRPr lang="en-US" sz="800" dirty="0" smtClean="0"/>
          </a:p>
        </p:txBody>
      </p:sp>
      <p:pic>
        <p:nvPicPr>
          <p:cNvPr id="4" name="Picture 3"/>
          <p:cNvPicPr>
            <a:picLocks noChangeAspect="1"/>
          </p:cNvPicPr>
          <p:nvPr/>
        </p:nvPicPr>
        <p:blipFill>
          <a:blip r:embed="rId2"/>
          <a:stretch>
            <a:fillRect/>
          </a:stretch>
        </p:blipFill>
        <p:spPr>
          <a:xfrm>
            <a:off x="6191082" y="1874659"/>
            <a:ext cx="2288170" cy="2860213"/>
          </a:xfrm>
          <a:prstGeom prst="rect">
            <a:avLst/>
          </a:prstGeom>
        </p:spPr>
      </p:pic>
    </p:spTree>
    <p:extLst>
      <p:ext uri="{BB962C8B-B14F-4D97-AF65-F5344CB8AC3E}">
        <p14:creationId xmlns:p14="http://schemas.microsoft.com/office/powerpoint/2010/main" val="302667811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9372"/>
          </a:xfrm>
        </p:spPr>
        <p:txBody>
          <a:bodyPr/>
          <a:lstStyle/>
          <a:p>
            <a:r>
              <a:rPr lang="en-GB" dirty="0"/>
              <a:t>The </a:t>
            </a:r>
            <a:r>
              <a:rPr lang="en-GB" i="1" dirty="0"/>
              <a:t>Daily Mail</a:t>
            </a:r>
            <a:r>
              <a:rPr lang="en-GB" dirty="0"/>
              <a:t> </a:t>
            </a:r>
            <a:r>
              <a:rPr lang="en-GB" dirty="0" smtClean="0"/>
              <a:t>reports</a:t>
            </a:r>
            <a:endParaRPr lang="en-US" dirty="0"/>
          </a:p>
        </p:txBody>
      </p:sp>
      <p:sp>
        <p:nvSpPr>
          <p:cNvPr id="3" name="Content Placeholder 2"/>
          <p:cNvSpPr>
            <a:spLocks noGrp="1"/>
          </p:cNvSpPr>
          <p:nvPr>
            <p:ph idx="1"/>
          </p:nvPr>
        </p:nvSpPr>
        <p:spPr>
          <a:xfrm>
            <a:off x="457200" y="1279740"/>
            <a:ext cx="8229600" cy="5031704"/>
          </a:xfrm>
        </p:spPr>
        <p:txBody>
          <a:bodyPr>
            <a:normAutofit/>
          </a:bodyPr>
          <a:lstStyle/>
          <a:p>
            <a:r>
              <a:rPr lang="en-GB" sz="2800" dirty="0"/>
              <a:t>T</a:t>
            </a:r>
            <a:r>
              <a:rPr lang="en-GB" sz="2800" dirty="0" smtClean="0"/>
              <a:t>he </a:t>
            </a:r>
            <a:r>
              <a:rPr lang="en-GB" sz="2800" i="1" dirty="0"/>
              <a:t>Daily Mail</a:t>
            </a:r>
            <a:r>
              <a:rPr lang="en-GB" sz="2800" dirty="0"/>
              <a:t> carried detailed reports of the </a:t>
            </a:r>
            <a:r>
              <a:rPr lang="en-GB" sz="2800" dirty="0" smtClean="0"/>
              <a:t>court proceedings </a:t>
            </a:r>
            <a:r>
              <a:rPr lang="en-GB" sz="2800" dirty="0"/>
              <a:t>from the </a:t>
            </a:r>
            <a:r>
              <a:rPr lang="en-GB" sz="2800" dirty="0" smtClean="0"/>
              <a:t>15-20</a:t>
            </a:r>
            <a:r>
              <a:rPr lang="en-GB" sz="2800" baseline="30000" dirty="0" smtClean="0"/>
              <a:t>th</a:t>
            </a:r>
            <a:r>
              <a:rPr lang="en-GB" sz="2800" dirty="0" smtClean="0"/>
              <a:t> </a:t>
            </a:r>
            <a:r>
              <a:rPr lang="en-GB" sz="2800" dirty="0"/>
              <a:t>of October 1936. Headlines </a:t>
            </a:r>
            <a:r>
              <a:rPr lang="en-GB" sz="2800" dirty="0" smtClean="0"/>
              <a:t>included:</a:t>
            </a:r>
          </a:p>
          <a:p>
            <a:pPr lvl="1"/>
            <a:r>
              <a:rPr lang="en-GB" sz="2400" dirty="0"/>
              <a:t>'Miss Bette Davis's "Slavery with a silver lining"' (Thursday) </a:t>
            </a:r>
            <a:endParaRPr lang="en-GB" sz="2400" dirty="0" smtClean="0"/>
          </a:p>
          <a:p>
            <a:pPr lvl="1"/>
            <a:r>
              <a:rPr lang="en-GB" sz="2400" dirty="0" smtClean="0"/>
              <a:t>'</a:t>
            </a:r>
            <a:r>
              <a:rPr lang="en-GB" sz="2400" dirty="0"/>
              <a:t>Miss Bette Davis "Not a money grabber" - Hollywood contract is "Life sentence" - Sir William </a:t>
            </a:r>
            <a:r>
              <a:rPr lang="en-GB" sz="2400" dirty="0" err="1"/>
              <a:t>Jowitt</a:t>
            </a:r>
            <a:r>
              <a:rPr lang="en-GB" sz="2400" dirty="0"/>
              <a:t>' (Friday)</a:t>
            </a:r>
            <a:r>
              <a:rPr lang="en-GB" sz="2400" dirty="0" smtClean="0"/>
              <a:t>.</a:t>
            </a:r>
          </a:p>
          <a:p>
            <a:endParaRPr lang="en-GB" sz="800" dirty="0" smtClean="0"/>
          </a:p>
          <a:p>
            <a:r>
              <a:rPr lang="en-GB" sz="2800" dirty="0" smtClean="0"/>
              <a:t>The </a:t>
            </a:r>
            <a:r>
              <a:rPr lang="en-GB" sz="2800" i="1" dirty="0"/>
              <a:t>Daily Mail</a:t>
            </a:r>
            <a:r>
              <a:rPr lang="en-GB" sz="2800" dirty="0"/>
              <a:t> ran the court case as a major story over four days, featuring it prominently and carrying photographs of the </a:t>
            </a:r>
            <a:r>
              <a:rPr lang="en-GB" sz="2800" dirty="0" smtClean="0"/>
              <a:t>actress, </a:t>
            </a:r>
            <a:r>
              <a:rPr lang="en-GB" sz="2800" dirty="0"/>
              <a:t>significantly </a:t>
            </a:r>
            <a:r>
              <a:rPr lang="en-GB" sz="2800" dirty="0" smtClean="0"/>
              <a:t>raising Davis’s </a:t>
            </a:r>
            <a:r>
              <a:rPr lang="en-GB" sz="2800" dirty="0"/>
              <a:t>public </a:t>
            </a:r>
            <a:r>
              <a:rPr lang="en-GB" sz="2800" dirty="0" smtClean="0"/>
              <a:t>profile in Britain.</a:t>
            </a:r>
            <a:endParaRPr lang="en-US" dirty="0"/>
          </a:p>
        </p:txBody>
      </p:sp>
    </p:spTree>
    <p:extLst>
      <p:ext uri="{BB962C8B-B14F-4D97-AF65-F5344CB8AC3E}">
        <p14:creationId xmlns:p14="http://schemas.microsoft.com/office/powerpoint/2010/main" val="1925742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Davis’s Publicity and </a:t>
            </a:r>
            <a:r>
              <a:rPr lang="en-GB" dirty="0" smtClean="0"/>
              <a:t>Typecasting</a:t>
            </a:r>
            <a:endParaRPr lang="en-US" dirty="0"/>
          </a:p>
        </p:txBody>
      </p:sp>
      <p:sp>
        <p:nvSpPr>
          <p:cNvPr id="3" name="Content Placeholder 2"/>
          <p:cNvSpPr>
            <a:spLocks noGrp="1"/>
          </p:cNvSpPr>
          <p:nvPr>
            <p:ph idx="1"/>
          </p:nvPr>
        </p:nvSpPr>
        <p:spPr>
          <a:xfrm>
            <a:off x="457200" y="1600200"/>
            <a:ext cx="8229600" cy="4653074"/>
          </a:xfrm>
        </p:spPr>
        <p:txBody>
          <a:bodyPr>
            <a:normAutofit fontScale="92500" lnSpcReduction="10000"/>
          </a:bodyPr>
          <a:lstStyle/>
          <a:p>
            <a:r>
              <a:rPr lang="en-GB" dirty="0" smtClean="0"/>
              <a:t>From 1932-36, </a:t>
            </a:r>
            <a:r>
              <a:rPr lang="en-GB" dirty="0"/>
              <a:t>Warner Bros. </a:t>
            </a:r>
            <a:r>
              <a:rPr lang="en-GB" dirty="0" smtClean="0"/>
              <a:t>experimented </a:t>
            </a:r>
            <a:r>
              <a:rPr lang="en-GB" dirty="0"/>
              <a:t>with a series of images for </a:t>
            </a:r>
            <a:r>
              <a:rPr lang="en-GB" dirty="0" smtClean="0"/>
              <a:t>Davis: </a:t>
            </a:r>
          </a:p>
          <a:p>
            <a:pPr lvl="1"/>
            <a:r>
              <a:rPr lang="en-GB" dirty="0" smtClean="0"/>
              <a:t>the </a:t>
            </a:r>
            <a:r>
              <a:rPr lang="en-GB" dirty="0"/>
              <a:t>glamour-</a:t>
            </a:r>
            <a:r>
              <a:rPr lang="en-GB" dirty="0" smtClean="0"/>
              <a:t>girl</a:t>
            </a:r>
            <a:endParaRPr lang="en-GB" dirty="0"/>
          </a:p>
          <a:p>
            <a:pPr lvl="1"/>
            <a:r>
              <a:rPr lang="en-GB" dirty="0" smtClean="0"/>
              <a:t>the seductress/vamp</a:t>
            </a:r>
          </a:p>
          <a:p>
            <a:pPr lvl="1"/>
            <a:r>
              <a:rPr lang="en-GB" dirty="0" smtClean="0"/>
              <a:t>the </a:t>
            </a:r>
            <a:r>
              <a:rPr lang="en-GB" dirty="0"/>
              <a:t>talented </a:t>
            </a:r>
            <a:r>
              <a:rPr lang="en-GB" dirty="0" smtClean="0"/>
              <a:t>but self-destructive actress</a:t>
            </a:r>
            <a:r>
              <a:rPr lang="en-GB" dirty="0"/>
              <a:t>. </a:t>
            </a:r>
            <a:endParaRPr lang="en-GB" dirty="0" smtClean="0"/>
          </a:p>
          <a:p>
            <a:endParaRPr lang="en-GB" sz="800" dirty="0" smtClean="0"/>
          </a:p>
          <a:p>
            <a:r>
              <a:rPr lang="en-GB" dirty="0" smtClean="0"/>
              <a:t>But </a:t>
            </a:r>
            <a:r>
              <a:rPr lang="en-GB" dirty="0"/>
              <a:t>in general the </a:t>
            </a:r>
            <a:r>
              <a:rPr lang="en-GB" dirty="0" smtClean="0"/>
              <a:t>studio </a:t>
            </a:r>
            <a:r>
              <a:rPr lang="en-GB" dirty="0"/>
              <a:t>created for her a certain ‘type’ in low-budget programme-</a:t>
            </a:r>
            <a:r>
              <a:rPr lang="en-GB" dirty="0" smtClean="0"/>
              <a:t>fillers, </a:t>
            </a:r>
            <a:r>
              <a:rPr lang="en-GB" dirty="0"/>
              <a:t>w</a:t>
            </a:r>
            <a:r>
              <a:rPr lang="en-GB" dirty="0" smtClean="0"/>
              <a:t>ith </a:t>
            </a:r>
            <a:r>
              <a:rPr lang="en-GB" dirty="0"/>
              <a:t>the exception of the </a:t>
            </a:r>
            <a:r>
              <a:rPr lang="en-GB" dirty="0" smtClean="0"/>
              <a:t>films </a:t>
            </a:r>
            <a:r>
              <a:rPr lang="en-GB" i="1" dirty="0"/>
              <a:t>Cabin in the Cotton</a:t>
            </a:r>
            <a:r>
              <a:rPr lang="en-GB" dirty="0"/>
              <a:t> </a:t>
            </a:r>
            <a:r>
              <a:rPr lang="en-GB" dirty="0" smtClean="0"/>
              <a:t>(Michael </a:t>
            </a:r>
            <a:r>
              <a:rPr lang="en-GB" dirty="0" err="1" smtClean="0"/>
              <a:t>Curtiz</a:t>
            </a:r>
            <a:r>
              <a:rPr lang="en-GB" dirty="0" smtClean="0"/>
              <a:t>, 1932) </a:t>
            </a:r>
            <a:r>
              <a:rPr lang="en-GB" dirty="0"/>
              <a:t>and </a:t>
            </a:r>
            <a:r>
              <a:rPr lang="en-GB" i="1" dirty="0"/>
              <a:t>Of Human Bondage</a:t>
            </a:r>
            <a:r>
              <a:rPr lang="en-GB" dirty="0"/>
              <a:t> </a:t>
            </a:r>
            <a:r>
              <a:rPr lang="en-GB" dirty="0" smtClean="0"/>
              <a:t>(RKO, John Cromwell, 1934).</a:t>
            </a:r>
            <a:endParaRPr lang="en-US" dirty="0"/>
          </a:p>
        </p:txBody>
      </p:sp>
      <p:pic>
        <p:nvPicPr>
          <p:cNvPr id="4" name="Picture 3"/>
          <p:cNvPicPr>
            <a:picLocks noChangeAspect="1"/>
          </p:cNvPicPr>
          <p:nvPr/>
        </p:nvPicPr>
        <p:blipFill>
          <a:blip r:embed="rId2"/>
          <a:stretch>
            <a:fillRect/>
          </a:stretch>
        </p:blipFill>
        <p:spPr>
          <a:xfrm>
            <a:off x="7077768" y="2133049"/>
            <a:ext cx="1222896" cy="1708919"/>
          </a:xfrm>
          <a:prstGeom prst="rect">
            <a:avLst/>
          </a:prstGeom>
        </p:spPr>
      </p:pic>
    </p:spTree>
    <p:extLst>
      <p:ext uri="{BB962C8B-B14F-4D97-AF65-F5344CB8AC3E}">
        <p14:creationId xmlns:p14="http://schemas.microsoft.com/office/powerpoint/2010/main" val="786369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33642"/>
          </a:xfrm>
        </p:spPr>
        <p:txBody>
          <a:bodyPr>
            <a:normAutofit fontScale="90000"/>
          </a:bodyPr>
          <a:lstStyle/>
          <a:p>
            <a:r>
              <a:rPr lang="en-GB" dirty="0"/>
              <a:t>Davis’s </a:t>
            </a:r>
            <a:r>
              <a:rPr lang="en-GB" dirty="0" smtClean="0"/>
              <a:t>types</a:t>
            </a:r>
            <a:endParaRPr lang="en-US" dirty="0"/>
          </a:p>
        </p:txBody>
      </p:sp>
      <p:sp>
        <p:nvSpPr>
          <p:cNvPr id="3" name="Content Placeholder 2"/>
          <p:cNvSpPr>
            <a:spLocks noGrp="1"/>
          </p:cNvSpPr>
          <p:nvPr>
            <p:ph idx="1"/>
          </p:nvPr>
        </p:nvSpPr>
        <p:spPr>
          <a:xfrm>
            <a:off x="457200" y="1211876"/>
            <a:ext cx="8229600" cy="5138348"/>
          </a:xfrm>
        </p:spPr>
        <p:txBody>
          <a:bodyPr/>
          <a:lstStyle/>
          <a:p>
            <a:r>
              <a:rPr lang="en-GB" sz="2800" dirty="0"/>
              <a:t>'Until recently, as you know, I played a long series of sophisticated and stereotyped roles - nearly always the girl friend with strong ideas on how to manage men' </a:t>
            </a:r>
            <a:r>
              <a:rPr lang="en-GB" sz="2800" dirty="0" smtClean="0"/>
              <a:t>(</a:t>
            </a:r>
            <a:r>
              <a:rPr lang="en-GB" sz="2800" dirty="0"/>
              <a:t>Bette Davis:  'It pays to be a "type", </a:t>
            </a:r>
            <a:r>
              <a:rPr lang="en-GB" sz="2800" i="1" dirty="0"/>
              <a:t>Film Weekly</a:t>
            </a:r>
            <a:r>
              <a:rPr lang="en-GB" sz="2800" dirty="0"/>
              <a:t>, March 29, </a:t>
            </a:r>
            <a:r>
              <a:rPr lang="en-GB" sz="2800" dirty="0" smtClean="0"/>
              <a:t>1935: 7)</a:t>
            </a:r>
            <a:r>
              <a:rPr lang="en-GB" sz="2800" dirty="0"/>
              <a:t>. </a:t>
            </a:r>
            <a:endParaRPr lang="en-GB" sz="2800" dirty="0" smtClean="0"/>
          </a:p>
          <a:p>
            <a:endParaRPr lang="en-GB" sz="800" dirty="0" smtClean="0"/>
          </a:p>
          <a:p>
            <a:r>
              <a:rPr lang="en-GB" sz="2800" dirty="0" smtClean="0"/>
              <a:t>After </a:t>
            </a:r>
            <a:r>
              <a:rPr lang="en-GB" sz="2800" dirty="0" smtClean="0"/>
              <a:t>playing the </a:t>
            </a:r>
            <a:r>
              <a:rPr lang="en-GB" sz="2800" dirty="0"/>
              <a:t>very different role of Mildred Rogers, the contemptible Cockney waitress in Somerset Maugham's </a:t>
            </a:r>
            <a:r>
              <a:rPr lang="en-GB" sz="2800" i="1" dirty="0"/>
              <a:t>Of Human </a:t>
            </a:r>
            <a:r>
              <a:rPr lang="en-GB" sz="2800" i="1" dirty="0" smtClean="0"/>
              <a:t>Bondage, </a:t>
            </a:r>
            <a:r>
              <a:rPr lang="en-GB" sz="2800" dirty="0" smtClean="0"/>
              <a:t>Davis declared: '</a:t>
            </a:r>
            <a:r>
              <a:rPr lang="en-GB" sz="2800" dirty="0"/>
              <a:t>I want to go back to my nice, smartly dressed secretaries, lady journalists, commercial artists, and understanding girl friends for a </a:t>
            </a:r>
            <a:r>
              <a:rPr lang="en-GB" sz="2800" dirty="0" smtClean="0"/>
              <a:t>while’.  </a:t>
            </a:r>
          </a:p>
          <a:p>
            <a:endParaRPr lang="en-GB" dirty="0" smtClean="0"/>
          </a:p>
          <a:p>
            <a:endParaRPr lang="en-US" dirty="0"/>
          </a:p>
        </p:txBody>
      </p:sp>
    </p:spTree>
    <p:extLst>
      <p:ext uri="{BB962C8B-B14F-4D97-AF65-F5344CB8AC3E}">
        <p14:creationId xmlns:p14="http://schemas.microsoft.com/office/powerpoint/2010/main" val="2436341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43337"/>
          </a:xfrm>
        </p:spPr>
        <p:txBody>
          <a:bodyPr>
            <a:normAutofit fontScale="90000"/>
          </a:bodyPr>
          <a:lstStyle/>
          <a:p>
            <a:r>
              <a:rPr lang="en-GB" dirty="0"/>
              <a:t>Davis </a:t>
            </a:r>
            <a:r>
              <a:rPr lang="en-GB" dirty="0" smtClean="0"/>
              <a:t>adds</a:t>
            </a:r>
            <a:endParaRPr lang="en-US" dirty="0"/>
          </a:p>
        </p:txBody>
      </p:sp>
      <p:sp>
        <p:nvSpPr>
          <p:cNvPr id="3" name="Content Placeholder 2"/>
          <p:cNvSpPr>
            <a:spLocks noGrp="1"/>
          </p:cNvSpPr>
          <p:nvPr>
            <p:ph idx="1"/>
          </p:nvPr>
        </p:nvSpPr>
        <p:spPr>
          <a:xfrm>
            <a:off x="457200" y="1134315"/>
            <a:ext cx="8229600" cy="5089873"/>
          </a:xfrm>
        </p:spPr>
        <p:txBody>
          <a:bodyPr>
            <a:normAutofit lnSpcReduction="10000"/>
          </a:bodyPr>
          <a:lstStyle/>
          <a:p>
            <a:r>
              <a:rPr lang="en-GB" dirty="0"/>
              <a:t>'Let's face </a:t>
            </a:r>
            <a:r>
              <a:rPr lang="en-GB" dirty="0" smtClean="0"/>
              <a:t>it, it is </a:t>
            </a:r>
            <a:r>
              <a:rPr lang="en-GB" dirty="0"/>
              <a:t>useless to disguise the fact that to become popular, and keep her popularity, a Hollywood actress has to establish a definite screen style - an identity to which one must frankly attach the horrible description "</a:t>
            </a:r>
            <a:r>
              <a:rPr lang="en-GB" dirty="0" smtClean="0"/>
              <a:t>type”. … Once </a:t>
            </a:r>
            <a:r>
              <a:rPr lang="en-GB" dirty="0"/>
              <a:t>she has discovered a style which the public acclaims, she must remain more or less the same little woman in every picture she makes: rather more than less, too</a:t>
            </a:r>
            <a:r>
              <a:rPr lang="en-GB" dirty="0" smtClean="0"/>
              <a:t>!’ </a:t>
            </a:r>
            <a:r>
              <a:rPr lang="en-GB" sz="2400" dirty="0"/>
              <a:t>(Bette Davis:  'It pays to be a "type", </a:t>
            </a:r>
            <a:r>
              <a:rPr lang="en-GB" sz="2400" i="1" dirty="0"/>
              <a:t>Film Weekly</a:t>
            </a:r>
            <a:r>
              <a:rPr lang="en-GB" sz="2400" dirty="0"/>
              <a:t>, March 29, 1935: 7)</a:t>
            </a:r>
            <a:r>
              <a:rPr lang="en-GB" sz="2400" dirty="0" smtClean="0"/>
              <a:t>.</a:t>
            </a:r>
            <a:endParaRPr lang="en-GB" sz="2400" dirty="0"/>
          </a:p>
          <a:p>
            <a:pPr marL="0" indent="0">
              <a:buNone/>
            </a:pPr>
            <a:endParaRPr lang="en-GB" dirty="0"/>
          </a:p>
          <a:p>
            <a:endParaRPr lang="en-US" dirty="0"/>
          </a:p>
        </p:txBody>
      </p:sp>
    </p:spTree>
    <p:extLst>
      <p:ext uri="{BB962C8B-B14F-4D97-AF65-F5344CB8AC3E}">
        <p14:creationId xmlns:p14="http://schemas.microsoft.com/office/powerpoint/2010/main" val="251697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4252"/>
          </a:xfrm>
        </p:spPr>
        <p:txBody>
          <a:bodyPr>
            <a:normAutofit fontScale="90000"/>
          </a:bodyPr>
          <a:lstStyle/>
          <a:p>
            <a:r>
              <a:rPr lang="en-GB" dirty="0"/>
              <a:t>Battling Bette </a:t>
            </a:r>
            <a:r>
              <a:rPr lang="en-GB" dirty="0" smtClean="0"/>
              <a:t>Wins</a:t>
            </a:r>
            <a:endParaRPr lang="en-US" dirty="0"/>
          </a:p>
        </p:txBody>
      </p:sp>
      <p:sp>
        <p:nvSpPr>
          <p:cNvPr id="3" name="Content Placeholder 2"/>
          <p:cNvSpPr>
            <a:spLocks noGrp="1"/>
          </p:cNvSpPr>
          <p:nvPr>
            <p:ph idx="1"/>
          </p:nvPr>
        </p:nvSpPr>
        <p:spPr>
          <a:xfrm>
            <a:off x="457200" y="1408804"/>
            <a:ext cx="7271511" cy="5089554"/>
          </a:xfrm>
        </p:spPr>
        <p:txBody>
          <a:bodyPr>
            <a:normAutofit/>
          </a:bodyPr>
          <a:lstStyle/>
          <a:p>
            <a:r>
              <a:rPr lang="en-GB" sz="2800" dirty="0"/>
              <a:t>When </a:t>
            </a:r>
            <a:r>
              <a:rPr lang="en-GB" sz="2800" dirty="0" smtClean="0"/>
              <a:t>Davis </a:t>
            </a:r>
            <a:r>
              <a:rPr lang="en-GB" sz="2800" dirty="0"/>
              <a:t>returned to </a:t>
            </a:r>
            <a:r>
              <a:rPr lang="en-GB" sz="2800" dirty="0" err="1" smtClean="0"/>
              <a:t>Warners</a:t>
            </a:r>
            <a:r>
              <a:rPr lang="en-GB" sz="2800" dirty="0" smtClean="0"/>
              <a:t> after the court case in London, she was given the female lead, opposite Humphrey Bogart, </a:t>
            </a:r>
            <a:r>
              <a:rPr lang="en-GB" sz="2800" i="1" dirty="0" smtClean="0"/>
              <a:t>Marked </a:t>
            </a:r>
            <a:r>
              <a:rPr lang="en-GB" sz="2800" i="1" dirty="0"/>
              <a:t>Woman</a:t>
            </a:r>
            <a:r>
              <a:rPr lang="en-GB" sz="2800" dirty="0"/>
              <a:t> </a:t>
            </a:r>
            <a:r>
              <a:rPr lang="en-GB" sz="2800" dirty="0" smtClean="0"/>
              <a:t>(Lloyd Bacon, 1937).</a:t>
            </a:r>
          </a:p>
          <a:p>
            <a:endParaRPr lang="en-GB" sz="800" dirty="0" smtClean="0"/>
          </a:p>
          <a:p>
            <a:r>
              <a:rPr lang="en-GB" sz="2800" dirty="0" smtClean="0"/>
              <a:t>This was a tough court room drama about a vice and prostitution ring run by the mafia.</a:t>
            </a:r>
          </a:p>
          <a:p>
            <a:endParaRPr lang="en-GB" sz="800" dirty="0" smtClean="0"/>
          </a:p>
          <a:p>
            <a:pPr marL="0" indent="0">
              <a:buNone/>
            </a:pPr>
            <a:endParaRPr lang="en-US" sz="800" dirty="0" smtClean="0"/>
          </a:p>
          <a:p>
            <a:r>
              <a:rPr lang="en-US" sz="2800" dirty="0" smtClean="0"/>
              <a:t>Davis’s on-screen character is </a:t>
            </a:r>
            <a:r>
              <a:rPr lang="en-GB" sz="2800" dirty="0" smtClean="0"/>
              <a:t>wilful</a:t>
            </a:r>
            <a:r>
              <a:rPr lang="en-GB" sz="2800" dirty="0"/>
              <a:t>, rebellious, courageous, determined, ambitious and, above all, a </a:t>
            </a:r>
            <a:r>
              <a:rPr lang="en-GB" sz="2800" dirty="0" smtClean="0"/>
              <a:t>fighter. </a:t>
            </a:r>
            <a:endParaRPr lang="en-US" sz="2800" dirty="0"/>
          </a:p>
        </p:txBody>
      </p:sp>
      <p:pic>
        <p:nvPicPr>
          <p:cNvPr id="5" name="Picture 4"/>
          <p:cNvPicPr>
            <a:picLocks noChangeAspect="1"/>
          </p:cNvPicPr>
          <p:nvPr/>
        </p:nvPicPr>
        <p:blipFill>
          <a:blip r:embed="rId2"/>
          <a:stretch>
            <a:fillRect/>
          </a:stretch>
        </p:blipFill>
        <p:spPr>
          <a:xfrm>
            <a:off x="7861404" y="1982329"/>
            <a:ext cx="1273646" cy="1608326"/>
          </a:xfrm>
          <a:prstGeom prst="rect">
            <a:avLst/>
          </a:prstGeom>
        </p:spPr>
      </p:pic>
      <p:pic>
        <p:nvPicPr>
          <p:cNvPr id="6" name="Picture 5"/>
          <p:cNvPicPr>
            <a:picLocks noChangeAspect="1"/>
          </p:cNvPicPr>
          <p:nvPr/>
        </p:nvPicPr>
        <p:blipFill>
          <a:blip r:embed="rId3"/>
          <a:stretch>
            <a:fillRect/>
          </a:stretch>
        </p:blipFill>
        <p:spPr>
          <a:xfrm>
            <a:off x="7861404" y="3590655"/>
            <a:ext cx="1291192" cy="1647715"/>
          </a:xfrm>
          <a:prstGeom prst="rect">
            <a:avLst/>
          </a:prstGeom>
        </p:spPr>
      </p:pic>
      <p:pic>
        <p:nvPicPr>
          <p:cNvPr id="7" name="Picture 6"/>
          <p:cNvPicPr>
            <a:picLocks noChangeAspect="1"/>
          </p:cNvPicPr>
          <p:nvPr/>
        </p:nvPicPr>
        <p:blipFill>
          <a:blip r:embed="rId4"/>
          <a:stretch>
            <a:fillRect/>
          </a:stretch>
        </p:blipFill>
        <p:spPr>
          <a:xfrm>
            <a:off x="7861404" y="5238370"/>
            <a:ext cx="1282596" cy="1619629"/>
          </a:xfrm>
          <a:prstGeom prst="rect">
            <a:avLst/>
          </a:prstGeom>
        </p:spPr>
      </p:pic>
      <p:pic>
        <p:nvPicPr>
          <p:cNvPr id="8" name="Picture 7"/>
          <p:cNvPicPr>
            <a:picLocks noChangeAspect="1"/>
          </p:cNvPicPr>
          <p:nvPr/>
        </p:nvPicPr>
        <p:blipFill>
          <a:blip r:embed="rId5"/>
          <a:stretch>
            <a:fillRect/>
          </a:stretch>
        </p:blipFill>
        <p:spPr>
          <a:xfrm>
            <a:off x="7861404" y="53613"/>
            <a:ext cx="1282596" cy="1928715"/>
          </a:xfrm>
          <a:prstGeom prst="rect">
            <a:avLst/>
          </a:prstGeom>
        </p:spPr>
      </p:pic>
    </p:spTree>
    <p:extLst>
      <p:ext uri="{BB962C8B-B14F-4D97-AF65-F5344CB8AC3E}">
        <p14:creationId xmlns:p14="http://schemas.microsoft.com/office/powerpoint/2010/main" val="1482583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4252"/>
          </a:xfrm>
        </p:spPr>
        <p:txBody>
          <a:bodyPr>
            <a:normAutofit fontScale="90000"/>
          </a:bodyPr>
          <a:lstStyle/>
          <a:p>
            <a:r>
              <a:rPr lang="en-GB" dirty="0"/>
              <a:t>Rave </a:t>
            </a:r>
            <a:r>
              <a:rPr lang="en-GB" dirty="0" smtClean="0"/>
              <a:t>reviews</a:t>
            </a:r>
            <a:endParaRPr lang="en-US" dirty="0"/>
          </a:p>
        </p:txBody>
      </p:sp>
      <p:sp>
        <p:nvSpPr>
          <p:cNvPr id="3" name="Content Placeholder 2"/>
          <p:cNvSpPr>
            <a:spLocks noGrp="1"/>
          </p:cNvSpPr>
          <p:nvPr>
            <p:ph idx="1"/>
          </p:nvPr>
        </p:nvSpPr>
        <p:spPr>
          <a:xfrm>
            <a:off x="457200" y="1270045"/>
            <a:ext cx="7271731" cy="4992923"/>
          </a:xfrm>
        </p:spPr>
        <p:txBody>
          <a:bodyPr/>
          <a:lstStyle/>
          <a:p>
            <a:r>
              <a:rPr lang="en-GB" dirty="0" smtClean="0"/>
              <a:t>'</a:t>
            </a:r>
            <a:r>
              <a:rPr lang="en-GB" dirty="0"/>
              <a:t>Regardless of what happens to the picture financially, it cannot help but react favourably to Miss Davis' </a:t>
            </a:r>
            <a:r>
              <a:rPr lang="en-GB" dirty="0" smtClean="0"/>
              <a:t>(</a:t>
            </a:r>
            <a:r>
              <a:rPr lang="en-GB" i="1" dirty="0" smtClean="0"/>
              <a:t>Variety</a:t>
            </a:r>
            <a:r>
              <a:rPr lang="en-GB" dirty="0" smtClean="0"/>
              <a:t>, 14 April 1937</a:t>
            </a:r>
            <a:r>
              <a:rPr lang="en-GB" dirty="0"/>
              <a:t>: 12). </a:t>
            </a:r>
            <a:endParaRPr lang="en-GB" dirty="0" smtClean="0"/>
          </a:p>
          <a:p>
            <a:endParaRPr lang="en-GB" sz="800" dirty="0" smtClean="0"/>
          </a:p>
          <a:p>
            <a:r>
              <a:rPr lang="en-GB" dirty="0" smtClean="0"/>
              <a:t>'</a:t>
            </a:r>
            <a:r>
              <a:rPr lang="en-GB" dirty="0"/>
              <a:t>Miss Davis has turned in her best performance since she cut Leslie Howard to the quick in "Of Human Bondage"' </a:t>
            </a:r>
            <a:r>
              <a:rPr lang="en-GB" dirty="0" smtClean="0"/>
              <a:t>(</a:t>
            </a:r>
            <a:r>
              <a:rPr lang="en-GB" dirty="0"/>
              <a:t>Frank S. </a:t>
            </a:r>
            <a:r>
              <a:rPr lang="en-GB" dirty="0" smtClean="0"/>
              <a:t>Nugent, the </a:t>
            </a:r>
            <a:r>
              <a:rPr lang="en-GB" i="1" dirty="0"/>
              <a:t>New York </a:t>
            </a:r>
            <a:r>
              <a:rPr lang="en-GB" i="1" dirty="0" smtClean="0"/>
              <a:t>Times</a:t>
            </a:r>
            <a:r>
              <a:rPr lang="en-GB" dirty="0" smtClean="0"/>
              <a:t>, 12 April 1937</a:t>
            </a:r>
            <a:r>
              <a:rPr lang="en-GB" dirty="0"/>
              <a:t>: 15). </a:t>
            </a:r>
            <a:endParaRPr lang="en-US" dirty="0"/>
          </a:p>
        </p:txBody>
      </p:sp>
      <p:pic>
        <p:nvPicPr>
          <p:cNvPr id="4" name="Picture 3"/>
          <p:cNvPicPr>
            <a:picLocks noChangeAspect="1"/>
          </p:cNvPicPr>
          <p:nvPr/>
        </p:nvPicPr>
        <p:blipFill>
          <a:blip r:embed="rId2"/>
          <a:stretch>
            <a:fillRect/>
          </a:stretch>
        </p:blipFill>
        <p:spPr>
          <a:xfrm>
            <a:off x="7582404" y="2519974"/>
            <a:ext cx="1542682" cy="1542682"/>
          </a:xfrm>
          <a:prstGeom prst="rect">
            <a:avLst/>
          </a:prstGeom>
        </p:spPr>
      </p:pic>
      <p:pic>
        <p:nvPicPr>
          <p:cNvPr id="5" name="Picture 4"/>
          <p:cNvPicPr>
            <a:picLocks noChangeAspect="1"/>
          </p:cNvPicPr>
          <p:nvPr/>
        </p:nvPicPr>
        <p:blipFill>
          <a:blip r:embed="rId3"/>
          <a:stretch>
            <a:fillRect/>
          </a:stretch>
        </p:blipFill>
        <p:spPr>
          <a:xfrm>
            <a:off x="7155476" y="4062656"/>
            <a:ext cx="1988524" cy="1303951"/>
          </a:xfrm>
          <a:prstGeom prst="rect">
            <a:avLst/>
          </a:prstGeom>
        </p:spPr>
      </p:pic>
      <p:pic>
        <p:nvPicPr>
          <p:cNvPr id="6" name="Picture 5"/>
          <p:cNvPicPr>
            <a:picLocks noChangeAspect="1"/>
          </p:cNvPicPr>
          <p:nvPr/>
        </p:nvPicPr>
        <p:blipFill>
          <a:blip r:embed="rId4"/>
          <a:stretch>
            <a:fillRect/>
          </a:stretch>
        </p:blipFill>
        <p:spPr>
          <a:xfrm>
            <a:off x="7947206" y="937799"/>
            <a:ext cx="1196794" cy="1582175"/>
          </a:xfrm>
          <a:prstGeom prst="rect">
            <a:avLst/>
          </a:prstGeom>
        </p:spPr>
      </p:pic>
      <p:pic>
        <p:nvPicPr>
          <p:cNvPr id="7" name="Picture 6"/>
          <p:cNvPicPr>
            <a:picLocks noChangeAspect="1"/>
          </p:cNvPicPr>
          <p:nvPr/>
        </p:nvPicPr>
        <p:blipFill>
          <a:blip r:embed="rId5"/>
          <a:stretch>
            <a:fillRect/>
          </a:stretch>
        </p:blipFill>
        <p:spPr>
          <a:xfrm>
            <a:off x="7155476" y="5366607"/>
            <a:ext cx="1988524" cy="1491393"/>
          </a:xfrm>
          <a:prstGeom prst="rect">
            <a:avLst/>
          </a:prstGeom>
        </p:spPr>
      </p:pic>
    </p:spTree>
    <p:extLst>
      <p:ext uri="{BB962C8B-B14F-4D97-AF65-F5344CB8AC3E}">
        <p14:creationId xmlns:p14="http://schemas.microsoft.com/office/powerpoint/2010/main" val="3711800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98457"/>
          </a:xfrm>
        </p:spPr>
        <p:txBody>
          <a:bodyPr>
            <a:normAutofit/>
          </a:bodyPr>
          <a:lstStyle/>
          <a:p>
            <a:r>
              <a:rPr lang="en-GB" i="1" dirty="0"/>
              <a:t>Jezebel:</a:t>
            </a:r>
            <a:r>
              <a:rPr lang="en-GB" dirty="0"/>
              <a:t> a star </a:t>
            </a:r>
            <a:r>
              <a:rPr lang="en-GB" dirty="0" smtClean="0"/>
              <a:t>vehicle</a:t>
            </a:r>
            <a:endParaRPr lang="en-US" dirty="0"/>
          </a:p>
        </p:txBody>
      </p:sp>
      <p:sp>
        <p:nvSpPr>
          <p:cNvPr id="3" name="Content Placeholder 2"/>
          <p:cNvSpPr>
            <a:spLocks noGrp="1"/>
          </p:cNvSpPr>
          <p:nvPr>
            <p:ph idx="1"/>
          </p:nvPr>
        </p:nvSpPr>
        <p:spPr>
          <a:xfrm>
            <a:off x="457200" y="1357300"/>
            <a:ext cx="8229600" cy="4768863"/>
          </a:xfrm>
        </p:spPr>
        <p:txBody>
          <a:bodyPr/>
          <a:lstStyle/>
          <a:p>
            <a:r>
              <a:rPr lang="en-GB" i="1" dirty="0" smtClean="0"/>
              <a:t>Jezebel</a:t>
            </a:r>
            <a:r>
              <a:rPr lang="en-GB" dirty="0" smtClean="0"/>
              <a:t> (Wm. Wyler, 1938)</a:t>
            </a:r>
          </a:p>
          <a:p>
            <a:endParaRPr lang="en-GB" sz="800" dirty="0" smtClean="0"/>
          </a:p>
          <a:p>
            <a:r>
              <a:rPr lang="en-GB" dirty="0" smtClean="0"/>
              <a:t>Freda </a:t>
            </a:r>
            <a:r>
              <a:rPr lang="en-GB" dirty="0"/>
              <a:t>Bruce Lockhart pointed out that in </a:t>
            </a:r>
            <a:r>
              <a:rPr lang="en-GB" i="1" dirty="0"/>
              <a:t>Jezebel</a:t>
            </a:r>
            <a:r>
              <a:rPr lang="en-GB" dirty="0"/>
              <a:t>, 'Bette Davis has at last won the battle which her film career has been' </a:t>
            </a:r>
            <a:r>
              <a:rPr lang="en-GB" dirty="0" smtClean="0"/>
              <a:t>(</a:t>
            </a:r>
            <a:r>
              <a:rPr lang="en-GB" dirty="0"/>
              <a:t>Freda Bruce Lockhart.  'Battling Bette Wins!', </a:t>
            </a:r>
            <a:r>
              <a:rPr lang="en-GB" i="1" dirty="0"/>
              <a:t>Film Weekly,</a:t>
            </a:r>
            <a:r>
              <a:rPr lang="en-GB" dirty="0"/>
              <a:t> Saturday 3 September </a:t>
            </a:r>
            <a:r>
              <a:rPr lang="en-GB" dirty="0" smtClean="0"/>
              <a:t>1938</a:t>
            </a:r>
            <a:r>
              <a:rPr lang="en-GB" dirty="0"/>
              <a:t>:</a:t>
            </a:r>
            <a:r>
              <a:rPr lang="en-GB" dirty="0" smtClean="0"/>
              <a:t> 6).</a:t>
            </a:r>
          </a:p>
          <a:p>
            <a:endParaRPr lang="en-GB" sz="800" dirty="0" smtClean="0"/>
          </a:p>
          <a:p>
            <a:r>
              <a:rPr lang="en-GB" dirty="0" smtClean="0"/>
              <a:t>Davis won her 2</a:t>
            </a:r>
            <a:r>
              <a:rPr lang="en-GB" baseline="30000" dirty="0" smtClean="0"/>
              <a:t>nd</a:t>
            </a:r>
            <a:r>
              <a:rPr lang="en-GB" dirty="0" smtClean="0"/>
              <a:t> Oscar for her role. </a:t>
            </a:r>
            <a:endParaRPr lang="en-US" dirty="0"/>
          </a:p>
        </p:txBody>
      </p:sp>
      <p:pic>
        <p:nvPicPr>
          <p:cNvPr id="4" name="Picture 3"/>
          <p:cNvPicPr>
            <a:picLocks noChangeAspect="1"/>
          </p:cNvPicPr>
          <p:nvPr/>
        </p:nvPicPr>
        <p:blipFill>
          <a:blip r:embed="rId2"/>
          <a:stretch>
            <a:fillRect/>
          </a:stretch>
        </p:blipFill>
        <p:spPr>
          <a:xfrm>
            <a:off x="7623350" y="79368"/>
            <a:ext cx="1520650" cy="2301710"/>
          </a:xfrm>
          <a:prstGeom prst="rect">
            <a:avLst/>
          </a:prstGeom>
        </p:spPr>
      </p:pic>
      <p:pic>
        <p:nvPicPr>
          <p:cNvPr id="5" name="Picture 4"/>
          <p:cNvPicPr>
            <a:picLocks noChangeAspect="1"/>
          </p:cNvPicPr>
          <p:nvPr/>
        </p:nvPicPr>
        <p:blipFill>
          <a:blip r:embed="rId3"/>
          <a:stretch>
            <a:fillRect/>
          </a:stretch>
        </p:blipFill>
        <p:spPr>
          <a:xfrm>
            <a:off x="7072184" y="4490210"/>
            <a:ext cx="2071816" cy="2367790"/>
          </a:xfrm>
          <a:prstGeom prst="rect">
            <a:avLst/>
          </a:prstGeom>
        </p:spPr>
      </p:pic>
    </p:spTree>
    <p:extLst>
      <p:ext uri="{BB962C8B-B14F-4D97-AF65-F5344CB8AC3E}">
        <p14:creationId xmlns:p14="http://schemas.microsoft.com/office/powerpoint/2010/main" val="773166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4557"/>
          </a:xfrm>
        </p:spPr>
        <p:txBody>
          <a:bodyPr>
            <a:normAutofit fontScale="90000"/>
          </a:bodyPr>
          <a:lstStyle/>
          <a:p>
            <a:r>
              <a:rPr lang="en-US" dirty="0" smtClean="0"/>
              <a:t>Conclusion</a:t>
            </a:r>
            <a:endParaRPr lang="en-US" dirty="0"/>
          </a:p>
        </p:txBody>
      </p:sp>
      <p:sp>
        <p:nvSpPr>
          <p:cNvPr id="3" name="Content Placeholder 2"/>
          <p:cNvSpPr>
            <a:spLocks noGrp="1"/>
          </p:cNvSpPr>
          <p:nvPr>
            <p:ph idx="1"/>
          </p:nvPr>
        </p:nvSpPr>
        <p:spPr>
          <a:xfrm>
            <a:off x="457200" y="1173095"/>
            <a:ext cx="8229600" cy="5384789"/>
          </a:xfrm>
        </p:spPr>
        <p:txBody>
          <a:bodyPr>
            <a:normAutofit/>
          </a:bodyPr>
          <a:lstStyle/>
          <a:p>
            <a:r>
              <a:rPr lang="en-US" sz="2800" dirty="0" smtClean="0"/>
              <a:t>Did Davis play a part in determining her star persona and directing the course of her film career?</a:t>
            </a:r>
          </a:p>
          <a:p>
            <a:endParaRPr lang="en-US" sz="2800" dirty="0"/>
          </a:p>
          <a:p>
            <a:r>
              <a:rPr lang="en-US" sz="2800" dirty="0" smtClean="0"/>
              <a:t>Any questions?</a:t>
            </a:r>
          </a:p>
          <a:p>
            <a:endParaRPr lang="en-US" sz="2800" dirty="0"/>
          </a:p>
          <a:p>
            <a:r>
              <a:rPr lang="en-US" sz="2800" dirty="0" smtClean="0"/>
              <a:t>In the next lecture. I shall discuss the conditions of stardom in Hollywood from 1960-2010, during the post-studio era, and looking at the ways in which a number of stars have gained increasing levels of control over their work by becoming hyphenates (e.g., star-directors, star-producers, etc.).</a:t>
            </a:r>
          </a:p>
          <a:p>
            <a:endParaRPr lang="en-US" sz="2400" dirty="0"/>
          </a:p>
        </p:txBody>
      </p:sp>
    </p:spTree>
    <p:extLst>
      <p:ext uri="{BB962C8B-B14F-4D97-AF65-F5344CB8AC3E}">
        <p14:creationId xmlns:p14="http://schemas.microsoft.com/office/powerpoint/2010/main" val="258068643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98457"/>
          </a:xfrm>
        </p:spPr>
        <p:txBody>
          <a:bodyPr/>
          <a:lstStyle/>
          <a:p>
            <a:endParaRPr lang="en-US" dirty="0"/>
          </a:p>
        </p:txBody>
      </p:sp>
      <p:sp>
        <p:nvSpPr>
          <p:cNvPr id="3" name="Content Placeholder 2"/>
          <p:cNvSpPr>
            <a:spLocks noGrp="1"/>
          </p:cNvSpPr>
          <p:nvPr>
            <p:ph idx="1"/>
          </p:nvPr>
        </p:nvSpPr>
        <p:spPr>
          <a:xfrm>
            <a:off x="457200" y="1347606"/>
            <a:ext cx="8229600" cy="4778558"/>
          </a:xfrm>
        </p:spPr>
        <p:txBody>
          <a:bodyPr>
            <a:normAutofit/>
          </a:bodyPr>
          <a:lstStyle/>
          <a:p>
            <a:endParaRPr lang="en-US" dirty="0"/>
          </a:p>
        </p:txBody>
      </p:sp>
    </p:spTree>
    <p:extLst>
      <p:ext uri="{BB962C8B-B14F-4D97-AF65-F5344CB8AC3E}">
        <p14:creationId xmlns:p14="http://schemas.microsoft.com/office/powerpoint/2010/main" val="119985803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954" y="274638"/>
            <a:ext cx="8114846" cy="840287"/>
          </a:xfrm>
        </p:spPr>
        <p:txBody>
          <a:bodyPr/>
          <a:lstStyle/>
          <a:p>
            <a:r>
              <a:rPr lang="en-GB" dirty="0"/>
              <a:t>Bette </a:t>
            </a:r>
            <a:r>
              <a:rPr lang="en-GB" dirty="0" smtClean="0"/>
              <a:t>Davis</a:t>
            </a:r>
            <a:endParaRPr lang="en-US" dirty="0"/>
          </a:p>
        </p:txBody>
      </p:sp>
      <p:sp>
        <p:nvSpPr>
          <p:cNvPr id="3" name="Content Placeholder 2"/>
          <p:cNvSpPr>
            <a:spLocks noGrp="1"/>
          </p:cNvSpPr>
          <p:nvPr>
            <p:ph idx="1"/>
          </p:nvPr>
        </p:nvSpPr>
        <p:spPr>
          <a:xfrm>
            <a:off x="457200" y="1323345"/>
            <a:ext cx="8229600" cy="5114133"/>
          </a:xfrm>
        </p:spPr>
        <p:txBody>
          <a:bodyPr>
            <a:normAutofit lnSpcReduction="10000"/>
          </a:bodyPr>
          <a:lstStyle/>
          <a:p>
            <a:r>
              <a:rPr lang="en-GB" sz="2800" dirty="0"/>
              <a:t>Bette Davis </a:t>
            </a:r>
            <a:r>
              <a:rPr lang="en-GB" sz="2800" dirty="0" smtClean="0"/>
              <a:t>won </a:t>
            </a:r>
            <a:r>
              <a:rPr lang="en-GB" sz="2800" dirty="0"/>
              <a:t>two Academy Awards for Best Actress, </a:t>
            </a:r>
            <a:r>
              <a:rPr lang="en-GB" sz="2800" dirty="0" smtClean="0"/>
              <a:t>for </a:t>
            </a:r>
            <a:r>
              <a:rPr lang="en-GB" sz="2800" dirty="0"/>
              <a:t>the </a:t>
            </a:r>
            <a:r>
              <a:rPr lang="en-GB" sz="2800" dirty="0" smtClean="0"/>
              <a:t>films </a:t>
            </a:r>
            <a:r>
              <a:rPr lang="en-GB" sz="2800" i="1" dirty="0"/>
              <a:t>Dangerous</a:t>
            </a:r>
            <a:r>
              <a:rPr lang="en-GB" sz="2800" dirty="0"/>
              <a:t> (</a:t>
            </a:r>
            <a:r>
              <a:rPr lang="en-GB" sz="2800" dirty="0" smtClean="0"/>
              <a:t>1935) </a:t>
            </a:r>
            <a:r>
              <a:rPr lang="en-GB" sz="2800" dirty="0"/>
              <a:t>and </a:t>
            </a:r>
            <a:r>
              <a:rPr lang="en-GB" sz="2800" i="1" dirty="0" smtClean="0"/>
              <a:t>Jezebel</a:t>
            </a:r>
            <a:r>
              <a:rPr lang="en-GB" sz="2800" dirty="0" smtClean="0"/>
              <a:t> </a:t>
            </a:r>
            <a:r>
              <a:rPr lang="en-GB" sz="2800" dirty="0"/>
              <a:t>(</a:t>
            </a:r>
            <a:r>
              <a:rPr lang="en-GB" sz="2800" dirty="0" smtClean="0"/>
              <a:t>1938).</a:t>
            </a:r>
          </a:p>
          <a:p>
            <a:endParaRPr lang="en-GB" sz="800" dirty="0" smtClean="0"/>
          </a:p>
          <a:p>
            <a:r>
              <a:rPr lang="en-GB" sz="2800" dirty="0" smtClean="0"/>
              <a:t>From 1931-49 </a:t>
            </a:r>
            <a:r>
              <a:rPr lang="en-GB" sz="2800" dirty="0"/>
              <a:t>she was employed by Warner Bros</a:t>
            </a:r>
            <a:r>
              <a:rPr lang="en-GB" sz="2800" dirty="0" smtClean="0"/>
              <a:t>. under </a:t>
            </a:r>
            <a:r>
              <a:rPr lang="en-GB" sz="2800" dirty="0"/>
              <a:t>the terms of an ‘option contract’ that transferred all authority to manage her name, image and voice to the studio. </a:t>
            </a:r>
            <a:endParaRPr lang="en-GB" sz="2800" dirty="0" smtClean="0"/>
          </a:p>
          <a:p>
            <a:endParaRPr lang="en-GB" sz="800" dirty="0" smtClean="0"/>
          </a:p>
          <a:p>
            <a:r>
              <a:rPr lang="en-GB" sz="2800" dirty="0" smtClean="0"/>
              <a:t>This </a:t>
            </a:r>
            <a:r>
              <a:rPr lang="en-GB" sz="2800" dirty="0"/>
              <a:t>gave her no legal right to determine her star identity. </a:t>
            </a:r>
            <a:endParaRPr lang="en-GB" sz="2800" dirty="0" smtClean="0"/>
          </a:p>
          <a:p>
            <a:endParaRPr lang="en-GB" sz="800" dirty="0" smtClean="0"/>
          </a:p>
          <a:p>
            <a:r>
              <a:rPr lang="en-GB" sz="2800" dirty="0" smtClean="0"/>
              <a:t>Success </a:t>
            </a:r>
            <a:r>
              <a:rPr lang="en-GB" sz="2800" dirty="0"/>
              <a:t>gave her no greater legal claim to influence her film work or public profile. </a:t>
            </a:r>
            <a:r>
              <a:rPr lang="en-GB" sz="2800" dirty="0" smtClean="0"/>
              <a:t> </a:t>
            </a:r>
            <a:r>
              <a:rPr lang="en-US" sz="2800" dirty="0" smtClean="0"/>
              <a:t> </a:t>
            </a:r>
            <a:endParaRPr lang="en-US" sz="2400" dirty="0"/>
          </a:p>
        </p:txBody>
      </p:sp>
      <p:pic>
        <p:nvPicPr>
          <p:cNvPr id="4" name="Picture 3"/>
          <p:cNvPicPr>
            <a:picLocks noChangeAspect="1"/>
          </p:cNvPicPr>
          <p:nvPr/>
        </p:nvPicPr>
        <p:blipFill>
          <a:blip r:embed="rId2"/>
          <a:stretch>
            <a:fillRect/>
          </a:stretch>
        </p:blipFill>
        <p:spPr>
          <a:xfrm>
            <a:off x="7381674" y="0"/>
            <a:ext cx="1762325" cy="1323345"/>
          </a:xfrm>
          <a:prstGeom prst="rect">
            <a:avLst/>
          </a:prstGeom>
        </p:spPr>
      </p:pic>
    </p:spTree>
    <p:extLst>
      <p:ext uri="{BB962C8B-B14F-4D97-AF65-F5344CB8AC3E}">
        <p14:creationId xmlns:p14="http://schemas.microsoft.com/office/powerpoint/2010/main" val="17616486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3645" cy="1411959"/>
          </a:xfrm>
        </p:spPr>
        <p:txBody>
          <a:bodyPr>
            <a:normAutofit/>
          </a:bodyPr>
          <a:lstStyle/>
          <a:p>
            <a:r>
              <a:rPr lang="en-GB" dirty="0"/>
              <a:t>Controlling </a:t>
            </a:r>
            <a:r>
              <a:rPr lang="en-GB" dirty="0" smtClean="0"/>
              <a:t>Stars</a:t>
            </a:r>
            <a:endParaRPr lang="en-US" dirty="0"/>
          </a:p>
        </p:txBody>
      </p:sp>
      <p:sp>
        <p:nvSpPr>
          <p:cNvPr id="3" name="Content Placeholder 2"/>
          <p:cNvSpPr>
            <a:spLocks noGrp="1"/>
          </p:cNvSpPr>
          <p:nvPr>
            <p:ph idx="1"/>
          </p:nvPr>
        </p:nvSpPr>
        <p:spPr>
          <a:xfrm>
            <a:off x="457200" y="1871562"/>
            <a:ext cx="8229600" cy="4604697"/>
          </a:xfrm>
        </p:spPr>
        <p:txBody>
          <a:bodyPr>
            <a:normAutofit/>
          </a:bodyPr>
          <a:lstStyle/>
          <a:p>
            <a:r>
              <a:rPr lang="en-GB" sz="2800" dirty="0" smtClean="0"/>
              <a:t>‘… it </a:t>
            </a:r>
            <a:r>
              <a:rPr lang="en-GB" sz="2800" dirty="0"/>
              <a:t>is the transferability of rights that is the basis of the mass marketing of the human image and the human voice in the communications industries’ </a:t>
            </a:r>
            <a:r>
              <a:rPr lang="en-GB" sz="2800" dirty="0" smtClean="0"/>
              <a:t>(</a:t>
            </a:r>
            <a:r>
              <a:rPr lang="en-GB" sz="2800" dirty="0"/>
              <a:t>Jane </a:t>
            </a:r>
            <a:r>
              <a:rPr lang="en-GB" sz="2800" dirty="0" smtClean="0"/>
              <a:t>Gaines, </a:t>
            </a:r>
            <a:r>
              <a:rPr lang="en-GB" sz="2800" i="1" dirty="0" smtClean="0"/>
              <a:t>Contested </a:t>
            </a:r>
            <a:r>
              <a:rPr lang="en-GB" sz="2800" i="1" dirty="0"/>
              <a:t>Culture</a:t>
            </a:r>
            <a:r>
              <a:rPr lang="en-GB" sz="2800" dirty="0" smtClean="0"/>
              <a:t>, 1992</a:t>
            </a:r>
            <a:r>
              <a:rPr lang="en-GB" sz="2800" dirty="0"/>
              <a:t>:</a:t>
            </a:r>
            <a:r>
              <a:rPr lang="en-GB" sz="2800" dirty="0" smtClean="0"/>
              <a:t> </a:t>
            </a:r>
            <a:r>
              <a:rPr lang="en-GB" sz="2800" dirty="0"/>
              <a:t>115). </a:t>
            </a:r>
            <a:endParaRPr lang="en-GB" sz="2800" dirty="0" smtClean="0"/>
          </a:p>
          <a:p>
            <a:endParaRPr lang="en-GB" sz="800" dirty="0" smtClean="0"/>
          </a:p>
          <a:p>
            <a:r>
              <a:rPr lang="en-GB" sz="2800" dirty="0" smtClean="0"/>
              <a:t>‘</a:t>
            </a:r>
            <a:r>
              <a:rPr lang="en-GB" sz="2800" dirty="0"/>
              <a:t>In contrast with the ordinary worker, who leaves the proceeds of his work with his employer, the screen actor may be permanently separated from tangible aspects of personhood – his voice and photographic likeness’ </a:t>
            </a:r>
            <a:r>
              <a:rPr lang="en-GB" sz="2800" dirty="0" smtClean="0"/>
              <a:t>(ibid., 155</a:t>
            </a:r>
            <a:r>
              <a:rPr lang="en-GB" sz="2800" dirty="0"/>
              <a:t>). </a:t>
            </a:r>
            <a:endParaRPr lang="en-GB" sz="2800" dirty="0" smtClean="0"/>
          </a:p>
          <a:p>
            <a:endParaRPr lang="en-US" sz="2800" dirty="0"/>
          </a:p>
        </p:txBody>
      </p:sp>
      <p:pic>
        <p:nvPicPr>
          <p:cNvPr id="4" name="Picture 3"/>
          <p:cNvPicPr>
            <a:picLocks noChangeAspect="1"/>
          </p:cNvPicPr>
          <p:nvPr/>
        </p:nvPicPr>
        <p:blipFill>
          <a:blip r:embed="rId2"/>
          <a:stretch>
            <a:fillRect/>
          </a:stretch>
        </p:blipFill>
        <p:spPr>
          <a:xfrm>
            <a:off x="7651429" y="0"/>
            <a:ext cx="1492571" cy="1871562"/>
          </a:xfrm>
          <a:prstGeom prst="rect">
            <a:avLst/>
          </a:prstGeom>
        </p:spPr>
      </p:pic>
    </p:spTree>
    <p:extLst>
      <p:ext uri="{BB962C8B-B14F-4D97-AF65-F5344CB8AC3E}">
        <p14:creationId xmlns:p14="http://schemas.microsoft.com/office/powerpoint/2010/main" val="293539624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8063950" cy="888762"/>
          </a:xfrm>
        </p:spPr>
        <p:txBody>
          <a:bodyPr>
            <a:normAutofit/>
          </a:bodyPr>
          <a:lstStyle/>
          <a:p>
            <a:r>
              <a:rPr lang="en-GB" dirty="0"/>
              <a:t>Bette’s </a:t>
            </a:r>
            <a:r>
              <a:rPr lang="en-GB" dirty="0" smtClean="0"/>
              <a:t>1943 Contract</a:t>
            </a:r>
            <a:endParaRPr lang="en-US" dirty="0"/>
          </a:p>
        </p:txBody>
      </p:sp>
      <p:sp>
        <p:nvSpPr>
          <p:cNvPr id="3" name="Content Placeholder 2"/>
          <p:cNvSpPr>
            <a:spLocks noGrp="1"/>
          </p:cNvSpPr>
          <p:nvPr>
            <p:ph idx="1"/>
          </p:nvPr>
        </p:nvSpPr>
        <p:spPr>
          <a:xfrm>
            <a:off x="457200" y="1279741"/>
            <a:ext cx="8229600" cy="5274078"/>
          </a:xfrm>
        </p:spPr>
        <p:txBody>
          <a:bodyPr>
            <a:normAutofit lnSpcReduction="10000"/>
          </a:bodyPr>
          <a:lstStyle/>
          <a:p>
            <a:r>
              <a:rPr lang="en-GB" sz="2400" dirty="0" smtClean="0"/>
              <a:t>‘To </a:t>
            </a:r>
            <a:r>
              <a:rPr lang="en-GB" sz="2400" dirty="0"/>
              <a:t>quote the 1943 contract: “The artist hereby grants to the Producer the right, which shall be sole and exclusive during the full term hereof, to use or make use of and control her name and/or her professional name and to use and/or distribute her pictures, photographs or other reproductions of her physical likeness for advertising, commercial or publicity purposes, </a:t>
            </a:r>
            <a:r>
              <a:rPr lang="en-GB" sz="2400" u="sng" dirty="0"/>
              <a:t>whether or not</a:t>
            </a:r>
            <a:r>
              <a:rPr lang="en-GB" sz="2400" dirty="0"/>
              <a:t> in connection with the acts, poses, plays and appearances of the Artist or the advertisement or publicity of the </a:t>
            </a:r>
            <a:r>
              <a:rPr lang="en-GB" sz="2400" dirty="0" err="1"/>
              <a:t>photoplays</a:t>
            </a:r>
            <a:r>
              <a:rPr lang="en-GB" sz="2400" dirty="0"/>
              <a:t> produced hereunder.” In other words, the 1943 contractual agreement that handed to Warner Brothers all rights to the Davis name, voice, and likeness is worded in such a way that the studio can claim “Bette Davis” as its own corporate trademark for seven years. It would seem, then, that Warner Brothers alone authorized the popular discourse on Bette </a:t>
            </a:r>
            <a:r>
              <a:rPr lang="en-GB" sz="2400" dirty="0" smtClean="0"/>
              <a:t>Davis’ </a:t>
            </a:r>
            <a:r>
              <a:rPr lang="en-GB" sz="2400" dirty="0"/>
              <a:t>(Gaines, 1992: 161). </a:t>
            </a:r>
            <a:endParaRPr lang="en-US" sz="2400" dirty="0"/>
          </a:p>
        </p:txBody>
      </p:sp>
    </p:spTree>
    <p:extLst>
      <p:ext uri="{BB962C8B-B14F-4D97-AF65-F5344CB8AC3E}">
        <p14:creationId xmlns:p14="http://schemas.microsoft.com/office/powerpoint/2010/main" val="34088501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40648" cy="869372"/>
          </a:xfrm>
        </p:spPr>
        <p:txBody>
          <a:bodyPr/>
          <a:lstStyle/>
          <a:p>
            <a:r>
              <a:rPr lang="en-GB" dirty="0"/>
              <a:t>Paul Muni’s 1932 contract</a:t>
            </a:r>
          </a:p>
        </p:txBody>
      </p:sp>
      <p:sp>
        <p:nvSpPr>
          <p:cNvPr id="3" name="Content Placeholder 2"/>
          <p:cNvSpPr>
            <a:spLocks noGrp="1"/>
          </p:cNvSpPr>
          <p:nvPr>
            <p:ph idx="1"/>
          </p:nvPr>
        </p:nvSpPr>
        <p:spPr>
          <a:xfrm>
            <a:off x="457200" y="1458410"/>
            <a:ext cx="8229600" cy="5129238"/>
          </a:xfrm>
        </p:spPr>
        <p:txBody>
          <a:bodyPr>
            <a:normAutofit fontScale="77500" lnSpcReduction="20000"/>
          </a:bodyPr>
          <a:lstStyle/>
          <a:p>
            <a:r>
              <a:rPr lang="en-GB" dirty="0" smtClean="0"/>
              <a:t>Paul </a:t>
            </a:r>
            <a:r>
              <a:rPr lang="en-GB" dirty="0"/>
              <a:t>Muni signed a two-year contract with Warner Bros. in </a:t>
            </a:r>
            <a:r>
              <a:rPr lang="en-GB" dirty="0" smtClean="0"/>
              <a:t>1932.</a:t>
            </a:r>
          </a:p>
          <a:p>
            <a:endParaRPr lang="en-GB" sz="800" dirty="0" smtClean="0"/>
          </a:p>
          <a:p>
            <a:r>
              <a:rPr lang="en-GB" dirty="0" smtClean="0"/>
              <a:t>This </a:t>
            </a:r>
            <a:r>
              <a:rPr lang="en-GB" dirty="0"/>
              <a:t>was restricted to a total of 8</a:t>
            </a:r>
            <a:r>
              <a:rPr lang="en-GB" dirty="0" smtClean="0"/>
              <a:t> </a:t>
            </a:r>
            <a:r>
              <a:rPr lang="en-GB" dirty="0"/>
              <a:t>pictures for which he would receive $50,000 per film. </a:t>
            </a:r>
            <a:endParaRPr lang="en-GB" dirty="0" smtClean="0"/>
          </a:p>
          <a:p>
            <a:endParaRPr lang="en-GB" sz="800" dirty="0" smtClean="0"/>
          </a:p>
          <a:p>
            <a:r>
              <a:rPr lang="en-GB" dirty="0" smtClean="0"/>
              <a:t>This </a:t>
            </a:r>
            <a:r>
              <a:rPr lang="en-GB" dirty="0"/>
              <a:t>contract also granted him story approval (role and script</a:t>
            </a:r>
            <a:r>
              <a:rPr lang="en-GB" dirty="0" smtClean="0"/>
              <a:t>). </a:t>
            </a:r>
          </a:p>
          <a:p>
            <a:endParaRPr lang="en-GB" sz="800" dirty="0" smtClean="0"/>
          </a:p>
          <a:p>
            <a:r>
              <a:rPr lang="en-GB" dirty="0" smtClean="0"/>
              <a:t>The </a:t>
            </a:r>
            <a:r>
              <a:rPr lang="en-GB" dirty="0"/>
              <a:t>contract also stipulated that he would receive star billing for all his films for </a:t>
            </a:r>
            <a:r>
              <a:rPr lang="en-GB" dirty="0" err="1"/>
              <a:t>Warners</a:t>
            </a:r>
            <a:r>
              <a:rPr lang="en-GB" dirty="0"/>
              <a:t> whatever the size of the </a:t>
            </a:r>
            <a:r>
              <a:rPr lang="en-GB" dirty="0" smtClean="0"/>
              <a:t>role</a:t>
            </a:r>
          </a:p>
          <a:p>
            <a:endParaRPr lang="en-GB" sz="800" dirty="0" smtClean="0"/>
          </a:p>
          <a:p>
            <a:r>
              <a:rPr lang="en-GB" dirty="0" smtClean="0"/>
              <a:t>He </a:t>
            </a:r>
            <a:r>
              <a:rPr lang="en-GB" dirty="0"/>
              <a:t>would have the right </a:t>
            </a:r>
            <a:r>
              <a:rPr lang="en-GB" dirty="0" smtClean="0"/>
              <a:t>to </a:t>
            </a:r>
            <a:r>
              <a:rPr lang="en-GB" dirty="0"/>
              <a:t>veto any loan-out </a:t>
            </a:r>
            <a:r>
              <a:rPr lang="en-GB" dirty="0" smtClean="0"/>
              <a:t>deals and receive </a:t>
            </a:r>
            <a:r>
              <a:rPr lang="en-GB" dirty="0"/>
              <a:t>a 50% split of the fee paid by the borrowing </a:t>
            </a:r>
            <a:r>
              <a:rPr lang="en-GB" dirty="0" smtClean="0"/>
              <a:t>studio.</a:t>
            </a:r>
          </a:p>
          <a:p>
            <a:endParaRPr lang="en-GB" sz="800" dirty="0" smtClean="0"/>
          </a:p>
          <a:p>
            <a:r>
              <a:rPr lang="en-GB" dirty="0" smtClean="0"/>
              <a:t>A </a:t>
            </a:r>
            <a:r>
              <a:rPr lang="en-GB" dirty="0"/>
              <a:t>maximum twenty-one week </a:t>
            </a:r>
            <a:r>
              <a:rPr lang="en-GB" dirty="0" smtClean="0"/>
              <a:t>year, with </a:t>
            </a:r>
            <a:r>
              <a:rPr lang="en-GB" dirty="0"/>
              <a:t>the right to take stage </a:t>
            </a:r>
            <a:r>
              <a:rPr lang="en-GB" dirty="0" smtClean="0"/>
              <a:t>work. </a:t>
            </a:r>
            <a:endParaRPr lang="en-US" dirty="0"/>
          </a:p>
        </p:txBody>
      </p:sp>
      <p:pic>
        <p:nvPicPr>
          <p:cNvPr id="4" name="Picture 3"/>
          <p:cNvPicPr>
            <a:picLocks noChangeAspect="1"/>
          </p:cNvPicPr>
          <p:nvPr/>
        </p:nvPicPr>
        <p:blipFill>
          <a:blip r:embed="rId2"/>
          <a:stretch>
            <a:fillRect/>
          </a:stretch>
        </p:blipFill>
        <p:spPr>
          <a:xfrm>
            <a:off x="8046422" y="1"/>
            <a:ext cx="1097577" cy="1461272"/>
          </a:xfrm>
          <a:prstGeom prst="rect">
            <a:avLst/>
          </a:prstGeom>
        </p:spPr>
      </p:pic>
    </p:spTree>
    <p:extLst>
      <p:ext uri="{BB962C8B-B14F-4D97-AF65-F5344CB8AC3E}">
        <p14:creationId xmlns:p14="http://schemas.microsoft.com/office/powerpoint/2010/main" val="3341855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4557"/>
          </a:xfrm>
        </p:spPr>
        <p:txBody>
          <a:bodyPr>
            <a:normAutofit fontScale="90000"/>
          </a:bodyPr>
          <a:lstStyle/>
          <a:p>
            <a:r>
              <a:rPr lang="en-GB" dirty="0"/>
              <a:t>Bette </a:t>
            </a:r>
            <a:r>
              <a:rPr lang="en-GB" dirty="0" smtClean="0"/>
              <a:t>Davis</a:t>
            </a:r>
            <a:r>
              <a:rPr lang="en-GB" dirty="0"/>
              <a:t>:</a:t>
            </a:r>
            <a:r>
              <a:rPr lang="en-GB" dirty="0" smtClean="0"/>
              <a:t> Universal Contract Player</a:t>
            </a:r>
            <a:endParaRPr lang="en-US" dirty="0"/>
          </a:p>
        </p:txBody>
      </p:sp>
      <p:sp>
        <p:nvSpPr>
          <p:cNvPr id="3" name="Content Placeholder 2"/>
          <p:cNvSpPr>
            <a:spLocks noGrp="1"/>
          </p:cNvSpPr>
          <p:nvPr>
            <p:ph idx="1"/>
          </p:nvPr>
        </p:nvSpPr>
        <p:spPr>
          <a:xfrm>
            <a:off x="457200" y="1173095"/>
            <a:ext cx="8229600" cy="5089874"/>
          </a:xfrm>
        </p:spPr>
        <p:txBody>
          <a:bodyPr>
            <a:normAutofit/>
          </a:bodyPr>
          <a:lstStyle/>
          <a:p>
            <a:r>
              <a:rPr lang="en-GB" sz="2400" dirty="0"/>
              <a:t>Bette Davis joined Warner Bros. in September 1931, </a:t>
            </a:r>
            <a:r>
              <a:rPr lang="en-GB" sz="2400" dirty="0" smtClean="0"/>
              <a:t>with relatively </a:t>
            </a:r>
            <a:r>
              <a:rPr lang="en-GB" sz="2400" dirty="0"/>
              <a:t>little acting </a:t>
            </a:r>
            <a:r>
              <a:rPr lang="en-GB" sz="2400" dirty="0" smtClean="0"/>
              <a:t>experience</a:t>
            </a:r>
            <a:r>
              <a:rPr lang="en-GB" sz="2400" dirty="0"/>
              <a:t> </a:t>
            </a:r>
            <a:r>
              <a:rPr lang="en-GB" sz="2400" dirty="0" smtClean="0"/>
              <a:t>and </a:t>
            </a:r>
            <a:r>
              <a:rPr lang="en-GB" sz="2400" dirty="0"/>
              <a:t>no hits films to her </a:t>
            </a:r>
            <a:r>
              <a:rPr lang="en-GB" sz="2400" dirty="0" smtClean="0"/>
              <a:t>credit, </a:t>
            </a:r>
            <a:r>
              <a:rPr lang="en-GB" sz="2400" dirty="0"/>
              <a:t>and almost nothing in terms of celebrity. </a:t>
            </a:r>
            <a:endParaRPr lang="en-GB" sz="2400" dirty="0" smtClean="0"/>
          </a:p>
          <a:p>
            <a:endParaRPr lang="en-GB" sz="800" dirty="0" smtClean="0"/>
          </a:p>
          <a:p>
            <a:r>
              <a:rPr lang="en-GB" sz="2400" dirty="0" smtClean="0"/>
              <a:t>1930-31 under </a:t>
            </a:r>
            <a:r>
              <a:rPr lang="en-GB" sz="2400" dirty="0"/>
              <a:t>contract to Universal Studios, appearing in small roles in 6</a:t>
            </a:r>
            <a:r>
              <a:rPr lang="en-GB" sz="2400" dirty="0" smtClean="0"/>
              <a:t> </a:t>
            </a:r>
            <a:r>
              <a:rPr lang="en-GB" sz="2400" dirty="0"/>
              <a:t>pictures, 3</a:t>
            </a:r>
            <a:r>
              <a:rPr lang="en-GB" sz="2400" dirty="0" smtClean="0"/>
              <a:t> being loan</a:t>
            </a:r>
            <a:r>
              <a:rPr lang="en-GB" sz="2400" dirty="0"/>
              <a:t>-outs to minor </a:t>
            </a:r>
            <a:r>
              <a:rPr lang="en-GB" sz="2400" dirty="0" smtClean="0"/>
              <a:t>studios:</a:t>
            </a:r>
          </a:p>
          <a:p>
            <a:pPr lvl="1"/>
            <a:r>
              <a:rPr lang="en-GB" sz="2000" b="1" i="1" dirty="0" smtClean="0"/>
              <a:t>Bad Sister </a:t>
            </a:r>
            <a:r>
              <a:rPr lang="en-GB" sz="2000" dirty="0" smtClean="0"/>
              <a:t>(Hobart </a:t>
            </a:r>
            <a:r>
              <a:rPr lang="en-GB" sz="2000" dirty="0"/>
              <a:t>H</a:t>
            </a:r>
            <a:r>
              <a:rPr lang="en-GB" sz="2000" dirty="0" smtClean="0"/>
              <a:t>enley, 1931) starring Conrad Nagel and Sidney Fox</a:t>
            </a:r>
          </a:p>
          <a:p>
            <a:pPr lvl="1"/>
            <a:r>
              <a:rPr lang="en-GB" sz="2000" b="1" i="1" dirty="0" smtClean="0"/>
              <a:t>Seed</a:t>
            </a:r>
            <a:r>
              <a:rPr lang="en-GB" sz="2000" dirty="0" smtClean="0"/>
              <a:t> (John M. Stahl, 1931) starring John Boles and Genevieve Tobin</a:t>
            </a:r>
          </a:p>
          <a:p>
            <a:pPr lvl="1"/>
            <a:r>
              <a:rPr lang="en-GB" sz="2000" b="1" i="1" dirty="0" smtClean="0"/>
              <a:t>Waterloo Bridge </a:t>
            </a:r>
            <a:r>
              <a:rPr lang="en-GB" sz="2000" dirty="0" smtClean="0"/>
              <a:t>(James Whale, 1931) starring Mae Clarke and Kent Douglas</a:t>
            </a:r>
          </a:p>
          <a:p>
            <a:pPr lvl="1"/>
            <a:r>
              <a:rPr lang="en-GB" sz="2000" b="1" i="1" dirty="0" smtClean="0"/>
              <a:t>Way Back Home </a:t>
            </a:r>
            <a:r>
              <a:rPr lang="en-GB" sz="2000" dirty="0" smtClean="0"/>
              <a:t>(RKO, Wm. A. </a:t>
            </a:r>
            <a:r>
              <a:rPr lang="en-GB" sz="2000" dirty="0" err="1" smtClean="0"/>
              <a:t>Seiter</a:t>
            </a:r>
            <a:r>
              <a:rPr lang="en-GB" sz="2000" dirty="0" smtClean="0"/>
              <a:t>, 1932) starring Phillips Lord &amp; Effie Palmer</a:t>
            </a:r>
          </a:p>
          <a:p>
            <a:pPr lvl="1"/>
            <a:r>
              <a:rPr lang="en-GB" sz="2000" b="1" i="1" dirty="0" smtClean="0"/>
              <a:t>The Menace </a:t>
            </a:r>
            <a:r>
              <a:rPr lang="en-GB" sz="2000" dirty="0" smtClean="0"/>
              <a:t>(Columbia, Roy Wm. Neill, 1932) starring H.B. Warner</a:t>
            </a:r>
          </a:p>
          <a:p>
            <a:pPr lvl="1"/>
            <a:r>
              <a:rPr lang="en-GB" sz="2000" b="1" i="1" dirty="0" smtClean="0"/>
              <a:t>Hell’s House </a:t>
            </a:r>
            <a:r>
              <a:rPr lang="en-GB" sz="2000" dirty="0" smtClean="0"/>
              <a:t>(Capital, Howard Higgins, 1932) starring Junior Durkin </a:t>
            </a:r>
            <a:endParaRPr lang="en-US" sz="2000" dirty="0"/>
          </a:p>
        </p:txBody>
      </p:sp>
    </p:spTree>
    <p:extLst>
      <p:ext uri="{BB962C8B-B14F-4D97-AF65-F5344CB8AC3E}">
        <p14:creationId xmlns:p14="http://schemas.microsoft.com/office/powerpoint/2010/main" val="954148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82117"/>
          </a:xfrm>
        </p:spPr>
        <p:txBody>
          <a:bodyPr>
            <a:normAutofit fontScale="90000"/>
          </a:bodyPr>
          <a:lstStyle/>
          <a:p>
            <a:r>
              <a:rPr lang="en-GB" dirty="0"/>
              <a:t>Bette Davis: Warner Contract </a:t>
            </a:r>
            <a:r>
              <a:rPr lang="en-GB" dirty="0" smtClean="0"/>
              <a:t>Player</a:t>
            </a:r>
            <a:endParaRPr lang="en-US" dirty="0"/>
          </a:p>
        </p:txBody>
      </p:sp>
      <p:sp>
        <p:nvSpPr>
          <p:cNvPr id="3" name="Content Placeholder 2"/>
          <p:cNvSpPr>
            <a:spLocks noGrp="1"/>
          </p:cNvSpPr>
          <p:nvPr>
            <p:ph idx="1"/>
          </p:nvPr>
        </p:nvSpPr>
        <p:spPr>
          <a:xfrm>
            <a:off x="457200" y="1056755"/>
            <a:ext cx="8229600" cy="5282866"/>
          </a:xfrm>
        </p:spPr>
        <p:txBody>
          <a:bodyPr>
            <a:normAutofit lnSpcReduction="10000"/>
          </a:bodyPr>
          <a:lstStyle/>
          <a:p>
            <a:r>
              <a:rPr lang="en-GB" sz="2400" dirty="0" smtClean="0"/>
              <a:t>In September 1931, Warner Bros. hired Davis on a </a:t>
            </a:r>
            <a:r>
              <a:rPr lang="en-GB" sz="2400" dirty="0"/>
              <a:t>one-picture deal and a weekly salary of $</a:t>
            </a:r>
            <a:r>
              <a:rPr lang="en-GB" sz="2400" dirty="0" smtClean="0"/>
              <a:t>320 to appear in the supporting cast of George </a:t>
            </a:r>
            <a:r>
              <a:rPr lang="en-GB" sz="2400" dirty="0" err="1" smtClean="0"/>
              <a:t>Arliss’s</a:t>
            </a:r>
            <a:r>
              <a:rPr lang="en-GB" sz="2400" dirty="0" smtClean="0"/>
              <a:t> star vehicle </a:t>
            </a:r>
            <a:r>
              <a:rPr lang="en-GB" sz="2400" i="1" dirty="0" smtClean="0"/>
              <a:t>The Man Who Played God</a:t>
            </a:r>
            <a:r>
              <a:rPr lang="en-GB" sz="2400" dirty="0" smtClean="0"/>
              <a:t> (John </a:t>
            </a:r>
            <a:r>
              <a:rPr lang="en-GB" sz="2400" dirty="0" err="1" smtClean="0"/>
              <a:t>Adolfi</a:t>
            </a:r>
            <a:r>
              <a:rPr lang="en-GB" sz="2400" dirty="0" smtClean="0"/>
              <a:t>, 1932).</a:t>
            </a:r>
          </a:p>
          <a:p>
            <a:endParaRPr lang="en-GB" sz="800" dirty="0" smtClean="0"/>
          </a:p>
          <a:p>
            <a:r>
              <a:rPr lang="en-GB" sz="2400" dirty="0" smtClean="0"/>
              <a:t>After </a:t>
            </a:r>
            <a:r>
              <a:rPr lang="en-GB" sz="2400" dirty="0"/>
              <a:t>this project was completed, the studio offered her a five-year option contract at a weekly starting salary of $</a:t>
            </a:r>
            <a:r>
              <a:rPr lang="en-GB" sz="2400" dirty="0" smtClean="0"/>
              <a:t>400, which she accepted. </a:t>
            </a:r>
          </a:p>
          <a:p>
            <a:endParaRPr lang="en-GB" sz="800" dirty="0" smtClean="0"/>
          </a:p>
          <a:p>
            <a:r>
              <a:rPr lang="en-GB" sz="2400" dirty="0" smtClean="0"/>
              <a:t>The </a:t>
            </a:r>
            <a:r>
              <a:rPr lang="en-GB" sz="2400" dirty="0"/>
              <a:t>actress was pledged to working exclusively for Warner Bros. for a minimum period of five </a:t>
            </a:r>
            <a:r>
              <a:rPr lang="en-GB" sz="2400" dirty="0" smtClean="0"/>
              <a:t>years</a:t>
            </a:r>
            <a:endParaRPr lang="en-GB" sz="2400" dirty="0"/>
          </a:p>
          <a:p>
            <a:endParaRPr lang="en-GB" sz="800" dirty="0" smtClean="0"/>
          </a:p>
          <a:p>
            <a:r>
              <a:rPr lang="en-GB" sz="2400" dirty="0" smtClean="0"/>
              <a:t>The studio, however, could </a:t>
            </a:r>
            <a:r>
              <a:rPr lang="en-GB" sz="2400" dirty="0"/>
              <a:t>terminate the agreement at various times during the currency of the contract: that is, after the first six months, after the next six months and then annually thereafter</a:t>
            </a:r>
            <a:r>
              <a:rPr lang="en-GB" sz="2400" dirty="0" smtClean="0"/>
              <a:t>.</a:t>
            </a:r>
            <a:endParaRPr lang="en-US" sz="2400" dirty="0"/>
          </a:p>
        </p:txBody>
      </p:sp>
      <p:pic>
        <p:nvPicPr>
          <p:cNvPr id="4" name="Picture 3"/>
          <p:cNvPicPr>
            <a:picLocks noChangeAspect="1"/>
          </p:cNvPicPr>
          <p:nvPr/>
        </p:nvPicPr>
        <p:blipFill>
          <a:blip r:embed="rId2"/>
          <a:stretch>
            <a:fillRect/>
          </a:stretch>
        </p:blipFill>
        <p:spPr>
          <a:xfrm>
            <a:off x="7587468" y="5774114"/>
            <a:ext cx="1556532" cy="1083886"/>
          </a:xfrm>
          <a:prstGeom prst="rect">
            <a:avLst/>
          </a:prstGeom>
        </p:spPr>
      </p:pic>
      <p:pic>
        <p:nvPicPr>
          <p:cNvPr id="5" name="Picture 4"/>
          <p:cNvPicPr>
            <a:picLocks noChangeAspect="1"/>
          </p:cNvPicPr>
          <p:nvPr/>
        </p:nvPicPr>
        <p:blipFill>
          <a:blip r:embed="rId3"/>
          <a:stretch>
            <a:fillRect/>
          </a:stretch>
        </p:blipFill>
        <p:spPr>
          <a:xfrm>
            <a:off x="6754231" y="5774114"/>
            <a:ext cx="833237" cy="1083886"/>
          </a:xfrm>
          <a:prstGeom prst="rect">
            <a:avLst/>
          </a:prstGeom>
        </p:spPr>
      </p:pic>
    </p:spTree>
    <p:extLst>
      <p:ext uri="{BB962C8B-B14F-4D97-AF65-F5344CB8AC3E}">
        <p14:creationId xmlns:p14="http://schemas.microsoft.com/office/powerpoint/2010/main" val="1626237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75472"/>
          </a:xfrm>
        </p:spPr>
        <p:txBody>
          <a:bodyPr>
            <a:normAutofit fontScale="90000"/>
          </a:bodyPr>
          <a:lstStyle/>
          <a:p>
            <a:r>
              <a:rPr lang="en-GB" dirty="0" smtClean="0"/>
              <a:t>Renewing </a:t>
            </a:r>
            <a:r>
              <a:rPr lang="en-GB" dirty="0"/>
              <a:t>the </a:t>
            </a:r>
            <a:r>
              <a:rPr lang="en-GB" dirty="0" smtClean="0"/>
              <a:t>options</a:t>
            </a:r>
            <a:endParaRPr lang="en-US" dirty="0"/>
          </a:p>
        </p:txBody>
      </p:sp>
      <p:sp>
        <p:nvSpPr>
          <p:cNvPr id="3" name="Content Placeholder 2"/>
          <p:cNvSpPr>
            <a:spLocks noGrp="1"/>
          </p:cNvSpPr>
          <p:nvPr>
            <p:ph idx="1"/>
          </p:nvPr>
        </p:nvSpPr>
        <p:spPr>
          <a:xfrm>
            <a:off x="457200" y="1173095"/>
            <a:ext cx="8229600" cy="5128653"/>
          </a:xfrm>
        </p:spPr>
        <p:txBody>
          <a:bodyPr>
            <a:normAutofit fontScale="85000" lnSpcReduction="10000"/>
          </a:bodyPr>
          <a:lstStyle/>
          <a:p>
            <a:r>
              <a:rPr lang="en-GB" dirty="0" smtClean="0"/>
              <a:t>An </a:t>
            </a:r>
            <a:r>
              <a:rPr lang="en-GB" dirty="0"/>
              <a:t>increase in the star’s popularity would ensure that their ‘option’ was be picked up each year and every time this happened he or she would receive an increase in salary that had been determined at the outset. </a:t>
            </a:r>
            <a:endParaRPr lang="en-GB" dirty="0" smtClean="0"/>
          </a:p>
          <a:p>
            <a:endParaRPr lang="en-GB" sz="800" dirty="0" smtClean="0"/>
          </a:p>
          <a:p>
            <a:r>
              <a:rPr lang="en-GB" dirty="0" smtClean="0"/>
              <a:t>An </a:t>
            </a:r>
            <a:r>
              <a:rPr lang="en-GB" dirty="0"/>
              <a:t>exclusivity clause prevented stars from breaking their contract and working for a rival studio or anyone else in the entertainment business, such as a theatre, music producer or advertising agency</a:t>
            </a:r>
            <a:r>
              <a:rPr lang="en-GB" dirty="0" smtClean="0"/>
              <a:t>.</a:t>
            </a:r>
          </a:p>
          <a:p>
            <a:endParaRPr lang="en-GB" sz="800" dirty="0" smtClean="0"/>
          </a:p>
          <a:p>
            <a:r>
              <a:rPr lang="en-GB" dirty="0" smtClean="0"/>
              <a:t>This </a:t>
            </a:r>
            <a:r>
              <a:rPr lang="en-GB" dirty="0"/>
              <a:t>meant that the studio had exclusive rights to use the star’s name, their acting, singing, dancing, posing, speaking and performances. </a:t>
            </a:r>
            <a:r>
              <a:rPr lang="en-GB" dirty="0" smtClean="0"/>
              <a:t> </a:t>
            </a:r>
            <a:r>
              <a:rPr lang="en-US" dirty="0" smtClean="0"/>
              <a:t> </a:t>
            </a:r>
            <a:endParaRPr lang="en-US" dirty="0"/>
          </a:p>
        </p:txBody>
      </p:sp>
    </p:spTree>
    <p:extLst>
      <p:ext uri="{BB962C8B-B14F-4D97-AF65-F5344CB8AC3E}">
        <p14:creationId xmlns:p14="http://schemas.microsoft.com/office/powerpoint/2010/main" val="8357719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1622</TotalTime>
  <Words>2436</Words>
  <Application>Microsoft Macintosh PowerPoint</Application>
  <PresentationFormat>On-screen Show (4:3)</PresentationFormat>
  <Paragraphs>137</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A History of Film Stardom, Part 1</vt:lpstr>
      <vt:lpstr>Introduction</vt:lpstr>
      <vt:lpstr>Bette Davis</vt:lpstr>
      <vt:lpstr>Controlling Stars</vt:lpstr>
      <vt:lpstr>Bette’s 1943 Contract</vt:lpstr>
      <vt:lpstr>Paul Muni’s 1932 contract</vt:lpstr>
      <vt:lpstr>Bette Davis: Universal Contract Player</vt:lpstr>
      <vt:lpstr>Bette Davis: Warner Contract Player</vt:lpstr>
      <vt:lpstr>Renewing the options</vt:lpstr>
      <vt:lpstr>Extending the contract</vt:lpstr>
      <vt:lpstr>Bette Davis suspended</vt:lpstr>
      <vt:lpstr>Suspended again</vt:lpstr>
      <vt:lpstr>Davis’s demands</vt:lpstr>
      <vt:lpstr>Davis’s request</vt:lpstr>
      <vt:lpstr>Cost-effective miscasting </vt:lpstr>
      <vt:lpstr>Davis’s next move</vt:lpstr>
      <vt:lpstr>The court case</vt:lpstr>
      <vt:lpstr>Warner’s admission</vt:lpstr>
      <vt:lpstr>A life sentence</vt:lpstr>
      <vt:lpstr>The Daily Mail reports</vt:lpstr>
      <vt:lpstr>Davis’s Publicity and Typecasting</vt:lpstr>
      <vt:lpstr>Davis’s types</vt:lpstr>
      <vt:lpstr>Davis adds</vt:lpstr>
      <vt:lpstr>Battling Bette Wins</vt:lpstr>
      <vt:lpstr>Rave reviews</vt:lpstr>
      <vt:lpstr>Jezebel: a star vehicle</vt:lpstr>
      <vt:lpstr>Conclusion</vt:lpstr>
      <vt:lpstr>PowerPoint Presentation</vt:lpstr>
    </vt:vector>
  </TitlesOfParts>
  <Company>University of Sunderland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British Asian Cinema in the early 2000s</dc:title>
  <dc:creator>Simon Rushton</dc:creator>
  <cp:lastModifiedBy>Simon Rushton</cp:lastModifiedBy>
  <cp:revision>166</cp:revision>
  <dcterms:created xsi:type="dcterms:W3CDTF">2014-01-16T08:45:00Z</dcterms:created>
  <dcterms:modified xsi:type="dcterms:W3CDTF">2014-11-07T17:24:05Z</dcterms:modified>
</cp:coreProperties>
</file>