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90" r:id="rId7"/>
    <p:sldId id="313" r:id="rId8"/>
    <p:sldId id="291" r:id="rId9"/>
    <p:sldId id="263" r:id="rId10"/>
    <p:sldId id="305" r:id="rId11"/>
    <p:sldId id="264" r:id="rId12"/>
    <p:sldId id="307" r:id="rId13"/>
    <p:sldId id="306" r:id="rId14"/>
    <p:sldId id="308" r:id="rId15"/>
    <p:sldId id="309" r:id="rId16"/>
    <p:sldId id="310" r:id="rId17"/>
    <p:sldId id="311" r:id="rId18"/>
    <p:sldId id="312" r:id="rId19"/>
    <p:sldId id="314" r:id="rId20"/>
    <p:sldId id="315" r:id="rId21"/>
    <p:sldId id="269" r:id="rId22"/>
    <p:sldId id="294" r:id="rId23"/>
    <p:sldId id="295" r:id="rId24"/>
    <p:sldId id="296" r:id="rId25"/>
    <p:sldId id="297" r:id="rId26"/>
    <p:sldId id="298" r:id="rId27"/>
    <p:sldId id="299" r:id="rId28"/>
    <p:sldId id="301" r:id="rId29"/>
    <p:sldId id="304" r:id="rId30"/>
    <p:sldId id="287" r:id="rId31"/>
    <p:sldId id="28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8" d="100"/>
          <a:sy n="128" d="100"/>
        </p:scale>
        <p:origin x="-12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5824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68272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3310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9777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28778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9190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6C4370-10EB-CF41-B847-3126D3A0355B}" type="datetimeFigureOut">
              <a:rPr lang="en-US" smtClean="0"/>
              <a:t>07/11/2014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2115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6C4370-10EB-CF41-B847-3126D3A0355B}" type="datetimeFigureOut">
              <a:rPr lang="en-US" smtClean="0"/>
              <a:t>07/11/2014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13488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C4370-10EB-CF41-B847-3126D3A0355B}" type="datetimeFigureOut">
              <a:rPr lang="en-US" smtClean="0"/>
              <a:t>07/11/2014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54781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407962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557099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C4370-10EB-CF41-B847-3126D3A0355B}" type="datetimeFigureOut">
              <a:rPr lang="en-US" smtClean="0"/>
              <a:t>07/11/2014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F4126-C0E9-E640-BCED-F3CA8FAF7A74}" type="slidenum">
              <a:rPr lang="en-US" smtClean="0"/>
              <a:t>‹#›</a:t>
            </a:fld>
            <a:endParaRPr lang="en-US"/>
          </a:p>
        </p:txBody>
      </p:sp>
    </p:spTree>
    <p:extLst>
      <p:ext uri="{BB962C8B-B14F-4D97-AF65-F5344CB8AC3E}">
        <p14:creationId xmlns:p14="http://schemas.microsoft.com/office/powerpoint/2010/main" val="236059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76160"/>
            <a:ext cx="7772400" cy="1210040"/>
          </a:xfrm>
        </p:spPr>
        <p:txBody>
          <a:bodyPr>
            <a:normAutofit/>
          </a:bodyPr>
          <a:lstStyle/>
          <a:p>
            <a:r>
              <a:rPr lang="en-GB" sz="4000" dirty="0"/>
              <a:t>A History of Film Stardom, Part </a:t>
            </a:r>
            <a:r>
              <a:rPr lang="en-GB" sz="4000" dirty="0" smtClean="0"/>
              <a:t>2b</a:t>
            </a:r>
            <a:endParaRPr lang="en-US" sz="4000" dirty="0"/>
          </a:p>
        </p:txBody>
      </p:sp>
      <p:sp>
        <p:nvSpPr>
          <p:cNvPr id="3" name="Subtitle 2"/>
          <p:cNvSpPr>
            <a:spLocks noGrp="1"/>
          </p:cNvSpPr>
          <p:nvPr>
            <p:ph type="subTitle" idx="1"/>
          </p:nvPr>
        </p:nvSpPr>
        <p:spPr>
          <a:xfrm>
            <a:off x="1037273" y="4305782"/>
            <a:ext cx="7076724" cy="803614"/>
          </a:xfrm>
        </p:spPr>
        <p:txBody>
          <a:bodyPr/>
          <a:lstStyle/>
          <a:p>
            <a:r>
              <a:rPr lang="en-GB" dirty="0"/>
              <a:t>The </a:t>
            </a:r>
            <a:r>
              <a:rPr lang="en-GB" dirty="0" smtClean="0"/>
              <a:t>Post</a:t>
            </a:r>
            <a:r>
              <a:rPr lang="en-GB" dirty="0"/>
              <a:t>-Studio Era, 1960-2010 </a:t>
            </a:r>
            <a:endParaRPr lang="en-US" dirty="0"/>
          </a:p>
        </p:txBody>
      </p:sp>
      <p:pic>
        <p:nvPicPr>
          <p:cNvPr id="4" name="Picture 3"/>
          <p:cNvPicPr>
            <a:picLocks noChangeAspect="1"/>
          </p:cNvPicPr>
          <p:nvPr/>
        </p:nvPicPr>
        <p:blipFill>
          <a:blip r:embed="rId2"/>
          <a:stretch>
            <a:fillRect/>
          </a:stretch>
        </p:blipFill>
        <p:spPr>
          <a:xfrm>
            <a:off x="2759916" y="0"/>
            <a:ext cx="3341872" cy="2676160"/>
          </a:xfrm>
          <a:prstGeom prst="rect">
            <a:avLst/>
          </a:prstGeom>
        </p:spPr>
      </p:pic>
    </p:spTree>
    <p:extLst>
      <p:ext uri="{BB962C8B-B14F-4D97-AF65-F5344CB8AC3E}">
        <p14:creationId xmlns:p14="http://schemas.microsoft.com/office/powerpoint/2010/main" val="4049008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896"/>
            <a:ext cx="8229600" cy="803615"/>
          </a:xfrm>
        </p:spPr>
        <p:txBody>
          <a:bodyPr>
            <a:normAutofit/>
          </a:bodyPr>
          <a:lstStyle/>
          <a:p>
            <a:r>
              <a:rPr lang="en-GB" dirty="0"/>
              <a:t>New </a:t>
            </a:r>
            <a:r>
              <a:rPr lang="en-GB" dirty="0" smtClean="0"/>
              <a:t>rivals</a:t>
            </a:r>
            <a:endParaRPr lang="en-US" dirty="0"/>
          </a:p>
        </p:txBody>
      </p:sp>
      <p:sp>
        <p:nvSpPr>
          <p:cNvPr id="3" name="Content Placeholder 2"/>
          <p:cNvSpPr>
            <a:spLocks noGrp="1"/>
          </p:cNvSpPr>
          <p:nvPr>
            <p:ph idx="1"/>
          </p:nvPr>
        </p:nvSpPr>
        <p:spPr>
          <a:xfrm>
            <a:off x="457200" y="1114925"/>
            <a:ext cx="8229600" cy="5312859"/>
          </a:xfrm>
        </p:spPr>
        <p:txBody>
          <a:bodyPr>
            <a:normAutofit/>
          </a:bodyPr>
          <a:lstStyle/>
          <a:p>
            <a:pPr marL="0" indent="0">
              <a:buNone/>
            </a:pPr>
            <a:endParaRPr lang="en-GB" sz="800" dirty="0" smtClean="0"/>
          </a:p>
          <a:p>
            <a:r>
              <a:rPr lang="en-GB" dirty="0" smtClean="0"/>
              <a:t>End </a:t>
            </a:r>
            <a:r>
              <a:rPr lang="en-GB" dirty="0"/>
              <a:t>of </a:t>
            </a:r>
            <a:r>
              <a:rPr lang="en-GB" dirty="0" smtClean="0"/>
              <a:t>1974: </a:t>
            </a:r>
            <a:r>
              <a:rPr lang="en-GB" b="1" dirty="0" smtClean="0"/>
              <a:t>International </a:t>
            </a:r>
            <a:r>
              <a:rPr lang="en-GB" b="1" dirty="0"/>
              <a:t>Creative Management</a:t>
            </a:r>
            <a:r>
              <a:rPr lang="en-GB" dirty="0"/>
              <a:t> (ICM</a:t>
            </a:r>
            <a:r>
              <a:rPr lang="en-GB" dirty="0" smtClean="0"/>
              <a:t>) was formed.</a:t>
            </a:r>
            <a:endParaRPr lang="en-GB" dirty="0" smtClean="0"/>
          </a:p>
          <a:p>
            <a:endParaRPr lang="en-GB" sz="800" dirty="0" smtClean="0"/>
          </a:p>
          <a:p>
            <a:r>
              <a:rPr lang="en-GB" dirty="0" smtClean="0"/>
              <a:t>Start </a:t>
            </a:r>
            <a:r>
              <a:rPr lang="en-GB" dirty="0"/>
              <a:t>of </a:t>
            </a:r>
            <a:r>
              <a:rPr lang="en-GB" dirty="0" smtClean="0"/>
              <a:t>1975: </a:t>
            </a:r>
            <a:r>
              <a:rPr lang="en-GB" b="1" dirty="0" smtClean="0"/>
              <a:t>Creative </a:t>
            </a:r>
            <a:r>
              <a:rPr lang="en-GB" b="1" dirty="0"/>
              <a:t>Artists Agency</a:t>
            </a:r>
            <a:r>
              <a:rPr lang="en-GB" dirty="0"/>
              <a:t> (CAA</a:t>
            </a:r>
            <a:r>
              <a:rPr lang="en-GB" dirty="0" smtClean="0"/>
              <a:t>) </a:t>
            </a:r>
            <a:endParaRPr lang="en-GB" dirty="0" smtClean="0"/>
          </a:p>
          <a:p>
            <a:endParaRPr lang="en-GB" sz="800" dirty="0" smtClean="0"/>
          </a:p>
          <a:p>
            <a:r>
              <a:rPr lang="en-GB" dirty="0" smtClean="0"/>
              <a:t>1980s: Triad </a:t>
            </a:r>
            <a:r>
              <a:rPr lang="en-GB" dirty="0"/>
              <a:t>Artists and </a:t>
            </a:r>
            <a:r>
              <a:rPr lang="en-GB" dirty="0" err="1"/>
              <a:t>InterTalent</a:t>
            </a:r>
            <a:r>
              <a:rPr lang="en-GB" dirty="0"/>
              <a:t> </a:t>
            </a:r>
            <a:endParaRPr lang="en-GB" dirty="0" smtClean="0"/>
          </a:p>
          <a:p>
            <a:endParaRPr lang="en-GB" sz="800" dirty="0" smtClean="0"/>
          </a:p>
          <a:p>
            <a:r>
              <a:rPr lang="en-GB" dirty="0" smtClean="0"/>
              <a:t>1990s: </a:t>
            </a:r>
            <a:r>
              <a:rPr lang="en-GB" b="1" dirty="0"/>
              <a:t>United Talent Agency</a:t>
            </a:r>
            <a:r>
              <a:rPr lang="en-GB" dirty="0"/>
              <a:t> was formed out of a series of </a:t>
            </a:r>
            <a:r>
              <a:rPr lang="en-GB" dirty="0" smtClean="0"/>
              <a:t>mergers. </a:t>
            </a:r>
            <a:endParaRPr lang="en-GB" dirty="0" smtClean="0"/>
          </a:p>
          <a:p>
            <a:endParaRPr lang="en-GB" sz="800" dirty="0" smtClean="0"/>
          </a:p>
          <a:p>
            <a:r>
              <a:rPr lang="en-GB" dirty="0" smtClean="0"/>
              <a:t>1995</a:t>
            </a:r>
            <a:r>
              <a:rPr lang="en-GB" dirty="0" smtClean="0"/>
              <a:t>: The </a:t>
            </a:r>
            <a:r>
              <a:rPr lang="en-GB" b="1" dirty="0" err="1"/>
              <a:t>Endeavor</a:t>
            </a:r>
            <a:r>
              <a:rPr lang="en-GB" b="1" dirty="0"/>
              <a:t> Talent Agency</a:t>
            </a:r>
            <a:r>
              <a:rPr lang="en-GB" dirty="0"/>
              <a:t> (ETA) was set up </a:t>
            </a:r>
            <a:r>
              <a:rPr lang="en-GB" dirty="0" smtClean="0"/>
              <a:t>by 4 ex-ICM agents. </a:t>
            </a:r>
            <a:endParaRPr lang="en-GB" dirty="0"/>
          </a:p>
          <a:p>
            <a:endParaRPr lang="en-US" dirty="0"/>
          </a:p>
        </p:txBody>
      </p:sp>
      <p:pic>
        <p:nvPicPr>
          <p:cNvPr id="4" name="Picture 3"/>
          <p:cNvPicPr>
            <a:picLocks noChangeAspect="1"/>
          </p:cNvPicPr>
          <p:nvPr/>
        </p:nvPicPr>
        <p:blipFill>
          <a:blip r:embed="rId2"/>
          <a:stretch>
            <a:fillRect/>
          </a:stretch>
        </p:blipFill>
        <p:spPr>
          <a:xfrm>
            <a:off x="6667318" y="204407"/>
            <a:ext cx="2387386" cy="738104"/>
          </a:xfrm>
          <a:prstGeom prst="rect">
            <a:avLst/>
          </a:prstGeom>
        </p:spPr>
      </p:pic>
      <p:pic>
        <p:nvPicPr>
          <p:cNvPr id="5" name="Picture 4"/>
          <p:cNvPicPr>
            <a:picLocks noChangeAspect="1"/>
          </p:cNvPicPr>
          <p:nvPr/>
        </p:nvPicPr>
        <p:blipFill>
          <a:blip r:embed="rId3"/>
          <a:stretch>
            <a:fillRect/>
          </a:stretch>
        </p:blipFill>
        <p:spPr>
          <a:xfrm>
            <a:off x="6359749" y="5967131"/>
            <a:ext cx="2694955" cy="826733"/>
          </a:xfrm>
          <a:prstGeom prst="rect">
            <a:avLst/>
          </a:prstGeom>
        </p:spPr>
      </p:pic>
    </p:spTree>
    <p:extLst>
      <p:ext uri="{BB962C8B-B14F-4D97-AF65-F5344CB8AC3E}">
        <p14:creationId xmlns:p14="http://schemas.microsoft.com/office/powerpoint/2010/main" val="330562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542"/>
          </a:xfrm>
        </p:spPr>
        <p:txBody>
          <a:bodyPr>
            <a:normAutofit/>
          </a:bodyPr>
          <a:lstStyle/>
          <a:p>
            <a:r>
              <a:rPr lang="en-GB" dirty="0"/>
              <a:t>CAA </a:t>
            </a:r>
            <a:r>
              <a:rPr lang="en-GB" dirty="0" smtClean="0"/>
              <a:t>talent</a:t>
            </a:r>
            <a:endParaRPr lang="en-US" dirty="0"/>
          </a:p>
        </p:txBody>
      </p:sp>
      <p:sp>
        <p:nvSpPr>
          <p:cNvPr id="3" name="Content Placeholder 2"/>
          <p:cNvSpPr>
            <a:spLocks noGrp="1"/>
          </p:cNvSpPr>
          <p:nvPr>
            <p:ph idx="1"/>
          </p:nvPr>
        </p:nvSpPr>
        <p:spPr>
          <a:xfrm>
            <a:off x="457201" y="1376690"/>
            <a:ext cx="6858000" cy="5160130"/>
          </a:xfrm>
        </p:spPr>
        <p:txBody>
          <a:bodyPr>
            <a:normAutofit lnSpcReduction="10000"/>
          </a:bodyPr>
          <a:lstStyle/>
          <a:p>
            <a:r>
              <a:rPr lang="en-GB" sz="2400" dirty="0"/>
              <a:t>‘CAA under Mike Ovitz was arguably the more powerful industry force’ </a:t>
            </a:r>
            <a:r>
              <a:rPr lang="en-GB" sz="2000" dirty="0"/>
              <a:t>(Tom Schatz, ‘The studio system and conglomerate Hollywood,’ in McDonald &amp; </a:t>
            </a:r>
            <a:r>
              <a:rPr lang="en-GB" sz="2000" dirty="0" err="1"/>
              <a:t>Wasko’s</a:t>
            </a:r>
            <a:r>
              <a:rPr lang="en-GB" sz="2000" dirty="0"/>
              <a:t> </a:t>
            </a:r>
            <a:r>
              <a:rPr lang="en-GB" sz="2000" i="1" dirty="0"/>
              <a:t>The Contemporary Hollywood Film </a:t>
            </a:r>
            <a:r>
              <a:rPr lang="en-GB" sz="2000" i="1" dirty="0" smtClean="0"/>
              <a:t>Industry</a:t>
            </a:r>
            <a:r>
              <a:rPr lang="en-GB" sz="2000" dirty="0" smtClean="0"/>
              <a:t>, 2008</a:t>
            </a:r>
            <a:r>
              <a:rPr lang="en-GB" sz="2000" dirty="0"/>
              <a:t>: 25). </a:t>
            </a:r>
            <a:endParaRPr lang="en-GB" sz="2000" dirty="0" smtClean="0"/>
          </a:p>
          <a:p>
            <a:endParaRPr lang="en-GB" sz="800" dirty="0" smtClean="0"/>
          </a:p>
          <a:p>
            <a:r>
              <a:rPr lang="en-GB" sz="2400" dirty="0" smtClean="0"/>
              <a:t>CAA had over </a:t>
            </a:r>
            <a:r>
              <a:rPr lang="en-GB" sz="2400" dirty="0"/>
              <a:t>150 directors, 150 actors and </a:t>
            </a:r>
            <a:r>
              <a:rPr lang="en-GB" sz="2400" dirty="0" smtClean="0"/>
              <a:t>300 writers, </a:t>
            </a:r>
            <a:r>
              <a:rPr lang="en-GB" sz="2400" dirty="0"/>
              <a:t>including ‘the cream of Hollywood’s top </a:t>
            </a:r>
            <a:r>
              <a:rPr lang="en-GB" sz="2400" dirty="0" smtClean="0"/>
              <a:t>talent,’ including Steven </a:t>
            </a:r>
            <a:r>
              <a:rPr lang="en-GB" sz="2400" dirty="0"/>
              <a:t>Spielberg, Martin Scorsese, Spike Lee and Oliver Stone</a:t>
            </a:r>
            <a:r>
              <a:rPr lang="en-GB" sz="2400" dirty="0" smtClean="0"/>
              <a:t>.</a:t>
            </a:r>
          </a:p>
          <a:p>
            <a:endParaRPr lang="en-GB" sz="800" dirty="0" smtClean="0"/>
          </a:p>
          <a:p>
            <a:r>
              <a:rPr lang="en-GB" sz="2400" dirty="0" smtClean="0"/>
              <a:t>In 1990, </a:t>
            </a:r>
            <a:r>
              <a:rPr lang="en-GB" sz="2400" i="1" dirty="0" smtClean="0"/>
              <a:t>Premiere</a:t>
            </a:r>
            <a:r>
              <a:rPr lang="en-GB" sz="2400" dirty="0" smtClean="0"/>
              <a:t> </a:t>
            </a:r>
            <a:r>
              <a:rPr lang="en-GB" sz="2400" dirty="0"/>
              <a:t>magazine put </a:t>
            </a:r>
            <a:r>
              <a:rPr lang="en-GB" sz="2400" dirty="0" smtClean="0"/>
              <a:t>Michael Ovitz (head of CAA) </a:t>
            </a:r>
            <a:r>
              <a:rPr lang="en-GB" sz="2400" dirty="0"/>
              <a:t>at the top of the Hollywood </a:t>
            </a:r>
            <a:r>
              <a:rPr lang="en-GB" sz="2400" dirty="0" smtClean="0"/>
              <a:t>‘power list’.</a:t>
            </a:r>
          </a:p>
          <a:p>
            <a:endParaRPr lang="en-GB" sz="800" dirty="0" smtClean="0"/>
          </a:p>
          <a:p>
            <a:r>
              <a:rPr lang="en-GB" sz="2400" dirty="0" smtClean="0"/>
              <a:t>In </a:t>
            </a:r>
            <a:r>
              <a:rPr lang="en-GB" sz="2400" dirty="0"/>
              <a:t>1995, Ovitz left CAA to become President </a:t>
            </a:r>
            <a:r>
              <a:rPr lang="en-GB" sz="2400" dirty="0" smtClean="0"/>
              <a:t>of </a:t>
            </a:r>
            <a:r>
              <a:rPr lang="en-GB" sz="2400" dirty="0"/>
              <a:t>the Disney </a:t>
            </a:r>
            <a:r>
              <a:rPr lang="en-GB" sz="2400" dirty="0" smtClean="0"/>
              <a:t>Corporation. </a:t>
            </a:r>
            <a:endParaRPr lang="en-US" sz="2400" dirty="0"/>
          </a:p>
        </p:txBody>
      </p:sp>
      <p:pic>
        <p:nvPicPr>
          <p:cNvPr id="4" name="Picture 3"/>
          <p:cNvPicPr>
            <a:picLocks noChangeAspect="1"/>
          </p:cNvPicPr>
          <p:nvPr/>
        </p:nvPicPr>
        <p:blipFill>
          <a:blip r:embed="rId2"/>
          <a:stretch>
            <a:fillRect/>
          </a:stretch>
        </p:blipFill>
        <p:spPr>
          <a:xfrm>
            <a:off x="7082123" y="274638"/>
            <a:ext cx="2061877" cy="1030939"/>
          </a:xfrm>
          <a:prstGeom prst="rect">
            <a:avLst/>
          </a:prstGeom>
        </p:spPr>
      </p:pic>
      <p:pic>
        <p:nvPicPr>
          <p:cNvPr id="5" name="Picture 4"/>
          <p:cNvPicPr>
            <a:picLocks noChangeAspect="1"/>
          </p:cNvPicPr>
          <p:nvPr/>
        </p:nvPicPr>
        <p:blipFill>
          <a:blip r:embed="rId3"/>
          <a:stretch>
            <a:fillRect/>
          </a:stretch>
        </p:blipFill>
        <p:spPr>
          <a:xfrm>
            <a:off x="7082123" y="1555584"/>
            <a:ext cx="2061877" cy="2537694"/>
          </a:xfrm>
          <a:prstGeom prst="rect">
            <a:avLst/>
          </a:prstGeom>
        </p:spPr>
      </p:pic>
    </p:spTree>
    <p:extLst>
      <p:ext uri="{BB962C8B-B14F-4D97-AF65-F5344CB8AC3E}">
        <p14:creationId xmlns:p14="http://schemas.microsoft.com/office/powerpoint/2010/main" val="32977323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CAA Packages (1980s</a:t>
            </a:r>
            <a:r>
              <a:rPr lang="en-GB" dirty="0" smtClean="0"/>
              <a:t>)</a:t>
            </a:r>
            <a:endParaRPr lang="en-US" dirty="0"/>
          </a:p>
        </p:txBody>
      </p:sp>
      <p:sp>
        <p:nvSpPr>
          <p:cNvPr id="3" name="Content Placeholder 2"/>
          <p:cNvSpPr>
            <a:spLocks noGrp="1"/>
          </p:cNvSpPr>
          <p:nvPr>
            <p:ph idx="1"/>
          </p:nvPr>
        </p:nvSpPr>
        <p:spPr>
          <a:xfrm>
            <a:off x="457200" y="1417638"/>
            <a:ext cx="5912471" cy="4922891"/>
          </a:xfrm>
        </p:spPr>
        <p:txBody>
          <a:bodyPr>
            <a:normAutofit fontScale="92500"/>
          </a:bodyPr>
          <a:lstStyle/>
          <a:p>
            <a:r>
              <a:rPr lang="en-GB" dirty="0"/>
              <a:t>CAA agents </a:t>
            </a:r>
            <a:r>
              <a:rPr lang="en-GB" dirty="0" smtClean="0"/>
              <a:t>packaged: </a:t>
            </a:r>
          </a:p>
          <a:p>
            <a:pPr lvl="1"/>
            <a:r>
              <a:rPr lang="en-GB" b="1" i="1" dirty="0" smtClean="0"/>
              <a:t>Stripes</a:t>
            </a:r>
            <a:r>
              <a:rPr lang="en-GB" i="1" dirty="0" smtClean="0"/>
              <a:t> </a:t>
            </a:r>
            <a:r>
              <a:rPr lang="en-GB" dirty="0"/>
              <a:t>(1981) </a:t>
            </a:r>
            <a:r>
              <a:rPr lang="en-GB" dirty="0" smtClean="0"/>
              <a:t>with </a:t>
            </a:r>
            <a:r>
              <a:rPr lang="en-GB" dirty="0"/>
              <a:t>Bill Murray (actor) and Harold </a:t>
            </a:r>
            <a:r>
              <a:rPr lang="en-GB" dirty="0" err="1"/>
              <a:t>Ramis</a:t>
            </a:r>
            <a:r>
              <a:rPr lang="en-GB" dirty="0"/>
              <a:t> (writer) </a:t>
            </a:r>
            <a:r>
              <a:rPr lang="en-GB" dirty="0" smtClean="0"/>
              <a:t>and </a:t>
            </a:r>
            <a:r>
              <a:rPr lang="en-GB" dirty="0"/>
              <a:t>Ivan Reitman (director</a:t>
            </a:r>
            <a:r>
              <a:rPr lang="en-GB" dirty="0" smtClean="0"/>
              <a:t>)</a:t>
            </a:r>
          </a:p>
          <a:p>
            <a:endParaRPr lang="en-GB" sz="800" i="1" dirty="0" smtClean="0"/>
          </a:p>
          <a:p>
            <a:pPr lvl="1"/>
            <a:r>
              <a:rPr lang="en-GB" b="1" i="1" dirty="0" smtClean="0"/>
              <a:t>Ghostbusters</a:t>
            </a:r>
            <a:r>
              <a:rPr lang="en-GB" i="1" dirty="0" smtClean="0"/>
              <a:t> </a:t>
            </a:r>
            <a:r>
              <a:rPr lang="en-GB" dirty="0"/>
              <a:t>(1984</a:t>
            </a:r>
            <a:r>
              <a:rPr lang="en-GB" dirty="0" smtClean="0"/>
              <a:t>) with </a:t>
            </a:r>
            <a:r>
              <a:rPr lang="en-GB" dirty="0"/>
              <a:t>Bill Murray (actor) and Harold </a:t>
            </a:r>
            <a:r>
              <a:rPr lang="en-GB" dirty="0" err="1"/>
              <a:t>Ramis</a:t>
            </a:r>
            <a:r>
              <a:rPr lang="en-GB" dirty="0"/>
              <a:t> (writer) </a:t>
            </a:r>
            <a:r>
              <a:rPr lang="en-GB" dirty="0" smtClean="0"/>
              <a:t>and </a:t>
            </a:r>
            <a:r>
              <a:rPr lang="en-GB" dirty="0"/>
              <a:t>Ivan Reitman (director</a:t>
            </a:r>
            <a:r>
              <a:rPr lang="en-GB" dirty="0" smtClean="0"/>
              <a:t>)</a:t>
            </a:r>
          </a:p>
          <a:p>
            <a:endParaRPr lang="en-GB" sz="800" i="1" dirty="0" smtClean="0"/>
          </a:p>
          <a:p>
            <a:pPr lvl="1"/>
            <a:r>
              <a:rPr lang="en-GB" b="1" i="1" dirty="0" err="1" smtClean="0"/>
              <a:t>Tootsie</a:t>
            </a:r>
            <a:r>
              <a:rPr lang="en-GB" dirty="0" smtClean="0"/>
              <a:t> </a:t>
            </a:r>
            <a:r>
              <a:rPr lang="en-GB" dirty="0"/>
              <a:t>(1982) </a:t>
            </a:r>
            <a:r>
              <a:rPr lang="en-GB" dirty="0" smtClean="0"/>
              <a:t>with </a:t>
            </a:r>
            <a:r>
              <a:rPr lang="en-GB" dirty="0"/>
              <a:t>Dustin Hoffman (actor) and Teri Garr (actress) </a:t>
            </a:r>
            <a:r>
              <a:rPr lang="en-GB" dirty="0" smtClean="0"/>
              <a:t>and </a:t>
            </a:r>
            <a:r>
              <a:rPr lang="en-GB" dirty="0"/>
              <a:t>Sydney Pollack (director</a:t>
            </a:r>
            <a:r>
              <a:rPr lang="en-GB" dirty="0" smtClean="0"/>
              <a:t>).</a:t>
            </a:r>
            <a:endParaRPr lang="en-US" dirty="0"/>
          </a:p>
        </p:txBody>
      </p:sp>
      <p:pic>
        <p:nvPicPr>
          <p:cNvPr id="5" name="Picture 4"/>
          <p:cNvPicPr>
            <a:picLocks noChangeAspect="1"/>
          </p:cNvPicPr>
          <p:nvPr/>
        </p:nvPicPr>
        <p:blipFill>
          <a:blip r:embed="rId2"/>
          <a:stretch>
            <a:fillRect/>
          </a:stretch>
        </p:blipFill>
        <p:spPr>
          <a:xfrm>
            <a:off x="7719009" y="0"/>
            <a:ext cx="1424991" cy="2137488"/>
          </a:xfrm>
          <a:prstGeom prst="rect">
            <a:avLst/>
          </a:prstGeom>
        </p:spPr>
      </p:pic>
      <p:pic>
        <p:nvPicPr>
          <p:cNvPr id="6" name="Picture 5"/>
          <p:cNvPicPr>
            <a:picLocks noChangeAspect="1"/>
          </p:cNvPicPr>
          <p:nvPr/>
        </p:nvPicPr>
        <p:blipFill>
          <a:blip r:embed="rId3"/>
          <a:stretch>
            <a:fillRect/>
          </a:stretch>
        </p:blipFill>
        <p:spPr>
          <a:xfrm>
            <a:off x="7719009" y="2137488"/>
            <a:ext cx="1424989" cy="2254074"/>
          </a:xfrm>
          <a:prstGeom prst="rect">
            <a:avLst/>
          </a:prstGeom>
        </p:spPr>
      </p:pic>
      <p:pic>
        <p:nvPicPr>
          <p:cNvPr id="7" name="Picture 6"/>
          <p:cNvPicPr>
            <a:picLocks noChangeAspect="1"/>
          </p:cNvPicPr>
          <p:nvPr/>
        </p:nvPicPr>
        <p:blipFill>
          <a:blip r:embed="rId4"/>
          <a:stretch>
            <a:fillRect/>
          </a:stretch>
        </p:blipFill>
        <p:spPr>
          <a:xfrm>
            <a:off x="7719009" y="4391561"/>
            <a:ext cx="1424989" cy="2137483"/>
          </a:xfrm>
          <a:prstGeom prst="rect">
            <a:avLst/>
          </a:prstGeom>
        </p:spPr>
      </p:pic>
    </p:spTree>
    <p:extLst>
      <p:ext uri="{BB962C8B-B14F-4D97-AF65-F5344CB8AC3E}">
        <p14:creationId xmlns:p14="http://schemas.microsoft.com/office/powerpoint/2010/main" val="19819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8152"/>
          </a:xfrm>
        </p:spPr>
        <p:txBody>
          <a:bodyPr/>
          <a:lstStyle/>
          <a:p>
            <a:r>
              <a:rPr lang="en-US" dirty="0" smtClean="0"/>
              <a:t>CAA star list (2006)</a:t>
            </a:r>
            <a:endParaRPr lang="en-US" dirty="0"/>
          </a:p>
        </p:txBody>
      </p:sp>
      <p:sp>
        <p:nvSpPr>
          <p:cNvPr id="3" name="Content Placeholder 2"/>
          <p:cNvSpPr>
            <a:spLocks noGrp="1"/>
          </p:cNvSpPr>
          <p:nvPr>
            <p:ph idx="1"/>
          </p:nvPr>
        </p:nvSpPr>
        <p:spPr>
          <a:xfrm>
            <a:off x="457200" y="1308825"/>
            <a:ext cx="8229600" cy="5031703"/>
          </a:xfrm>
        </p:spPr>
        <p:txBody>
          <a:bodyPr>
            <a:normAutofit fontScale="55000" lnSpcReduction="20000"/>
          </a:bodyPr>
          <a:lstStyle/>
          <a:p>
            <a:r>
              <a:rPr lang="en-GB" dirty="0"/>
              <a:t>George </a:t>
            </a:r>
            <a:r>
              <a:rPr lang="en-GB" dirty="0" smtClean="0"/>
              <a:t>Clooney</a:t>
            </a:r>
            <a:endParaRPr lang="en-GB" dirty="0"/>
          </a:p>
          <a:p>
            <a:r>
              <a:rPr lang="en-GB" dirty="0" smtClean="0"/>
              <a:t>Sean Connery</a:t>
            </a:r>
            <a:endParaRPr lang="en-GB" dirty="0"/>
          </a:p>
          <a:p>
            <a:r>
              <a:rPr lang="en-GB" dirty="0" smtClean="0"/>
              <a:t>Tom Cruise</a:t>
            </a:r>
            <a:endParaRPr lang="en-GB" dirty="0"/>
          </a:p>
          <a:p>
            <a:r>
              <a:rPr lang="en-GB" dirty="0" smtClean="0"/>
              <a:t>Penelope Cruz</a:t>
            </a:r>
            <a:endParaRPr lang="en-GB" dirty="0"/>
          </a:p>
          <a:p>
            <a:r>
              <a:rPr lang="en-GB" dirty="0" smtClean="0"/>
              <a:t>Hugh Grant</a:t>
            </a:r>
            <a:endParaRPr lang="en-GB" dirty="0"/>
          </a:p>
          <a:p>
            <a:r>
              <a:rPr lang="en-GB" dirty="0" smtClean="0"/>
              <a:t>Tom Hanks</a:t>
            </a:r>
            <a:endParaRPr lang="en-GB" dirty="0"/>
          </a:p>
          <a:p>
            <a:r>
              <a:rPr lang="en-GB" dirty="0" smtClean="0"/>
              <a:t>Angelina Jolie</a:t>
            </a:r>
            <a:endParaRPr lang="en-GB" dirty="0"/>
          </a:p>
          <a:p>
            <a:r>
              <a:rPr lang="en-GB" dirty="0" smtClean="0"/>
              <a:t>Nicole Kidman</a:t>
            </a:r>
            <a:endParaRPr lang="en-GB" dirty="0"/>
          </a:p>
          <a:p>
            <a:r>
              <a:rPr lang="en-GB" dirty="0" smtClean="0"/>
              <a:t>Julianne Moore</a:t>
            </a:r>
            <a:endParaRPr lang="en-GB" dirty="0"/>
          </a:p>
          <a:p>
            <a:r>
              <a:rPr lang="en-GB" dirty="0" smtClean="0"/>
              <a:t>Gwyneth </a:t>
            </a:r>
            <a:r>
              <a:rPr lang="en-GB" dirty="0" err="1" smtClean="0"/>
              <a:t>Paltrow</a:t>
            </a:r>
            <a:endParaRPr lang="en-GB" dirty="0"/>
          </a:p>
          <a:p>
            <a:r>
              <a:rPr lang="en-GB" dirty="0" smtClean="0"/>
              <a:t>Brad Pitt</a:t>
            </a:r>
            <a:endParaRPr lang="en-GB" dirty="0"/>
          </a:p>
          <a:p>
            <a:r>
              <a:rPr lang="en-GB" dirty="0" smtClean="0"/>
              <a:t>Julia Roberts</a:t>
            </a:r>
            <a:endParaRPr lang="en-GB" dirty="0"/>
          </a:p>
          <a:p>
            <a:r>
              <a:rPr lang="en-GB" dirty="0" smtClean="0"/>
              <a:t>Will Smith</a:t>
            </a:r>
            <a:endParaRPr lang="en-GB" dirty="0"/>
          </a:p>
          <a:p>
            <a:r>
              <a:rPr lang="en-GB" dirty="0" smtClean="0"/>
              <a:t>Meryl Streep</a:t>
            </a:r>
            <a:endParaRPr lang="en-GB" dirty="0"/>
          </a:p>
          <a:p>
            <a:r>
              <a:rPr lang="en-GB" dirty="0" smtClean="0"/>
              <a:t>Robin Williams</a:t>
            </a:r>
            <a:endParaRPr lang="en-GB" dirty="0"/>
          </a:p>
          <a:p>
            <a:r>
              <a:rPr lang="en-GB" dirty="0" smtClean="0"/>
              <a:t>Bruce Willis</a:t>
            </a:r>
            <a:endParaRPr lang="en-GB" dirty="0"/>
          </a:p>
          <a:p>
            <a:r>
              <a:rPr lang="en-GB" dirty="0" smtClean="0"/>
              <a:t>Kate </a:t>
            </a:r>
            <a:r>
              <a:rPr lang="en-GB" dirty="0" err="1"/>
              <a:t>Winslet</a:t>
            </a:r>
            <a:r>
              <a:rPr lang="en-GB" dirty="0"/>
              <a:t> </a:t>
            </a:r>
            <a:endParaRPr lang="en-US" dirty="0"/>
          </a:p>
        </p:txBody>
      </p:sp>
      <p:pic>
        <p:nvPicPr>
          <p:cNvPr id="4" name="Picture 3"/>
          <p:cNvPicPr>
            <a:picLocks noChangeAspect="1"/>
          </p:cNvPicPr>
          <p:nvPr/>
        </p:nvPicPr>
        <p:blipFill>
          <a:blip r:embed="rId2"/>
          <a:stretch>
            <a:fillRect/>
          </a:stretch>
        </p:blipFill>
        <p:spPr>
          <a:xfrm>
            <a:off x="2877266" y="1308825"/>
            <a:ext cx="1800060" cy="1350045"/>
          </a:xfrm>
          <a:prstGeom prst="rect">
            <a:avLst/>
          </a:prstGeom>
        </p:spPr>
      </p:pic>
      <p:pic>
        <p:nvPicPr>
          <p:cNvPr id="6" name="Picture 5"/>
          <p:cNvPicPr>
            <a:picLocks noChangeAspect="1"/>
          </p:cNvPicPr>
          <p:nvPr/>
        </p:nvPicPr>
        <p:blipFill>
          <a:blip r:embed="rId3"/>
          <a:stretch>
            <a:fillRect/>
          </a:stretch>
        </p:blipFill>
        <p:spPr>
          <a:xfrm>
            <a:off x="4677326" y="1308824"/>
            <a:ext cx="981711" cy="1350045"/>
          </a:xfrm>
          <a:prstGeom prst="rect">
            <a:avLst/>
          </a:prstGeom>
        </p:spPr>
      </p:pic>
      <p:pic>
        <p:nvPicPr>
          <p:cNvPr id="7" name="Picture 6"/>
          <p:cNvPicPr>
            <a:picLocks noChangeAspect="1"/>
          </p:cNvPicPr>
          <p:nvPr/>
        </p:nvPicPr>
        <p:blipFill>
          <a:blip r:embed="rId4"/>
          <a:stretch>
            <a:fillRect/>
          </a:stretch>
        </p:blipFill>
        <p:spPr>
          <a:xfrm>
            <a:off x="5659037" y="1308824"/>
            <a:ext cx="1544049" cy="1235239"/>
          </a:xfrm>
          <a:prstGeom prst="rect">
            <a:avLst/>
          </a:prstGeom>
        </p:spPr>
      </p:pic>
      <p:pic>
        <p:nvPicPr>
          <p:cNvPr id="8" name="Picture 7"/>
          <p:cNvPicPr>
            <a:picLocks noChangeAspect="1"/>
          </p:cNvPicPr>
          <p:nvPr/>
        </p:nvPicPr>
        <p:blipFill>
          <a:blip r:embed="rId5"/>
          <a:stretch>
            <a:fillRect/>
          </a:stretch>
        </p:blipFill>
        <p:spPr>
          <a:xfrm>
            <a:off x="7203086" y="1308824"/>
            <a:ext cx="1636138" cy="1111938"/>
          </a:xfrm>
          <a:prstGeom prst="rect">
            <a:avLst/>
          </a:prstGeom>
        </p:spPr>
      </p:pic>
      <p:pic>
        <p:nvPicPr>
          <p:cNvPr id="9" name="Picture 8"/>
          <p:cNvPicPr>
            <a:picLocks noChangeAspect="1"/>
          </p:cNvPicPr>
          <p:nvPr/>
        </p:nvPicPr>
        <p:blipFill>
          <a:blip r:embed="rId6"/>
          <a:stretch>
            <a:fillRect/>
          </a:stretch>
        </p:blipFill>
        <p:spPr>
          <a:xfrm>
            <a:off x="2877266" y="2658870"/>
            <a:ext cx="1343081" cy="1698998"/>
          </a:xfrm>
          <a:prstGeom prst="rect">
            <a:avLst/>
          </a:prstGeom>
        </p:spPr>
      </p:pic>
      <p:pic>
        <p:nvPicPr>
          <p:cNvPr id="11" name="Picture 10"/>
          <p:cNvPicPr>
            <a:picLocks noChangeAspect="1"/>
          </p:cNvPicPr>
          <p:nvPr/>
        </p:nvPicPr>
        <p:blipFill>
          <a:blip r:embed="rId7"/>
          <a:stretch>
            <a:fillRect/>
          </a:stretch>
        </p:blipFill>
        <p:spPr>
          <a:xfrm>
            <a:off x="4220347" y="2658870"/>
            <a:ext cx="1432106" cy="1698998"/>
          </a:xfrm>
          <a:prstGeom prst="rect">
            <a:avLst/>
          </a:prstGeom>
        </p:spPr>
      </p:pic>
      <p:pic>
        <p:nvPicPr>
          <p:cNvPr id="12" name="Picture 11"/>
          <p:cNvPicPr>
            <a:picLocks noChangeAspect="1"/>
          </p:cNvPicPr>
          <p:nvPr/>
        </p:nvPicPr>
        <p:blipFill>
          <a:blip r:embed="rId8"/>
          <a:stretch>
            <a:fillRect/>
          </a:stretch>
        </p:blipFill>
        <p:spPr>
          <a:xfrm>
            <a:off x="5652453" y="2658870"/>
            <a:ext cx="1213297" cy="1603117"/>
          </a:xfrm>
          <a:prstGeom prst="rect">
            <a:avLst/>
          </a:prstGeom>
        </p:spPr>
      </p:pic>
      <p:pic>
        <p:nvPicPr>
          <p:cNvPr id="13" name="Picture 12"/>
          <p:cNvPicPr>
            <a:picLocks noChangeAspect="1"/>
          </p:cNvPicPr>
          <p:nvPr/>
        </p:nvPicPr>
        <p:blipFill>
          <a:blip r:embed="rId9"/>
          <a:stretch>
            <a:fillRect/>
          </a:stretch>
        </p:blipFill>
        <p:spPr>
          <a:xfrm>
            <a:off x="2877266" y="4357868"/>
            <a:ext cx="1739601" cy="2365857"/>
          </a:xfrm>
          <a:prstGeom prst="rect">
            <a:avLst/>
          </a:prstGeom>
        </p:spPr>
      </p:pic>
      <p:pic>
        <p:nvPicPr>
          <p:cNvPr id="14" name="Picture 13"/>
          <p:cNvPicPr>
            <a:picLocks noChangeAspect="1"/>
          </p:cNvPicPr>
          <p:nvPr/>
        </p:nvPicPr>
        <p:blipFill>
          <a:blip r:embed="rId10"/>
          <a:stretch>
            <a:fillRect/>
          </a:stretch>
        </p:blipFill>
        <p:spPr>
          <a:xfrm>
            <a:off x="4677326" y="4357867"/>
            <a:ext cx="1640327" cy="2365857"/>
          </a:xfrm>
          <a:prstGeom prst="rect">
            <a:avLst/>
          </a:prstGeom>
        </p:spPr>
      </p:pic>
      <p:pic>
        <p:nvPicPr>
          <p:cNvPr id="15" name="Picture 14"/>
          <p:cNvPicPr>
            <a:picLocks noChangeAspect="1"/>
          </p:cNvPicPr>
          <p:nvPr/>
        </p:nvPicPr>
        <p:blipFill>
          <a:blip r:embed="rId11"/>
          <a:stretch>
            <a:fillRect/>
          </a:stretch>
        </p:blipFill>
        <p:spPr>
          <a:xfrm>
            <a:off x="6317653" y="4357868"/>
            <a:ext cx="1312062" cy="1625781"/>
          </a:xfrm>
          <a:prstGeom prst="rect">
            <a:avLst/>
          </a:prstGeom>
        </p:spPr>
      </p:pic>
      <p:pic>
        <p:nvPicPr>
          <p:cNvPr id="16" name="Picture 15"/>
          <p:cNvPicPr>
            <a:picLocks noChangeAspect="1"/>
          </p:cNvPicPr>
          <p:nvPr/>
        </p:nvPicPr>
        <p:blipFill>
          <a:blip r:embed="rId12"/>
          <a:stretch>
            <a:fillRect/>
          </a:stretch>
        </p:blipFill>
        <p:spPr>
          <a:xfrm>
            <a:off x="7629715" y="4357867"/>
            <a:ext cx="1299730" cy="1632827"/>
          </a:xfrm>
          <a:prstGeom prst="rect">
            <a:avLst/>
          </a:prstGeom>
        </p:spPr>
      </p:pic>
      <p:pic>
        <p:nvPicPr>
          <p:cNvPr id="17" name="Picture 16"/>
          <p:cNvPicPr>
            <a:picLocks noChangeAspect="1"/>
          </p:cNvPicPr>
          <p:nvPr/>
        </p:nvPicPr>
        <p:blipFill>
          <a:blip r:embed="rId13"/>
          <a:stretch>
            <a:fillRect/>
          </a:stretch>
        </p:blipFill>
        <p:spPr>
          <a:xfrm>
            <a:off x="6865750" y="2658869"/>
            <a:ext cx="1139181" cy="1438568"/>
          </a:xfrm>
          <a:prstGeom prst="rect">
            <a:avLst/>
          </a:prstGeom>
        </p:spPr>
      </p:pic>
      <p:pic>
        <p:nvPicPr>
          <p:cNvPr id="18" name="Picture 17"/>
          <p:cNvPicPr>
            <a:picLocks noChangeAspect="1"/>
          </p:cNvPicPr>
          <p:nvPr/>
        </p:nvPicPr>
        <p:blipFill>
          <a:blip r:embed="rId14"/>
          <a:stretch>
            <a:fillRect/>
          </a:stretch>
        </p:blipFill>
        <p:spPr>
          <a:xfrm>
            <a:off x="8004930" y="2658868"/>
            <a:ext cx="1150855" cy="1150855"/>
          </a:xfrm>
          <a:prstGeom prst="rect">
            <a:avLst/>
          </a:prstGeom>
        </p:spPr>
      </p:pic>
    </p:spTree>
    <p:extLst>
      <p:ext uri="{BB962C8B-B14F-4D97-AF65-F5344CB8AC3E}">
        <p14:creationId xmlns:p14="http://schemas.microsoft.com/office/powerpoint/2010/main" val="80778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ICM Star list (2006</a:t>
            </a:r>
            <a:r>
              <a:rPr lang="en-GB"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GB" dirty="0"/>
              <a:t>Michael Caine</a:t>
            </a:r>
          </a:p>
          <a:p>
            <a:r>
              <a:rPr lang="en-GB" dirty="0"/>
              <a:t>Jodie Foster</a:t>
            </a:r>
          </a:p>
          <a:p>
            <a:r>
              <a:rPr lang="en-GB" dirty="0"/>
              <a:t>Mel Gibson</a:t>
            </a:r>
          </a:p>
          <a:p>
            <a:r>
              <a:rPr lang="en-GB" dirty="0"/>
              <a:t>Samuel L. Jackson</a:t>
            </a:r>
          </a:p>
          <a:p>
            <a:r>
              <a:rPr lang="en-GB" dirty="0"/>
              <a:t>Diane Keaton</a:t>
            </a:r>
          </a:p>
          <a:p>
            <a:r>
              <a:rPr lang="en-GB" dirty="0"/>
              <a:t>Steve Martin</a:t>
            </a:r>
          </a:p>
          <a:p>
            <a:r>
              <a:rPr lang="en-GB" dirty="0"/>
              <a:t>Susan Sarandon</a:t>
            </a:r>
          </a:p>
          <a:p>
            <a:r>
              <a:rPr lang="en-GB" dirty="0"/>
              <a:t>Denzel Washington</a:t>
            </a:r>
          </a:p>
          <a:p>
            <a:r>
              <a:rPr lang="en-GB" dirty="0"/>
              <a:t>Sigourney </a:t>
            </a:r>
            <a:r>
              <a:rPr lang="en-GB" dirty="0" smtClean="0"/>
              <a:t>Weaver</a:t>
            </a:r>
            <a:endParaRPr lang="en-GB" dirty="0"/>
          </a:p>
        </p:txBody>
      </p:sp>
      <p:pic>
        <p:nvPicPr>
          <p:cNvPr id="4" name="Picture 3"/>
          <p:cNvPicPr>
            <a:picLocks noChangeAspect="1"/>
          </p:cNvPicPr>
          <p:nvPr/>
        </p:nvPicPr>
        <p:blipFill>
          <a:blip r:embed="rId2"/>
          <a:stretch>
            <a:fillRect/>
          </a:stretch>
        </p:blipFill>
        <p:spPr>
          <a:xfrm>
            <a:off x="4121211" y="1675642"/>
            <a:ext cx="1141391" cy="1733541"/>
          </a:xfrm>
          <a:prstGeom prst="rect">
            <a:avLst/>
          </a:prstGeom>
        </p:spPr>
      </p:pic>
      <p:pic>
        <p:nvPicPr>
          <p:cNvPr id="5" name="Picture 4"/>
          <p:cNvPicPr>
            <a:picLocks noChangeAspect="1"/>
          </p:cNvPicPr>
          <p:nvPr/>
        </p:nvPicPr>
        <p:blipFill>
          <a:blip r:embed="rId3"/>
          <a:stretch>
            <a:fillRect/>
          </a:stretch>
        </p:blipFill>
        <p:spPr>
          <a:xfrm>
            <a:off x="5262602" y="1600200"/>
            <a:ext cx="1446245" cy="1191960"/>
          </a:xfrm>
          <a:prstGeom prst="rect">
            <a:avLst/>
          </a:prstGeom>
        </p:spPr>
      </p:pic>
      <p:pic>
        <p:nvPicPr>
          <p:cNvPr id="6" name="Picture 5"/>
          <p:cNvPicPr>
            <a:picLocks noChangeAspect="1"/>
          </p:cNvPicPr>
          <p:nvPr/>
        </p:nvPicPr>
        <p:blipFill>
          <a:blip r:embed="rId4"/>
          <a:stretch>
            <a:fillRect/>
          </a:stretch>
        </p:blipFill>
        <p:spPr>
          <a:xfrm>
            <a:off x="5262601" y="2792159"/>
            <a:ext cx="1446245" cy="2142335"/>
          </a:xfrm>
          <a:prstGeom prst="rect">
            <a:avLst/>
          </a:prstGeom>
        </p:spPr>
      </p:pic>
      <p:pic>
        <p:nvPicPr>
          <p:cNvPr id="7" name="Picture 6"/>
          <p:cNvPicPr>
            <a:picLocks noChangeAspect="1"/>
          </p:cNvPicPr>
          <p:nvPr/>
        </p:nvPicPr>
        <p:blipFill>
          <a:blip r:embed="rId5"/>
          <a:stretch>
            <a:fillRect/>
          </a:stretch>
        </p:blipFill>
        <p:spPr>
          <a:xfrm>
            <a:off x="6708847" y="1600200"/>
            <a:ext cx="2119502" cy="1589626"/>
          </a:xfrm>
          <a:prstGeom prst="rect">
            <a:avLst/>
          </a:prstGeom>
        </p:spPr>
      </p:pic>
      <p:pic>
        <p:nvPicPr>
          <p:cNvPr id="8" name="Picture 7"/>
          <p:cNvPicPr>
            <a:picLocks noChangeAspect="1"/>
          </p:cNvPicPr>
          <p:nvPr/>
        </p:nvPicPr>
        <p:blipFill>
          <a:blip r:embed="rId6"/>
          <a:stretch>
            <a:fillRect/>
          </a:stretch>
        </p:blipFill>
        <p:spPr>
          <a:xfrm>
            <a:off x="4121211" y="3409183"/>
            <a:ext cx="1141389" cy="1525311"/>
          </a:xfrm>
          <a:prstGeom prst="rect">
            <a:avLst/>
          </a:prstGeom>
        </p:spPr>
      </p:pic>
      <p:pic>
        <p:nvPicPr>
          <p:cNvPr id="9" name="Picture 8"/>
          <p:cNvPicPr>
            <a:picLocks noChangeAspect="1"/>
          </p:cNvPicPr>
          <p:nvPr/>
        </p:nvPicPr>
        <p:blipFill>
          <a:blip r:embed="rId7"/>
          <a:stretch>
            <a:fillRect/>
          </a:stretch>
        </p:blipFill>
        <p:spPr>
          <a:xfrm>
            <a:off x="6708847" y="3189826"/>
            <a:ext cx="1162002" cy="1744668"/>
          </a:xfrm>
          <a:prstGeom prst="rect">
            <a:avLst/>
          </a:prstGeom>
        </p:spPr>
      </p:pic>
      <p:pic>
        <p:nvPicPr>
          <p:cNvPr id="10" name="Picture 9"/>
          <p:cNvPicPr>
            <a:picLocks noChangeAspect="1"/>
          </p:cNvPicPr>
          <p:nvPr/>
        </p:nvPicPr>
        <p:blipFill>
          <a:blip r:embed="rId8"/>
          <a:stretch>
            <a:fillRect/>
          </a:stretch>
        </p:blipFill>
        <p:spPr>
          <a:xfrm>
            <a:off x="7870848" y="3189826"/>
            <a:ext cx="1308501" cy="1744668"/>
          </a:xfrm>
          <a:prstGeom prst="rect">
            <a:avLst/>
          </a:prstGeom>
        </p:spPr>
      </p:pic>
      <p:pic>
        <p:nvPicPr>
          <p:cNvPr id="11" name="Picture 10"/>
          <p:cNvPicPr>
            <a:picLocks noChangeAspect="1"/>
          </p:cNvPicPr>
          <p:nvPr/>
        </p:nvPicPr>
        <p:blipFill>
          <a:blip r:embed="rId9"/>
          <a:stretch>
            <a:fillRect/>
          </a:stretch>
        </p:blipFill>
        <p:spPr>
          <a:xfrm>
            <a:off x="4121211" y="4934494"/>
            <a:ext cx="2482589" cy="1489553"/>
          </a:xfrm>
          <a:prstGeom prst="rect">
            <a:avLst/>
          </a:prstGeom>
        </p:spPr>
      </p:pic>
      <p:pic>
        <p:nvPicPr>
          <p:cNvPr id="12" name="Picture 11"/>
          <p:cNvPicPr>
            <a:picLocks noChangeAspect="1"/>
          </p:cNvPicPr>
          <p:nvPr/>
        </p:nvPicPr>
        <p:blipFill>
          <a:blip r:embed="rId10"/>
          <a:stretch>
            <a:fillRect/>
          </a:stretch>
        </p:blipFill>
        <p:spPr>
          <a:xfrm>
            <a:off x="6603800" y="4934494"/>
            <a:ext cx="1986071" cy="1489553"/>
          </a:xfrm>
          <a:prstGeom prst="rect">
            <a:avLst/>
          </a:prstGeom>
        </p:spPr>
      </p:pic>
    </p:spTree>
    <p:extLst>
      <p:ext uri="{BB962C8B-B14F-4D97-AF65-F5344CB8AC3E}">
        <p14:creationId xmlns:p14="http://schemas.microsoft.com/office/powerpoint/2010/main" val="95168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William Morris Star list (2006</a:t>
            </a:r>
            <a:r>
              <a:rPr lang="en-GB" dirty="0" smtClean="0"/>
              <a:t>)</a:t>
            </a:r>
            <a:endParaRPr lang="en-US" dirty="0"/>
          </a:p>
        </p:txBody>
      </p:sp>
      <p:sp>
        <p:nvSpPr>
          <p:cNvPr id="3" name="Content Placeholder 2"/>
          <p:cNvSpPr>
            <a:spLocks noGrp="1"/>
          </p:cNvSpPr>
          <p:nvPr>
            <p:ph idx="1"/>
          </p:nvPr>
        </p:nvSpPr>
        <p:spPr/>
        <p:txBody>
          <a:bodyPr/>
          <a:lstStyle/>
          <a:p>
            <a:r>
              <a:rPr lang="en-US" dirty="0" smtClean="0"/>
              <a:t>Russell Crowe</a:t>
            </a:r>
          </a:p>
          <a:p>
            <a:r>
              <a:rPr lang="en-US" dirty="0" smtClean="0"/>
              <a:t>Clint Eastwood</a:t>
            </a:r>
          </a:p>
          <a:p>
            <a:r>
              <a:rPr lang="en-US" dirty="0"/>
              <a:t>S</a:t>
            </a:r>
            <a:r>
              <a:rPr lang="en-US" dirty="0" smtClean="0"/>
              <a:t>carlett Johansson</a:t>
            </a:r>
          </a:p>
          <a:p>
            <a:r>
              <a:rPr lang="en-US" dirty="0" smtClean="0"/>
              <a:t>Jennifer Lopez</a:t>
            </a:r>
          </a:p>
          <a:p>
            <a:r>
              <a:rPr lang="en-US" dirty="0" smtClean="0"/>
              <a:t>Kevin Spacey</a:t>
            </a:r>
          </a:p>
          <a:p>
            <a:r>
              <a:rPr lang="en-US" dirty="0" smtClean="0"/>
              <a:t>Kiefer Sutherland</a:t>
            </a:r>
          </a:p>
          <a:p>
            <a:r>
              <a:rPr lang="en-US" dirty="0" smtClean="0"/>
              <a:t>Catherine Zeta-Jones</a:t>
            </a:r>
            <a:endParaRPr lang="en-US" dirty="0"/>
          </a:p>
        </p:txBody>
      </p:sp>
      <p:pic>
        <p:nvPicPr>
          <p:cNvPr id="4" name="Picture 3"/>
          <p:cNvPicPr>
            <a:picLocks noChangeAspect="1"/>
          </p:cNvPicPr>
          <p:nvPr/>
        </p:nvPicPr>
        <p:blipFill>
          <a:blip r:embed="rId2"/>
          <a:stretch>
            <a:fillRect/>
          </a:stretch>
        </p:blipFill>
        <p:spPr>
          <a:xfrm>
            <a:off x="3973148" y="1600201"/>
            <a:ext cx="1682167" cy="1657699"/>
          </a:xfrm>
          <a:prstGeom prst="rect">
            <a:avLst/>
          </a:prstGeom>
        </p:spPr>
      </p:pic>
      <p:pic>
        <p:nvPicPr>
          <p:cNvPr id="5" name="Picture 4"/>
          <p:cNvPicPr>
            <a:picLocks noChangeAspect="1"/>
          </p:cNvPicPr>
          <p:nvPr/>
        </p:nvPicPr>
        <p:blipFill>
          <a:blip r:embed="rId3"/>
          <a:stretch>
            <a:fillRect/>
          </a:stretch>
        </p:blipFill>
        <p:spPr>
          <a:xfrm>
            <a:off x="5655315" y="1600201"/>
            <a:ext cx="1339417" cy="1662500"/>
          </a:xfrm>
          <a:prstGeom prst="rect">
            <a:avLst/>
          </a:prstGeom>
        </p:spPr>
      </p:pic>
      <p:pic>
        <p:nvPicPr>
          <p:cNvPr id="6" name="Picture 5"/>
          <p:cNvPicPr>
            <a:picLocks noChangeAspect="1"/>
          </p:cNvPicPr>
          <p:nvPr/>
        </p:nvPicPr>
        <p:blipFill>
          <a:blip r:embed="rId4"/>
          <a:stretch>
            <a:fillRect/>
          </a:stretch>
        </p:blipFill>
        <p:spPr>
          <a:xfrm>
            <a:off x="6994732" y="1965670"/>
            <a:ext cx="1722973" cy="1292230"/>
          </a:xfrm>
          <a:prstGeom prst="rect">
            <a:avLst/>
          </a:prstGeom>
        </p:spPr>
      </p:pic>
      <p:pic>
        <p:nvPicPr>
          <p:cNvPr id="7" name="Picture 6"/>
          <p:cNvPicPr>
            <a:picLocks noChangeAspect="1"/>
          </p:cNvPicPr>
          <p:nvPr/>
        </p:nvPicPr>
        <p:blipFill>
          <a:blip r:embed="rId5"/>
          <a:stretch>
            <a:fillRect/>
          </a:stretch>
        </p:blipFill>
        <p:spPr>
          <a:xfrm>
            <a:off x="4312751" y="3257900"/>
            <a:ext cx="1342564" cy="2076002"/>
          </a:xfrm>
          <a:prstGeom prst="rect">
            <a:avLst/>
          </a:prstGeom>
        </p:spPr>
      </p:pic>
      <p:pic>
        <p:nvPicPr>
          <p:cNvPr id="8" name="Picture 7"/>
          <p:cNvPicPr>
            <a:picLocks noChangeAspect="1"/>
          </p:cNvPicPr>
          <p:nvPr/>
        </p:nvPicPr>
        <p:blipFill>
          <a:blip r:embed="rId6"/>
          <a:stretch>
            <a:fillRect/>
          </a:stretch>
        </p:blipFill>
        <p:spPr>
          <a:xfrm>
            <a:off x="5655314" y="3262701"/>
            <a:ext cx="1339417" cy="1500146"/>
          </a:xfrm>
          <a:prstGeom prst="rect">
            <a:avLst/>
          </a:prstGeom>
        </p:spPr>
      </p:pic>
      <p:pic>
        <p:nvPicPr>
          <p:cNvPr id="9" name="Picture 8"/>
          <p:cNvPicPr>
            <a:picLocks noChangeAspect="1"/>
          </p:cNvPicPr>
          <p:nvPr/>
        </p:nvPicPr>
        <p:blipFill>
          <a:blip r:embed="rId7"/>
          <a:stretch>
            <a:fillRect/>
          </a:stretch>
        </p:blipFill>
        <p:spPr>
          <a:xfrm>
            <a:off x="6994730" y="3262701"/>
            <a:ext cx="1794293" cy="1500146"/>
          </a:xfrm>
          <a:prstGeom prst="rect">
            <a:avLst/>
          </a:prstGeom>
        </p:spPr>
      </p:pic>
      <p:pic>
        <p:nvPicPr>
          <p:cNvPr id="10" name="Picture 9"/>
          <p:cNvPicPr>
            <a:picLocks noChangeAspect="1"/>
          </p:cNvPicPr>
          <p:nvPr/>
        </p:nvPicPr>
        <p:blipFill>
          <a:blip r:embed="rId8"/>
          <a:stretch>
            <a:fillRect/>
          </a:stretch>
        </p:blipFill>
        <p:spPr>
          <a:xfrm>
            <a:off x="5655316" y="4762847"/>
            <a:ext cx="1855340" cy="1216616"/>
          </a:xfrm>
          <a:prstGeom prst="rect">
            <a:avLst/>
          </a:prstGeom>
        </p:spPr>
      </p:pic>
    </p:spTree>
    <p:extLst>
      <p:ext uri="{BB962C8B-B14F-4D97-AF65-F5344CB8AC3E}">
        <p14:creationId xmlns:p14="http://schemas.microsoft.com/office/powerpoint/2010/main" val="2489142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Personal </a:t>
            </a:r>
            <a:r>
              <a:rPr lang="en-GB" dirty="0" smtClean="0"/>
              <a:t>Managers</a:t>
            </a:r>
            <a:endParaRPr lang="en-US" dirty="0"/>
          </a:p>
        </p:txBody>
      </p:sp>
      <p:sp>
        <p:nvSpPr>
          <p:cNvPr id="3" name="Content Placeholder 2"/>
          <p:cNvSpPr>
            <a:spLocks noGrp="1"/>
          </p:cNvSpPr>
          <p:nvPr>
            <p:ph idx="1"/>
          </p:nvPr>
        </p:nvSpPr>
        <p:spPr/>
        <p:txBody>
          <a:bodyPr/>
          <a:lstStyle/>
          <a:p>
            <a:r>
              <a:rPr lang="en-US" dirty="0" smtClean="0"/>
              <a:t>Provide a more personal </a:t>
            </a:r>
            <a:r>
              <a:rPr lang="en-US" dirty="0" smtClean="0"/>
              <a:t>service than agents</a:t>
            </a:r>
            <a:endParaRPr lang="en-US" dirty="0" smtClean="0"/>
          </a:p>
          <a:p>
            <a:endParaRPr lang="en-US" sz="800" dirty="0" smtClean="0"/>
          </a:p>
          <a:p>
            <a:r>
              <a:rPr lang="en-US" dirty="0" smtClean="0"/>
              <a:t>Offer career and business guidance</a:t>
            </a:r>
          </a:p>
          <a:p>
            <a:endParaRPr lang="en-US" sz="800" dirty="0" smtClean="0"/>
          </a:p>
          <a:p>
            <a:r>
              <a:rPr lang="en-US" dirty="0" smtClean="0"/>
              <a:t>Negotiate better deals for their clients</a:t>
            </a:r>
          </a:p>
          <a:p>
            <a:endParaRPr lang="en-US" sz="800" dirty="0" smtClean="0"/>
          </a:p>
          <a:p>
            <a:r>
              <a:rPr lang="en-US" dirty="0" smtClean="0"/>
              <a:t>Can earn up to 15% of their client’s salary</a:t>
            </a:r>
          </a:p>
          <a:p>
            <a:endParaRPr lang="en-US" sz="800" dirty="0" smtClean="0"/>
          </a:p>
          <a:p>
            <a:r>
              <a:rPr lang="en-US" dirty="0" smtClean="0"/>
              <a:t>Sometimes gain executive or co-producer credits on their client’s films</a:t>
            </a:r>
          </a:p>
        </p:txBody>
      </p:sp>
    </p:spTree>
    <p:extLst>
      <p:ext uri="{BB962C8B-B14F-4D97-AF65-F5344CB8AC3E}">
        <p14:creationId xmlns:p14="http://schemas.microsoft.com/office/powerpoint/2010/main" val="61828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Top Management Companies in </a:t>
            </a:r>
            <a:r>
              <a:rPr lang="en-GB" dirty="0" smtClean="0"/>
              <a:t>LA</a:t>
            </a:r>
            <a:endParaRPr lang="en-US" dirty="0"/>
          </a:p>
        </p:txBody>
      </p:sp>
      <p:sp>
        <p:nvSpPr>
          <p:cNvPr id="3" name="Content Placeholder 2"/>
          <p:cNvSpPr>
            <a:spLocks noGrp="1"/>
          </p:cNvSpPr>
          <p:nvPr>
            <p:ph idx="1"/>
          </p:nvPr>
        </p:nvSpPr>
        <p:spPr/>
        <p:txBody>
          <a:bodyPr/>
          <a:lstStyle/>
          <a:p>
            <a:r>
              <a:rPr lang="en-GB" dirty="0" smtClean="0"/>
              <a:t>Brillstein</a:t>
            </a:r>
            <a:r>
              <a:rPr lang="en-GB" dirty="0"/>
              <a:t>-</a:t>
            </a:r>
            <a:r>
              <a:rPr lang="en-GB" dirty="0" smtClean="0"/>
              <a:t>Grey </a:t>
            </a:r>
            <a:r>
              <a:rPr lang="en-GB" sz="2400" dirty="0" smtClean="0"/>
              <a:t>(set up by Bernie Brillstein)</a:t>
            </a:r>
            <a:endParaRPr lang="en-GB" sz="2400" dirty="0"/>
          </a:p>
          <a:p>
            <a:endParaRPr lang="en-GB" sz="800" dirty="0" smtClean="0"/>
          </a:p>
          <a:p>
            <a:r>
              <a:rPr lang="en-GB" dirty="0" smtClean="0"/>
              <a:t>Management </a:t>
            </a:r>
            <a:r>
              <a:rPr lang="en-GB" dirty="0"/>
              <a:t>360</a:t>
            </a:r>
          </a:p>
          <a:p>
            <a:endParaRPr lang="en-GB" sz="800" dirty="0" smtClean="0"/>
          </a:p>
          <a:p>
            <a:r>
              <a:rPr lang="en-GB" dirty="0" smtClean="0"/>
              <a:t>3 </a:t>
            </a:r>
            <a:r>
              <a:rPr lang="en-GB" dirty="0"/>
              <a:t>Arts </a:t>
            </a:r>
            <a:r>
              <a:rPr lang="en-GB" dirty="0" smtClean="0"/>
              <a:t>Entertainment </a:t>
            </a:r>
            <a:r>
              <a:rPr lang="en-GB" sz="2400" dirty="0" smtClean="0"/>
              <a:t>(</a:t>
            </a:r>
            <a:r>
              <a:rPr lang="en-GB" sz="2400" dirty="0"/>
              <a:t>Howard Klein and Erwin </a:t>
            </a:r>
            <a:r>
              <a:rPr lang="en-GB" sz="2400" dirty="0" err="1" smtClean="0"/>
              <a:t>Stoff</a:t>
            </a:r>
            <a:r>
              <a:rPr lang="en-GB" sz="2400" dirty="0" smtClean="0"/>
              <a:t>)</a:t>
            </a:r>
            <a:endParaRPr lang="en-GB" sz="2400" dirty="0"/>
          </a:p>
          <a:p>
            <a:endParaRPr lang="en-GB" sz="800" dirty="0" smtClean="0"/>
          </a:p>
          <a:p>
            <a:r>
              <a:rPr lang="en-GB" dirty="0" err="1" smtClean="0"/>
              <a:t>Bresler</a:t>
            </a:r>
            <a:r>
              <a:rPr lang="en-GB" dirty="0" smtClean="0"/>
              <a:t> </a:t>
            </a:r>
            <a:r>
              <a:rPr lang="en-GB" dirty="0"/>
              <a:t>Kelly and </a:t>
            </a:r>
            <a:r>
              <a:rPr lang="en-GB" dirty="0" smtClean="0"/>
              <a:t>Associates </a:t>
            </a:r>
            <a:r>
              <a:rPr lang="en-GB" sz="2400" dirty="0" smtClean="0"/>
              <a:t>(</a:t>
            </a:r>
            <a:r>
              <a:rPr lang="en-GB" sz="2400" dirty="0" err="1"/>
              <a:t>Bresler</a:t>
            </a:r>
            <a:r>
              <a:rPr lang="en-GB" sz="2400" dirty="0"/>
              <a:t> </a:t>
            </a:r>
            <a:r>
              <a:rPr lang="en-GB" sz="2400" dirty="0" smtClean="0"/>
              <a:t>Kelly)</a:t>
            </a:r>
            <a:endParaRPr lang="en-GB" sz="2400" dirty="0"/>
          </a:p>
          <a:p>
            <a:endParaRPr lang="en-GB" sz="800" dirty="0" smtClean="0"/>
          </a:p>
          <a:p>
            <a:r>
              <a:rPr lang="en-GB" dirty="0" smtClean="0"/>
              <a:t>More </a:t>
            </a:r>
            <a:r>
              <a:rPr lang="en-GB" dirty="0" err="1"/>
              <a:t>Medavoy</a:t>
            </a:r>
            <a:r>
              <a:rPr lang="en-GB" dirty="0"/>
              <a:t> </a:t>
            </a:r>
            <a:r>
              <a:rPr lang="en-GB" dirty="0" smtClean="0"/>
              <a:t>Management </a:t>
            </a:r>
            <a:r>
              <a:rPr lang="en-GB" sz="2400" dirty="0" smtClean="0"/>
              <a:t>(</a:t>
            </a:r>
            <a:r>
              <a:rPr lang="en-GB" sz="2400" dirty="0"/>
              <a:t>Erwin More and Brian </a:t>
            </a:r>
            <a:r>
              <a:rPr lang="en-GB" sz="2400" dirty="0" err="1" smtClean="0"/>
              <a:t>Medavoy</a:t>
            </a:r>
            <a:r>
              <a:rPr lang="en-GB" sz="2400" dirty="0" smtClean="0"/>
              <a:t>)</a:t>
            </a:r>
            <a:endParaRPr lang="en-GB" sz="2400" dirty="0"/>
          </a:p>
          <a:p>
            <a:endParaRPr lang="en-US" dirty="0"/>
          </a:p>
        </p:txBody>
      </p:sp>
      <p:pic>
        <p:nvPicPr>
          <p:cNvPr id="4" name="Picture 3"/>
          <p:cNvPicPr>
            <a:picLocks noChangeAspect="1"/>
          </p:cNvPicPr>
          <p:nvPr/>
        </p:nvPicPr>
        <p:blipFill>
          <a:blip r:embed="rId2"/>
          <a:stretch>
            <a:fillRect/>
          </a:stretch>
        </p:blipFill>
        <p:spPr>
          <a:xfrm>
            <a:off x="6817207" y="1269909"/>
            <a:ext cx="1373088" cy="1716360"/>
          </a:xfrm>
          <a:prstGeom prst="rect">
            <a:avLst/>
          </a:prstGeom>
        </p:spPr>
      </p:pic>
      <p:pic>
        <p:nvPicPr>
          <p:cNvPr id="5" name="Picture 4"/>
          <p:cNvPicPr>
            <a:picLocks noChangeAspect="1"/>
          </p:cNvPicPr>
          <p:nvPr/>
        </p:nvPicPr>
        <p:blipFill>
          <a:blip r:embed="rId3"/>
          <a:stretch>
            <a:fillRect/>
          </a:stretch>
        </p:blipFill>
        <p:spPr>
          <a:xfrm>
            <a:off x="4127388" y="2228695"/>
            <a:ext cx="1625368" cy="932961"/>
          </a:xfrm>
          <a:prstGeom prst="rect">
            <a:avLst/>
          </a:prstGeom>
        </p:spPr>
      </p:pic>
      <p:pic>
        <p:nvPicPr>
          <p:cNvPr id="6" name="Picture 5"/>
          <p:cNvPicPr>
            <a:picLocks noChangeAspect="1"/>
          </p:cNvPicPr>
          <p:nvPr/>
        </p:nvPicPr>
        <p:blipFill>
          <a:blip r:embed="rId4"/>
          <a:stretch>
            <a:fillRect/>
          </a:stretch>
        </p:blipFill>
        <p:spPr>
          <a:xfrm>
            <a:off x="6548260" y="5220453"/>
            <a:ext cx="2595740" cy="1637547"/>
          </a:xfrm>
          <a:prstGeom prst="rect">
            <a:avLst/>
          </a:prstGeom>
        </p:spPr>
      </p:pic>
      <p:pic>
        <p:nvPicPr>
          <p:cNvPr id="7" name="Picture 6"/>
          <p:cNvPicPr>
            <a:picLocks noChangeAspect="1"/>
          </p:cNvPicPr>
          <p:nvPr/>
        </p:nvPicPr>
        <p:blipFill>
          <a:blip r:embed="rId5"/>
          <a:stretch>
            <a:fillRect/>
          </a:stretch>
        </p:blipFill>
        <p:spPr>
          <a:xfrm>
            <a:off x="4712763" y="5220453"/>
            <a:ext cx="1835498" cy="1188025"/>
          </a:xfrm>
          <a:prstGeom prst="rect">
            <a:avLst/>
          </a:prstGeom>
        </p:spPr>
      </p:pic>
    </p:spTree>
    <p:extLst>
      <p:ext uri="{BB962C8B-B14F-4D97-AF65-F5344CB8AC3E}">
        <p14:creationId xmlns:p14="http://schemas.microsoft.com/office/powerpoint/2010/main" val="172095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8457"/>
          </a:xfrm>
        </p:spPr>
        <p:txBody>
          <a:bodyPr>
            <a:normAutofit/>
          </a:bodyPr>
          <a:lstStyle/>
          <a:p>
            <a:r>
              <a:rPr lang="en-GB" dirty="0"/>
              <a:t>Entertainment </a:t>
            </a:r>
            <a:r>
              <a:rPr lang="en-GB" dirty="0" smtClean="0"/>
              <a:t>Attorneys</a:t>
            </a:r>
            <a:endParaRPr lang="en-US" dirty="0"/>
          </a:p>
        </p:txBody>
      </p:sp>
      <p:sp>
        <p:nvSpPr>
          <p:cNvPr id="3" name="Content Placeholder 2"/>
          <p:cNvSpPr>
            <a:spLocks noGrp="1"/>
          </p:cNvSpPr>
          <p:nvPr>
            <p:ph idx="1"/>
          </p:nvPr>
        </p:nvSpPr>
        <p:spPr>
          <a:xfrm>
            <a:off x="457200" y="1405776"/>
            <a:ext cx="8229600" cy="4925058"/>
          </a:xfrm>
        </p:spPr>
        <p:txBody>
          <a:bodyPr>
            <a:normAutofit/>
          </a:bodyPr>
          <a:lstStyle/>
          <a:p>
            <a:r>
              <a:rPr lang="en-GB" sz="2400" b="1" dirty="0" err="1"/>
              <a:t>Ziffren</a:t>
            </a:r>
            <a:r>
              <a:rPr lang="en-GB" sz="2400" b="1" dirty="0"/>
              <a:t>, </a:t>
            </a:r>
            <a:r>
              <a:rPr lang="en-GB" sz="2400" b="1" dirty="0" err="1"/>
              <a:t>Brittenham</a:t>
            </a:r>
            <a:r>
              <a:rPr lang="en-GB" sz="2400" b="1" dirty="0"/>
              <a:t>, </a:t>
            </a:r>
            <a:r>
              <a:rPr lang="en-GB" sz="2400" b="1" dirty="0" err="1"/>
              <a:t>Branca</a:t>
            </a:r>
            <a:r>
              <a:rPr lang="en-GB" sz="2400" b="1" dirty="0"/>
              <a:t>, Fischer, Gilbert-Lurie, </a:t>
            </a:r>
            <a:r>
              <a:rPr lang="en-GB" sz="2400" b="1" dirty="0" err="1"/>
              <a:t>Stiffelman</a:t>
            </a:r>
            <a:r>
              <a:rPr lang="en-GB" sz="2400" b="1" dirty="0"/>
              <a:t> &amp; Cook</a:t>
            </a:r>
            <a:r>
              <a:rPr lang="en-GB" sz="2400" dirty="0"/>
              <a:t> was formed in 1978 and subsequently worked for DreamWorks and Pixar, arranging deals and drawing up contracts for Tom Hanks, Keanu Reeves and Bruce Willis, Tim Burton and (producer) Scott </a:t>
            </a:r>
            <a:r>
              <a:rPr lang="en-GB" sz="2400" dirty="0" err="1"/>
              <a:t>Rudin</a:t>
            </a:r>
            <a:r>
              <a:rPr lang="en-GB" sz="2400" dirty="0"/>
              <a:t>. </a:t>
            </a:r>
            <a:endParaRPr lang="en-GB" sz="2400" dirty="0" smtClean="0"/>
          </a:p>
          <a:p>
            <a:endParaRPr lang="en-GB" sz="800" b="1" dirty="0" smtClean="0"/>
          </a:p>
          <a:p>
            <a:r>
              <a:rPr lang="en-GB" sz="2400" b="1" dirty="0" smtClean="0"/>
              <a:t>Barnes</a:t>
            </a:r>
            <a:r>
              <a:rPr lang="en-GB" sz="2400" b="1" dirty="0"/>
              <a:t>, Morris, Klein, Mark, </a:t>
            </a:r>
            <a:r>
              <a:rPr lang="en-GB" sz="2400" b="1" dirty="0" err="1"/>
              <a:t>Yorn</a:t>
            </a:r>
            <a:r>
              <a:rPr lang="en-GB" sz="2400" b="1" dirty="0"/>
              <a:t>, Barnes and Levine </a:t>
            </a:r>
            <a:r>
              <a:rPr lang="en-GB" sz="2400" dirty="0"/>
              <a:t>set up in 1996. Clients include Jim Carrey, Samuel L. Jackson, Will Ferrell and Scarlett Johansson. </a:t>
            </a:r>
            <a:endParaRPr lang="en-GB" sz="2400" dirty="0" smtClean="0"/>
          </a:p>
          <a:p>
            <a:endParaRPr lang="en-GB" sz="800" b="1" dirty="0" smtClean="0"/>
          </a:p>
          <a:p>
            <a:r>
              <a:rPr lang="en-GB" sz="2400" b="1" dirty="0" smtClean="0"/>
              <a:t>Bloom</a:t>
            </a:r>
            <a:r>
              <a:rPr lang="en-GB" sz="2400" b="1" dirty="0"/>
              <a:t>, </a:t>
            </a:r>
            <a:r>
              <a:rPr lang="en-GB" sz="2400" b="1" dirty="0" err="1"/>
              <a:t>Hergott</a:t>
            </a:r>
            <a:r>
              <a:rPr lang="en-GB" sz="2400" b="1" dirty="0"/>
              <a:t>, </a:t>
            </a:r>
            <a:r>
              <a:rPr lang="en-GB" sz="2400" b="1" dirty="0" err="1" smtClean="0"/>
              <a:t>Diemer</a:t>
            </a:r>
            <a:r>
              <a:rPr lang="en-GB" sz="2400" dirty="0" smtClean="0"/>
              <a:t>: </a:t>
            </a:r>
            <a:r>
              <a:rPr lang="en-GB" sz="2400" dirty="0"/>
              <a:t>Brad Pitt and Sylvester </a:t>
            </a:r>
            <a:r>
              <a:rPr lang="en-GB" sz="2400" dirty="0" smtClean="0"/>
              <a:t>Stallone </a:t>
            </a:r>
          </a:p>
          <a:p>
            <a:endParaRPr lang="en-GB" sz="800" b="1" dirty="0" smtClean="0"/>
          </a:p>
          <a:p>
            <a:r>
              <a:rPr lang="en-GB" sz="2400" b="1" dirty="0" err="1" smtClean="0"/>
              <a:t>Jackoway</a:t>
            </a:r>
            <a:r>
              <a:rPr lang="en-GB" sz="2400" b="1" dirty="0"/>
              <a:t>, </a:t>
            </a:r>
            <a:r>
              <a:rPr lang="en-GB" sz="2400" b="1" dirty="0" err="1"/>
              <a:t>Tyerman</a:t>
            </a:r>
            <a:r>
              <a:rPr lang="en-GB" sz="2400" b="1" dirty="0"/>
              <a:t>, Wertheimer, Austen, </a:t>
            </a:r>
            <a:r>
              <a:rPr lang="en-GB" sz="2400" b="1" dirty="0" err="1"/>
              <a:t>Mandelbaum</a:t>
            </a:r>
            <a:r>
              <a:rPr lang="en-GB" sz="2400" b="1" dirty="0"/>
              <a:t> &amp; </a:t>
            </a:r>
            <a:r>
              <a:rPr lang="en-GB" sz="2400" b="1" dirty="0" smtClean="0"/>
              <a:t>Morris</a:t>
            </a:r>
            <a:r>
              <a:rPr lang="en-GB" sz="2400" dirty="0"/>
              <a:t>:</a:t>
            </a:r>
            <a:r>
              <a:rPr lang="en-GB" sz="2400" dirty="0" smtClean="0"/>
              <a:t> </a:t>
            </a:r>
            <a:r>
              <a:rPr lang="en-GB" sz="2400" dirty="0"/>
              <a:t>Cameron Diaz and Nicole Kidman) </a:t>
            </a:r>
            <a:endParaRPr lang="en-US" sz="2400" dirty="0"/>
          </a:p>
        </p:txBody>
      </p:sp>
    </p:spTree>
    <p:extLst>
      <p:ext uri="{BB962C8B-B14F-4D97-AF65-F5344CB8AC3E}">
        <p14:creationId xmlns:p14="http://schemas.microsoft.com/office/powerpoint/2010/main" val="3177830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as brands</a:t>
            </a:r>
            <a:endParaRPr lang="en-US" dirty="0"/>
          </a:p>
        </p:txBody>
      </p:sp>
      <p:sp>
        <p:nvSpPr>
          <p:cNvPr id="3" name="Content Placeholder 2"/>
          <p:cNvSpPr>
            <a:spLocks noGrp="1"/>
          </p:cNvSpPr>
          <p:nvPr>
            <p:ph idx="1"/>
          </p:nvPr>
        </p:nvSpPr>
        <p:spPr/>
        <p:txBody>
          <a:bodyPr>
            <a:normAutofit/>
          </a:bodyPr>
          <a:lstStyle/>
          <a:p>
            <a:r>
              <a:rPr lang="en-GB" sz="2800" dirty="0"/>
              <a:t>A team of personnel (including stylists, hairdressers, personal trainers and coaches) play their part in maintaining the star as a prestige brand in a highly competitive market where film stars </a:t>
            </a:r>
            <a:r>
              <a:rPr lang="en-GB" sz="2800" dirty="0" smtClean="0"/>
              <a:t>compete </a:t>
            </a:r>
            <a:r>
              <a:rPr lang="en-GB" sz="2800" dirty="0"/>
              <a:t>with other film stars but also with pop stars, supermodels, sports stars and other types of celebrity. </a:t>
            </a:r>
            <a:endParaRPr lang="en-GB" sz="2800" dirty="0" smtClean="0"/>
          </a:p>
          <a:p>
            <a:endParaRPr lang="en-GB" sz="800" dirty="0" smtClean="0"/>
          </a:p>
          <a:p>
            <a:r>
              <a:rPr lang="en-GB" sz="2800" dirty="0" smtClean="0"/>
              <a:t>The </a:t>
            </a:r>
            <a:r>
              <a:rPr lang="en-GB" sz="2800" dirty="0"/>
              <a:t>star’s team is large, diverse and highly-paid, making stardom an expensive business</a:t>
            </a:r>
            <a:r>
              <a:rPr lang="en-GB" sz="2800" dirty="0" smtClean="0"/>
              <a:t>.</a:t>
            </a:r>
          </a:p>
          <a:p>
            <a:pPr marL="0" indent="0">
              <a:buNone/>
            </a:pPr>
            <a:endParaRPr lang="en-US" sz="2800" dirty="0"/>
          </a:p>
        </p:txBody>
      </p:sp>
    </p:spTree>
    <p:extLst>
      <p:ext uri="{BB962C8B-B14F-4D97-AF65-F5344CB8AC3E}">
        <p14:creationId xmlns:p14="http://schemas.microsoft.com/office/powerpoint/2010/main" val="1948236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dirty="0"/>
              <a:t>In this part of the </a:t>
            </a:r>
            <a:r>
              <a:rPr lang="en-US" dirty="0" smtClean="0"/>
              <a:t>lecture, we </a:t>
            </a:r>
            <a:r>
              <a:rPr lang="en-US" dirty="0" smtClean="0"/>
              <a:t>wi</a:t>
            </a:r>
            <a:r>
              <a:rPr lang="en-US" dirty="0" smtClean="0"/>
              <a:t>ll </a:t>
            </a:r>
            <a:r>
              <a:rPr lang="en-US" dirty="0"/>
              <a:t>be looking at the role of agents, managers, attorneys and publicists in the post-studio era, i.e. since 1960, starting with the publicists.</a:t>
            </a:r>
            <a:endParaRPr lang="en-GB" dirty="0"/>
          </a:p>
        </p:txBody>
      </p:sp>
    </p:spTree>
    <p:extLst>
      <p:ext uri="{BB962C8B-B14F-4D97-AF65-F5344CB8AC3E}">
        <p14:creationId xmlns:p14="http://schemas.microsoft.com/office/powerpoint/2010/main" val="30266781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660"/>
            <a:ext cx="8229600" cy="1006835"/>
          </a:xfrm>
        </p:spPr>
        <p:txBody>
          <a:bodyPr/>
          <a:lstStyle/>
          <a:p>
            <a:r>
              <a:rPr lang="en-US" dirty="0" smtClean="0"/>
              <a:t>Brand Wars</a:t>
            </a:r>
            <a:endParaRPr lang="en-US" dirty="0"/>
          </a:p>
        </p:txBody>
      </p:sp>
      <p:sp>
        <p:nvSpPr>
          <p:cNvPr id="3" name="Content Placeholder 2"/>
          <p:cNvSpPr>
            <a:spLocks noGrp="1"/>
          </p:cNvSpPr>
          <p:nvPr>
            <p:ph idx="1"/>
          </p:nvPr>
        </p:nvSpPr>
        <p:spPr>
          <a:xfrm>
            <a:off x="457200" y="2825349"/>
            <a:ext cx="8229600" cy="2472549"/>
          </a:xfrm>
        </p:spPr>
        <p:txBody>
          <a:bodyPr>
            <a:normAutofit lnSpcReduction="10000"/>
          </a:bodyPr>
          <a:lstStyle/>
          <a:p>
            <a:r>
              <a:rPr lang="en-US" dirty="0" smtClean="0"/>
              <a:t>Hollywood stars </a:t>
            </a:r>
            <a:r>
              <a:rPr lang="en-US" dirty="0" smtClean="0"/>
              <a:t>not only compete </a:t>
            </a:r>
            <a:r>
              <a:rPr lang="en-US" dirty="0" smtClean="0"/>
              <a:t>with other stars (e.g., sports stars, pop stars, TV stars, Reality stars, supermodels, etc.</a:t>
            </a:r>
            <a:r>
              <a:rPr lang="en-US" dirty="0" smtClean="0"/>
              <a:t>) but also with </a:t>
            </a:r>
            <a:r>
              <a:rPr lang="en-US" dirty="0" smtClean="0"/>
              <a:t>film stars from other parts of the world, especially China and India.</a:t>
            </a:r>
            <a:endParaRPr lang="en-US" dirty="0"/>
          </a:p>
        </p:txBody>
      </p:sp>
      <p:pic>
        <p:nvPicPr>
          <p:cNvPr id="4" name="Picture 3"/>
          <p:cNvPicPr>
            <a:picLocks noChangeAspect="1"/>
          </p:cNvPicPr>
          <p:nvPr/>
        </p:nvPicPr>
        <p:blipFill>
          <a:blip r:embed="rId2"/>
          <a:stretch>
            <a:fillRect/>
          </a:stretch>
        </p:blipFill>
        <p:spPr>
          <a:xfrm>
            <a:off x="-1" y="534517"/>
            <a:ext cx="1587457" cy="2294597"/>
          </a:xfrm>
          <a:prstGeom prst="rect">
            <a:avLst/>
          </a:prstGeom>
        </p:spPr>
      </p:pic>
      <p:pic>
        <p:nvPicPr>
          <p:cNvPr id="5" name="Picture 4"/>
          <p:cNvPicPr>
            <a:picLocks noChangeAspect="1"/>
          </p:cNvPicPr>
          <p:nvPr/>
        </p:nvPicPr>
        <p:blipFill>
          <a:blip r:embed="rId3"/>
          <a:stretch>
            <a:fillRect/>
          </a:stretch>
        </p:blipFill>
        <p:spPr>
          <a:xfrm>
            <a:off x="7599951" y="506863"/>
            <a:ext cx="1544050" cy="2322251"/>
          </a:xfrm>
          <a:prstGeom prst="rect">
            <a:avLst/>
          </a:prstGeom>
        </p:spPr>
      </p:pic>
      <p:pic>
        <p:nvPicPr>
          <p:cNvPr id="6" name="Picture 5"/>
          <p:cNvPicPr>
            <a:picLocks noChangeAspect="1"/>
          </p:cNvPicPr>
          <p:nvPr/>
        </p:nvPicPr>
        <p:blipFill>
          <a:blip r:embed="rId4"/>
          <a:stretch>
            <a:fillRect/>
          </a:stretch>
        </p:blipFill>
        <p:spPr>
          <a:xfrm>
            <a:off x="3174914" y="1175495"/>
            <a:ext cx="2933074" cy="1649854"/>
          </a:xfrm>
          <a:prstGeom prst="rect">
            <a:avLst/>
          </a:prstGeom>
        </p:spPr>
      </p:pic>
      <p:pic>
        <p:nvPicPr>
          <p:cNvPr id="7" name="Picture 6"/>
          <p:cNvPicPr>
            <a:picLocks noChangeAspect="1"/>
          </p:cNvPicPr>
          <p:nvPr/>
        </p:nvPicPr>
        <p:blipFill>
          <a:blip r:embed="rId5"/>
          <a:stretch>
            <a:fillRect/>
          </a:stretch>
        </p:blipFill>
        <p:spPr>
          <a:xfrm>
            <a:off x="1716436" y="800932"/>
            <a:ext cx="1369183" cy="2028182"/>
          </a:xfrm>
          <a:prstGeom prst="rect">
            <a:avLst/>
          </a:prstGeom>
        </p:spPr>
      </p:pic>
      <p:pic>
        <p:nvPicPr>
          <p:cNvPr id="8" name="Picture 7"/>
          <p:cNvPicPr>
            <a:picLocks noChangeAspect="1"/>
          </p:cNvPicPr>
          <p:nvPr/>
        </p:nvPicPr>
        <p:blipFill>
          <a:blip r:embed="rId6"/>
          <a:stretch>
            <a:fillRect/>
          </a:stretch>
        </p:blipFill>
        <p:spPr>
          <a:xfrm>
            <a:off x="6177440" y="797284"/>
            <a:ext cx="1349339" cy="2028065"/>
          </a:xfrm>
          <a:prstGeom prst="rect">
            <a:avLst/>
          </a:prstGeom>
        </p:spPr>
      </p:pic>
      <p:pic>
        <p:nvPicPr>
          <p:cNvPr id="9" name="Picture 8"/>
          <p:cNvPicPr>
            <a:picLocks noChangeAspect="1"/>
          </p:cNvPicPr>
          <p:nvPr/>
        </p:nvPicPr>
        <p:blipFill>
          <a:blip r:embed="rId7"/>
          <a:stretch>
            <a:fillRect/>
          </a:stretch>
        </p:blipFill>
        <p:spPr>
          <a:xfrm>
            <a:off x="0" y="5080366"/>
            <a:ext cx="1411441" cy="1777634"/>
          </a:xfrm>
          <a:prstGeom prst="rect">
            <a:avLst/>
          </a:prstGeom>
        </p:spPr>
      </p:pic>
      <p:pic>
        <p:nvPicPr>
          <p:cNvPr id="10" name="Picture 9"/>
          <p:cNvPicPr>
            <a:picLocks noChangeAspect="1"/>
          </p:cNvPicPr>
          <p:nvPr/>
        </p:nvPicPr>
        <p:blipFill>
          <a:blip r:embed="rId8"/>
          <a:stretch>
            <a:fillRect/>
          </a:stretch>
        </p:blipFill>
        <p:spPr>
          <a:xfrm>
            <a:off x="7556548" y="4474441"/>
            <a:ext cx="1587451" cy="2383559"/>
          </a:xfrm>
          <a:prstGeom prst="rect">
            <a:avLst/>
          </a:prstGeom>
        </p:spPr>
      </p:pic>
      <p:pic>
        <p:nvPicPr>
          <p:cNvPr id="11" name="Picture 10"/>
          <p:cNvPicPr>
            <a:picLocks noChangeAspect="1"/>
          </p:cNvPicPr>
          <p:nvPr/>
        </p:nvPicPr>
        <p:blipFill>
          <a:blip r:embed="rId9"/>
          <a:stretch>
            <a:fillRect/>
          </a:stretch>
        </p:blipFill>
        <p:spPr>
          <a:xfrm>
            <a:off x="5387420" y="4781998"/>
            <a:ext cx="2044547" cy="2076001"/>
          </a:xfrm>
          <a:prstGeom prst="rect">
            <a:avLst/>
          </a:prstGeom>
        </p:spPr>
      </p:pic>
      <p:pic>
        <p:nvPicPr>
          <p:cNvPr id="13" name="Picture 12"/>
          <p:cNvPicPr>
            <a:picLocks noChangeAspect="1"/>
          </p:cNvPicPr>
          <p:nvPr/>
        </p:nvPicPr>
        <p:blipFill>
          <a:blip r:embed="rId10"/>
          <a:stretch>
            <a:fillRect/>
          </a:stretch>
        </p:blipFill>
        <p:spPr>
          <a:xfrm>
            <a:off x="3984743" y="5080366"/>
            <a:ext cx="1333225" cy="1777633"/>
          </a:xfrm>
          <a:prstGeom prst="rect">
            <a:avLst/>
          </a:prstGeom>
        </p:spPr>
      </p:pic>
      <p:pic>
        <p:nvPicPr>
          <p:cNvPr id="14" name="Picture 13"/>
          <p:cNvPicPr>
            <a:picLocks noChangeAspect="1"/>
          </p:cNvPicPr>
          <p:nvPr/>
        </p:nvPicPr>
        <p:blipFill>
          <a:blip r:embed="rId11"/>
          <a:stretch>
            <a:fillRect/>
          </a:stretch>
        </p:blipFill>
        <p:spPr>
          <a:xfrm>
            <a:off x="1462857" y="5277618"/>
            <a:ext cx="2521885" cy="1580381"/>
          </a:xfrm>
          <a:prstGeom prst="rect">
            <a:avLst/>
          </a:prstGeom>
        </p:spPr>
      </p:pic>
    </p:spTree>
    <p:extLst>
      <p:ext uri="{BB962C8B-B14F-4D97-AF65-F5344CB8AC3E}">
        <p14:creationId xmlns:p14="http://schemas.microsoft.com/office/powerpoint/2010/main" val="852461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0287"/>
          </a:xfrm>
        </p:spPr>
        <p:txBody>
          <a:bodyPr/>
          <a:lstStyle/>
          <a:p>
            <a:r>
              <a:rPr lang="en-US" dirty="0"/>
              <a:t>21</a:t>
            </a:r>
            <a:r>
              <a:rPr lang="en-US" baseline="30000" dirty="0"/>
              <a:t>st</a:t>
            </a:r>
            <a:r>
              <a:rPr lang="en-US" dirty="0"/>
              <a:t> Century Bollywood</a:t>
            </a:r>
            <a:endParaRPr lang="en-US" i="1" dirty="0"/>
          </a:p>
        </p:txBody>
      </p:sp>
      <p:sp>
        <p:nvSpPr>
          <p:cNvPr id="3" name="Content Placeholder 2"/>
          <p:cNvSpPr>
            <a:spLocks noGrp="1"/>
          </p:cNvSpPr>
          <p:nvPr>
            <p:ph idx="1"/>
          </p:nvPr>
        </p:nvSpPr>
        <p:spPr>
          <a:xfrm>
            <a:off x="457200" y="1349277"/>
            <a:ext cx="8229600" cy="5088201"/>
          </a:xfrm>
        </p:spPr>
        <p:txBody>
          <a:bodyPr>
            <a:normAutofit/>
          </a:bodyPr>
          <a:lstStyle/>
          <a:p>
            <a:r>
              <a:rPr lang="en-US" sz="2800" dirty="0"/>
              <a:t>Bollywood is one of the world’s largest and most important cinemas (after Hollywood and Chinese cinema).</a:t>
            </a:r>
          </a:p>
          <a:p>
            <a:r>
              <a:rPr lang="en-US" sz="2400" dirty="0"/>
              <a:t>It caters to vast numbers of movie-goers not only in India but throughout the world, particularly the USA and Canada, Australia, UK, South Africa, Saudi Arabia and many parts of Europe </a:t>
            </a:r>
            <a:r>
              <a:rPr lang="en-US" sz="2000" dirty="0"/>
              <a:t>(i.e., those with large Non-Resident Indian populations, aka the Indian Diaspora)</a:t>
            </a:r>
          </a:p>
          <a:p>
            <a:endParaRPr lang="en-US" sz="2400" dirty="0"/>
          </a:p>
        </p:txBody>
      </p:sp>
      <p:pic>
        <p:nvPicPr>
          <p:cNvPr id="4" name="Picture 3"/>
          <p:cNvPicPr>
            <a:picLocks noChangeAspect="1"/>
          </p:cNvPicPr>
          <p:nvPr/>
        </p:nvPicPr>
        <p:blipFill>
          <a:blip r:embed="rId2"/>
          <a:stretch>
            <a:fillRect/>
          </a:stretch>
        </p:blipFill>
        <p:spPr>
          <a:xfrm>
            <a:off x="2965386" y="4378623"/>
            <a:ext cx="3310097" cy="2479377"/>
          </a:xfrm>
          <a:prstGeom prst="rect">
            <a:avLst/>
          </a:prstGeom>
        </p:spPr>
      </p:pic>
      <p:pic>
        <p:nvPicPr>
          <p:cNvPr id="5" name="Picture 4"/>
          <p:cNvPicPr>
            <a:picLocks noChangeAspect="1"/>
          </p:cNvPicPr>
          <p:nvPr/>
        </p:nvPicPr>
        <p:blipFill>
          <a:blip r:embed="rId3"/>
          <a:stretch>
            <a:fillRect/>
          </a:stretch>
        </p:blipFill>
        <p:spPr>
          <a:xfrm>
            <a:off x="0" y="5197383"/>
            <a:ext cx="2965386" cy="1660617"/>
          </a:xfrm>
          <a:prstGeom prst="rect">
            <a:avLst/>
          </a:prstGeom>
        </p:spPr>
      </p:pic>
      <p:pic>
        <p:nvPicPr>
          <p:cNvPr id="7" name="Picture 6"/>
          <p:cNvPicPr>
            <a:picLocks noChangeAspect="1"/>
          </p:cNvPicPr>
          <p:nvPr/>
        </p:nvPicPr>
        <p:blipFill>
          <a:blip r:embed="rId4"/>
          <a:stretch>
            <a:fillRect/>
          </a:stretch>
        </p:blipFill>
        <p:spPr>
          <a:xfrm>
            <a:off x="6275483" y="5197383"/>
            <a:ext cx="2965388" cy="1660617"/>
          </a:xfrm>
          <a:prstGeom prst="rect">
            <a:avLst/>
          </a:prstGeom>
        </p:spPr>
      </p:pic>
    </p:spTree>
    <p:extLst>
      <p:ext uri="{BB962C8B-B14F-4D97-AF65-F5344CB8AC3E}">
        <p14:creationId xmlns:p14="http://schemas.microsoft.com/office/powerpoint/2010/main" val="1761648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Bollywood</a:t>
            </a:r>
          </a:p>
        </p:txBody>
      </p:sp>
      <p:sp>
        <p:nvSpPr>
          <p:cNvPr id="3" name="Content Placeholder 2"/>
          <p:cNvSpPr>
            <a:spLocks noGrp="1"/>
          </p:cNvSpPr>
          <p:nvPr>
            <p:ph idx="1"/>
          </p:nvPr>
        </p:nvSpPr>
        <p:spPr/>
        <p:txBody>
          <a:bodyPr>
            <a:normAutofit fontScale="85000" lnSpcReduction="20000"/>
          </a:bodyPr>
          <a:lstStyle/>
          <a:p>
            <a:r>
              <a:rPr lang="en-US" dirty="0"/>
              <a:t>By 2006, Bollywood had redefined itself into a prestige brand.</a:t>
            </a:r>
          </a:p>
          <a:p>
            <a:endParaRPr lang="en-US" sz="900" dirty="0"/>
          </a:p>
          <a:p>
            <a:r>
              <a:rPr lang="en-US" dirty="0"/>
              <a:t>Derek Bose’s book </a:t>
            </a:r>
            <a:r>
              <a:rPr lang="en-US" i="1" dirty="0"/>
              <a:t>Brand Bollywood: A New Global Entertainment Order </a:t>
            </a:r>
            <a:r>
              <a:rPr lang="en-US" dirty="0"/>
              <a:t>(2006) discusses how and why Mumbai was poised to become the international </a:t>
            </a:r>
            <a:r>
              <a:rPr lang="en-US" dirty="0" err="1"/>
              <a:t>centre</a:t>
            </a:r>
            <a:r>
              <a:rPr lang="en-US" dirty="0"/>
              <a:t> of film and media production in 2005, by </a:t>
            </a:r>
            <a:r>
              <a:rPr lang="en-US" dirty="0" smtClean="0"/>
              <a:t>specializing </a:t>
            </a:r>
            <a:r>
              <a:rPr lang="en-US" dirty="0"/>
              <a:t>in hi-tech special effects </a:t>
            </a:r>
            <a:r>
              <a:rPr lang="en-US" sz="2800" dirty="0"/>
              <a:t>(see Bose, p. 73).</a:t>
            </a:r>
          </a:p>
          <a:p>
            <a:endParaRPr lang="en-US" sz="900" dirty="0"/>
          </a:p>
          <a:p>
            <a:r>
              <a:rPr lang="en-US" sz="2800" dirty="0"/>
              <a:t>The synthesis of Bollywood style with the Hollywood blockbuster has produced a new wave of action thrillers: </a:t>
            </a:r>
            <a:r>
              <a:rPr lang="en-US" sz="2800" b="1" i="1" dirty="0"/>
              <a:t>Dhoom:2</a:t>
            </a:r>
            <a:r>
              <a:rPr lang="en-US" sz="2800" dirty="0"/>
              <a:t> (Sanjay </a:t>
            </a:r>
            <a:r>
              <a:rPr lang="en-US" sz="2800" dirty="0" err="1"/>
              <a:t>Gadhvi</a:t>
            </a:r>
            <a:r>
              <a:rPr lang="en-US" sz="2800" dirty="0"/>
              <a:t>, 2006) and </a:t>
            </a:r>
            <a:r>
              <a:rPr lang="en-US" sz="2800" b="1" i="1" dirty="0"/>
              <a:t>Don</a:t>
            </a:r>
            <a:r>
              <a:rPr lang="en-US" sz="2800" dirty="0"/>
              <a:t> (</a:t>
            </a:r>
            <a:r>
              <a:rPr lang="en-US" sz="2800" dirty="0" err="1"/>
              <a:t>Farhan</a:t>
            </a:r>
            <a:r>
              <a:rPr lang="en-US" sz="2800" dirty="0"/>
              <a:t> </a:t>
            </a:r>
            <a:r>
              <a:rPr lang="en-US" sz="2800" dirty="0" err="1"/>
              <a:t>Akhtar</a:t>
            </a:r>
            <a:r>
              <a:rPr lang="en-US" sz="2800" dirty="0"/>
              <a:t>, 2006) and science-fiction fantasies: </a:t>
            </a:r>
            <a:r>
              <a:rPr lang="en-US" sz="2800" b="1" i="1" dirty="0" err="1"/>
              <a:t>Aladin</a:t>
            </a:r>
            <a:r>
              <a:rPr lang="en-US" sz="2800" dirty="0"/>
              <a:t> (</a:t>
            </a:r>
            <a:r>
              <a:rPr lang="en-US" sz="2800" dirty="0" err="1"/>
              <a:t>Sujoy</a:t>
            </a:r>
            <a:r>
              <a:rPr lang="en-US" sz="2800" dirty="0"/>
              <a:t> </a:t>
            </a:r>
            <a:r>
              <a:rPr lang="en-US" sz="2800" dirty="0" err="1"/>
              <a:t>Ghosh</a:t>
            </a:r>
            <a:r>
              <a:rPr lang="en-US" sz="2800" dirty="0"/>
              <a:t>, 2009) and </a:t>
            </a:r>
            <a:r>
              <a:rPr lang="en-US" sz="2800" b="1" i="1" dirty="0" err="1"/>
              <a:t>Enthiran</a:t>
            </a:r>
            <a:r>
              <a:rPr lang="en-US" sz="2800" i="1" dirty="0"/>
              <a:t>/Robot </a:t>
            </a:r>
            <a:r>
              <a:rPr lang="en-US" sz="2800" dirty="0"/>
              <a:t>(S. Shankar, 2010).</a:t>
            </a:r>
          </a:p>
          <a:p>
            <a:endParaRPr lang="en-US" dirty="0"/>
          </a:p>
        </p:txBody>
      </p:sp>
      <p:pic>
        <p:nvPicPr>
          <p:cNvPr id="5" name="Picture 4"/>
          <p:cNvPicPr>
            <a:picLocks noChangeAspect="1"/>
          </p:cNvPicPr>
          <p:nvPr/>
        </p:nvPicPr>
        <p:blipFill>
          <a:blip r:embed="rId2"/>
          <a:stretch>
            <a:fillRect/>
          </a:stretch>
        </p:blipFill>
        <p:spPr>
          <a:xfrm>
            <a:off x="-1" y="-32979"/>
            <a:ext cx="2043851" cy="1572808"/>
          </a:xfrm>
          <a:prstGeom prst="rect">
            <a:avLst/>
          </a:prstGeom>
        </p:spPr>
      </p:pic>
      <p:pic>
        <p:nvPicPr>
          <p:cNvPr id="6" name="Picture 5"/>
          <p:cNvPicPr>
            <a:picLocks noChangeAspect="1"/>
          </p:cNvPicPr>
          <p:nvPr/>
        </p:nvPicPr>
        <p:blipFill>
          <a:blip r:embed="rId3"/>
          <a:stretch>
            <a:fillRect/>
          </a:stretch>
        </p:blipFill>
        <p:spPr>
          <a:xfrm>
            <a:off x="7088249" y="-1"/>
            <a:ext cx="2055751" cy="1539829"/>
          </a:xfrm>
          <a:prstGeom prst="rect">
            <a:avLst/>
          </a:prstGeom>
        </p:spPr>
      </p:pic>
      <p:pic>
        <p:nvPicPr>
          <p:cNvPr id="4" name="Picture 3"/>
          <p:cNvPicPr>
            <a:picLocks noChangeAspect="1"/>
          </p:cNvPicPr>
          <p:nvPr/>
        </p:nvPicPr>
        <p:blipFill>
          <a:blip r:embed="rId4"/>
          <a:stretch>
            <a:fillRect/>
          </a:stretch>
        </p:blipFill>
        <p:spPr>
          <a:xfrm>
            <a:off x="8037450" y="5139159"/>
            <a:ext cx="1106550" cy="1718841"/>
          </a:xfrm>
          <a:prstGeom prst="rect">
            <a:avLst/>
          </a:prstGeom>
        </p:spPr>
      </p:pic>
    </p:spTree>
    <p:extLst>
      <p:ext uri="{BB962C8B-B14F-4D97-AF65-F5344CB8AC3E}">
        <p14:creationId xmlns:p14="http://schemas.microsoft.com/office/powerpoint/2010/main" val="1062035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946" y="274638"/>
            <a:ext cx="7609065" cy="1143000"/>
          </a:xfrm>
        </p:spPr>
        <p:txBody>
          <a:bodyPr/>
          <a:lstStyle/>
          <a:p>
            <a:r>
              <a:rPr lang="en-US" dirty="0"/>
              <a:t>Hybrid Productions</a:t>
            </a:r>
          </a:p>
        </p:txBody>
      </p:sp>
      <p:sp>
        <p:nvSpPr>
          <p:cNvPr id="3" name="Content Placeholder 2"/>
          <p:cNvSpPr>
            <a:spLocks noGrp="1"/>
          </p:cNvSpPr>
          <p:nvPr>
            <p:ph idx="1"/>
          </p:nvPr>
        </p:nvSpPr>
        <p:spPr>
          <a:xfrm>
            <a:off x="457200" y="1812964"/>
            <a:ext cx="8229600" cy="4586181"/>
          </a:xfrm>
        </p:spPr>
        <p:txBody>
          <a:bodyPr>
            <a:normAutofit fontScale="92500" lnSpcReduction="20000"/>
          </a:bodyPr>
          <a:lstStyle/>
          <a:p>
            <a:r>
              <a:rPr lang="en-US" dirty="0"/>
              <a:t>“those films most likely to circulate transnationally are those that are more ‘Western friendly,’ adopting familiar genres, narratives, or themes in their hybrid productions” </a:t>
            </a:r>
            <a:r>
              <a:rPr lang="en-US" sz="2600" dirty="0"/>
              <a:t>(</a:t>
            </a:r>
            <a:r>
              <a:rPr lang="en-US" sz="2600" dirty="0" err="1"/>
              <a:t>Jigna</a:t>
            </a:r>
            <a:r>
              <a:rPr lang="en-US" sz="2600" dirty="0"/>
              <a:t> Desai, </a:t>
            </a:r>
            <a:r>
              <a:rPr lang="en-US" sz="2600" i="1" dirty="0"/>
              <a:t>Beyond Bollywood</a:t>
            </a:r>
            <a:r>
              <a:rPr lang="en-US" sz="2600" dirty="0"/>
              <a:t>, 2004, p. 45).</a:t>
            </a:r>
          </a:p>
          <a:p>
            <a:endParaRPr lang="en-US" sz="800" dirty="0"/>
          </a:p>
          <a:p>
            <a:r>
              <a:rPr lang="en-US" dirty="0"/>
              <a:t>“To capture worldwide audiences, it makes sound financial sense to produce Hindi movies for modern sensibilities, even if they confound the average Hindi speaker” </a:t>
            </a:r>
            <a:r>
              <a:rPr lang="en-US" sz="2600" dirty="0"/>
              <a:t>(Alana Rosenbaum, ‘Dangerous Kisses: The changing face of Hindi Cinema’, </a:t>
            </a:r>
            <a:r>
              <a:rPr lang="en-US" sz="2600" i="1" dirty="0"/>
              <a:t>Metro: Media &amp; Education Magazine</a:t>
            </a:r>
            <a:r>
              <a:rPr lang="en-US" sz="2600" dirty="0"/>
              <a:t>, n. 152, April 2007, p. 64).</a:t>
            </a:r>
          </a:p>
          <a:p>
            <a:endParaRPr lang="en-US" dirty="0"/>
          </a:p>
        </p:txBody>
      </p:sp>
      <p:pic>
        <p:nvPicPr>
          <p:cNvPr id="4" name="Picture 3"/>
          <p:cNvPicPr>
            <a:picLocks noChangeAspect="1"/>
          </p:cNvPicPr>
          <p:nvPr/>
        </p:nvPicPr>
        <p:blipFill>
          <a:blip r:embed="rId2"/>
          <a:stretch>
            <a:fillRect/>
          </a:stretch>
        </p:blipFill>
        <p:spPr>
          <a:xfrm>
            <a:off x="0" y="0"/>
            <a:ext cx="2026076" cy="1565243"/>
          </a:xfrm>
          <a:prstGeom prst="rect">
            <a:avLst/>
          </a:prstGeom>
        </p:spPr>
      </p:pic>
      <p:pic>
        <p:nvPicPr>
          <p:cNvPr id="5" name="Picture 4"/>
          <p:cNvPicPr>
            <a:picLocks noChangeAspect="1"/>
          </p:cNvPicPr>
          <p:nvPr/>
        </p:nvPicPr>
        <p:blipFill>
          <a:blip r:embed="rId3"/>
          <a:stretch>
            <a:fillRect/>
          </a:stretch>
        </p:blipFill>
        <p:spPr>
          <a:xfrm>
            <a:off x="6723597" y="0"/>
            <a:ext cx="2420403" cy="1812965"/>
          </a:xfrm>
          <a:prstGeom prst="rect">
            <a:avLst/>
          </a:prstGeom>
        </p:spPr>
      </p:pic>
    </p:spTree>
    <p:extLst>
      <p:ext uri="{BB962C8B-B14F-4D97-AF65-F5344CB8AC3E}">
        <p14:creationId xmlns:p14="http://schemas.microsoft.com/office/powerpoint/2010/main" val="1670753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Leading Bollywood Studios</a:t>
            </a:r>
          </a:p>
        </p:txBody>
      </p:sp>
      <p:sp>
        <p:nvSpPr>
          <p:cNvPr id="3" name="Content Placeholder 2"/>
          <p:cNvSpPr>
            <a:spLocks noGrp="1"/>
          </p:cNvSpPr>
          <p:nvPr>
            <p:ph idx="1"/>
          </p:nvPr>
        </p:nvSpPr>
        <p:spPr/>
        <p:txBody>
          <a:bodyPr>
            <a:normAutofit fontScale="92500" lnSpcReduction="10000"/>
          </a:bodyPr>
          <a:lstStyle/>
          <a:p>
            <a:r>
              <a:rPr lang="en-US" dirty="0"/>
              <a:t>Amitabh </a:t>
            </a:r>
            <a:r>
              <a:rPr lang="en-US" dirty="0" err="1"/>
              <a:t>Bachchan</a:t>
            </a:r>
            <a:r>
              <a:rPr lang="en-US" dirty="0"/>
              <a:t> Corporation Ltd</a:t>
            </a:r>
          </a:p>
          <a:p>
            <a:r>
              <a:rPr lang="en-US" dirty="0" err="1"/>
              <a:t>Aamir</a:t>
            </a:r>
            <a:r>
              <a:rPr lang="en-US" dirty="0"/>
              <a:t> Khan Productions</a:t>
            </a:r>
          </a:p>
          <a:p>
            <a:r>
              <a:rPr lang="en-US" dirty="0" err="1"/>
              <a:t>Yash</a:t>
            </a:r>
            <a:r>
              <a:rPr lang="en-US" dirty="0"/>
              <a:t>-Raj Films</a:t>
            </a:r>
          </a:p>
          <a:p>
            <a:r>
              <a:rPr lang="en-US" dirty="0"/>
              <a:t>Dharma Productions</a:t>
            </a:r>
          </a:p>
          <a:p>
            <a:r>
              <a:rPr lang="en-US" dirty="0"/>
              <a:t>Red </a:t>
            </a:r>
            <a:r>
              <a:rPr lang="en-US" dirty="0" err="1"/>
              <a:t>Chillies</a:t>
            </a:r>
            <a:r>
              <a:rPr lang="en-US" dirty="0"/>
              <a:t> Entertainment</a:t>
            </a:r>
          </a:p>
          <a:p>
            <a:endParaRPr lang="en-US" dirty="0"/>
          </a:p>
          <a:p>
            <a:r>
              <a:rPr lang="en-US" dirty="0"/>
              <a:t>Many of these are owned and run by India’s leading male film stars </a:t>
            </a:r>
            <a:r>
              <a:rPr lang="en-US" sz="3000" dirty="0"/>
              <a:t>(e.g., Amitabh </a:t>
            </a:r>
            <a:r>
              <a:rPr lang="en-US" sz="3000" dirty="0" err="1"/>
              <a:t>Bachchan</a:t>
            </a:r>
            <a:r>
              <a:rPr lang="en-US" sz="3000" dirty="0"/>
              <a:t>, </a:t>
            </a:r>
            <a:r>
              <a:rPr lang="en-US" sz="3000" dirty="0" err="1"/>
              <a:t>Aamir</a:t>
            </a:r>
            <a:r>
              <a:rPr lang="en-US" sz="3000" dirty="0"/>
              <a:t> Khan and Shah </a:t>
            </a:r>
            <a:r>
              <a:rPr lang="en-US" sz="3000" dirty="0" err="1"/>
              <a:t>Rukh</a:t>
            </a:r>
            <a:r>
              <a:rPr lang="en-US" sz="3000" dirty="0"/>
              <a:t> Khan).</a:t>
            </a:r>
          </a:p>
          <a:p>
            <a:endParaRPr lang="en-US" dirty="0"/>
          </a:p>
        </p:txBody>
      </p:sp>
      <p:pic>
        <p:nvPicPr>
          <p:cNvPr id="4" name="Picture 3"/>
          <p:cNvPicPr>
            <a:picLocks noChangeAspect="1"/>
          </p:cNvPicPr>
          <p:nvPr/>
        </p:nvPicPr>
        <p:blipFill>
          <a:blip r:embed="rId2"/>
          <a:stretch>
            <a:fillRect/>
          </a:stretch>
        </p:blipFill>
        <p:spPr>
          <a:xfrm>
            <a:off x="6704509" y="2104675"/>
            <a:ext cx="2439491" cy="2439491"/>
          </a:xfrm>
          <a:prstGeom prst="rect">
            <a:avLst/>
          </a:prstGeom>
        </p:spPr>
      </p:pic>
    </p:spTree>
    <p:extLst>
      <p:ext uri="{BB962C8B-B14F-4D97-AF65-F5344CB8AC3E}">
        <p14:creationId xmlns:p14="http://schemas.microsoft.com/office/powerpoint/2010/main" val="2950411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Shah </a:t>
            </a:r>
            <a:r>
              <a:rPr lang="en-US" dirty="0" err="1"/>
              <a:t>Rukh</a:t>
            </a:r>
            <a:r>
              <a:rPr lang="en-US" dirty="0"/>
              <a:t> Khan, aka SRK</a:t>
            </a:r>
          </a:p>
        </p:txBody>
      </p:sp>
      <p:sp>
        <p:nvSpPr>
          <p:cNvPr id="3" name="Content Placeholder 2"/>
          <p:cNvSpPr>
            <a:spLocks noGrp="1"/>
          </p:cNvSpPr>
          <p:nvPr>
            <p:ph idx="1"/>
          </p:nvPr>
        </p:nvSpPr>
        <p:spPr>
          <a:xfrm>
            <a:off x="457200" y="1721560"/>
            <a:ext cx="8229600" cy="4737113"/>
          </a:xfrm>
        </p:spPr>
        <p:txBody>
          <a:bodyPr>
            <a:normAutofit fontScale="92500" lnSpcReduction="10000"/>
          </a:bodyPr>
          <a:lstStyle/>
          <a:p>
            <a:r>
              <a:rPr lang="en-US" dirty="0"/>
              <a:t>His star vehicle </a:t>
            </a:r>
            <a:r>
              <a:rPr lang="en-US" b="1" i="1" dirty="0" err="1"/>
              <a:t>Dilwale</a:t>
            </a:r>
            <a:r>
              <a:rPr lang="en-US" b="1" i="1" dirty="0"/>
              <a:t> </a:t>
            </a:r>
            <a:r>
              <a:rPr lang="en-US" b="1" i="1" dirty="0" err="1"/>
              <a:t>Dulhania</a:t>
            </a:r>
            <a:r>
              <a:rPr lang="en-US" b="1" i="1" dirty="0"/>
              <a:t> Le </a:t>
            </a:r>
            <a:r>
              <a:rPr lang="en-US" b="1" i="1" dirty="0" err="1"/>
              <a:t>Jayenge</a:t>
            </a:r>
            <a:r>
              <a:rPr lang="en-US" i="1" dirty="0"/>
              <a:t>/The Brave Hearted Will Take the Bride </a:t>
            </a:r>
            <a:r>
              <a:rPr lang="en-US" dirty="0"/>
              <a:t>(dir. </a:t>
            </a:r>
            <a:r>
              <a:rPr lang="en-US" dirty="0" err="1"/>
              <a:t>Aditya</a:t>
            </a:r>
            <a:r>
              <a:rPr lang="en-US" dirty="0"/>
              <a:t> Chopra) broke all box-office records in India when it was released in October 1995, breaking </a:t>
            </a:r>
            <a:r>
              <a:rPr lang="en-US" dirty="0" err="1"/>
              <a:t>Bachchan’s</a:t>
            </a:r>
            <a:r>
              <a:rPr lang="en-US" dirty="0"/>
              <a:t> long-standing record for </a:t>
            </a:r>
            <a:r>
              <a:rPr lang="en-US" i="1" dirty="0" err="1"/>
              <a:t>Sholay</a:t>
            </a:r>
            <a:r>
              <a:rPr lang="en-US" dirty="0"/>
              <a:t>.</a:t>
            </a:r>
          </a:p>
          <a:p>
            <a:endParaRPr lang="en-US" sz="800" dirty="0"/>
          </a:p>
          <a:p>
            <a:r>
              <a:rPr lang="en-US" dirty="0"/>
              <a:t>By 1996, SRK was the hottest star in Bollywood and the face of Indian Pepsi (replacing </a:t>
            </a:r>
            <a:r>
              <a:rPr lang="en-US" dirty="0" err="1"/>
              <a:t>Aamir</a:t>
            </a:r>
            <a:r>
              <a:rPr lang="en-US" dirty="0"/>
              <a:t> Kahn). </a:t>
            </a:r>
          </a:p>
          <a:p>
            <a:endParaRPr lang="en-US" sz="800" dirty="0"/>
          </a:p>
          <a:p>
            <a:r>
              <a:rPr lang="en-US" dirty="0"/>
              <a:t>D</a:t>
            </a:r>
            <a:r>
              <a:rPr lang="en-US" dirty="0" smtClean="0"/>
              <a:t>ubbed </a:t>
            </a:r>
            <a:r>
              <a:rPr lang="en-US" dirty="0"/>
              <a:t>the ‘Tom Cruise of Hindi cinema’ and the ‘King of Bollywood’. </a:t>
            </a:r>
          </a:p>
          <a:p>
            <a:endParaRPr lang="en-US" dirty="0"/>
          </a:p>
        </p:txBody>
      </p:sp>
      <p:pic>
        <p:nvPicPr>
          <p:cNvPr id="5" name="Picture 4"/>
          <p:cNvPicPr>
            <a:picLocks noChangeAspect="1"/>
          </p:cNvPicPr>
          <p:nvPr/>
        </p:nvPicPr>
        <p:blipFill>
          <a:blip r:embed="rId2"/>
          <a:stretch>
            <a:fillRect/>
          </a:stretch>
        </p:blipFill>
        <p:spPr>
          <a:xfrm>
            <a:off x="0" y="0"/>
            <a:ext cx="1250544" cy="1669541"/>
          </a:xfrm>
          <a:prstGeom prst="rect">
            <a:avLst/>
          </a:prstGeom>
        </p:spPr>
      </p:pic>
      <p:pic>
        <p:nvPicPr>
          <p:cNvPr id="6" name="Picture 5"/>
          <p:cNvPicPr>
            <a:picLocks noChangeAspect="1"/>
          </p:cNvPicPr>
          <p:nvPr/>
        </p:nvPicPr>
        <p:blipFill>
          <a:blip r:embed="rId3"/>
          <a:stretch>
            <a:fillRect/>
          </a:stretch>
        </p:blipFill>
        <p:spPr>
          <a:xfrm>
            <a:off x="7624129" y="1"/>
            <a:ext cx="1519871" cy="1721560"/>
          </a:xfrm>
          <a:prstGeom prst="rect">
            <a:avLst/>
          </a:prstGeom>
        </p:spPr>
      </p:pic>
    </p:spTree>
    <p:extLst>
      <p:ext uri="{BB962C8B-B14F-4D97-AF65-F5344CB8AC3E}">
        <p14:creationId xmlns:p14="http://schemas.microsoft.com/office/powerpoint/2010/main" val="1957859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SRK</a:t>
            </a:r>
          </a:p>
        </p:txBody>
      </p:sp>
      <p:sp>
        <p:nvSpPr>
          <p:cNvPr id="3" name="Content Placeholder 2"/>
          <p:cNvSpPr>
            <a:spLocks noGrp="1"/>
          </p:cNvSpPr>
          <p:nvPr>
            <p:ph idx="1"/>
          </p:nvPr>
        </p:nvSpPr>
        <p:spPr/>
        <p:txBody>
          <a:bodyPr/>
          <a:lstStyle/>
          <a:p>
            <a:r>
              <a:rPr lang="en-US" dirty="0"/>
              <a:t>An infectious personality with boundless energy and a charismatic smile, SRK was transformed by a team of writers, publicists, photographers, choreographers, costume designers and film directors into </a:t>
            </a:r>
            <a:r>
              <a:rPr lang="en-US" dirty="0" smtClean="0"/>
              <a:t>‘the </a:t>
            </a:r>
            <a:r>
              <a:rPr lang="en-US" dirty="0"/>
              <a:t>ultimate brand ambassador for Bollywood and </a:t>
            </a:r>
            <a:r>
              <a:rPr lang="en-US" dirty="0" smtClean="0"/>
              <a:t>India’, </a:t>
            </a:r>
            <a:r>
              <a:rPr lang="en-US" dirty="0"/>
              <a:t>making him the </a:t>
            </a:r>
            <a:r>
              <a:rPr lang="en-US" dirty="0" smtClean="0"/>
              <a:t>‘face </a:t>
            </a:r>
            <a:r>
              <a:rPr lang="en-US" dirty="0"/>
              <a:t>of a glittering new </a:t>
            </a:r>
            <a:r>
              <a:rPr lang="en-US" dirty="0" smtClean="0"/>
              <a:t>India’ </a:t>
            </a:r>
            <a:r>
              <a:rPr lang="en-US" sz="2400" dirty="0"/>
              <a:t>(</a:t>
            </a:r>
            <a:r>
              <a:rPr lang="en-US" sz="2400" dirty="0" err="1"/>
              <a:t>Anupama</a:t>
            </a:r>
            <a:r>
              <a:rPr lang="en-US" sz="2400" dirty="0"/>
              <a:t> Chopra, </a:t>
            </a:r>
            <a:r>
              <a:rPr lang="en-US" sz="2400" i="1" dirty="0"/>
              <a:t>King of Bollywood</a:t>
            </a:r>
            <a:r>
              <a:rPr lang="en-US" sz="2400" dirty="0"/>
              <a:t>, 2007, pp. 221 and 11).</a:t>
            </a:r>
          </a:p>
          <a:p>
            <a:endParaRPr lang="en-US" dirty="0"/>
          </a:p>
        </p:txBody>
      </p:sp>
      <p:pic>
        <p:nvPicPr>
          <p:cNvPr id="4" name="Picture 3"/>
          <p:cNvPicPr>
            <a:picLocks noChangeAspect="1"/>
          </p:cNvPicPr>
          <p:nvPr/>
        </p:nvPicPr>
        <p:blipFill>
          <a:blip r:embed="rId2"/>
          <a:stretch>
            <a:fillRect/>
          </a:stretch>
        </p:blipFill>
        <p:spPr>
          <a:xfrm>
            <a:off x="0" y="0"/>
            <a:ext cx="1600200" cy="1600200"/>
          </a:xfrm>
          <a:prstGeom prst="rect">
            <a:avLst/>
          </a:prstGeom>
        </p:spPr>
      </p:pic>
      <p:pic>
        <p:nvPicPr>
          <p:cNvPr id="5" name="Picture 4"/>
          <p:cNvPicPr>
            <a:picLocks noChangeAspect="1"/>
          </p:cNvPicPr>
          <p:nvPr/>
        </p:nvPicPr>
        <p:blipFill>
          <a:blip r:embed="rId3"/>
          <a:stretch>
            <a:fillRect/>
          </a:stretch>
        </p:blipFill>
        <p:spPr>
          <a:xfrm>
            <a:off x="7115501" y="0"/>
            <a:ext cx="2028499" cy="1624415"/>
          </a:xfrm>
          <a:prstGeom prst="rect">
            <a:avLst/>
          </a:prstGeom>
        </p:spPr>
      </p:pic>
    </p:spTree>
    <p:extLst>
      <p:ext uri="{BB962C8B-B14F-4D97-AF65-F5344CB8AC3E}">
        <p14:creationId xmlns:p14="http://schemas.microsoft.com/office/powerpoint/2010/main" val="2407134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380" y="274638"/>
            <a:ext cx="6583420" cy="1143000"/>
          </a:xfrm>
        </p:spPr>
        <p:txBody>
          <a:bodyPr/>
          <a:lstStyle/>
          <a:p>
            <a:r>
              <a:rPr lang="en-US" dirty="0"/>
              <a:t>New India, New Bollywood </a:t>
            </a:r>
          </a:p>
        </p:txBody>
      </p:sp>
      <p:sp>
        <p:nvSpPr>
          <p:cNvPr id="3" name="Content Placeholder 2"/>
          <p:cNvSpPr>
            <a:spLocks noGrp="1"/>
          </p:cNvSpPr>
          <p:nvPr>
            <p:ph idx="1"/>
          </p:nvPr>
        </p:nvSpPr>
        <p:spPr>
          <a:xfrm>
            <a:off x="457200" y="1600200"/>
            <a:ext cx="8229600" cy="4808868"/>
          </a:xfrm>
        </p:spPr>
        <p:txBody>
          <a:bodyPr>
            <a:normAutofit fontScale="92500" lnSpcReduction="20000"/>
          </a:bodyPr>
          <a:lstStyle/>
          <a:p>
            <a:r>
              <a:rPr lang="en-US" dirty="0"/>
              <a:t>India underwent massive and rapid development in the 1990s, becoming a major, hi-tech global super-power with a fast-growing professional middle-class. </a:t>
            </a:r>
          </a:p>
          <a:p>
            <a:endParaRPr lang="en-US" sz="900" dirty="0"/>
          </a:p>
          <a:p>
            <a:r>
              <a:rPr lang="en-US" dirty="0"/>
              <a:t>SRK became one of the nation’s most prominent media representatives. Despite his Muslim and Pakistani background, he became the embodiment of New India and Hindi cinema. </a:t>
            </a:r>
            <a:endParaRPr lang="en-US" dirty="0" smtClean="0"/>
          </a:p>
          <a:p>
            <a:endParaRPr lang="en-US" sz="800" dirty="0" smtClean="0"/>
          </a:p>
          <a:p>
            <a:r>
              <a:rPr lang="en-US" dirty="0" smtClean="0"/>
              <a:t>His </a:t>
            </a:r>
            <a:r>
              <a:rPr lang="en-US" dirty="0"/>
              <a:t>fan-</a:t>
            </a:r>
            <a:r>
              <a:rPr lang="en-US" dirty="0" smtClean="0"/>
              <a:t>base was </a:t>
            </a:r>
            <a:r>
              <a:rPr lang="en-US" dirty="0"/>
              <a:t>largely within the </a:t>
            </a:r>
            <a:r>
              <a:rPr lang="en-US" dirty="0" err="1"/>
              <a:t>diasporic</a:t>
            </a:r>
            <a:r>
              <a:rPr lang="en-US" dirty="0"/>
              <a:t> communities outside India than within the Indian subcontinent. </a:t>
            </a:r>
            <a:endParaRPr lang="en-US" sz="2800" dirty="0"/>
          </a:p>
        </p:txBody>
      </p:sp>
      <p:pic>
        <p:nvPicPr>
          <p:cNvPr id="4" name="Picture 3"/>
          <p:cNvPicPr>
            <a:picLocks noChangeAspect="1"/>
          </p:cNvPicPr>
          <p:nvPr/>
        </p:nvPicPr>
        <p:blipFill>
          <a:blip r:embed="rId2"/>
          <a:stretch>
            <a:fillRect/>
          </a:stretch>
        </p:blipFill>
        <p:spPr>
          <a:xfrm>
            <a:off x="1" y="0"/>
            <a:ext cx="1900052" cy="1423205"/>
          </a:xfrm>
          <a:prstGeom prst="rect">
            <a:avLst/>
          </a:prstGeom>
        </p:spPr>
      </p:pic>
    </p:spTree>
    <p:extLst>
      <p:ext uri="{BB962C8B-B14F-4D97-AF65-F5344CB8AC3E}">
        <p14:creationId xmlns:p14="http://schemas.microsoft.com/office/powerpoint/2010/main" val="1074541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6934396" cy="1143000"/>
          </a:xfrm>
        </p:spPr>
        <p:txBody>
          <a:bodyPr>
            <a:normAutofit/>
          </a:bodyPr>
          <a:lstStyle/>
          <a:p>
            <a:r>
              <a:rPr lang="en-GB" dirty="0" smtClean="0"/>
              <a:t>SRK’s Brands</a:t>
            </a:r>
            <a:endParaRPr lang="en-US" dirty="0"/>
          </a:p>
        </p:txBody>
      </p:sp>
      <p:sp>
        <p:nvSpPr>
          <p:cNvPr id="3" name="Content Placeholder 2"/>
          <p:cNvSpPr>
            <a:spLocks noGrp="1"/>
          </p:cNvSpPr>
          <p:nvPr>
            <p:ph idx="1"/>
          </p:nvPr>
        </p:nvSpPr>
        <p:spPr>
          <a:xfrm>
            <a:off x="457200" y="1600200"/>
            <a:ext cx="6934396" cy="4525963"/>
          </a:xfrm>
        </p:spPr>
        <p:txBody>
          <a:bodyPr>
            <a:normAutofit lnSpcReduction="10000"/>
          </a:bodyPr>
          <a:lstStyle/>
          <a:p>
            <a:r>
              <a:rPr lang="en-GB" dirty="0" smtClean="0"/>
              <a:t>In 1996</a:t>
            </a:r>
            <a:r>
              <a:rPr lang="en-GB" dirty="0"/>
              <a:t>, Shah </a:t>
            </a:r>
            <a:r>
              <a:rPr lang="en-GB" dirty="0" err="1"/>
              <a:t>Rukh</a:t>
            </a:r>
            <a:r>
              <a:rPr lang="en-GB" dirty="0"/>
              <a:t> Kahn </a:t>
            </a:r>
            <a:r>
              <a:rPr lang="en-GB" dirty="0" smtClean="0"/>
              <a:t>became the face </a:t>
            </a:r>
            <a:r>
              <a:rPr lang="en-GB" dirty="0"/>
              <a:t>of Pepsi </a:t>
            </a:r>
            <a:r>
              <a:rPr lang="en-GB" dirty="0" smtClean="0"/>
              <a:t>cola in India.</a:t>
            </a:r>
          </a:p>
          <a:p>
            <a:endParaRPr lang="en-GB" sz="800" dirty="0" smtClean="0"/>
          </a:p>
          <a:p>
            <a:r>
              <a:rPr lang="en-GB" dirty="0" smtClean="0"/>
              <a:t>Advertising </a:t>
            </a:r>
            <a:r>
              <a:rPr lang="en-GB" dirty="0"/>
              <a:t>and endorsement </a:t>
            </a:r>
            <a:r>
              <a:rPr lang="en-GB" dirty="0" smtClean="0"/>
              <a:t>has ‘played </a:t>
            </a:r>
            <a:r>
              <a:rPr lang="en-GB" dirty="0"/>
              <a:t>a key role in the branding of Shah </a:t>
            </a:r>
            <a:r>
              <a:rPr lang="en-GB" dirty="0" err="1"/>
              <a:t>Rukh</a:t>
            </a:r>
            <a:r>
              <a:rPr lang="en-GB" dirty="0"/>
              <a:t> Khan</a:t>
            </a:r>
            <a:r>
              <a:rPr lang="en-GB" dirty="0" smtClean="0"/>
              <a:t>’ and </a:t>
            </a:r>
            <a:r>
              <a:rPr lang="en-GB" dirty="0"/>
              <a:t>‘over the years he advertised a bewildering array of products ranging from a local biscuit to international brands’ </a:t>
            </a:r>
            <a:r>
              <a:rPr lang="en-GB" sz="2400" dirty="0"/>
              <a:t>(</a:t>
            </a:r>
            <a:r>
              <a:rPr lang="en-US" sz="2400" dirty="0" smtClean="0"/>
              <a:t>Chopra, </a:t>
            </a:r>
            <a:r>
              <a:rPr lang="en-US" sz="2400" i="1" dirty="0" smtClean="0"/>
              <a:t>King of Bollywood</a:t>
            </a:r>
            <a:r>
              <a:rPr lang="en-US" sz="2400" dirty="0" smtClean="0"/>
              <a:t>, </a:t>
            </a:r>
            <a:r>
              <a:rPr lang="en-US" sz="2400" dirty="0"/>
              <a:t>2007: 7</a:t>
            </a:r>
            <a:r>
              <a:rPr lang="en-GB" sz="2400" dirty="0"/>
              <a:t>).</a:t>
            </a:r>
            <a:r>
              <a:rPr lang="en-GB" dirty="0"/>
              <a:t> </a:t>
            </a:r>
            <a:r>
              <a:rPr lang="en-GB" dirty="0" smtClean="0"/>
              <a:t> </a:t>
            </a:r>
            <a:endParaRPr lang="en-US" dirty="0"/>
          </a:p>
        </p:txBody>
      </p:sp>
      <p:pic>
        <p:nvPicPr>
          <p:cNvPr id="5" name="Picture 4"/>
          <p:cNvPicPr>
            <a:picLocks noChangeAspect="1"/>
          </p:cNvPicPr>
          <p:nvPr/>
        </p:nvPicPr>
        <p:blipFill>
          <a:blip r:embed="rId2"/>
          <a:stretch>
            <a:fillRect/>
          </a:stretch>
        </p:blipFill>
        <p:spPr>
          <a:xfrm>
            <a:off x="7163399" y="196363"/>
            <a:ext cx="1980601" cy="1485451"/>
          </a:xfrm>
          <a:prstGeom prst="rect">
            <a:avLst/>
          </a:prstGeom>
        </p:spPr>
      </p:pic>
      <p:pic>
        <p:nvPicPr>
          <p:cNvPr id="6" name="Picture 5"/>
          <p:cNvPicPr>
            <a:picLocks noChangeAspect="1"/>
          </p:cNvPicPr>
          <p:nvPr/>
        </p:nvPicPr>
        <p:blipFill>
          <a:blip r:embed="rId3"/>
          <a:stretch>
            <a:fillRect/>
          </a:stretch>
        </p:blipFill>
        <p:spPr>
          <a:xfrm>
            <a:off x="7290451" y="1681814"/>
            <a:ext cx="1853549" cy="1390162"/>
          </a:xfrm>
          <a:prstGeom prst="rect">
            <a:avLst/>
          </a:prstGeom>
        </p:spPr>
      </p:pic>
      <p:pic>
        <p:nvPicPr>
          <p:cNvPr id="7" name="Picture 6"/>
          <p:cNvPicPr>
            <a:picLocks noChangeAspect="1"/>
          </p:cNvPicPr>
          <p:nvPr/>
        </p:nvPicPr>
        <p:blipFill>
          <a:blip r:embed="rId4"/>
          <a:stretch>
            <a:fillRect/>
          </a:stretch>
        </p:blipFill>
        <p:spPr>
          <a:xfrm>
            <a:off x="7549022" y="3164848"/>
            <a:ext cx="1594978" cy="1590991"/>
          </a:xfrm>
          <a:prstGeom prst="rect">
            <a:avLst/>
          </a:prstGeom>
        </p:spPr>
      </p:pic>
      <p:pic>
        <p:nvPicPr>
          <p:cNvPr id="8" name="Picture 7"/>
          <p:cNvPicPr>
            <a:picLocks noChangeAspect="1"/>
          </p:cNvPicPr>
          <p:nvPr/>
        </p:nvPicPr>
        <p:blipFill>
          <a:blip r:embed="rId5"/>
          <a:stretch>
            <a:fillRect/>
          </a:stretch>
        </p:blipFill>
        <p:spPr>
          <a:xfrm>
            <a:off x="8006736" y="5920763"/>
            <a:ext cx="1137264" cy="917393"/>
          </a:xfrm>
          <a:prstGeom prst="rect">
            <a:avLst/>
          </a:prstGeom>
        </p:spPr>
      </p:pic>
      <p:pic>
        <p:nvPicPr>
          <p:cNvPr id="9" name="Picture 8"/>
          <p:cNvPicPr>
            <a:picLocks noChangeAspect="1"/>
          </p:cNvPicPr>
          <p:nvPr/>
        </p:nvPicPr>
        <p:blipFill>
          <a:blip r:embed="rId6"/>
          <a:stretch>
            <a:fillRect/>
          </a:stretch>
        </p:blipFill>
        <p:spPr>
          <a:xfrm>
            <a:off x="6321642" y="5615375"/>
            <a:ext cx="796024" cy="1242625"/>
          </a:xfrm>
          <a:prstGeom prst="rect">
            <a:avLst/>
          </a:prstGeom>
        </p:spPr>
      </p:pic>
      <p:pic>
        <p:nvPicPr>
          <p:cNvPr id="10" name="Picture 9"/>
          <p:cNvPicPr>
            <a:picLocks noChangeAspect="1"/>
          </p:cNvPicPr>
          <p:nvPr/>
        </p:nvPicPr>
        <p:blipFill>
          <a:blip r:embed="rId7"/>
          <a:stretch>
            <a:fillRect/>
          </a:stretch>
        </p:blipFill>
        <p:spPr>
          <a:xfrm>
            <a:off x="7117665" y="5920763"/>
            <a:ext cx="908301" cy="937237"/>
          </a:xfrm>
          <a:prstGeom prst="rect">
            <a:avLst/>
          </a:prstGeom>
        </p:spPr>
      </p:pic>
      <p:pic>
        <p:nvPicPr>
          <p:cNvPr id="11" name="Picture 10"/>
          <p:cNvPicPr>
            <a:picLocks noChangeAspect="1"/>
          </p:cNvPicPr>
          <p:nvPr/>
        </p:nvPicPr>
        <p:blipFill>
          <a:blip r:embed="rId8"/>
          <a:stretch>
            <a:fillRect/>
          </a:stretch>
        </p:blipFill>
        <p:spPr>
          <a:xfrm>
            <a:off x="3551935" y="5615375"/>
            <a:ext cx="1971447" cy="1005438"/>
          </a:xfrm>
          <a:prstGeom prst="rect">
            <a:avLst/>
          </a:prstGeom>
        </p:spPr>
      </p:pic>
      <p:pic>
        <p:nvPicPr>
          <p:cNvPr id="12" name="Picture 11"/>
          <p:cNvPicPr>
            <a:picLocks noChangeAspect="1"/>
          </p:cNvPicPr>
          <p:nvPr/>
        </p:nvPicPr>
        <p:blipFill>
          <a:blip r:embed="rId9"/>
          <a:stretch>
            <a:fillRect/>
          </a:stretch>
        </p:blipFill>
        <p:spPr>
          <a:xfrm>
            <a:off x="7549022" y="4724529"/>
            <a:ext cx="1594978" cy="1196234"/>
          </a:xfrm>
          <a:prstGeom prst="rect">
            <a:avLst/>
          </a:prstGeom>
        </p:spPr>
      </p:pic>
      <p:pic>
        <p:nvPicPr>
          <p:cNvPr id="13" name="Picture 12"/>
          <p:cNvPicPr>
            <a:picLocks noChangeAspect="1"/>
          </p:cNvPicPr>
          <p:nvPr/>
        </p:nvPicPr>
        <p:blipFill>
          <a:blip r:embed="rId10"/>
          <a:stretch>
            <a:fillRect/>
          </a:stretch>
        </p:blipFill>
        <p:spPr>
          <a:xfrm>
            <a:off x="5523382" y="5615375"/>
            <a:ext cx="798260" cy="1242625"/>
          </a:xfrm>
          <a:prstGeom prst="rect">
            <a:avLst/>
          </a:prstGeom>
        </p:spPr>
      </p:pic>
    </p:spTree>
    <p:extLst>
      <p:ext uri="{BB962C8B-B14F-4D97-AF65-F5344CB8AC3E}">
        <p14:creationId xmlns:p14="http://schemas.microsoft.com/office/powerpoint/2010/main" val="3132001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Stars that </a:t>
            </a:r>
            <a:r>
              <a:rPr lang="en-GB" dirty="0" smtClean="0"/>
              <a:t>sell</a:t>
            </a:r>
            <a:endParaRPr lang="en-US" dirty="0"/>
          </a:p>
        </p:txBody>
      </p:sp>
      <p:sp>
        <p:nvSpPr>
          <p:cNvPr id="3" name="Content Placeholder 2"/>
          <p:cNvSpPr>
            <a:spLocks noGrp="1"/>
          </p:cNvSpPr>
          <p:nvPr>
            <p:ph idx="1"/>
          </p:nvPr>
        </p:nvSpPr>
        <p:spPr/>
        <p:txBody>
          <a:bodyPr/>
          <a:lstStyle/>
          <a:p>
            <a:r>
              <a:rPr lang="en-US" dirty="0" err="1"/>
              <a:t>Aishwarya</a:t>
            </a:r>
            <a:r>
              <a:rPr lang="en-US" dirty="0"/>
              <a:t> </a:t>
            </a:r>
            <a:r>
              <a:rPr lang="en-US" dirty="0" err="1"/>
              <a:t>Rai</a:t>
            </a:r>
            <a:r>
              <a:rPr lang="en-US" dirty="0"/>
              <a:t> </a:t>
            </a:r>
            <a:r>
              <a:rPr lang="en-US" dirty="0" err="1"/>
              <a:t>Bachchan</a:t>
            </a:r>
            <a:r>
              <a:rPr lang="en-US" dirty="0"/>
              <a:t>, Gwyneth </a:t>
            </a:r>
            <a:r>
              <a:rPr lang="en-US" dirty="0" err="1"/>
              <a:t>Paltrow</a:t>
            </a:r>
            <a:r>
              <a:rPr lang="en-US" dirty="0"/>
              <a:t> and Kate </a:t>
            </a:r>
            <a:r>
              <a:rPr lang="en-US" dirty="0" err="1"/>
              <a:t>Winslet</a:t>
            </a:r>
            <a:r>
              <a:rPr lang="en-US" dirty="0"/>
              <a:t>.</a:t>
            </a:r>
            <a:r>
              <a:rPr lang="en-GB" dirty="0"/>
              <a:t> </a:t>
            </a:r>
            <a:endParaRPr lang="en-GB" dirty="0" smtClean="0"/>
          </a:p>
          <a:p>
            <a:endParaRPr lang="en-GB" dirty="0"/>
          </a:p>
          <a:p>
            <a:endParaRPr lang="en-US" dirty="0"/>
          </a:p>
        </p:txBody>
      </p:sp>
      <p:pic>
        <p:nvPicPr>
          <p:cNvPr id="4" name="Picture 3"/>
          <p:cNvPicPr>
            <a:picLocks noChangeAspect="1"/>
          </p:cNvPicPr>
          <p:nvPr/>
        </p:nvPicPr>
        <p:blipFill>
          <a:blip r:embed="rId2"/>
          <a:stretch>
            <a:fillRect/>
          </a:stretch>
        </p:blipFill>
        <p:spPr>
          <a:xfrm>
            <a:off x="542915" y="2639027"/>
            <a:ext cx="2863178" cy="3712993"/>
          </a:xfrm>
          <a:prstGeom prst="rect">
            <a:avLst/>
          </a:prstGeom>
        </p:spPr>
      </p:pic>
      <p:pic>
        <p:nvPicPr>
          <p:cNvPr id="5" name="Picture 4"/>
          <p:cNvPicPr>
            <a:picLocks noChangeAspect="1"/>
          </p:cNvPicPr>
          <p:nvPr/>
        </p:nvPicPr>
        <p:blipFill>
          <a:blip r:embed="rId3"/>
          <a:stretch>
            <a:fillRect/>
          </a:stretch>
        </p:blipFill>
        <p:spPr>
          <a:xfrm>
            <a:off x="3406093" y="2639027"/>
            <a:ext cx="2655349" cy="1765967"/>
          </a:xfrm>
          <a:prstGeom prst="rect">
            <a:avLst/>
          </a:prstGeom>
        </p:spPr>
      </p:pic>
      <p:pic>
        <p:nvPicPr>
          <p:cNvPr id="6" name="Picture 5"/>
          <p:cNvPicPr>
            <a:picLocks noChangeAspect="1"/>
          </p:cNvPicPr>
          <p:nvPr/>
        </p:nvPicPr>
        <p:blipFill>
          <a:blip r:embed="rId4"/>
          <a:stretch>
            <a:fillRect/>
          </a:stretch>
        </p:blipFill>
        <p:spPr>
          <a:xfrm>
            <a:off x="3406093" y="4546370"/>
            <a:ext cx="2666572" cy="1805650"/>
          </a:xfrm>
          <a:prstGeom prst="rect">
            <a:avLst/>
          </a:prstGeom>
        </p:spPr>
      </p:pic>
      <p:pic>
        <p:nvPicPr>
          <p:cNvPr id="8" name="Picture 7"/>
          <p:cNvPicPr>
            <a:picLocks noChangeAspect="1"/>
          </p:cNvPicPr>
          <p:nvPr/>
        </p:nvPicPr>
        <p:blipFill>
          <a:blip r:embed="rId5"/>
          <a:stretch>
            <a:fillRect/>
          </a:stretch>
        </p:blipFill>
        <p:spPr>
          <a:xfrm>
            <a:off x="6072664" y="2639026"/>
            <a:ext cx="2755041" cy="3712993"/>
          </a:xfrm>
          <a:prstGeom prst="rect">
            <a:avLst/>
          </a:prstGeom>
        </p:spPr>
      </p:pic>
    </p:spTree>
    <p:extLst>
      <p:ext uri="{BB962C8B-B14F-4D97-AF65-F5344CB8AC3E}">
        <p14:creationId xmlns:p14="http://schemas.microsoft.com/office/powerpoint/2010/main" val="328143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2020"/>
          </a:xfrm>
        </p:spPr>
        <p:txBody>
          <a:bodyPr>
            <a:normAutofit/>
          </a:bodyPr>
          <a:lstStyle/>
          <a:p>
            <a:r>
              <a:rPr lang="en-US" dirty="0"/>
              <a:t>Publicity &amp; </a:t>
            </a:r>
            <a:r>
              <a:rPr lang="en-US" dirty="0" smtClean="0"/>
              <a:t>Publicists</a:t>
            </a:r>
            <a:endParaRPr lang="en-US" dirty="0"/>
          </a:p>
        </p:txBody>
      </p:sp>
      <p:sp>
        <p:nvSpPr>
          <p:cNvPr id="3" name="Content Placeholder 2"/>
          <p:cNvSpPr>
            <a:spLocks noGrp="1"/>
          </p:cNvSpPr>
          <p:nvPr>
            <p:ph idx="1"/>
          </p:nvPr>
        </p:nvSpPr>
        <p:spPr>
          <a:xfrm>
            <a:off x="457200" y="1335414"/>
            <a:ext cx="8229600" cy="4790750"/>
          </a:xfrm>
        </p:spPr>
        <p:txBody>
          <a:bodyPr>
            <a:normAutofit/>
          </a:bodyPr>
          <a:lstStyle/>
          <a:p>
            <a:r>
              <a:rPr lang="en-US" sz="2800" dirty="0"/>
              <a:t>Since the 1990s, </a:t>
            </a:r>
            <a:r>
              <a:rPr lang="en-US" sz="2800" dirty="0" smtClean="0"/>
              <a:t>information </a:t>
            </a:r>
            <a:r>
              <a:rPr lang="en-US" sz="2800" dirty="0"/>
              <a:t>about stars </a:t>
            </a:r>
            <a:r>
              <a:rPr lang="en-US" sz="2800" dirty="0" smtClean="0"/>
              <a:t>has circulated more </a:t>
            </a:r>
            <a:r>
              <a:rPr lang="en-US" sz="2800" dirty="0"/>
              <a:t>widely and </a:t>
            </a:r>
            <a:r>
              <a:rPr lang="en-US" sz="2800" dirty="0" smtClean="0"/>
              <a:t>more quickly </a:t>
            </a:r>
            <a:r>
              <a:rPr lang="en-US" sz="2800" dirty="0"/>
              <a:t>than ever before. Information is circulated though official sources such as promotional materials, publicity, criticism and commentaries but also through the </a:t>
            </a:r>
            <a:r>
              <a:rPr lang="en-US" sz="2800" dirty="0" smtClean="0"/>
              <a:t>grapevine, the Internet and Twitter, </a:t>
            </a:r>
            <a:r>
              <a:rPr lang="en-US" sz="2800" dirty="0"/>
              <a:t>often circulating in different ways among different sectors of society. </a:t>
            </a:r>
            <a:endParaRPr lang="en-US" sz="2800" dirty="0" smtClean="0"/>
          </a:p>
          <a:p>
            <a:endParaRPr lang="en-US" sz="800" dirty="0" smtClean="0"/>
          </a:p>
          <a:p>
            <a:r>
              <a:rPr lang="en-US" sz="2800" dirty="0" smtClean="0"/>
              <a:t>An </a:t>
            </a:r>
            <a:r>
              <a:rPr lang="en-US" sz="2800" dirty="0"/>
              <a:t>increase in ‘textual curiosity’ through Internet, print and broadcast media </a:t>
            </a:r>
            <a:r>
              <a:rPr lang="en-US" sz="2400" dirty="0" smtClean="0"/>
              <a:t>(Barry King, ‘Embodying the Elastic Self,’ in </a:t>
            </a:r>
            <a:r>
              <a:rPr lang="en-US" sz="2400" i="1" dirty="0" smtClean="0"/>
              <a:t>Contemporary Hollywood Stardom</a:t>
            </a:r>
            <a:r>
              <a:rPr lang="en-US" sz="2400" dirty="0" smtClean="0"/>
              <a:t>, </a:t>
            </a:r>
            <a:r>
              <a:rPr lang="en-US" sz="2400" dirty="0"/>
              <a:t>2003: 51).</a:t>
            </a:r>
            <a:r>
              <a:rPr lang="en-GB" sz="2400" dirty="0"/>
              <a:t> </a:t>
            </a:r>
            <a:endParaRPr lang="en-US" sz="2400" dirty="0" smtClean="0"/>
          </a:p>
        </p:txBody>
      </p:sp>
      <p:pic>
        <p:nvPicPr>
          <p:cNvPr id="4" name="Picture 3"/>
          <p:cNvPicPr>
            <a:picLocks noChangeAspect="1"/>
          </p:cNvPicPr>
          <p:nvPr/>
        </p:nvPicPr>
        <p:blipFill>
          <a:blip r:embed="rId2"/>
          <a:stretch>
            <a:fillRect/>
          </a:stretch>
        </p:blipFill>
        <p:spPr>
          <a:xfrm>
            <a:off x="7937285" y="0"/>
            <a:ext cx="1206715" cy="1746960"/>
          </a:xfrm>
          <a:prstGeom prst="rect">
            <a:avLst/>
          </a:prstGeom>
        </p:spPr>
      </p:pic>
    </p:spTree>
    <p:extLst>
      <p:ext uri="{BB962C8B-B14F-4D97-AF65-F5344CB8AC3E}">
        <p14:creationId xmlns:p14="http://schemas.microsoft.com/office/powerpoint/2010/main" val="4203266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557"/>
          </a:xfrm>
        </p:spPr>
        <p:txBody>
          <a:bodyPr>
            <a:normAutofit fontScale="90000"/>
          </a:bodyPr>
          <a:lstStyle/>
          <a:p>
            <a:r>
              <a:rPr lang="en-US" dirty="0" smtClean="0"/>
              <a:t>Conclusion</a:t>
            </a:r>
            <a:endParaRPr lang="en-US" dirty="0"/>
          </a:p>
        </p:txBody>
      </p:sp>
      <p:sp>
        <p:nvSpPr>
          <p:cNvPr id="3" name="Content Placeholder 2"/>
          <p:cNvSpPr>
            <a:spLocks noGrp="1"/>
          </p:cNvSpPr>
          <p:nvPr>
            <p:ph idx="1"/>
          </p:nvPr>
        </p:nvSpPr>
        <p:spPr>
          <a:xfrm>
            <a:off x="457200" y="1468331"/>
            <a:ext cx="8229600" cy="5089553"/>
          </a:xfrm>
        </p:spPr>
        <p:txBody>
          <a:bodyPr>
            <a:normAutofit/>
          </a:bodyPr>
          <a:lstStyle/>
          <a:p>
            <a:r>
              <a:rPr lang="en-US" sz="2400" dirty="0"/>
              <a:t>Advertising is not a minor activity for stars. </a:t>
            </a:r>
            <a:r>
              <a:rPr lang="en-US" sz="2400" dirty="0" smtClean="0"/>
              <a:t>It is </a:t>
            </a:r>
            <a:r>
              <a:rPr lang="en-US" sz="2400" dirty="0"/>
              <a:t>central to what they do. Selling films and generating publicity is the star’s business and </a:t>
            </a:r>
            <a:r>
              <a:rPr lang="en-US" sz="2400" dirty="0" smtClean="0"/>
              <a:t>it is what </a:t>
            </a:r>
            <a:r>
              <a:rPr lang="en-US" sz="2400" dirty="0"/>
              <a:t>sets them apart from other (less well paid) actors. </a:t>
            </a:r>
          </a:p>
        </p:txBody>
      </p:sp>
      <p:pic>
        <p:nvPicPr>
          <p:cNvPr id="4" name="Picture 3"/>
          <p:cNvPicPr>
            <a:picLocks noChangeAspect="1"/>
          </p:cNvPicPr>
          <p:nvPr/>
        </p:nvPicPr>
        <p:blipFill>
          <a:blip r:embed="rId2"/>
          <a:stretch>
            <a:fillRect/>
          </a:stretch>
        </p:blipFill>
        <p:spPr>
          <a:xfrm>
            <a:off x="873101" y="3034637"/>
            <a:ext cx="2148393" cy="2382291"/>
          </a:xfrm>
          <a:prstGeom prst="rect">
            <a:avLst/>
          </a:prstGeom>
        </p:spPr>
      </p:pic>
      <p:pic>
        <p:nvPicPr>
          <p:cNvPr id="5" name="Picture 4"/>
          <p:cNvPicPr>
            <a:picLocks noChangeAspect="1"/>
          </p:cNvPicPr>
          <p:nvPr/>
        </p:nvPicPr>
        <p:blipFill>
          <a:blip r:embed="rId3"/>
          <a:stretch>
            <a:fillRect/>
          </a:stretch>
        </p:blipFill>
        <p:spPr>
          <a:xfrm>
            <a:off x="3021494" y="3034637"/>
            <a:ext cx="2593099" cy="3722914"/>
          </a:xfrm>
          <a:prstGeom prst="rect">
            <a:avLst/>
          </a:prstGeom>
        </p:spPr>
      </p:pic>
      <p:pic>
        <p:nvPicPr>
          <p:cNvPr id="6" name="Picture 5"/>
          <p:cNvPicPr>
            <a:picLocks noChangeAspect="1"/>
          </p:cNvPicPr>
          <p:nvPr/>
        </p:nvPicPr>
        <p:blipFill>
          <a:blip r:embed="rId4"/>
          <a:stretch>
            <a:fillRect/>
          </a:stretch>
        </p:blipFill>
        <p:spPr>
          <a:xfrm>
            <a:off x="5614593" y="3034637"/>
            <a:ext cx="3355065" cy="2388243"/>
          </a:xfrm>
          <a:prstGeom prst="rect">
            <a:avLst/>
          </a:prstGeom>
        </p:spPr>
      </p:pic>
    </p:spTree>
    <p:extLst>
      <p:ext uri="{BB962C8B-B14F-4D97-AF65-F5344CB8AC3E}">
        <p14:creationId xmlns:p14="http://schemas.microsoft.com/office/powerpoint/2010/main" val="25806864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8457"/>
          </a:xfrm>
        </p:spPr>
        <p:txBody>
          <a:bodyPr/>
          <a:lstStyle/>
          <a:p>
            <a:r>
              <a:rPr lang="en-US" dirty="0" smtClean="0"/>
              <a:t>In the next lecture</a:t>
            </a:r>
            <a:endParaRPr lang="en-US" dirty="0"/>
          </a:p>
        </p:txBody>
      </p:sp>
      <p:sp>
        <p:nvSpPr>
          <p:cNvPr id="3" name="Content Placeholder 2"/>
          <p:cNvSpPr>
            <a:spLocks noGrp="1"/>
          </p:cNvSpPr>
          <p:nvPr>
            <p:ph idx="1"/>
          </p:nvPr>
        </p:nvSpPr>
        <p:spPr>
          <a:xfrm>
            <a:off x="457200" y="1347606"/>
            <a:ext cx="8229600" cy="4778558"/>
          </a:xfrm>
        </p:spPr>
        <p:txBody>
          <a:bodyPr>
            <a:normAutofit/>
          </a:bodyPr>
          <a:lstStyle/>
          <a:p>
            <a:r>
              <a:rPr lang="en-GB" dirty="0" smtClean="0"/>
              <a:t>I shall </a:t>
            </a:r>
            <a:r>
              <a:rPr lang="en-GB" dirty="0"/>
              <a:t>consider in more detail the economic benefits of </a:t>
            </a:r>
            <a:r>
              <a:rPr lang="en-GB" dirty="0" smtClean="0"/>
              <a:t>having stars in films.</a:t>
            </a:r>
            <a:endParaRPr lang="en-GB" dirty="0" smtClean="0"/>
          </a:p>
          <a:p>
            <a:endParaRPr lang="en-GB" sz="800" dirty="0" smtClean="0"/>
          </a:p>
          <a:p>
            <a:r>
              <a:rPr lang="en-GB" dirty="0" smtClean="0"/>
              <a:t>I shall </a:t>
            </a:r>
            <a:r>
              <a:rPr lang="en-GB" dirty="0"/>
              <a:t>also take another look at the career of Bette Davis. </a:t>
            </a:r>
            <a:endParaRPr lang="en-GB" dirty="0" smtClean="0"/>
          </a:p>
          <a:p>
            <a:endParaRPr lang="en-GB" dirty="0"/>
          </a:p>
          <a:p>
            <a:r>
              <a:rPr lang="en-GB" dirty="0" smtClean="0"/>
              <a:t>Any questions?</a:t>
            </a:r>
            <a:endParaRPr lang="en-US" dirty="0"/>
          </a:p>
        </p:txBody>
      </p:sp>
    </p:spTree>
    <p:extLst>
      <p:ext uri="{BB962C8B-B14F-4D97-AF65-F5344CB8AC3E}">
        <p14:creationId xmlns:p14="http://schemas.microsoft.com/office/powerpoint/2010/main" val="11998580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160892" cy="859677"/>
          </a:xfrm>
        </p:spPr>
        <p:txBody>
          <a:bodyPr>
            <a:normAutofit/>
          </a:bodyPr>
          <a:lstStyle/>
          <a:p>
            <a:r>
              <a:rPr lang="en-US" dirty="0"/>
              <a:t>Film stars on the </a:t>
            </a:r>
            <a:r>
              <a:rPr lang="en-US" dirty="0" smtClean="0"/>
              <a:t>Internet</a:t>
            </a:r>
            <a:endParaRPr lang="en-US" dirty="0"/>
          </a:p>
        </p:txBody>
      </p:sp>
      <p:sp>
        <p:nvSpPr>
          <p:cNvPr id="3" name="Content Placeholder 2"/>
          <p:cNvSpPr>
            <a:spLocks noGrp="1"/>
          </p:cNvSpPr>
          <p:nvPr>
            <p:ph idx="1"/>
          </p:nvPr>
        </p:nvSpPr>
        <p:spPr>
          <a:xfrm>
            <a:off x="457200" y="1347605"/>
            <a:ext cx="7799191" cy="5160674"/>
          </a:xfrm>
        </p:spPr>
        <p:txBody>
          <a:bodyPr>
            <a:normAutofit fontScale="92500" lnSpcReduction="10000"/>
          </a:bodyPr>
          <a:lstStyle/>
          <a:p>
            <a:r>
              <a:rPr lang="en-US" sz="2800" dirty="0" smtClean="0"/>
              <a:t>‘… television </a:t>
            </a:r>
            <a:r>
              <a:rPr lang="en-US" sz="2800" dirty="0"/>
              <a:t>and print media continue to actively circulate the discourses of film stardom, yet the most rapid growth in the dissemination of those discourses has come with the widespread adoption of the Internet’ </a:t>
            </a:r>
            <a:r>
              <a:rPr lang="en-US" sz="2000" dirty="0" smtClean="0"/>
              <a:t>(Paul McDonald, </a:t>
            </a:r>
            <a:r>
              <a:rPr lang="en-US" sz="2000" i="1" dirty="0" smtClean="0"/>
              <a:t>The </a:t>
            </a:r>
            <a:r>
              <a:rPr lang="en-US" sz="2000" i="1" dirty="0"/>
              <a:t>S</a:t>
            </a:r>
            <a:r>
              <a:rPr lang="en-US" sz="2000" i="1" dirty="0" smtClean="0"/>
              <a:t>tar System</a:t>
            </a:r>
            <a:r>
              <a:rPr lang="en-US" sz="2000" dirty="0" smtClean="0"/>
              <a:t>, </a:t>
            </a:r>
            <a:r>
              <a:rPr lang="en-US" sz="2000" dirty="0"/>
              <a:t>2000: 113). </a:t>
            </a:r>
            <a:endParaRPr lang="en-US" sz="2000" dirty="0" smtClean="0"/>
          </a:p>
          <a:p>
            <a:endParaRPr lang="en-US" sz="800" dirty="0" smtClean="0"/>
          </a:p>
          <a:p>
            <a:r>
              <a:rPr lang="en-US" sz="2800" dirty="0" smtClean="0"/>
              <a:t>Official </a:t>
            </a:r>
            <a:r>
              <a:rPr lang="en-US" sz="2800" dirty="0"/>
              <a:t>websites provide details of new releases, featuring trailers, competitions, merchandise, along with a plot synopsis and profiles of the stars.</a:t>
            </a:r>
            <a:r>
              <a:rPr lang="en-GB" sz="2800" dirty="0"/>
              <a:t> </a:t>
            </a:r>
            <a:endParaRPr lang="en-GB" sz="2800" dirty="0" smtClean="0"/>
          </a:p>
          <a:p>
            <a:endParaRPr lang="en-US" sz="800" dirty="0" smtClean="0"/>
          </a:p>
          <a:p>
            <a:r>
              <a:rPr lang="en-US" sz="2800" dirty="0" smtClean="0"/>
              <a:t>Film stars also appear on </a:t>
            </a:r>
            <a:r>
              <a:rPr lang="en-US" sz="2800" dirty="0"/>
              <a:t>celebrity porn sites, featuring both authentic nude images taken from earlier stages of a star’s career or faked images in which their heads are digitally attached to a naked body.</a:t>
            </a:r>
            <a:r>
              <a:rPr lang="en-GB" sz="2800" dirty="0"/>
              <a:t> </a:t>
            </a:r>
            <a:endParaRPr lang="en-US" sz="2600" dirty="0" smtClean="0"/>
          </a:p>
        </p:txBody>
      </p:sp>
      <p:pic>
        <p:nvPicPr>
          <p:cNvPr id="4" name="Picture 3"/>
          <p:cNvPicPr>
            <a:picLocks noChangeAspect="1"/>
          </p:cNvPicPr>
          <p:nvPr/>
        </p:nvPicPr>
        <p:blipFill>
          <a:blip r:embed="rId2"/>
          <a:stretch>
            <a:fillRect/>
          </a:stretch>
        </p:blipFill>
        <p:spPr>
          <a:xfrm>
            <a:off x="7956240" y="0"/>
            <a:ext cx="1187760" cy="1627070"/>
          </a:xfrm>
          <a:prstGeom prst="rect">
            <a:avLst/>
          </a:prstGeom>
        </p:spPr>
      </p:pic>
      <p:pic>
        <p:nvPicPr>
          <p:cNvPr id="5" name="Picture 4"/>
          <p:cNvPicPr>
            <a:picLocks noChangeAspect="1"/>
          </p:cNvPicPr>
          <p:nvPr/>
        </p:nvPicPr>
        <p:blipFill>
          <a:blip r:embed="rId3"/>
          <a:stretch>
            <a:fillRect/>
          </a:stretch>
        </p:blipFill>
        <p:spPr>
          <a:xfrm>
            <a:off x="8256391" y="5407031"/>
            <a:ext cx="887609" cy="1450969"/>
          </a:xfrm>
          <a:prstGeom prst="rect">
            <a:avLst/>
          </a:prstGeom>
        </p:spPr>
      </p:pic>
    </p:spTree>
    <p:extLst>
      <p:ext uri="{BB962C8B-B14F-4D97-AF65-F5344CB8AC3E}">
        <p14:creationId xmlns:p14="http://schemas.microsoft.com/office/powerpoint/2010/main" val="29552871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85725" cy="782117"/>
          </a:xfrm>
        </p:spPr>
        <p:txBody>
          <a:bodyPr>
            <a:normAutofit/>
          </a:bodyPr>
          <a:lstStyle/>
          <a:p>
            <a:r>
              <a:rPr lang="en-GB" dirty="0" smtClean="0"/>
              <a:t>Exposé</a:t>
            </a:r>
            <a:endParaRPr lang="en-US" dirty="0"/>
          </a:p>
        </p:txBody>
      </p:sp>
      <p:sp>
        <p:nvSpPr>
          <p:cNvPr id="3" name="Content Placeholder 2"/>
          <p:cNvSpPr>
            <a:spLocks noGrp="1"/>
          </p:cNvSpPr>
          <p:nvPr>
            <p:ph idx="1"/>
          </p:nvPr>
        </p:nvSpPr>
        <p:spPr>
          <a:xfrm>
            <a:off x="457199" y="1170697"/>
            <a:ext cx="7232045" cy="5441291"/>
          </a:xfrm>
        </p:spPr>
        <p:txBody>
          <a:bodyPr>
            <a:normAutofit lnSpcReduction="10000"/>
          </a:bodyPr>
          <a:lstStyle/>
          <a:p>
            <a:r>
              <a:rPr lang="en-GB" sz="2400" dirty="0" smtClean="0"/>
              <a:t>‘During </a:t>
            </a:r>
            <a:r>
              <a:rPr lang="en-GB" sz="2400" dirty="0"/>
              <a:t>the 1950s, the opulent homes of film stars came under scrutiny. By the 1960s, this also included their extravagant lifestyles and their sex lives. </a:t>
            </a:r>
            <a:r>
              <a:rPr lang="en-GB" sz="2400" dirty="0" smtClean="0"/>
              <a:t>Transgressions of normative behaviour </a:t>
            </a:r>
            <a:r>
              <a:rPr lang="en-GB" sz="2400" dirty="0"/>
              <a:t>became </a:t>
            </a:r>
            <a:r>
              <a:rPr lang="en-GB" sz="2400" dirty="0" smtClean="0"/>
              <a:t>was exposed in best</a:t>
            </a:r>
            <a:r>
              <a:rPr lang="en-GB" sz="2400" dirty="0"/>
              <a:t>-selling publications like </a:t>
            </a:r>
            <a:r>
              <a:rPr lang="en-GB" sz="2400" i="1" dirty="0"/>
              <a:t>Confidential</a:t>
            </a:r>
            <a:r>
              <a:rPr lang="en-GB" sz="2400" dirty="0"/>
              <a:t> and the </a:t>
            </a:r>
            <a:r>
              <a:rPr lang="en-GB" sz="2400" i="1" dirty="0"/>
              <a:t>National Enquirer</a:t>
            </a:r>
            <a:r>
              <a:rPr lang="en-GB" sz="2400" dirty="0"/>
              <a:t>. Knowledge of a star’s divorce, hints of improper liaisons, and scandals that involved sexual indiscretions became commonplace in the </a:t>
            </a:r>
            <a:r>
              <a:rPr lang="en-GB" sz="2400" dirty="0" smtClean="0"/>
              <a:t>press’ </a:t>
            </a:r>
            <a:r>
              <a:rPr lang="en-GB" sz="2000" dirty="0" smtClean="0"/>
              <a:t>(P. David Marshall</a:t>
            </a:r>
            <a:r>
              <a:rPr lang="en-GB" sz="2000" dirty="0"/>
              <a:t>, </a:t>
            </a:r>
            <a:r>
              <a:rPr lang="en-GB" sz="2000" i="1" dirty="0" smtClean="0"/>
              <a:t>Celebrity and Power</a:t>
            </a:r>
            <a:r>
              <a:rPr lang="en-GB" sz="2000" dirty="0" smtClean="0"/>
              <a:t>, 1997</a:t>
            </a:r>
            <a:r>
              <a:rPr lang="en-GB" sz="2000" dirty="0"/>
              <a:t>: 105)</a:t>
            </a:r>
            <a:r>
              <a:rPr lang="en-GB" sz="2000" dirty="0" smtClean="0"/>
              <a:t>.</a:t>
            </a:r>
          </a:p>
          <a:p>
            <a:endParaRPr lang="en-GB" sz="800" dirty="0" smtClean="0"/>
          </a:p>
          <a:p>
            <a:r>
              <a:rPr lang="en-GB" sz="2400" dirty="0" smtClean="0"/>
              <a:t>During </a:t>
            </a:r>
            <a:r>
              <a:rPr lang="en-GB" sz="2400" dirty="0"/>
              <a:t>the 1960s and </a:t>
            </a:r>
            <a:r>
              <a:rPr lang="en-GB" sz="2400" dirty="0" smtClean="0"/>
              <a:t>1970s, Elizabeth </a:t>
            </a:r>
            <a:r>
              <a:rPr lang="en-GB" sz="2400" dirty="0"/>
              <a:t>Taylor was seldom out of the newspapers, which detailed her obsession with expensive jewels, her various marriages and </a:t>
            </a:r>
            <a:r>
              <a:rPr lang="en-GB" sz="2400" dirty="0" smtClean="0"/>
              <a:t>even </a:t>
            </a:r>
            <a:r>
              <a:rPr lang="en-GB" sz="2400" dirty="0"/>
              <a:t>her weight and health problems, including alcohol and drug addictions. </a:t>
            </a:r>
            <a:endParaRPr lang="en-US" sz="2400" dirty="0" smtClean="0"/>
          </a:p>
        </p:txBody>
      </p:sp>
      <p:pic>
        <p:nvPicPr>
          <p:cNvPr id="4" name="Picture 3"/>
          <p:cNvPicPr>
            <a:picLocks noChangeAspect="1"/>
          </p:cNvPicPr>
          <p:nvPr/>
        </p:nvPicPr>
        <p:blipFill>
          <a:blip r:embed="rId2"/>
          <a:stretch>
            <a:fillRect/>
          </a:stretch>
        </p:blipFill>
        <p:spPr>
          <a:xfrm>
            <a:off x="7842925" y="-1"/>
            <a:ext cx="1301075" cy="1766933"/>
          </a:xfrm>
          <a:prstGeom prst="rect">
            <a:avLst/>
          </a:prstGeom>
        </p:spPr>
      </p:pic>
      <p:pic>
        <p:nvPicPr>
          <p:cNvPr id="5" name="Picture 4"/>
          <p:cNvPicPr>
            <a:picLocks noChangeAspect="1"/>
          </p:cNvPicPr>
          <p:nvPr/>
        </p:nvPicPr>
        <p:blipFill>
          <a:blip r:embed="rId3"/>
          <a:stretch>
            <a:fillRect/>
          </a:stretch>
        </p:blipFill>
        <p:spPr>
          <a:xfrm>
            <a:off x="7842925" y="1809233"/>
            <a:ext cx="1301075" cy="1573881"/>
          </a:xfrm>
          <a:prstGeom prst="rect">
            <a:avLst/>
          </a:prstGeom>
        </p:spPr>
      </p:pic>
      <p:pic>
        <p:nvPicPr>
          <p:cNvPr id="6" name="Picture 5"/>
          <p:cNvPicPr>
            <a:picLocks noChangeAspect="1"/>
          </p:cNvPicPr>
          <p:nvPr/>
        </p:nvPicPr>
        <p:blipFill>
          <a:blip r:embed="rId4"/>
          <a:stretch>
            <a:fillRect/>
          </a:stretch>
        </p:blipFill>
        <p:spPr>
          <a:xfrm>
            <a:off x="7842924" y="3383113"/>
            <a:ext cx="1301076" cy="1745785"/>
          </a:xfrm>
          <a:prstGeom prst="rect">
            <a:avLst/>
          </a:prstGeom>
        </p:spPr>
      </p:pic>
      <p:pic>
        <p:nvPicPr>
          <p:cNvPr id="7" name="Picture 6"/>
          <p:cNvPicPr>
            <a:picLocks noChangeAspect="1"/>
          </p:cNvPicPr>
          <p:nvPr/>
        </p:nvPicPr>
        <p:blipFill>
          <a:blip r:embed="rId5"/>
          <a:stretch>
            <a:fillRect/>
          </a:stretch>
        </p:blipFill>
        <p:spPr>
          <a:xfrm>
            <a:off x="7826244" y="5089835"/>
            <a:ext cx="1317756" cy="1768166"/>
          </a:xfrm>
          <a:prstGeom prst="rect">
            <a:avLst/>
          </a:prstGeom>
        </p:spPr>
      </p:pic>
    </p:spTree>
    <p:extLst>
      <p:ext uri="{BB962C8B-B14F-4D97-AF65-F5344CB8AC3E}">
        <p14:creationId xmlns:p14="http://schemas.microsoft.com/office/powerpoint/2010/main" val="10101330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99151" cy="1143000"/>
          </a:xfrm>
        </p:spPr>
        <p:txBody>
          <a:bodyPr>
            <a:normAutofit fontScale="90000"/>
          </a:bodyPr>
          <a:lstStyle/>
          <a:p>
            <a:r>
              <a:rPr lang="en-GB" dirty="0"/>
              <a:t>Hollywood publicists since the </a:t>
            </a:r>
            <a:r>
              <a:rPr lang="en-GB" dirty="0" smtClean="0"/>
              <a:t>1980s</a:t>
            </a:r>
            <a:endParaRPr lang="en-US" dirty="0"/>
          </a:p>
        </p:txBody>
      </p:sp>
      <p:sp>
        <p:nvSpPr>
          <p:cNvPr id="3" name="Content Placeholder 2"/>
          <p:cNvSpPr>
            <a:spLocks noGrp="1"/>
          </p:cNvSpPr>
          <p:nvPr>
            <p:ph idx="1"/>
          </p:nvPr>
        </p:nvSpPr>
        <p:spPr>
          <a:xfrm>
            <a:off x="457200" y="1541505"/>
            <a:ext cx="8229600" cy="5031704"/>
          </a:xfrm>
        </p:spPr>
        <p:txBody>
          <a:bodyPr>
            <a:normAutofit fontScale="92500" lnSpcReduction="20000"/>
          </a:bodyPr>
          <a:lstStyle/>
          <a:p>
            <a:r>
              <a:rPr lang="en-US" sz="2600" dirty="0" smtClean="0"/>
              <a:t>W</a:t>
            </a:r>
            <a:r>
              <a:rPr lang="en-GB" sz="2800" dirty="0" smtClean="0"/>
              <a:t>hen </a:t>
            </a:r>
            <a:r>
              <a:rPr lang="en-GB" sz="2800" dirty="0"/>
              <a:t>the in-house publicity departments of the big Hollywood studios were downsized during the fifties and sixties, their operations were increasingly taken over by independent publicity firms </a:t>
            </a:r>
            <a:r>
              <a:rPr lang="en-GB" sz="2200" dirty="0" smtClean="0"/>
              <a:t>(</a:t>
            </a:r>
            <a:r>
              <a:rPr lang="en-US" sz="2200" dirty="0"/>
              <a:t>Paul McDonald </a:t>
            </a:r>
            <a:r>
              <a:rPr lang="en-GB" sz="2200" dirty="0" smtClean="0"/>
              <a:t>‘</a:t>
            </a:r>
            <a:r>
              <a:rPr lang="en-GB" sz="2200" dirty="0"/>
              <a:t>The Star System: the Production of Hollywood Stardom in the Post-Studio Era’ in </a:t>
            </a:r>
            <a:r>
              <a:rPr lang="en-GB" sz="2200" i="1" dirty="0" smtClean="0"/>
              <a:t>The </a:t>
            </a:r>
            <a:r>
              <a:rPr lang="en-GB" sz="2200" i="1" dirty="0"/>
              <a:t>Contemporary Hollywood Film Industry</a:t>
            </a:r>
            <a:r>
              <a:rPr lang="en-GB" sz="2200" dirty="0"/>
              <a:t> </a:t>
            </a:r>
            <a:r>
              <a:rPr lang="en-GB" sz="2200" dirty="0" smtClean="0"/>
              <a:t> [</a:t>
            </a:r>
            <a:r>
              <a:rPr lang="en-GB" sz="2200" dirty="0" err="1" smtClean="0"/>
              <a:t>eds</a:t>
            </a:r>
            <a:r>
              <a:rPr lang="en-GB" sz="2200" dirty="0" smtClean="0"/>
              <a:t>] Paul McDonald &amp; Janet </a:t>
            </a:r>
            <a:r>
              <a:rPr lang="en-GB" sz="2200" dirty="0" err="1" smtClean="0"/>
              <a:t>Wasko</a:t>
            </a:r>
            <a:r>
              <a:rPr lang="en-GB" sz="2200" dirty="0" smtClean="0"/>
              <a:t>, 2008</a:t>
            </a:r>
            <a:r>
              <a:rPr lang="en-GB" sz="2200" dirty="0"/>
              <a:t>: 173). </a:t>
            </a:r>
            <a:endParaRPr lang="en-GB" sz="2200" dirty="0" smtClean="0"/>
          </a:p>
          <a:p>
            <a:endParaRPr lang="en-GB" sz="800" dirty="0" smtClean="0"/>
          </a:p>
          <a:p>
            <a:r>
              <a:rPr lang="en-GB" sz="2800" dirty="0" smtClean="0"/>
              <a:t>Their </a:t>
            </a:r>
            <a:r>
              <a:rPr lang="en-GB" sz="2800" dirty="0"/>
              <a:t>work has chiefly involved creating and managing ‘relationships between film stars and the array of other media channels through which the identities of stars are circulated’, such as personal appearances at press conferences, premieres and charity events, in magazine interviews and on television chat shows (McDonald 2008: 174)</a:t>
            </a:r>
            <a:r>
              <a:rPr lang="en-GB" sz="2800" dirty="0" smtClean="0"/>
              <a:t>.</a:t>
            </a:r>
            <a:endParaRPr lang="en-US" sz="2600" dirty="0"/>
          </a:p>
        </p:txBody>
      </p:sp>
    </p:spTree>
    <p:extLst>
      <p:ext uri="{BB962C8B-B14F-4D97-AF65-F5344CB8AC3E}">
        <p14:creationId xmlns:p14="http://schemas.microsoft.com/office/powerpoint/2010/main" val="2738022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542"/>
          </a:xfrm>
        </p:spPr>
        <p:txBody>
          <a:bodyPr>
            <a:normAutofit/>
          </a:bodyPr>
          <a:lstStyle/>
          <a:p>
            <a:r>
              <a:rPr lang="en-US" dirty="0"/>
              <a:t>PR: R&amp;C to </a:t>
            </a:r>
            <a:r>
              <a:rPr lang="en-US" dirty="0" smtClean="0"/>
              <a:t>PMK/HBH</a:t>
            </a:r>
            <a:endParaRPr lang="en-GB" dirty="0"/>
          </a:p>
        </p:txBody>
      </p:sp>
      <p:sp>
        <p:nvSpPr>
          <p:cNvPr id="3" name="Content Placeholder 2"/>
          <p:cNvSpPr>
            <a:spLocks noGrp="1"/>
          </p:cNvSpPr>
          <p:nvPr>
            <p:ph idx="1"/>
          </p:nvPr>
        </p:nvSpPr>
        <p:spPr>
          <a:xfrm>
            <a:off x="457201" y="1415470"/>
            <a:ext cx="6686356" cy="5201942"/>
          </a:xfrm>
        </p:spPr>
        <p:txBody>
          <a:bodyPr>
            <a:normAutofit fontScale="77500" lnSpcReduction="20000"/>
          </a:bodyPr>
          <a:lstStyle/>
          <a:p>
            <a:r>
              <a:rPr lang="en-US" sz="2800" b="1" dirty="0"/>
              <a:t>Rogers and </a:t>
            </a:r>
            <a:r>
              <a:rPr lang="en-US" sz="2800" b="1" dirty="0" smtClean="0"/>
              <a:t>Cowan</a:t>
            </a:r>
            <a:r>
              <a:rPr lang="en-US" sz="2800" dirty="0"/>
              <a:t> </a:t>
            </a:r>
            <a:r>
              <a:rPr lang="en-US" sz="2800" dirty="0" smtClean="0"/>
              <a:t>was set </a:t>
            </a:r>
            <a:r>
              <a:rPr lang="en-US" sz="2800" dirty="0"/>
              <a:t>up in 1950 by Henry Rogers, who had previously worked as a press agent for Hollywood stars (e.g., Rita Hayworth). </a:t>
            </a:r>
            <a:endParaRPr lang="en-US" sz="2800" dirty="0" smtClean="0"/>
          </a:p>
          <a:p>
            <a:endParaRPr lang="en-US" sz="800" dirty="0" smtClean="0"/>
          </a:p>
          <a:p>
            <a:r>
              <a:rPr lang="en-US" sz="2800" dirty="0" smtClean="0"/>
              <a:t>By </a:t>
            </a:r>
            <a:r>
              <a:rPr lang="en-US" sz="2800" dirty="0"/>
              <a:t>the 1970s, R&amp;C was the biggest PR company in L</a:t>
            </a:r>
            <a:r>
              <a:rPr lang="en-US" sz="2800" dirty="0" smtClean="0"/>
              <a:t>os Angeles. </a:t>
            </a:r>
          </a:p>
          <a:p>
            <a:endParaRPr lang="en-US" sz="800" dirty="0" smtClean="0"/>
          </a:p>
          <a:p>
            <a:r>
              <a:rPr lang="en-US" sz="2800" b="1" dirty="0" smtClean="0"/>
              <a:t>Pat </a:t>
            </a:r>
            <a:r>
              <a:rPr lang="en-US" sz="2800" b="1" dirty="0"/>
              <a:t>Kingsley </a:t>
            </a:r>
            <a:r>
              <a:rPr lang="en-US" sz="2800" dirty="0"/>
              <a:t>joined R&amp; C as a secretary in 1959 and was </a:t>
            </a:r>
            <a:r>
              <a:rPr lang="en-US" sz="2800" dirty="0" smtClean="0"/>
              <a:t>eventually promoted </a:t>
            </a:r>
            <a:r>
              <a:rPr lang="en-US" sz="2800" dirty="0"/>
              <a:t>to </a:t>
            </a:r>
            <a:r>
              <a:rPr lang="en-US" sz="2800" dirty="0" smtClean="0"/>
              <a:t>‘planter’. </a:t>
            </a:r>
          </a:p>
          <a:p>
            <a:endParaRPr lang="en-US" sz="800" dirty="0" smtClean="0"/>
          </a:p>
          <a:p>
            <a:pPr lvl="1"/>
            <a:r>
              <a:rPr lang="en-US" sz="2400" dirty="0" smtClean="0"/>
              <a:t>She </a:t>
            </a:r>
            <a:r>
              <a:rPr lang="en-US" sz="2400" dirty="0"/>
              <a:t>left in 1971 to form </a:t>
            </a:r>
            <a:r>
              <a:rPr lang="en-US" sz="2400" b="1" dirty="0"/>
              <a:t>Pickwick Public Relations</a:t>
            </a:r>
            <a:r>
              <a:rPr lang="en-US" sz="2400" dirty="0"/>
              <a:t> with Lois Smith. </a:t>
            </a:r>
            <a:endParaRPr lang="en-US" sz="2400" dirty="0" smtClean="0"/>
          </a:p>
          <a:p>
            <a:endParaRPr lang="en-US" sz="800" dirty="0" smtClean="0"/>
          </a:p>
          <a:p>
            <a:pPr lvl="1"/>
            <a:r>
              <a:rPr lang="en-US" sz="2400" dirty="0" smtClean="0"/>
              <a:t>In </a:t>
            </a:r>
            <a:r>
              <a:rPr lang="en-US" sz="2400" dirty="0"/>
              <a:t>1980 they merged with </a:t>
            </a:r>
            <a:r>
              <a:rPr lang="en-US" sz="2400" dirty="0" err="1"/>
              <a:t>Maslansky-Koenigsberg</a:t>
            </a:r>
            <a:r>
              <a:rPr lang="en-US" sz="2400" dirty="0"/>
              <a:t> to form </a:t>
            </a:r>
            <a:r>
              <a:rPr lang="en-US" sz="2400" b="1" dirty="0"/>
              <a:t>PMK</a:t>
            </a:r>
            <a:r>
              <a:rPr lang="en-US" sz="2400" dirty="0"/>
              <a:t>, becoming </a:t>
            </a:r>
            <a:r>
              <a:rPr lang="en-US" sz="2400" dirty="0" smtClean="0"/>
              <a:t>Hollywood’s </a:t>
            </a:r>
            <a:r>
              <a:rPr lang="en-US" sz="2400" dirty="0"/>
              <a:t>leading PR company, handling publicity for Tom Cruise, Sharon Stone, Richard Gere, Jodie Foster and Al Pacino. </a:t>
            </a:r>
            <a:endParaRPr lang="en-US" sz="2400" dirty="0" smtClean="0"/>
          </a:p>
          <a:p>
            <a:endParaRPr lang="en-US" sz="800" dirty="0" smtClean="0"/>
          </a:p>
          <a:p>
            <a:r>
              <a:rPr lang="en-US" sz="2800" dirty="0" smtClean="0"/>
              <a:t>In </a:t>
            </a:r>
            <a:r>
              <a:rPr lang="en-US" sz="2800" dirty="0"/>
              <a:t>1999, PMK was acquired by </a:t>
            </a:r>
            <a:r>
              <a:rPr lang="en-US" sz="2800" b="1" dirty="0" smtClean="0"/>
              <a:t>Interpublic</a:t>
            </a:r>
            <a:r>
              <a:rPr lang="en-US" sz="2800" dirty="0" smtClean="0"/>
              <a:t>.</a:t>
            </a:r>
          </a:p>
          <a:p>
            <a:endParaRPr lang="en-US" sz="800" dirty="0" smtClean="0"/>
          </a:p>
          <a:p>
            <a:r>
              <a:rPr lang="en-US" sz="2800" dirty="0" smtClean="0"/>
              <a:t>In </a:t>
            </a:r>
            <a:r>
              <a:rPr lang="en-US" sz="2800" dirty="0"/>
              <a:t>2001, PMK was merged with </a:t>
            </a:r>
            <a:r>
              <a:rPr lang="en-US" sz="2800" dirty="0" err="1"/>
              <a:t>Huvane</a:t>
            </a:r>
            <a:r>
              <a:rPr lang="en-US" sz="2800" dirty="0"/>
              <a:t> Baum Halls to form </a:t>
            </a:r>
            <a:r>
              <a:rPr lang="en-US" sz="2800" b="1" dirty="0"/>
              <a:t>PMK/HBH</a:t>
            </a:r>
            <a:r>
              <a:rPr lang="en-US" sz="2800" dirty="0"/>
              <a:t>. </a:t>
            </a:r>
            <a:endParaRPr lang="en-GB" sz="2800" dirty="0"/>
          </a:p>
          <a:p>
            <a:endParaRPr lang="en-US" sz="2800" dirty="0"/>
          </a:p>
        </p:txBody>
      </p:sp>
      <p:pic>
        <p:nvPicPr>
          <p:cNvPr id="4" name="Picture 3"/>
          <p:cNvPicPr>
            <a:picLocks noChangeAspect="1"/>
          </p:cNvPicPr>
          <p:nvPr/>
        </p:nvPicPr>
        <p:blipFill>
          <a:blip r:embed="rId2"/>
          <a:stretch>
            <a:fillRect/>
          </a:stretch>
        </p:blipFill>
        <p:spPr>
          <a:xfrm>
            <a:off x="7858414" y="0"/>
            <a:ext cx="1285586" cy="2577939"/>
          </a:xfrm>
          <a:prstGeom prst="rect">
            <a:avLst/>
          </a:prstGeom>
        </p:spPr>
      </p:pic>
      <p:pic>
        <p:nvPicPr>
          <p:cNvPr id="5" name="Picture 4"/>
          <p:cNvPicPr>
            <a:picLocks noChangeAspect="1"/>
          </p:cNvPicPr>
          <p:nvPr/>
        </p:nvPicPr>
        <p:blipFill>
          <a:blip r:embed="rId3"/>
          <a:stretch>
            <a:fillRect/>
          </a:stretch>
        </p:blipFill>
        <p:spPr>
          <a:xfrm>
            <a:off x="6964967" y="4793774"/>
            <a:ext cx="2179034" cy="1124662"/>
          </a:xfrm>
          <a:prstGeom prst="rect">
            <a:avLst/>
          </a:prstGeom>
        </p:spPr>
      </p:pic>
      <p:pic>
        <p:nvPicPr>
          <p:cNvPr id="6" name="Picture 5"/>
          <p:cNvPicPr>
            <a:picLocks noChangeAspect="1"/>
          </p:cNvPicPr>
          <p:nvPr/>
        </p:nvPicPr>
        <p:blipFill>
          <a:blip r:embed="rId4"/>
          <a:stretch>
            <a:fillRect/>
          </a:stretch>
        </p:blipFill>
        <p:spPr>
          <a:xfrm>
            <a:off x="7858414" y="3729741"/>
            <a:ext cx="1285586" cy="964190"/>
          </a:xfrm>
          <a:prstGeom prst="rect">
            <a:avLst/>
          </a:prstGeom>
        </p:spPr>
      </p:pic>
      <p:pic>
        <p:nvPicPr>
          <p:cNvPr id="7" name="Picture 6"/>
          <p:cNvPicPr>
            <a:picLocks noChangeAspect="1"/>
          </p:cNvPicPr>
          <p:nvPr/>
        </p:nvPicPr>
        <p:blipFill>
          <a:blip r:embed="rId5"/>
          <a:stretch>
            <a:fillRect/>
          </a:stretch>
        </p:blipFill>
        <p:spPr>
          <a:xfrm>
            <a:off x="7558286" y="1875093"/>
            <a:ext cx="1128514" cy="1405692"/>
          </a:xfrm>
          <a:prstGeom prst="rect">
            <a:avLst/>
          </a:prstGeom>
        </p:spPr>
      </p:pic>
    </p:spTree>
    <p:extLst>
      <p:ext uri="{BB962C8B-B14F-4D97-AF65-F5344CB8AC3E}">
        <p14:creationId xmlns:p14="http://schemas.microsoft.com/office/powerpoint/2010/main" val="1990295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542"/>
          </a:xfrm>
        </p:spPr>
        <p:txBody>
          <a:bodyPr>
            <a:normAutofit/>
          </a:bodyPr>
          <a:lstStyle/>
          <a:p>
            <a:r>
              <a:rPr lang="en-GB" dirty="0"/>
              <a:t>The Top </a:t>
            </a:r>
            <a:r>
              <a:rPr lang="en-GB" dirty="0" smtClean="0"/>
              <a:t>Players in Hollywood</a:t>
            </a:r>
            <a:endParaRPr lang="en-US" dirty="0"/>
          </a:p>
        </p:txBody>
      </p:sp>
      <p:sp>
        <p:nvSpPr>
          <p:cNvPr id="3" name="Content Placeholder 2"/>
          <p:cNvSpPr>
            <a:spLocks noGrp="1"/>
          </p:cNvSpPr>
          <p:nvPr>
            <p:ph idx="1"/>
          </p:nvPr>
        </p:nvSpPr>
        <p:spPr>
          <a:xfrm>
            <a:off x="457200" y="1434860"/>
            <a:ext cx="8229600" cy="4992924"/>
          </a:xfrm>
        </p:spPr>
        <p:txBody>
          <a:bodyPr>
            <a:normAutofit fontScale="85000" lnSpcReduction="10000"/>
          </a:bodyPr>
          <a:lstStyle/>
          <a:p>
            <a:r>
              <a:rPr lang="en-GB" b="1" dirty="0"/>
              <a:t>Interpublic</a:t>
            </a:r>
            <a:r>
              <a:rPr lang="en-GB" dirty="0"/>
              <a:t>, </a:t>
            </a:r>
            <a:r>
              <a:rPr lang="en-GB" dirty="0" smtClean="0"/>
              <a:t>owns </a:t>
            </a:r>
            <a:r>
              <a:rPr lang="en-GB" dirty="0"/>
              <a:t>three of the top six PR companies in Hollywood. </a:t>
            </a:r>
            <a:endParaRPr lang="en-GB" dirty="0" smtClean="0"/>
          </a:p>
          <a:p>
            <a:endParaRPr lang="en-GB" sz="800" b="1" dirty="0" smtClean="0"/>
          </a:p>
          <a:p>
            <a:r>
              <a:rPr lang="en-GB" b="1" dirty="0" smtClean="0"/>
              <a:t>CAA</a:t>
            </a:r>
            <a:r>
              <a:rPr lang="en-GB" dirty="0"/>
              <a:t>, the Creative Artists </a:t>
            </a:r>
            <a:r>
              <a:rPr lang="en-GB" dirty="0" smtClean="0"/>
              <a:t>Agency, the top talent agency.</a:t>
            </a:r>
          </a:p>
          <a:p>
            <a:endParaRPr lang="en-GB" sz="800" dirty="0" smtClean="0"/>
          </a:p>
          <a:p>
            <a:r>
              <a:rPr lang="en-GB" dirty="0" smtClean="0"/>
              <a:t>‘… another </a:t>
            </a:r>
            <a:r>
              <a:rPr lang="en-GB" dirty="0"/>
              <a:t>significant challenge to studio hegemony involved top filmmaking talent and </a:t>
            </a:r>
            <a:r>
              <a:rPr lang="en-GB" dirty="0" smtClean="0"/>
              <a:t>the </a:t>
            </a:r>
            <a:r>
              <a:rPr lang="en-GB" dirty="0"/>
              <a:t>leading agencies, most notably William Morris, CAA, and ICM, which formed a veritable cartel during the 1980s and exercised far more authority over Hollywood filmmaking than any studio </a:t>
            </a:r>
            <a:r>
              <a:rPr lang="en-GB" sz="2400" dirty="0" smtClean="0"/>
              <a:t>(Tom Schatz, ‘The </a:t>
            </a:r>
            <a:r>
              <a:rPr lang="en-GB" sz="2400" dirty="0"/>
              <a:t>studio system and conglomerate Hollywood,’ </a:t>
            </a:r>
            <a:r>
              <a:rPr lang="en-GB" sz="2400" dirty="0" smtClean="0"/>
              <a:t>in </a:t>
            </a:r>
            <a:r>
              <a:rPr lang="en-GB" sz="2400" dirty="0"/>
              <a:t>McDonald &amp; </a:t>
            </a:r>
            <a:r>
              <a:rPr lang="en-GB" sz="2400" dirty="0" err="1"/>
              <a:t>Wasko’s</a:t>
            </a:r>
            <a:r>
              <a:rPr lang="en-GB" sz="2400" dirty="0"/>
              <a:t> </a:t>
            </a:r>
            <a:r>
              <a:rPr lang="en-GB" sz="2400" i="1" dirty="0"/>
              <a:t>The Contemporary Hollywood Film Industry</a:t>
            </a:r>
            <a:r>
              <a:rPr lang="en-GB" sz="2400" dirty="0"/>
              <a:t> (</a:t>
            </a:r>
            <a:r>
              <a:rPr lang="en-GB" sz="2400" dirty="0" smtClean="0"/>
              <a:t>2008: </a:t>
            </a:r>
            <a:r>
              <a:rPr lang="en-GB" sz="2400" dirty="0"/>
              <a:t>25</a:t>
            </a:r>
            <a:r>
              <a:rPr lang="en-GB" sz="2400" dirty="0" smtClean="0"/>
              <a:t>). </a:t>
            </a:r>
          </a:p>
        </p:txBody>
      </p:sp>
      <p:pic>
        <p:nvPicPr>
          <p:cNvPr id="4" name="Picture 3"/>
          <p:cNvPicPr>
            <a:picLocks noChangeAspect="1"/>
          </p:cNvPicPr>
          <p:nvPr/>
        </p:nvPicPr>
        <p:blipFill>
          <a:blip r:embed="rId2"/>
          <a:stretch>
            <a:fillRect/>
          </a:stretch>
        </p:blipFill>
        <p:spPr>
          <a:xfrm>
            <a:off x="7553191" y="1885019"/>
            <a:ext cx="1590809" cy="922669"/>
          </a:xfrm>
          <a:prstGeom prst="rect">
            <a:avLst/>
          </a:prstGeom>
        </p:spPr>
      </p:pic>
    </p:spTree>
    <p:extLst>
      <p:ext uri="{BB962C8B-B14F-4D97-AF65-F5344CB8AC3E}">
        <p14:creationId xmlns:p14="http://schemas.microsoft.com/office/powerpoint/2010/main" val="665683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62" y="193900"/>
            <a:ext cx="8229600" cy="1214904"/>
          </a:xfrm>
        </p:spPr>
        <p:txBody>
          <a:bodyPr>
            <a:normAutofit/>
          </a:bodyPr>
          <a:lstStyle/>
          <a:p>
            <a:r>
              <a:rPr lang="en-GB" dirty="0"/>
              <a:t>T</a:t>
            </a:r>
            <a:r>
              <a:rPr lang="en-GB" dirty="0" smtClean="0"/>
              <a:t>op </a:t>
            </a:r>
            <a:r>
              <a:rPr lang="en-GB" dirty="0"/>
              <a:t>talent </a:t>
            </a:r>
            <a:endParaRPr lang="en-US" dirty="0"/>
          </a:p>
        </p:txBody>
      </p:sp>
      <p:sp>
        <p:nvSpPr>
          <p:cNvPr id="3" name="Content Placeholder 2"/>
          <p:cNvSpPr>
            <a:spLocks noGrp="1"/>
          </p:cNvSpPr>
          <p:nvPr>
            <p:ph idx="1"/>
          </p:nvPr>
        </p:nvSpPr>
        <p:spPr>
          <a:xfrm>
            <a:off x="457200" y="1646913"/>
            <a:ext cx="8229600" cy="4732396"/>
          </a:xfrm>
        </p:spPr>
        <p:txBody>
          <a:bodyPr>
            <a:normAutofit/>
          </a:bodyPr>
          <a:lstStyle/>
          <a:p>
            <a:r>
              <a:rPr lang="en-GB" sz="2800" dirty="0"/>
              <a:t>‘Besides representing most of the top talent required to produce top features, these agencies were adept at packaging major studio productions, with the agency and its clients exercising enormous creative control and siphoning off a sizable portion of the revenues through “participation” deals’ </a:t>
            </a:r>
            <a:r>
              <a:rPr lang="en-GB" sz="2000" dirty="0"/>
              <a:t>(Tom Schatz, ‘The studio system and conglomerate Hollywood,’ in McDonald &amp; </a:t>
            </a:r>
            <a:r>
              <a:rPr lang="en-GB" sz="2000" dirty="0" err="1"/>
              <a:t>Wasko’s</a:t>
            </a:r>
            <a:r>
              <a:rPr lang="en-GB" sz="2000" dirty="0"/>
              <a:t> </a:t>
            </a:r>
            <a:r>
              <a:rPr lang="en-GB" sz="2000" i="1" dirty="0"/>
              <a:t>The Contemporary Hollywood Film </a:t>
            </a:r>
            <a:r>
              <a:rPr lang="en-GB" sz="2000" i="1" dirty="0" smtClean="0"/>
              <a:t>Industry</a:t>
            </a:r>
            <a:r>
              <a:rPr lang="en-GB" sz="2000" dirty="0" smtClean="0"/>
              <a:t>, 2008</a:t>
            </a:r>
            <a:r>
              <a:rPr lang="en-GB" sz="2000" dirty="0"/>
              <a:t>: 25). </a:t>
            </a:r>
          </a:p>
          <a:p>
            <a:endParaRPr lang="en-GB" sz="800" dirty="0" smtClean="0"/>
          </a:p>
          <a:p>
            <a:r>
              <a:rPr lang="en-GB" sz="2800" dirty="0" smtClean="0"/>
              <a:t>In 1980s, </a:t>
            </a:r>
            <a:r>
              <a:rPr lang="en-GB" sz="2800" dirty="0"/>
              <a:t>William Morris had over 500 agents and thousands of </a:t>
            </a:r>
            <a:r>
              <a:rPr lang="en-GB" sz="2800" dirty="0" smtClean="0"/>
              <a:t>clients.</a:t>
            </a:r>
          </a:p>
          <a:p>
            <a:endParaRPr lang="en-GB" sz="2800" dirty="0" smtClean="0"/>
          </a:p>
          <a:p>
            <a:endParaRPr lang="en-US" sz="3000" dirty="0"/>
          </a:p>
        </p:txBody>
      </p:sp>
      <p:pic>
        <p:nvPicPr>
          <p:cNvPr id="4" name="Picture 3"/>
          <p:cNvPicPr>
            <a:picLocks noChangeAspect="1"/>
          </p:cNvPicPr>
          <p:nvPr/>
        </p:nvPicPr>
        <p:blipFill>
          <a:blip r:embed="rId2"/>
          <a:stretch>
            <a:fillRect/>
          </a:stretch>
        </p:blipFill>
        <p:spPr>
          <a:xfrm>
            <a:off x="8020673" y="1"/>
            <a:ext cx="1123327" cy="1646912"/>
          </a:xfrm>
          <a:prstGeom prst="rect">
            <a:avLst/>
          </a:prstGeom>
        </p:spPr>
      </p:pic>
      <p:pic>
        <p:nvPicPr>
          <p:cNvPr id="5" name="Picture 4"/>
          <p:cNvPicPr>
            <a:picLocks noChangeAspect="1"/>
          </p:cNvPicPr>
          <p:nvPr/>
        </p:nvPicPr>
        <p:blipFill>
          <a:blip r:embed="rId3"/>
          <a:stretch>
            <a:fillRect/>
          </a:stretch>
        </p:blipFill>
        <p:spPr>
          <a:xfrm>
            <a:off x="5941130" y="5833082"/>
            <a:ext cx="3202870" cy="1024918"/>
          </a:xfrm>
          <a:prstGeom prst="rect">
            <a:avLst/>
          </a:prstGeom>
        </p:spPr>
      </p:pic>
    </p:spTree>
    <p:extLst>
      <p:ext uri="{BB962C8B-B14F-4D97-AF65-F5344CB8AC3E}">
        <p14:creationId xmlns:p14="http://schemas.microsoft.com/office/powerpoint/2010/main" val="33991926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1796</TotalTime>
  <Words>2314</Words>
  <Application>Microsoft Macintosh PowerPoint</Application>
  <PresentationFormat>On-screen Show (4:3)</PresentationFormat>
  <Paragraphs>191</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A History of Film Stardom, Part 2b</vt:lpstr>
      <vt:lpstr>Introduction</vt:lpstr>
      <vt:lpstr>Publicity &amp; Publicists</vt:lpstr>
      <vt:lpstr>Film stars on the Internet</vt:lpstr>
      <vt:lpstr>Exposé</vt:lpstr>
      <vt:lpstr>Hollywood publicists since the 1980s</vt:lpstr>
      <vt:lpstr>PR: R&amp;C to PMK/HBH</vt:lpstr>
      <vt:lpstr>The Top Players in Hollywood</vt:lpstr>
      <vt:lpstr>Top talent </vt:lpstr>
      <vt:lpstr>New rivals</vt:lpstr>
      <vt:lpstr>CAA talent</vt:lpstr>
      <vt:lpstr>CAA Packages (1980s)</vt:lpstr>
      <vt:lpstr>CAA star list (2006)</vt:lpstr>
      <vt:lpstr>ICM Star list (2006)</vt:lpstr>
      <vt:lpstr>William Morris Star list (2006)</vt:lpstr>
      <vt:lpstr>Personal Managers</vt:lpstr>
      <vt:lpstr>Top Management Companies in LA</vt:lpstr>
      <vt:lpstr>Entertainment Attorneys</vt:lpstr>
      <vt:lpstr>Stars as brands</vt:lpstr>
      <vt:lpstr>Brand Wars</vt:lpstr>
      <vt:lpstr>21st Century Bollywood</vt:lpstr>
      <vt:lpstr>Brand Bollywood</vt:lpstr>
      <vt:lpstr>Hybrid Productions</vt:lpstr>
      <vt:lpstr>Leading Bollywood Studios</vt:lpstr>
      <vt:lpstr>Shah Rukh Khan, aka SRK</vt:lpstr>
      <vt:lpstr>SRK</vt:lpstr>
      <vt:lpstr>New India, New Bollywood </vt:lpstr>
      <vt:lpstr>SRK’s Brands</vt:lpstr>
      <vt:lpstr>Stars that sell</vt:lpstr>
      <vt:lpstr>Conclusion</vt:lpstr>
      <vt:lpstr>In the next lecture</vt:lpstr>
    </vt:vector>
  </TitlesOfParts>
  <Company>University of Sunderland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Asian Cinema in the early 2000s</dc:title>
  <dc:creator>Simon Rushton</dc:creator>
  <cp:lastModifiedBy>Simon Rushton</cp:lastModifiedBy>
  <cp:revision>177</cp:revision>
  <dcterms:created xsi:type="dcterms:W3CDTF">2014-01-16T08:45:00Z</dcterms:created>
  <dcterms:modified xsi:type="dcterms:W3CDTF">2014-11-07T20:06:05Z</dcterms:modified>
</cp:coreProperties>
</file>