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90" r:id="rId4"/>
    <p:sldId id="293" r:id="rId5"/>
    <p:sldId id="291" r:id="rId6"/>
    <p:sldId id="264" r:id="rId7"/>
    <p:sldId id="265" r:id="rId8"/>
    <p:sldId id="266" r:id="rId9"/>
    <p:sldId id="267" r:id="rId10"/>
    <p:sldId id="269" r:id="rId11"/>
    <p:sldId id="268" r:id="rId12"/>
    <p:sldId id="270" r:id="rId13"/>
    <p:sldId id="294" r:id="rId14"/>
    <p:sldId id="318" r:id="rId15"/>
    <p:sldId id="295" r:id="rId16"/>
    <p:sldId id="296" r:id="rId17"/>
    <p:sldId id="319" r:id="rId18"/>
    <p:sldId id="323" r:id="rId19"/>
    <p:sldId id="297" r:id="rId20"/>
    <p:sldId id="298" r:id="rId21"/>
    <p:sldId id="299" r:id="rId22"/>
    <p:sldId id="320" r:id="rId23"/>
    <p:sldId id="324" r:id="rId24"/>
    <p:sldId id="300" r:id="rId25"/>
    <p:sldId id="321" r:id="rId26"/>
    <p:sldId id="301" r:id="rId27"/>
    <p:sldId id="302" r:id="rId28"/>
    <p:sldId id="303" r:id="rId29"/>
    <p:sldId id="306" r:id="rId30"/>
    <p:sldId id="304" r:id="rId31"/>
    <p:sldId id="305" r:id="rId32"/>
    <p:sldId id="307" r:id="rId33"/>
    <p:sldId id="308" r:id="rId34"/>
    <p:sldId id="309" r:id="rId35"/>
    <p:sldId id="310" r:id="rId36"/>
    <p:sldId id="311" r:id="rId37"/>
    <p:sldId id="312" r:id="rId38"/>
    <p:sldId id="322" r:id="rId39"/>
    <p:sldId id="313" r:id="rId40"/>
    <p:sldId id="314" r:id="rId41"/>
    <p:sldId id="315" r:id="rId42"/>
    <p:sldId id="316" r:id="rId43"/>
    <p:sldId id="317" r:id="rId44"/>
    <p:sldId id="287" r:id="rId45"/>
    <p:sldId id="28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8" d="100"/>
          <a:sy n="128" d="100"/>
        </p:scale>
        <p:origin x="-128"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58241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682724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733100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697772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E6C4370-10EB-CF41-B847-3126D3A0355B}" type="datetimeFigureOut">
              <a:rPr lang="en-US" smtClean="0"/>
              <a:t>07/11/2014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287782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791908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E6C4370-10EB-CF41-B847-3126D3A0355B}" type="datetimeFigureOut">
              <a:rPr lang="en-US" smtClean="0"/>
              <a:t>07/11/2014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162115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E6C4370-10EB-CF41-B847-3126D3A0355B}" type="datetimeFigureOut">
              <a:rPr lang="en-US" smtClean="0"/>
              <a:t>07/11/2014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3134880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C4370-10EB-CF41-B847-3126D3A0355B}" type="datetimeFigureOut">
              <a:rPr lang="en-US" smtClean="0"/>
              <a:t>07/11/2014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547818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4079626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6C4370-10EB-CF41-B847-3126D3A0355B}" type="datetimeFigureOut">
              <a:rPr lang="en-US" smtClean="0"/>
              <a:t>07/11/2014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3F4126-C0E9-E640-BCED-F3CA8FAF7A74}" type="slidenum">
              <a:rPr lang="en-US" smtClean="0"/>
              <a:t>‹#›</a:t>
            </a:fld>
            <a:endParaRPr lang="en-US"/>
          </a:p>
        </p:txBody>
      </p:sp>
    </p:spTree>
    <p:extLst>
      <p:ext uri="{BB962C8B-B14F-4D97-AF65-F5344CB8AC3E}">
        <p14:creationId xmlns:p14="http://schemas.microsoft.com/office/powerpoint/2010/main" val="25570992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C4370-10EB-CF41-B847-3126D3A0355B}" type="datetimeFigureOut">
              <a:rPr lang="en-US" smtClean="0"/>
              <a:t>07/11/2014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F4126-C0E9-E640-BCED-F3CA8FAF7A74}" type="slidenum">
              <a:rPr lang="en-US" smtClean="0"/>
              <a:t>‹#›</a:t>
            </a:fld>
            <a:endParaRPr lang="en-US"/>
          </a:p>
        </p:txBody>
      </p:sp>
    </p:spTree>
    <p:extLst>
      <p:ext uri="{BB962C8B-B14F-4D97-AF65-F5344CB8AC3E}">
        <p14:creationId xmlns:p14="http://schemas.microsoft.com/office/powerpoint/2010/main" val="2360594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 Id="rId3" Type="http://schemas.openxmlformats.org/officeDocument/2006/relationships/image" Target="../media/image10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 Id="rId3" Type="http://schemas.openxmlformats.org/officeDocument/2006/relationships/image" Target="../media/image1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1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 Id="rId3" Type="http://schemas.openxmlformats.org/officeDocument/2006/relationships/image" Target="../media/image118.png"/></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image" Target="../media/image1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19.png"/><Relationship Id="rId18" Type="http://schemas.openxmlformats.org/officeDocument/2006/relationships/image" Target="../media/image20.png"/><Relationship Id="rId19"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04204"/>
            <a:ext cx="7772400" cy="1172925"/>
          </a:xfrm>
        </p:spPr>
        <p:txBody>
          <a:bodyPr>
            <a:normAutofit/>
          </a:bodyPr>
          <a:lstStyle/>
          <a:p>
            <a:r>
              <a:rPr lang="en-US" dirty="0"/>
              <a:t>Manufacturing Stars </a:t>
            </a:r>
            <a:r>
              <a:rPr lang="en-US" dirty="0" smtClean="0"/>
              <a:t>&amp; Stardom</a:t>
            </a:r>
            <a:endParaRPr lang="en-US" dirty="0"/>
          </a:p>
        </p:txBody>
      </p:sp>
      <p:sp>
        <p:nvSpPr>
          <p:cNvPr id="3" name="Subtitle 2"/>
          <p:cNvSpPr>
            <a:spLocks noGrp="1"/>
          </p:cNvSpPr>
          <p:nvPr>
            <p:ph type="subTitle" idx="1"/>
          </p:nvPr>
        </p:nvSpPr>
        <p:spPr>
          <a:xfrm>
            <a:off x="1371600" y="5312860"/>
            <a:ext cx="6400800" cy="746514"/>
          </a:xfrm>
        </p:spPr>
        <p:txBody>
          <a:bodyPr/>
          <a:lstStyle/>
          <a:p>
            <a:r>
              <a:rPr lang="en-US" dirty="0" smtClean="0"/>
              <a:t>Part 1</a:t>
            </a:r>
            <a:endParaRPr lang="en-US" dirty="0"/>
          </a:p>
        </p:txBody>
      </p:sp>
      <p:pic>
        <p:nvPicPr>
          <p:cNvPr id="4" name="Picture 3"/>
          <p:cNvPicPr>
            <a:picLocks noChangeAspect="1"/>
          </p:cNvPicPr>
          <p:nvPr/>
        </p:nvPicPr>
        <p:blipFill>
          <a:blip r:embed="rId2"/>
          <a:stretch>
            <a:fillRect/>
          </a:stretch>
        </p:blipFill>
        <p:spPr>
          <a:xfrm>
            <a:off x="3127774" y="0"/>
            <a:ext cx="2984443" cy="4004205"/>
          </a:xfrm>
          <a:prstGeom prst="rect">
            <a:avLst/>
          </a:prstGeom>
        </p:spPr>
      </p:pic>
    </p:spTree>
    <p:extLst>
      <p:ext uri="{BB962C8B-B14F-4D97-AF65-F5344CB8AC3E}">
        <p14:creationId xmlns:p14="http://schemas.microsoft.com/office/powerpoint/2010/main" val="40490087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453" y="274638"/>
            <a:ext cx="8111347" cy="840287"/>
          </a:xfrm>
        </p:spPr>
        <p:txBody>
          <a:bodyPr>
            <a:normAutofit/>
          </a:bodyPr>
          <a:lstStyle/>
          <a:p>
            <a:r>
              <a:rPr lang="en-US" dirty="0" err="1"/>
              <a:t>Warners’</a:t>
            </a:r>
            <a:r>
              <a:rPr lang="en-US" dirty="0"/>
              <a:t> Contract </a:t>
            </a:r>
            <a:r>
              <a:rPr lang="en-US" dirty="0" smtClean="0"/>
              <a:t>Player</a:t>
            </a:r>
            <a:endParaRPr lang="en-US" i="1" dirty="0"/>
          </a:p>
        </p:txBody>
      </p:sp>
      <p:sp>
        <p:nvSpPr>
          <p:cNvPr id="3" name="Content Placeholder 2"/>
          <p:cNvSpPr>
            <a:spLocks noGrp="1"/>
          </p:cNvSpPr>
          <p:nvPr>
            <p:ph idx="1"/>
          </p:nvPr>
        </p:nvSpPr>
        <p:spPr>
          <a:xfrm>
            <a:off x="457200" y="1398883"/>
            <a:ext cx="8229600" cy="5198687"/>
          </a:xfrm>
        </p:spPr>
        <p:txBody>
          <a:bodyPr>
            <a:normAutofit/>
          </a:bodyPr>
          <a:lstStyle/>
          <a:p>
            <a:r>
              <a:rPr lang="en-US" sz="2400" dirty="0"/>
              <a:t>A</a:t>
            </a:r>
            <a:r>
              <a:rPr lang="en-US" sz="2400" dirty="0" smtClean="0"/>
              <a:t>t </a:t>
            </a:r>
            <a:r>
              <a:rPr lang="en-US" sz="2400" dirty="0"/>
              <a:t>the start of </a:t>
            </a:r>
            <a:r>
              <a:rPr lang="en-US" sz="2400" dirty="0" smtClean="0"/>
              <a:t>1932, Warner Bros. offered Davis a </a:t>
            </a:r>
            <a:r>
              <a:rPr lang="en-US" sz="2400" dirty="0"/>
              <a:t>5 year option </a:t>
            </a:r>
            <a:r>
              <a:rPr lang="en-US" sz="2400" dirty="0" smtClean="0"/>
              <a:t>contract.</a:t>
            </a:r>
          </a:p>
          <a:p>
            <a:endParaRPr lang="en-US" sz="800" dirty="0" smtClean="0"/>
          </a:p>
          <a:p>
            <a:r>
              <a:rPr lang="en-US" sz="2400" dirty="0" smtClean="0"/>
              <a:t>She was cast in minor and supporting roles in </a:t>
            </a:r>
            <a:r>
              <a:rPr lang="en-US" sz="2400" b="1" i="1" dirty="0" smtClean="0"/>
              <a:t>So Big </a:t>
            </a:r>
            <a:r>
              <a:rPr lang="en-US" sz="2400" dirty="0" smtClean="0"/>
              <a:t>(1932), </a:t>
            </a:r>
            <a:r>
              <a:rPr lang="en-US" sz="2400" b="1" i="1" dirty="0" smtClean="0"/>
              <a:t>The Rich Are Always with Us </a:t>
            </a:r>
            <a:r>
              <a:rPr lang="en-US" sz="2400" dirty="0" smtClean="0"/>
              <a:t>(1932), </a:t>
            </a:r>
            <a:r>
              <a:rPr lang="en-US" sz="2400" b="1" i="1" dirty="0" smtClean="0"/>
              <a:t>The Dark Horse </a:t>
            </a:r>
            <a:r>
              <a:rPr lang="en-US" sz="2400" dirty="0" smtClean="0"/>
              <a:t>(1932), </a:t>
            </a:r>
            <a:r>
              <a:rPr lang="en-US" sz="2400" b="1" i="1" dirty="0" smtClean="0"/>
              <a:t>Cabin in the Cotton </a:t>
            </a:r>
            <a:r>
              <a:rPr lang="en-US" sz="2400" dirty="0" smtClean="0"/>
              <a:t>(1932), </a:t>
            </a:r>
            <a:r>
              <a:rPr lang="en-US" sz="2400" b="1" i="1" dirty="0" smtClean="0"/>
              <a:t>Three on a Match </a:t>
            </a:r>
            <a:r>
              <a:rPr lang="en-US" sz="2400" dirty="0" smtClean="0"/>
              <a:t>(1932), </a:t>
            </a:r>
            <a:r>
              <a:rPr lang="en-US" sz="2400" b="1" i="1" dirty="0" smtClean="0"/>
              <a:t>20,000 Years in Sing Sing</a:t>
            </a:r>
            <a:r>
              <a:rPr lang="en-US" sz="2400" dirty="0" smtClean="0"/>
              <a:t> (1933), </a:t>
            </a:r>
            <a:r>
              <a:rPr lang="en-US" sz="2400" b="1" i="1" dirty="0" smtClean="0"/>
              <a:t>Parachute Jumper </a:t>
            </a:r>
            <a:r>
              <a:rPr lang="en-US" sz="2400" dirty="0" smtClean="0"/>
              <a:t>(1933), </a:t>
            </a:r>
            <a:r>
              <a:rPr lang="en-US" sz="2400" b="1" i="1" dirty="0" smtClean="0"/>
              <a:t>The Working Man</a:t>
            </a:r>
            <a:r>
              <a:rPr lang="en-US" sz="2400" dirty="0" smtClean="0"/>
              <a:t> (1933).</a:t>
            </a:r>
          </a:p>
          <a:p>
            <a:endParaRPr lang="en-US" sz="800" dirty="0" smtClean="0"/>
          </a:p>
          <a:p>
            <a:r>
              <a:rPr lang="en-US" sz="2400" dirty="0" smtClean="0"/>
              <a:t>First </a:t>
            </a:r>
            <a:r>
              <a:rPr lang="en-US" sz="2400" dirty="0"/>
              <a:t>starring role in </a:t>
            </a:r>
            <a:r>
              <a:rPr lang="en-US" sz="2400" b="1" i="1" dirty="0"/>
              <a:t>Ex-Lady </a:t>
            </a:r>
            <a:r>
              <a:rPr lang="en-US" sz="2400" dirty="0"/>
              <a:t>(1933</a:t>
            </a:r>
            <a:r>
              <a:rPr lang="en-US" sz="2400" dirty="0" smtClean="0"/>
              <a:t>). It flopped.</a:t>
            </a:r>
            <a:r>
              <a:rPr lang="en-GB" sz="2400" dirty="0" smtClean="0"/>
              <a:t> </a:t>
            </a:r>
          </a:p>
          <a:p>
            <a:endParaRPr lang="en-US" sz="800" dirty="0" smtClean="0"/>
          </a:p>
          <a:p>
            <a:r>
              <a:rPr lang="en-US" sz="2400" dirty="0" smtClean="0"/>
              <a:t>Cast </a:t>
            </a:r>
            <a:r>
              <a:rPr lang="en-US" sz="2400" dirty="0"/>
              <a:t>in </a:t>
            </a:r>
            <a:r>
              <a:rPr lang="en-US" sz="2400" dirty="0" smtClean="0"/>
              <a:t>6 small </a:t>
            </a:r>
            <a:r>
              <a:rPr lang="en-US" sz="2400" dirty="0"/>
              <a:t>and supporting roles in Warner comedies and crime dramas, </a:t>
            </a:r>
            <a:r>
              <a:rPr lang="en-US" sz="2400" b="1" i="1" dirty="0" smtClean="0"/>
              <a:t>Bureau of Missing Persons </a:t>
            </a:r>
            <a:r>
              <a:rPr lang="en-US" sz="2400" dirty="0" smtClean="0"/>
              <a:t>(1933), </a:t>
            </a:r>
            <a:r>
              <a:rPr lang="en-US" sz="2400" b="1" i="1" dirty="0" smtClean="0"/>
              <a:t>Fashions of 1934</a:t>
            </a:r>
            <a:r>
              <a:rPr lang="en-US" sz="2400" dirty="0" smtClean="0"/>
              <a:t> (1934), </a:t>
            </a:r>
            <a:r>
              <a:rPr lang="en-US" sz="2400" b="1" i="1" dirty="0" smtClean="0"/>
              <a:t>The Big Shakedown </a:t>
            </a:r>
            <a:r>
              <a:rPr lang="en-US" sz="2400" dirty="0" smtClean="0"/>
              <a:t>(1934), </a:t>
            </a:r>
            <a:r>
              <a:rPr lang="en-US" sz="2400" b="1" i="1" dirty="0" smtClean="0"/>
              <a:t>Jimmy the Gent </a:t>
            </a:r>
            <a:r>
              <a:rPr lang="en-US" sz="2400" dirty="0" smtClean="0"/>
              <a:t>(1934), and </a:t>
            </a:r>
            <a:r>
              <a:rPr lang="en-US" sz="2400" b="1" i="1" dirty="0" smtClean="0"/>
              <a:t>Fog Over Frisco </a:t>
            </a:r>
            <a:r>
              <a:rPr lang="en-US" sz="2400" dirty="0" smtClean="0"/>
              <a:t>(1934).</a:t>
            </a:r>
            <a:endParaRPr lang="en-US" sz="2400" dirty="0"/>
          </a:p>
        </p:txBody>
      </p:sp>
      <p:pic>
        <p:nvPicPr>
          <p:cNvPr id="4" name="Picture 3"/>
          <p:cNvPicPr>
            <a:picLocks noChangeAspect="1"/>
          </p:cNvPicPr>
          <p:nvPr/>
        </p:nvPicPr>
        <p:blipFill>
          <a:blip r:embed="rId2"/>
          <a:stretch>
            <a:fillRect/>
          </a:stretch>
        </p:blipFill>
        <p:spPr>
          <a:xfrm>
            <a:off x="7894690" y="1"/>
            <a:ext cx="1249310" cy="1577464"/>
          </a:xfrm>
          <a:prstGeom prst="rect">
            <a:avLst/>
          </a:prstGeom>
        </p:spPr>
      </p:pic>
    </p:spTree>
    <p:extLst>
      <p:ext uri="{BB962C8B-B14F-4D97-AF65-F5344CB8AC3E}">
        <p14:creationId xmlns:p14="http://schemas.microsoft.com/office/powerpoint/2010/main" val="1761648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14797"/>
          </a:xfrm>
        </p:spPr>
        <p:txBody>
          <a:bodyPr>
            <a:normAutofit/>
          </a:bodyPr>
          <a:lstStyle/>
          <a:p>
            <a:r>
              <a:rPr lang="en-US" dirty="0"/>
              <a:t>Loaned </a:t>
            </a:r>
            <a:r>
              <a:rPr lang="en-US" dirty="0" smtClean="0"/>
              <a:t>out</a:t>
            </a:r>
            <a:endParaRPr lang="en-US" dirty="0"/>
          </a:p>
        </p:txBody>
      </p:sp>
      <p:sp>
        <p:nvSpPr>
          <p:cNvPr id="3" name="Content Placeholder 2"/>
          <p:cNvSpPr>
            <a:spLocks noGrp="1"/>
          </p:cNvSpPr>
          <p:nvPr>
            <p:ph idx="1"/>
          </p:nvPr>
        </p:nvSpPr>
        <p:spPr>
          <a:xfrm>
            <a:off x="457200" y="1357300"/>
            <a:ext cx="8229600" cy="5118959"/>
          </a:xfrm>
        </p:spPr>
        <p:txBody>
          <a:bodyPr>
            <a:normAutofit lnSpcReduction="10000"/>
          </a:bodyPr>
          <a:lstStyle/>
          <a:p>
            <a:r>
              <a:rPr lang="en-US" sz="2400" dirty="0" smtClean="0"/>
              <a:t>In 1934, she </a:t>
            </a:r>
            <a:r>
              <a:rPr lang="en-US" sz="2400" dirty="0"/>
              <a:t>was </a:t>
            </a:r>
            <a:r>
              <a:rPr lang="en-US" sz="2400" dirty="0" smtClean="0"/>
              <a:t>loaned </a:t>
            </a:r>
            <a:r>
              <a:rPr lang="en-US" sz="2400" dirty="0"/>
              <a:t>out to RKO to appear in Leslie Howard’s film </a:t>
            </a:r>
            <a:r>
              <a:rPr lang="en-US" sz="2400" i="1" dirty="0"/>
              <a:t>Of Human Bondage</a:t>
            </a:r>
            <a:r>
              <a:rPr lang="en-US" sz="2400" dirty="0"/>
              <a:t> (1934</a:t>
            </a:r>
            <a:r>
              <a:rPr lang="en-US" sz="2400" dirty="0" smtClean="0"/>
              <a:t>). This </a:t>
            </a:r>
            <a:r>
              <a:rPr lang="en-US" sz="2400" dirty="0"/>
              <a:t>was the first time that Davis got noticed by the film </a:t>
            </a:r>
            <a:r>
              <a:rPr lang="en-US" sz="2400" dirty="0" smtClean="0"/>
              <a:t>critics, </a:t>
            </a:r>
            <a:r>
              <a:rPr lang="en-US" sz="2400" dirty="0"/>
              <a:t>who commented on her remarkable acting talent</a:t>
            </a:r>
            <a:r>
              <a:rPr lang="en-US" sz="2400" dirty="0" smtClean="0"/>
              <a:t>. However, she failed to be nominated for an Oscar.</a:t>
            </a:r>
          </a:p>
          <a:p>
            <a:endParaRPr lang="en-US" sz="800" dirty="0" smtClean="0"/>
          </a:p>
          <a:p>
            <a:r>
              <a:rPr lang="en-US" sz="2400" dirty="0" smtClean="0"/>
              <a:t>Hired Mike Levee as her agent. He helped Davis renegotiate a new contract (dated 27</a:t>
            </a:r>
            <a:r>
              <a:rPr lang="en-US" sz="2400" baseline="30000" dirty="0" smtClean="0"/>
              <a:t>th</a:t>
            </a:r>
            <a:r>
              <a:rPr lang="en-US" sz="2400" dirty="0" smtClean="0"/>
              <a:t> December 1934) with an increase in her weekly salary from $750 to $1350.</a:t>
            </a:r>
          </a:p>
          <a:p>
            <a:endParaRPr lang="en-US" sz="800" dirty="0" smtClean="0"/>
          </a:p>
          <a:p>
            <a:r>
              <a:rPr lang="en-US" sz="2400" dirty="0" smtClean="0"/>
              <a:t>Returning </a:t>
            </a:r>
            <a:r>
              <a:rPr lang="en-US" sz="2400" dirty="0"/>
              <a:t>to </a:t>
            </a:r>
            <a:r>
              <a:rPr lang="en-US" sz="2400" dirty="0" err="1"/>
              <a:t>Warners</a:t>
            </a:r>
            <a:r>
              <a:rPr lang="en-US" sz="2400" dirty="0"/>
              <a:t>, </a:t>
            </a:r>
            <a:r>
              <a:rPr lang="en-US" sz="2400" dirty="0" smtClean="0"/>
              <a:t>she </a:t>
            </a:r>
            <a:r>
              <a:rPr lang="en-US" sz="2400" dirty="0"/>
              <a:t>was cast in supporting roles in two more films, </a:t>
            </a:r>
            <a:r>
              <a:rPr lang="en-US" sz="2400" dirty="0" smtClean="0"/>
              <a:t>opposite George Brent in </a:t>
            </a:r>
            <a:r>
              <a:rPr lang="en-US" sz="2400" b="1" i="1" dirty="0" smtClean="0"/>
              <a:t>Housewife</a:t>
            </a:r>
            <a:r>
              <a:rPr lang="en-US" sz="2400" dirty="0" smtClean="0"/>
              <a:t> (1935) and opposite </a:t>
            </a:r>
            <a:r>
              <a:rPr lang="en-US" sz="2400" dirty="0"/>
              <a:t>Paul Muni in </a:t>
            </a:r>
            <a:r>
              <a:rPr lang="en-US" sz="2400" b="1" i="1" dirty="0" err="1"/>
              <a:t>Bordertown</a:t>
            </a:r>
            <a:r>
              <a:rPr lang="en-US" sz="2400" dirty="0"/>
              <a:t> (</a:t>
            </a:r>
            <a:r>
              <a:rPr lang="en-US" sz="2400" dirty="0" smtClean="0"/>
              <a:t>1935)</a:t>
            </a:r>
            <a:r>
              <a:rPr lang="en-US" sz="2400" dirty="0"/>
              <a:t>, in which she gave another remarkable </a:t>
            </a:r>
            <a:r>
              <a:rPr lang="en-US" sz="2400" dirty="0" smtClean="0"/>
              <a:t>performance (e.g., courtroom mad scene). </a:t>
            </a:r>
            <a:endParaRPr lang="en-US" sz="2400" dirty="0"/>
          </a:p>
        </p:txBody>
      </p:sp>
      <p:pic>
        <p:nvPicPr>
          <p:cNvPr id="5" name="Picture 4"/>
          <p:cNvPicPr>
            <a:picLocks noChangeAspect="1"/>
          </p:cNvPicPr>
          <p:nvPr/>
        </p:nvPicPr>
        <p:blipFill>
          <a:blip r:embed="rId2"/>
          <a:stretch>
            <a:fillRect/>
          </a:stretch>
        </p:blipFill>
        <p:spPr>
          <a:xfrm>
            <a:off x="7686738" y="0"/>
            <a:ext cx="1457262" cy="1637373"/>
          </a:xfrm>
          <a:prstGeom prst="rect">
            <a:avLst/>
          </a:prstGeom>
        </p:spPr>
      </p:pic>
    </p:spTree>
    <p:extLst>
      <p:ext uri="{BB962C8B-B14F-4D97-AF65-F5344CB8AC3E}">
        <p14:creationId xmlns:p14="http://schemas.microsoft.com/office/powerpoint/2010/main" val="29353962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7936478" cy="888762"/>
          </a:xfrm>
        </p:spPr>
        <p:txBody>
          <a:bodyPr/>
          <a:lstStyle/>
          <a:p>
            <a:r>
              <a:rPr lang="en-US" dirty="0"/>
              <a:t>W</a:t>
            </a:r>
            <a:r>
              <a:rPr lang="en-US" dirty="0" smtClean="0"/>
              <a:t>ith George Brent and others</a:t>
            </a:r>
            <a:endParaRPr lang="en-US" dirty="0"/>
          </a:p>
        </p:txBody>
      </p:sp>
      <p:sp>
        <p:nvSpPr>
          <p:cNvPr id="3" name="Content Placeholder 2"/>
          <p:cNvSpPr>
            <a:spLocks noGrp="1"/>
          </p:cNvSpPr>
          <p:nvPr>
            <p:ph idx="1"/>
          </p:nvPr>
        </p:nvSpPr>
        <p:spPr>
          <a:xfrm>
            <a:off x="457200" y="1438569"/>
            <a:ext cx="8229600" cy="5115250"/>
          </a:xfrm>
        </p:spPr>
        <p:txBody>
          <a:bodyPr>
            <a:normAutofit lnSpcReduction="10000"/>
          </a:bodyPr>
          <a:lstStyle/>
          <a:p>
            <a:r>
              <a:rPr lang="en-US" sz="2400" dirty="0" smtClean="0"/>
              <a:t>2</a:t>
            </a:r>
            <a:r>
              <a:rPr lang="en-US" sz="2400" baseline="30000" dirty="0" smtClean="0"/>
              <a:t>nd</a:t>
            </a:r>
            <a:r>
              <a:rPr lang="en-US" sz="2400" dirty="0" smtClean="0"/>
              <a:t> star vehicle: </a:t>
            </a:r>
            <a:r>
              <a:rPr lang="en-US" sz="2400" b="1" i="1" dirty="0" smtClean="0"/>
              <a:t>The </a:t>
            </a:r>
            <a:r>
              <a:rPr lang="en-US" sz="2400" b="1" i="1" dirty="0"/>
              <a:t>Girl from Tenth Avenue</a:t>
            </a:r>
            <a:r>
              <a:rPr lang="en-US" sz="2400" b="1" dirty="0"/>
              <a:t> </a:t>
            </a:r>
            <a:r>
              <a:rPr lang="en-US" sz="2400" dirty="0"/>
              <a:t>(1935</a:t>
            </a:r>
            <a:r>
              <a:rPr lang="en-US" sz="2400" dirty="0" smtClean="0"/>
              <a:t>), failed to generate much interest from critics or movie-goers.</a:t>
            </a:r>
          </a:p>
          <a:p>
            <a:endParaRPr lang="en-US" sz="800" dirty="0" smtClean="0"/>
          </a:p>
          <a:p>
            <a:r>
              <a:rPr lang="en-US" sz="2400" dirty="0" smtClean="0"/>
              <a:t>Co</a:t>
            </a:r>
            <a:r>
              <a:rPr lang="en-US" sz="2400" dirty="0"/>
              <a:t>-</a:t>
            </a:r>
            <a:r>
              <a:rPr lang="en-US" sz="2400" dirty="0" smtClean="0"/>
              <a:t>starred </a:t>
            </a:r>
            <a:r>
              <a:rPr lang="en-US" sz="2400" dirty="0"/>
              <a:t>with George Brent in two crime </a:t>
            </a:r>
            <a:r>
              <a:rPr lang="en-US" sz="2400" dirty="0" smtClean="0"/>
              <a:t>thrillers, </a:t>
            </a:r>
            <a:r>
              <a:rPr lang="en-US" sz="2400" b="1" i="1" dirty="0" smtClean="0"/>
              <a:t>Front Page Woman</a:t>
            </a:r>
            <a:r>
              <a:rPr lang="en-US" sz="2400" dirty="0" smtClean="0"/>
              <a:t> (1935) and </a:t>
            </a:r>
            <a:r>
              <a:rPr lang="en-US" sz="2400" b="1" i="1" dirty="0" smtClean="0"/>
              <a:t>Special Agent </a:t>
            </a:r>
            <a:r>
              <a:rPr lang="en-US" sz="2400" dirty="0" smtClean="0"/>
              <a:t>(1935).</a:t>
            </a:r>
            <a:r>
              <a:rPr lang="en-GB" sz="2400" dirty="0" smtClean="0"/>
              <a:t> </a:t>
            </a:r>
            <a:r>
              <a:rPr lang="en-US" sz="2400" dirty="0" smtClean="0"/>
              <a:t> </a:t>
            </a:r>
          </a:p>
          <a:p>
            <a:endParaRPr lang="en-US" sz="800" dirty="0" smtClean="0"/>
          </a:p>
          <a:p>
            <a:r>
              <a:rPr lang="en-US" sz="2400" dirty="0" smtClean="0"/>
              <a:t>3</a:t>
            </a:r>
            <a:r>
              <a:rPr lang="en-US" sz="2400" baseline="30000" dirty="0" smtClean="0"/>
              <a:t>rd</a:t>
            </a:r>
            <a:r>
              <a:rPr lang="en-US" sz="2400" dirty="0" smtClean="0"/>
              <a:t> </a:t>
            </a:r>
            <a:r>
              <a:rPr lang="en-US" sz="2400" dirty="0"/>
              <a:t>star vehicle: </a:t>
            </a:r>
            <a:r>
              <a:rPr lang="en-US" sz="2400" b="1" i="1" dirty="0" smtClean="0"/>
              <a:t>Dangerous</a:t>
            </a:r>
            <a:r>
              <a:rPr lang="en-US" sz="2400" i="1" dirty="0" smtClean="0"/>
              <a:t> </a:t>
            </a:r>
            <a:r>
              <a:rPr lang="en-US" sz="2400" dirty="0"/>
              <a:t>(1935</a:t>
            </a:r>
            <a:r>
              <a:rPr lang="en-US" sz="2400" dirty="0" smtClean="0"/>
              <a:t>), playing an </a:t>
            </a:r>
            <a:r>
              <a:rPr lang="en-US" sz="2400" dirty="0"/>
              <a:t>alcoholic stage </a:t>
            </a:r>
            <a:r>
              <a:rPr lang="en-US" sz="2400" dirty="0" smtClean="0"/>
              <a:t>actress.</a:t>
            </a:r>
            <a:r>
              <a:rPr lang="en-GB" sz="2400" dirty="0" smtClean="0"/>
              <a:t> </a:t>
            </a:r>
            <a:r>
              <a:rPr lang="en-US" sz="2400" dirty="0"/>
              <a:t>In March 1936, she won her first Oscar for Best Actress in a Leading Role for this part.</a:t>
            </a:r>
            <a:r>
              <a:rPr lang="en-GB" sz="2400" dirty="0"/>
              <a:t> </a:t>
            </a:r>
            <a:endParaRPr lang="en-GB" sz="2400" dirty="0" smtClean="0"/>
          </a:p>
          <a:p>
            <a:endParaRPr lang="en-US" sz="800" dirty="0" smtClean="0"/>
          </a:p>
          <a:p>
            <a:r>
              <a:rPr lang="en-US" sz="2400" dirty="0" smtClean="0"/>
              <a:t>Co</a:t>
            </a:r>
            <a:r>
              <a:rPr lang="en-US" sz="2400" dirty="0"/>
              <a:t>-starred with Leslie Howard and Humphrey Bogart in a film version of a successful Broadway play, </a:t>
            </a:r>
            <a:r>
              <a:rPr lang="en-US" sz="2400" b="1" i="1" dirty="0"/>
              <a:t>The Petrified </a:t>
            </a:r>
            <a:r>
              <a:rPr lang="en-US" sz="2400" b="1" i="1" dirty="0" smtClean="0"/>
              <a:t>Forest</a:t>
            </a:r>
            <a:r>
              <a:rPr lang="en-US" sz="2400" b="1" dirty="0"/>
              <a:t> </a:t>
            </a:r>
            <a:r>
              <a:rPr lang="en-US" sz="2400" dirty="0" smtClean="0"/>
              <a:t>(1936). </a:t>
            </a:r>
            <a:r>
              <a:rPr lang="en-US" sz="2400" dirty="0"/>
              <a:t>This confirmed her newly acquired status as a talented </a:t>
            </a:r>
            <a:r>
              <a:rPr lang="en-US" sz="2400" dirty="0" smtClean="0"/>
              <a:t>actor.</a:t>
            </a:r>
          </a:p>
          <a:p>
            <a:endParaRPr lang="en-US" sz="800" dirty="0" smtClean="0"/>
          </a:p>
          <a:p>
            <a:r>
              <a:rPr lang="en-US" sz="2400" dirty="0" smtClean="0"/>
              <a:t>What do you think happened next?</a:t>
            </a:r>
            <a:r>
              <a:rPr lang="en-GB" sz="2400" dirty="0" smtClean="0"/>
              <a:t> </a:t>
            </a:r>
          </a:p>
          <a:p>
            <a:endParaRPr lang="en-US" sz="2400" dirty="0"/>
          </a:p>
        </p:txBody>
      </p:sp>
      <p:pic>
        <p:nvPicPr>
          <p:cNvPr id="4" name="Picture 3"/>
          <p:cNvPicPr>
            <a:picLocks noChangeAspect="1"/>
          </p:cNvPicPr>
          <p:nvPr/>
        </p:nvPicPr>
        <p:blipFill>
          <a:blip r:embed="rId2"/>
          <a:stretch>
            <a:fillRect/>
          </a:stretch>
        </p:blipFill>
        <p:spPr>
          <a:xfrm>
            <a:off x="8059516" y="0"/>
            <a:ext cx="1084484" cy="1389375"/>
          </a:xfrm>
          <a:prstGeom prst="rect">
            <a:avLst/>
          </a:prstGeom>
        </p:spPr>
      </p:pic>
      <p:pic>
        <p:nvPicPr>
          <p:cNvPr id="5" name="Picture 4"/>
          <p:cNvPicPr>
            <a:picLocks noChangeAspect="1"/>
          </p:cNvPicPr>
          <p:nvPr/>
        </p:nvPicPr>
        <p:blipFill>
          <a:blip r:embed="rId3"/>
          <a:stretch>
            <a:fillRect/>
          </a:stretch>
        </p:blipFill>
        <p:spPr>
          <a:xfrm>
            <a:off x="7381675" y="5483386"/>
            <a:ext cx="1762325" cy="1374614"/>
          </a:xfrm>
          <a:prstGeom prst="rect">
            <a:avLst/>
          </a:prstGeom>
        </p:spPr>
      </p:pic>
    </p:spTree>
    <p:extLst>
      <p:ext uri="{BB962C8B-B14F-4D97-AF65-F5344CB8AC3E}">
        <p14:creationId xmlns:p14="http://schemas.microsoft.com/office/powerpoint/2010/main" val="3408850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1507"/>
          </a:xfrm>
        </p:spPr>
        <p:txBody>
          <a:bodyPr>
            <a:normAutofit/>
          </a:bodyPr>
          <a:lstStyle/>
          <a:p>
            <a:r>
              <a:rPr lang="en-US" dirty="0"/>
              <a:t>More cheap crime thrillers</a:t>
            </a:r>
            <a:r>
              <a:rPr lang="en-US" dirty="0" smtClean="0"/>
              <a:t>!</a:t>
            </a:r>
            <a:endParaRPr lang="en-US" dirty="0"/>
          </a:p>
        </p:txBody>
      </p:sp>
      <p:sp>
        <p:nvSpPr>
          <p:cNvPr id="3" name="Content Placeholder 2"/>
          <p:cNvSpPr>
            <a:spLocks noGrp="1"/>
          </p:cNvSpPr>
          <p:nvPr>
            <p:ph idx="1"/>
          </p:nvPr>
        </p:nvSpPr>
        <p:spPr>
          <a:xfrm>
            <a:off x="457200" y="1318520"/>
            <a:ext cx="8229600" cy="5254689"/>
          </a:xfrm>
        </p:spPr>
        <p:txBody>
          <a:bodyPr>
            <a:normAutofit fontScale="85000" lnSpcReduction="20000"/>
          </a:bodyPr>
          <a:lstStyle/>
          <a:p>
            <a:r>
              <a:rPr lang="en-US" sz="2400" b="1" i="1" dirty="0" smtClean="0"/>
              <a:t>The Golden Arrow </a:t>
            </a:r>
            <a:r>
              <a:rPr lang="en-US" sz="2400" dirty="0" smtClean="0"/>
              <a:t>(1936) and </a:t>
            </a:r>
            <a:r>
              <a:rPr lang="en-US" sz="2400" b="1" i="1" dirty="0" smtClean="0"/>
              <a:t>Satan Met a Lady </a:t>
            </a:r>
            <a:r>
              <a:rPr lang="en-US" sz="2400" dirty="0" smtClean="0"/>
              <a:t>(1936).</a:t>
            </a:r>
          </a:p>
          <a:p>
            <a:endParaRPr lang="en-US" sz="800" dirty="0" smtClean="0"/>
          </a:p>
          <a:p>
            <a:r>
              <a:rPr lang="en-US" sz="2400" dirty="0" smtClean="0"/>
              <a:t>Davis </a:t>
            </a:r>
            <a:r>
              <a:rPr lang="en-US" sz="2400" dirty="0"/>
              <a:t>walked out on her </a:t>
            </a:r>
            <a:r>
              <a:rPr lang="en-US" sz="2400" dirty="0" err="1" smtClean="0"/>
              <a:t>Warners’</a:t>
            </a:r>
            <a:r>
              <a:rPr lang="en-US" sz="2400" dirty="0" smtClean="0"/>
              <a:t> contract. She hired attorney Martin Gang (of Gang &amp; Kopp) to represent her. </a:t>
            </a:r>
          </a:p>
          <a:p>
            <a:r>
              <a:rPr lang="en-US" sz="2400" dirty="0"/>
              <a:t>Gang informed </a:t>
            </a:r>
            <a:r>
              <a:rPr lang="en-US" sz="2400" dirty="0" err="1" smtClean="0"/>
              <a:t>Warners</a:t>
            </a:r>
            <a:r>
              <a:rPr lang="en-US" sz="2400" dirty="0" smtClean="0"/>
              <a:t> </a:t>
            </a:r>
            <a:r>
              <a:rPr lang="en-US" sz="2400" dirty="0"/>
              <a:t>that Davis </a:t>
            </a:r>
            <a:r>
              <a:rPr lang="en-US" sz="2400" dirty="0" smtClean="0"/>
              <a:t>wanted:</a:t>
            </a:r>
          </a:p>
          <a:p>
            <a:pPr lvl="1"/>
            <a:r>
              <a:rPr lang="en-US" sz="2000" dirty="0" smtClean="0"/>
              <a:t>an </a:t>
            </a:r>
            <a:r>
              <a:rPr lang="en-US" sz="2000" dirty="0"/>
              <a:t>increase in </a:t>
            </a:r>
            <a:r>
              <a:rPr lang="en-US" sz="2000" dirty="0" smtClean="0"/>
              <a:t>salary</a:t>
            </a:r>
            <a:endParaRPr lang="en-US" sz="2000" dirty="0"/>
          </a:p>
          <a:p>
            <a:pPr lvl="1"/>
            <a:r>
              <a:rPr lang="en-US" sz="2000" dirty="0" smtClean="0"/>
              <a:t>a </a:t>
            </a:r>
            <a:r>
              <a:rPr lang="en-US" sz="2000" dirty="0"/>
              <a:t>limit on the number of films she made each </a:t>
            </a:r>
            <a:r>
              <a:rPr lang="en-US" sz="2000" dirty="0" smtClean="0"/>
              <a:t>year</a:t>
            </a:r>
            <a:endParaRPr lang="en-US" sz="2000" dirty="0"/>
          </a:p>
          <a:p>
            <a:pPr lvl="1"/>
            <a:r>
              <a:rPr lang="en-US" sz="2000" dirty="0" smtClean="0"/>
              <a:t>a guaranteed </a:t>
            </a:r>
            <a:r>
              <a:rPr lang="en-US" sz="2000" dirty="0"/>
              <a:t>resting time between </a:t>
            </a:r>
            <a:r>
              <a:rPr lang="en-US" sz="2000" dirty="0" smtClean="0"/>
              <a:t>pictures</a:t>
            </a:r>
          </a:p>
          <a:p>
            <a:pPr lvl="1"/>
            <a:r>
              <a:rPr lang="en-US" sz="2000" dirty="0" smtClean="0"/>
              <a:t>the </a:t>
            </a:r>
            <a:r>
              <a:rPr lang="en-US" sz="2000" dirty="0"/>
              <a:t>chance to do the occasional film at a rival studio. </a:t>
            </a:r>
            <a:endParaRPr lang="en-US" sz="800" i="1" dirty="0" smtClean="0"/>
          </a:p>
          <a:p>
            <a:pPr marL="342900" lvl="1" indent="-342900">
              <a:buFont typeface="Arial"/>
              <a:buChar char="•"/>
            </a:pPr>
            <a:endParaRPr lang="en-US" sz="800" dirty="0" smtClean="0"/>
          </a:p>
          <a:p>
            <a:pPr marL="342900" lvl="1" indent="-342900">
              <a:buFont typeface="Arial"/>
              <a:buChar char="•"/>
            </a:pPr>
            <a:r>
              <a:rPr lang="en-US" sz="2600" dirty="0" err="1" smtClean="0"/>
              <a:t>Warners</a:t>
            </a:r>
            <a:r>
              <a:rPr lang="en-US" sz="2600" dirty="0" smtClean="0"/>
              <a:t> </a:t>
            </a:r>
            <a:r>
              <a:rPr lang="en-US" sz="2600" dirty="0"/>
              <a:t>offered to increase her </a:t>
            </a:r>
            <a:r>
              <a:rPr lang="en-US" sz="2600" dirty="0" smtClean="0"/>
              <a:t>weekly pay </a:t>
            </a:r>
            <a:r>
              <a:rPr lang="en-US" sz="2600" dirty="0"/>
              <a:t>from $1600 </a:t>
            </a:r>
            <a:r>
              <a:rPr lang="en-US" sz="2600" dirty="0" smtClean="0"/>
              <a:t>to </a:t>
            </a:r>
            <a:r>
              <a:rPr lang="en-US" sz="2600" dirty="0"/>
              <a:t>$</a:t>
            </a:r>
            <a:r>
              <a:rPr lang="en-US" sz="2600" dirty="0" smtClean="0"/>
              <a:t>2000. Davis refused the offer, fired Martin Gang and accepted a part in a British film in </a:t>
            </a:r>
            <a:r>
              <a:rPr lang="en-US" sz="2600" dirty="0"/>
              <a:t>defiance </a:t>
            </a:r>
            <a:r>
              <a:rPr lang="en-US" sz="2600" dirty="0" smtClean="0"/>
              <a:t>of her contract. This resulted </a:t>
            </a:r>
            <a:r>
              <a:rPr lang="en-US" sz="2600" dirty="0"/>
              <a:t>in a court </a:t>
            </a:r>
            <a:r>
              <a:rPr lang="en-US" sz="2600" dirty="0" smtClean="0"/>
              <a:t>case in London, where </a:t>
            </a:r>
            <a:r>
              <a:rPr lang="en-US" sz="2600" dirty="0"/>
              <a:t>she was finally forced by the High Court of Justice to return to Los Angeles to </a:t>
            </a:r>
            <a:r>
              <a:rPr lang="en-US" sz="2600" dirty="0" err="1"/>
              <a:t>honour</a:t>
            </a:r>
            <a:r>
              <a:rPr lang="en-US" sz="2600" dirty="0"/>
              <a:t> her contractual obligations</a:t>
            </a:r>
            <a:r>
              <a:rPr lang="en-GB" sz="2600" dirty="0"/>
              <a:t>.</a:t>
            </a:r>
          </a:p>
          <a:p>
            <a:endParaRPr lang="en-US" sz="800" b="1" i="1" dirty="0" smtClean="0"/>
          </a:p>
          <a:p>
            <a:r>
              <a:rPr lang="en-US" sz="2400" b="1" i="1" dirty="0" smtClean="0"/>
              <a:t>Marked </a:t>
            </a:r>
            <a:r>
              <a:rPr lang="en-US" sz="2400" b="1" i="1" dirty="0"/>
              <a:t>Woman</a:t>
            </a:r>
            <a:r>
              <a:rPr lang="en-US" sz="2400" b="1" dirty="0"/>
              <a:t> </a:t>
            </a:r>
            <a:r>
              <a:rPr lang="en-US" sz="2400" dirty="0"/>
              <a:t>(1937)</a:t>
            </a:r>
            <a:r>
              <a:rPr lang="en-GB" sz="2400" dirty="0"/>
              <a:t> </a:t>
            </a:r>
            <a:r>
              <a:rPr lang="en-US" sz="2400" dirty="0" smtClean="0"/>
              <a:t>with </a:t>
            </a:r>
            <a:r>
              <a:rPr lang="en-US" sz="2400" dirty="0"/>
              <a:t>Humphrey </a:t>
            </a:r>
            <a:r>
              <a:rPr lang="en-US" sz="2400" dirty="0" smtClean="0"/>
              <a:t>Bogart.</a:t>
            </a:r>
          </a:p>
          <a:p>
            <a:endParaRPr lang="en-US" sz="800" dirty="0" smtClean="0"/>
          </a:p>
          <a:p>
            <a:r>
              <a:rPr lang="en-US" sz="2400" dirty="0" smtClean="0"/>
              <a:t>A </a:t>
            </a:r>
            <a:r>
              <a:rPr lang="en-US" sz="2400" dirty="0"/>
              <a:t>boxing </a:t>
            </a:r>
            <a:r>
              <a:rPr lang="en-US" sz="2400" dirty="0" smtClean="0"/>
              <a:t>movie, </a:t>
            </a:r>
            <a:r>
              <a:rPr lang="en-US" sz="2400" b="1" i="1" dirty="0" smtClean="0"/>
              <a:t>Kid </a:t>
            </a:r>
            <a:r>
              <a:rPr lang="en-US" sz="2400" b="1" i="1" dirty="0"/>
              <a:t>Galahad</a:t>
            </a:r>
            <a:r>
              <a:rPr lang="en-US" sz="2400" b="1" dirty="0"/>
              <a:t> </a:t>
            </a:r>
            <a:r>
              <a:rPr lang="en-US" sz="2400" dirty="0"/>
              <a:t>(1937</a:t>
            </a:r>
            <a:r>
              <a:rPr lang="en-US" sz="2400" dirty="0" smtClean="0"/>
              <a:t>)</a:t>
            </a:r>
            <a:r>
              <a:rPr lang="en-GB" sz="2400" dirty="0" smtClean="0"/>
              <a:t> </a:t>
            </a:r>
            <a:r>
              <a:rPr lang="en-US" sz="2400" dirty="0"/>
              <a:t>with </a:t>
            </a:r>
            <a:r>
              <a:rPr lang="en-US" sz="2400" dirty="0" smtClean="0"/>
              <a:t>Edward G. Robinson and Humphrey </a:t>
            </a:r>
            <a:r>
              <a:rPr lang="en-US" sz="2400" dirty="0"/>
              <a:t>Bogart</a:t>
            </a:r>
            <a:r>
              <a:rPr lang="en-US" sz="2400" dirty="0" smtClean="0"/>
              <a:t>.</a:t>
            </a:r>
          </a:p>
        </p:txBody>
      </p:sp>
      <p:pic>
        <p:nvPicPr>
          <p:cNvPr id="5" name="Picture 4"/>
          <p:cNvPicPr>
            <a:picLocks noChangeAspect="1"/>
          </p:cNvPicPr>
          <p:nvPr/>
        </p:nvPicPr>
        <p:blipFill>
          <a:blip r:embed="rId2"/>
          <a:stretch>
            <a:fillRect/>
          </a:stretch>
        </p:blipFill>
        <p:spPr>
          <a:xfrm>
            <a:off x="6276183" y="2063599"/>
            <a:ext cx="2145451" cy="1680603"/>
          </a:xfrm>
          <a:prstGeom prst="rect">
            <a:avLst/>
          </a:prstGeom>
        </p:spPr>
      </p:pic>
    </p:spTree>
    <p:extLst>
      <p:ext uri="{BB962C8B-B14F-4D97-AF65-F5344CB8AC3E}">
        <p14:creationId xmlns:p14="http://schemas.microsoft.com/office/powerpoint/2010/main" val="3060658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Davis</a:t>
            </a:r>
            <a:endParaRPr lang="en-US" dirty="0"/>
          </a:p>
        </p:txBody>
      </p:sp>
      <p:sp>
        <p:nvSpPr>
          <p:cNvPr id="3" name="Content Placeholder 2"/>
          <p:cNvSpPr>
            <a:spLocks noGrp="1"/>
          </p:cNvSpPr>
          <p:nvPr>
            <p:ph idx="1"/>
          </p:nvPr>
        </p:nvSpPr>
        <p:spPr>
          <a:xfrm>
            <a:off x="457201" y="1600200"/>
            <a:ext cx="6357782" cy="4525963"/>
          </a:xfrm>
        </p:spPr>
        <p:txBody>
          <a:bodyPr>
            <a:normAutofit/>
          </a:bodyPr>
          <a:lstStyle/>
          <a:p>
            <a:r>
              <a:rPr lang="en-US" dirty="0" smtClean="0"/>
              <a:t>Mike Levee – </a:t>
            </a:r>
            <a:r>
              <a:rPr lang="en-US" dirty="0" smtClean="0"/>
              <a:t>agent</a:t>
            </a:r>
            <a:endParaRPr lang="en-US" sz="800" dirty="0" smtClean="0"/>
          </a:p>
          <a:p>
            <a:r>
              <a:rPr lang="en-US" dirty="0" smtClean="0"/>
              <a:t>Dudley </a:t>
            </a:r>
            <a:r>
              <a:rPr lang="en-US" dirty="0" err="1" smtClean="0"/>
              <a:t>Furse</a:t>
            </a:r>
            <a:r>
              <a:rPr lang="en-US" dirty="0" smtClean="0"/>
              <a:t> – attorney</a:t>
            </a:r>
          </a:p>
          <a:p>
            <a:endParaRPr lang="en-US" sz="800" dirty="0" smtClean="0"/>
          </a:p>
          <a:p>
            <a:r>
              <a:rPr lang="en-US" dirty="0" smtClean="0"/>
              <a:t>Vernon </a:t>
            </a:r>
            <a:r>
              <a:rPr lang="en-US" dirty="0"/>
              <a:t>Wood – business </a:t>
            </a:r>
            <a:r>
              <a:rPr lang="en-US" dirty="0" smtClean="0"/>
              <a:t>manager </a:t>
            </a:r>
            <a:r>
              <a:rPr lang="en-US" sz="2400" dirty="0" smtClean="0"/>
              <a:t>(who in 1936 tried to raise Davis’s salary from $83,200 p.a. to $100k raising to $220k by 1940</a:t>
            </a:r>
            <a:r>
              <a:rPr lang="en-US" sz="2400" dirty="0" smtClean="0"/>
              <a:t>)</a:t>
            </a:r>
            <a:endParaRPr lang="en-US" sz="2400" dirty="0"/>
          </a:p>
          <a:p>
            <a:pPr marL="0" indent="0">
              <a:buNone/>
            </a:pPr>
            <a:endParaRPr lang="en-US"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6741620" y="2166832"/>
            <a:ext cx="2025359" cy="2310091"/>
          </a:xfrm>
          <a:prstGeom prst="rect">
            <a:avLst/>
          </a:prstGeom>
        </p:spPr>
      </p:pic>
    </p:spTree>
    <p:extLst>
      <p:ext uri="{BB962C8B-B14F-4D97-AF65-F5344CB8AC3E}">
        <p14:creationId xmlns:p14="http://schemas.microsoft.com/office/powerpoint/2010/main" val="4094349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‘Bette Davis film’ is </a:t>
            </a:r>
            <a:r>
              <a:rPr lang="en-US" dirty="0" smtClean="0"/>
              <a:t>born</a:t>
            </a:r>
            <a:endParaRPr lang="en-US" dirty="0"/>
          </a:p>
        </p:txBody>
      </p:sp>
      <p:sp>
        <p:nvSpPr>
          <p:cNvPr id="3" name="Content Placeholder 2"/>
          <p:cNvSpPr>
            <a:spLocks noGrp="1"/>
          </p:cNvSpPr>
          <p:nvPr>
            <p:ph idx="1"/>
          </p:nvPr>
        </p:nvSpPr>
        <p:spPr>
          <a:xfrm>
            <a:off x="457200" y="1600200"/>
            <a:ext cx="8229600" cy="4739420"/>
          </a:xfrm>
        </p:spPr>
        <p:txBody>
          <a:bodyPr>
            <a:normAutofit fontScale="77500" lnSpcReduction="20000"/>
          </a:bodyPr>
          <a:lstStyle/>
          <a:p>
            <a:r>
              <a:rPr lang="en-US" b="1" i="1" dirty="0"/>
              <a:t>That Certain Woman</a:t>
            </a:r>
            <a:r>
              <a:rPr lang="en-US" b="1" dirty="0"/>
              <a:t> </a:t>
            </a:r>
            <a:r>
              <a:rPr lang="en-US" dirty="0"/>
              <a:t>(1937) marked the beginnings of the ‘Bette Davis film</a:t>
            </a:r>
            <a:r>
              <a:rPr lang="en-US" dirty="0" smtClean="0"/>
              <a:t>’. Written and </a:t>
            </a:r>
            <a:r>
              <a:rPr lang="en-US" dirty="0"/>
              <a:t>d</a:t>
            </a:r>
            <a:r>
              <a:rPr lang="en-US" dirty="0" smtClean="0"/>
              <a:t>irected by Edmund </a:t>
            </a:r>
            <a:r>
              <a:rPr lang="en-US" dirty="0" err="1" smtClean="0"/>
              <a:t>Goulding</a:t>
            </a:r>
            <a:r>
              <a:rPr lang="en-US" dirty="0" smtClean="0"/>
              <a:t>, cinematography by Ernest Haller and music composed by Max Steiner.</a:t>
            </a:r>
          </a:p>
          <a:p>
            <a:endParaRPr lang="en-US" sz="800" dirty="0" smtClean="0"/>
          </a:p>
          <a:p>
            <a:r>
              <a:rPr lang="en-US" dirty="0" smtClean="0"/>
              <a:t>The </a:t>
            </a:r>
            <a:r>
              <a:rPr lang="en-US" dirty="0"/>
              <a:t>‘Bette Davis film</a:t>
            </a:r>
            <a:r>
              <a:rPr lang="en-US" dirty="0" smtClean="0"/>
              <a:t>’</a:t>
            </a:r>
            <a:r>
              <a:rPr lang="en-US" dirty="0"/>
              <a:t>:</a:t>
            </a:r>
            <a:r>
              <a:rPr lang="en-US" dirty="0" smtClean="0"/>
              <a:t> </a:t>
            </a:r>
            <a:r>
              <a:rPr lang="en-US" dirty="0"/>
              <a:t>a series of films marketed under </a:t>
            </a:r>
            <a:r>
              <a:rPr lang="en-US" dirty="0" smtClean="0"/>
              <a:t>Davis’s </a:t>
            </a:r>
            <a:r>
              <a:rPr lang="en-US" dirty="0"/>
              <a:t>name in which she took the leading role, had her name above the titles in the largest type. </a:t>
            </a:r>
            <a:endParaRPr lang="en-US" dirty="0" smtClean="0"/>
          </a:p>
          <a:p>
            <a:endParaRPr lang="en-US" sz="800" dirty="0" smtClean="0"/>
          </a:p>
          <a:p>
            <a:r>
              <a:rPr lang="en-US" dirty="0" smtClean="0"/>
              <a:t>These </a:t>
            </a:r>
            <a:r>
              <a:rPr lang="en-US" dirty="0"/>
              <a:t>were star vehicles tailored to her unique talents as an actress and her independent and rebellious persona</a:t>
            </a:r>
            <a:r>
              <a:rPr lang="en-US" dirty="0" smtClean="0"/>
              <a:t>.</a:t>
            </a:r>
          </a:p>
          <a:p>
            <a:endParaRPr lang="en-US" sz="800" dirty="0" smtClean="0"/>
          </a:p>
          <a:p>
            <a:r>
              <a:rPr lang="en-US" dirty="0" smtClean="0"/>
              <a:t>These </a:t>
            </a:r>
            <a:r>
              <a:rPr lang="en-US" dirty="0"/>
              <a:t>films were made by a team of writers, directors, producers, cinematographers, make-up and costume designers and composers who would repeatedly be hired to make her films for the next ten years.</a:t>
            </a:r>
            <a:r>
              <a:rPr lang="en-GB" dirty="0"/>
              <a:t> </a:t>
            </a:r>
            <a:endParaRPr lang="en-US" dirty="0"/>
          </a:p>
        </p:txBody>
      </p:sp>
      <p:pic>
        <p:nvPicPr>
          <p:cNvPr id="4" name="Picture 3"/>
          <p:cNvPicPr>
            <a:picLocks noChangeAspect="1"/>
          </p:cNvPicPr>
          <p:nvPr/>
        </p:nvPicPr>
        <p:blipFill>
          <a:blip r:embed="rId2"/>
          <a:stretch>
            <a:fillRect/>
          </a:stretch>
        </p:blipFill>
        <p:spPr>
          <a:xfrm>
            <a:off x="7974085" y="0"/>
            <a:ext cx="1169915" cy="2182678"/>
          </a:xfrm>
          <a:prstGeom prst="rect">
            <a:avLst/>
          </a:prstGeom>
        </p:spPr>
      </p:pic>
    </p:spTree>
    <p:extLst>
      <p:ext uri="{BB962C8B-B14F-4D97-AF65-F5344CB8AC3E}">
        <p14:creationId xmlns:p14="http://schemas.microsoft.com/office/powerpoint/2010/main" val="3201813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7557"/>
          </a:xfrm>
        </p:spPr>
        <p:txBody>
          <a:bodyPr>
            <a:normAutofit fontScale="90000"/>
          </a:bodyPr>
          <a:lstStyle/>
          <a:p>
            <a:r>
              <a:rPr lang="en-US" dirty="0" smtClean="0"/>
              <a:t>Davis’s star </a:t>
            </a:r>
            <a:r>
              <a:rPr lang="en-US" dirty="0"/>
              <a:t>vehicles</a:t>
            </a:r>
            <a:r>
              <a:rPr lang="en-GB" dirty="0"/>
              <a:t> </a:t>
            </a:r>
            <a:endParaRPr lang="en-US" dirty="0"/>
          </a:p>
        </p:txBody>
      </p:sp>
      <p:sp>
        <p:nvSpPr>
          <p:cNvPr id="3" name="Content Placeholder 2"/>
          <p:cNvSpPr>
            <a:spLocks noGrp="1"/>
          </p:cNvSpPr>
          <p:nvPr>
            <p:ph idx="1"/>
          </p:nvPr>
        </p:nvSpPr>
        <p:spPr>
          <a:xfrm>
            <a:off x="457200" y="1259986"/>
            <a:ext cx="8229600" cy="5287977"/>
          </a:xfrm>
        </p:spPr>
        <p:txBody>
          <a:bodyPr>
            <a:normAutofit/>
          </a:bodyPr>
          <a:lstStyle/>
          <a:p>
            <a:r>
              <a:rPr lang="en-US" sz="2000" dirty="0" smtClean="0"/>
              <a:t>won 2</a:t>
            </a:r>
            <a:r>
              <a:rPr lang="en-US" sz="2000" baseline="30000" dirty="0" smtClean="0"/>
              <a:t>nd</a:t>
            </a:r>
            <a:r>
              <a:rPr lang="en-US" sz="2000" dirty="0" smtClean="0"/>
              <a:t> Oscar </a:t>
            </a:r>
            <a:r>
              <a:rPr lang="en-US" sz="1600" dirty="0" smtClean="0"/>
              <a:t>[</a:t>
            </a:r>
            <a:r>
              <a:rPr lang="en-US" sz="1600" dirty="0" err="1" smtClean="0"/>
              <a:t>DoP</a:t>
            </a:r>
            <a:r>
              <a:rPr lang="en-US" sz="1600" dirty="0" smtClean="0"/>
              <a:t>: Ernest Haller]</a:t>
            </a:r>
          </a:p>
          <a:p>
            <a:r>
              <a:rPr lang="en-US" sz="2000" b="1" i="1" dirty="0" smtClean="0"/>
              <a:t>The Old Maid </a:t>
            </a:r>
            <a:r>
              <a:rPr lang="en-US" sz="2000" dirty="0"/>
              <a:t>(Edmund </a:t>
            </a:r>
            <a:r>
              <a:rPr lang="en-US" sz="2000" dirty="0" err="1"/>
              <a:t>Goulding</a:t>
            </a:r>
            <a:r>
              <a:rPr lang="en-US" sz="2000" dirty="0"/>
              <a:t>, 1939) </a:t>
            </a:r>
            <a:r>
              <a:rPr lang="en-US" sz="2000" dirty="0" smtClean="0"/>
              <a:t>Script: Casey Robinson </a:t>
            </a:r>
            <a:r>
              <a:rPr lang="en-US" sz="1600" dirty="0"/>
              <a:t>[</a:t>
            </a:r>
            <a:r>
              <a:rPr lang="en-US" sz="1600" dirty="0" err="1"/>
              <a:t>DoP</a:t>
            </a:r>
            <a:r>
              <a:rPr lang="en-US" sz="1600" dirty="0" smtClean="0"/>
              <a:t>: </a:t>
            </a:r>
            <a:r>
              <a:rPr lang="en-US" sz="1600" dirty="0"/>
              <a:t>Haller</a:t>
            </a:r>
            <a:r>
              <a:rPr lang="en-US" sz="1600" dirty="0" smtClean="0"/>
              <a:t>]</a:t>
            </a:r>
            <a:endParaRPr lang="en-US" sz="2000" b="1" i="1" dirty="0" smtClean="0"/>
          </a:p>
          <a:p>
            <a:r>
              <a:rPr lang="en-US" sz="2000" b="1" i="1" dirty="0" smtClean="0"/>
              <a:t>The Private Lives of Elisabeth and Essex </a:t>
            </a:r>
            <a:r>
              <a:rPr lang="en-US" sz="2000" dirty="0" smtClean="0"/>
              <a:t>(Michael </a:t>
            </a:r>
            <a:r>
              <a:rPr lang="en-US" sz="2000" dirty="0" err="1" smtClean="0"/>
              <a:t>Curtiz</a:t>
            </a:r>
            <a:r>
              <a:rPr lang="en-US" sz="2000" dirty="0" smtClean="0"/>
              <a:t>, </a:t>
            </a:r>
            <a:r>
              <a:rPr lang="en-US" sz="2000" dirty="0"/>
              <a:t>1939) </a:t>
            </a:r>
            <a:endParaRPr lang="en-US" sz="2000" b="1" i="1" dirty="0" smtClean="0"/>
          </a:p>
          <a:p>
            <a:r>
              <a:rPr lang="en-US" sz="2000" b="1" i="1" dirty="0" smtClean="0"/>
              <a:t>Dark </a:t>
            </a:r>
            <a:r>
              <a:rPr lang="en-US" sz="2000" b="1" i="1" dirty="0"/>
              <a:t>Victory</a:t>
            </a:r>
            <a:r>
              <a:rPr lang="en-US" sz="2000" dirty="0"/>
              <a:t> </a:t>
            </a:r>
            <a:r>
              <a:rPr lang="en-US" sz="2000" dirty="0" smtClean="0"/>
              <a:t>(Edmund </a:t>
            </a:r>
            <a:r>
              <a:rPr lang="en-US" sz="2000" dirty="0" err="1" smtClean="0"/>
              <a:t>Goulding</a:t>
            </a:r>
            <a:r>
              <a:rPr lang="en-US" sz="2000" dirty="0" smtClean="0"/>
              <a:t>, 1939) </a:t>
            </a:r>
            <a:r>
              <a:rPr lang="en-US" sz="2000" dirty="0"/>
              <a:t>Script: Casey Robinson</a:t>
            </a:r>
          </a:p>
          <a:p>
            <a:r>
              <a:rPr lang="en-US" sz="2000" b="1" i="1" dirty="0"/>
              <a:t>All This and Heaven Too </a:t>
            </a:r>
            <a:r>
              <a:rPr lang="en-US" sz="2000" dirty="0"/>
              <a:t>(</a:t>
            </a:r>
            <a:r>
              <a:rPr lang="en-US" sz="2000" dirty="0" err="1"/>
              <a:t>Annatole</a:t>
            </a:r>
            <a:r>
              <a:rPr lang="en-US" sz="2000" dirty="0"/>
              <a:t> </a:t>
            </a:r>
            <a:r>
              <a:rPr lang="en-US" sz="2000" dirty="0" err="1"/>
              <a:t>Litvak</a:t>
            </a:r>
            <a:r>
              <a:rPr lang="en-US" sz="2000" dirty="0"/>
              <a:t>, 1940</a:t>
            </a:r>
            <a:r>
              <a:rPr lang="en-US" sz="2000" dirty="0" smtClean="0"/>
              <a:t>)</a:t>
            </a:r>
            <a:r>
              <a:rPr lang="en-US" sz="2000" dirty="0"/>
              <a:t> Script: Casey </a:t>
            </a:r>
            <a:r>
              <a:rPr lang="en-US" sz="2000" dirty="0" smtClean="0"/>
              <a:t>Robinson </a:t>
            </a:r>
            <a:r>
              <a:rPr lang="en-US" sz="1600" dirty="0"/>
              <a:t>[</a:t>
            </a:r>
            <a:r>
              <a:rPr lang="en-US" sz="1600" dirty="0" err="1"/>
              <a:t>DoP</a:t>
            </a:r>
            <a:r>
              <a:rPr lang="en-US" sz="1600" dirty="0"/>
              <a:t>: Haller</a:t>
            </a:r>
            <a:r>
              <a:rPr lang="en-US" sz="1600" dirty="0" smtClean="0"/>
              <a:t>]</a:t>
            </a:r>
            <a:endParaRPr lang="en-US" sz="2000" dirty="0" smtClean="0"/>
          </a:p>
          <a:p>
            <a:r>
              <a:rPr lang="en-US" sz="2000" b="1" i="1" dirty="0" smtClean="0"/>
              <a:t>The </a:t>
            </a:r>
            <a:r>
              <a:rPr lang="en-US" sz="2000" b="1" i="1" dirty="0"/>
              <a:t>Letter</a:t>
            </a:r>
            <a:r>
              <a:rPr lang="en-US" sz="2000" dirty="0"/>
              <a:t> </a:t>
            </a:r>
            <a:r>
              <a:rPr lang="en-US" sz="2000" dirty="0" smtClean="0"/>
              <a:t>(William Wyler, 1940) </a:t>
            </a:r>
            <a:r>
              <a:rPr lang="en-US" sz="2000" dirty="0"/>
              <a:t>Script: </a:t>
            </a:r>
            <a:r>
              <a:rPr lang="en-US" sz="2000" dirty="0" smtClean="0"/>
              <a:t>Howard Koch </a:t>
            </a:r>
            <a:endParaRPr lang="en-US" sz="2000" dirty="0"/>
          </a:p>
          <a:p>
            <a:r>
              <a:rPr lang="en-US" sz="2000" b="1" i="1" dirty="0" smtClean="0"/>
              <a:t>The </a:t>
            </a:r>
            <a:r>
              <a:rPr lang="en-US" sz="2000" b="1" i="1" dirty="0"/>
              <a:t>Great Lie</a:t>
            </a:r>
            <a:r>
              <a:rPr lang="en-US" sz="2000" dirty="0"/>
              <a:t> </a:t>
            </a:r>
            <a:r>
              <a:rPr lang="en-US" sz="2000" dirty="0" smtClean="0"/>
              <a:t>(Edmund </a:t>
            </a:r>
            <a:r>
              <a:rPr lang="en-US" sz="2000" dirty="0" err="1" smtClean="0"/>
              <a:t>Goulding</a:t>
            </a:r>
            <a:r>
              <a:rPr lang="en-US" sz="2000" dirty="0" smtClean="0"/>
              <a:t>, 1941) </a:t>
            </a:r>
            <a:r>
              <a:rPr lang="en-US" sz="2000" dirty="0"/>
              <a:t>Script: Lenore Coffee</a:t>
            </a:r>
          </a:p>
          <a:p>
            <a:r>
              <a:rPr lang="en-US" sz="2000" b="1" i="1" dirty="0" smtClean="0"/>
              <a:t>Now</a:t>
            </a:r>
            <a:r>
              <a:rPr lang="en-US" sz="2000" b="1" i="1" dirty="0"/>
              <a:t>, Voyager</a:t>
            </a:r>
            <a:r>
              <a:rPr lang="en-US" sz="2000" dirty="0"/>
              <a:t> </a:t>
            </a:r>
            <a:r>
              <a:rPr lang="en-US" sz="2000" dirty="0" smtClean="0"/>
              <a:t>(Irving Rapper, 1942) </a:t>
            </a:r>
            <a:r>
              <a:rPr lang="en-US" sz="2000" dirty="0"/>
              <a:t>Script: Casey Robinson</a:t>
            </a:r>
          </a:p>
          <a:p>
            <a:r>
              <a:rPr lang="en-US" sz="2000" b="1" i="1" dirty="0" smtClean="0"/>
              <a:t>Old </a:t>
            </a:r>
            <a:r>
              <a:rPr lang="en-US" sz="2000" b="1" i="1" dirty="0"/>
              <a:t>Acquaintance</a:t>
            </a:r>
            <a:r>
              <a:rPr lang="en-US" sz="2000" dirty="0"/>
              <a:t> </a:t>
            </a:r>
            <a:r>
              <a:rPr lang="en-US" sz="2000" dirty="0" smtClean="0"/>
              <a:t>(Vincent Sherman, 1943) </a:t>
            </a:r>
            <a:r>
              <a:rPr lang="en-US" sz="2000" dirty="0"/>
              <a:t>Script: </a:t>
            </a:r>
            <a:r>
              <a:rPr lang="en-US" sz="2000" dirty="0" smtClean="0"/>
              <a:t>Lenore </a:t>
            </a:r>
            <a:r>
              <a:rPr lang="en-US" sz="2000" dirty="0"/>
              <a:t>Coffee</a:t>
            </a:r>
          </a:p>
          <a:p>
            <a:r>
              <a:rPr lang="en-US" sz="2000" b="1" i="1" dirty="0" smtClean="0"/>
              <a:t>Mr</a:t>
            </a:r>
            <a:r>
              <a:rPr lang="en-US" sz="2000" b="1" i="1" dirty="0"/>
              <a:t>. </a:t>
            </a:r>
            <a:r>
              <a:rPr lang="en-US" sz="2000" b="1" i="1" dirty="0" err="1"/>
              <a:t>Skeffington</a:t>
            </a:r>
            <a:r>
              <a:rPr lang="en-US" sz="2000" dirty="0"/>
              <a:t> </a:t>
            </a:r>
            <a:r>
              <a:rPr lang="en-US" sz="2000" dirty="0" smtClean="0"/>
              <a:t>(</a:t>
            </a:r>
            <a:r>
              <a:rPr lang="en-US" sz="2000" dirty="0"/>
              <a:t>Vincent Sherman, </a:t>
            </a:r>
            <a:r>
              <a:rPr lang="en-US" sz="2000" dirty="0" smtClean="0"/>
              <a:t>1944) </a:t>
            </a:r>
            <a:r>
              <a:rPr lang="en-US" sz="1600" dirty="0"/>
              <a:t>[</a:t>
            </a:r>
            <a:r>
              <a:rPr lang="en-US" sz="1600" dirty="0" err="1"/>
              <a:t>DoP</a:t>
            </a:r>
            <a:r>
              <a:rPr lang="en-US" sz="1600" dirty="0"/>
              <a:t>: Haller</a:t>
            </a:r>
            <a:r>
              <a:rPr lang="en-US" sz="1600" dirty="0" smtClean="0"/>
              <a:t>]</a:t>
            </a:r>
            <a:endParaRPr lang="en-US" sz="2000" dirty="0"/>
          </a:p>
          <a:p>
            <a:r>
              <a:rPr lang="en-US" sz="2000" b="1" i="1" dirty="0" smtClean="0"/>
              <a:t>The </a:t>
            </a:r>
            <a:r>
              <a:rPr lang="en-US" sz="2000" b="1" i="1" dirty="0"/>
              <a:t>Corn is Green</a:t>
            </a:r>
            <a:r>
              <a:rPr lang="en-US" sz="2000" dirty="0"/>
              <a:t> </a:t>
            </a:r>
            <a:r>
              <a:rPr lang="en-US" sz="2000" dirty="0" smtClean="0"/>
              <a:t>(</a:t>
            </a:r>
            <a:r>
              <a:rPr lang="en-US" sz="2000" dirty="0"/>
              <a:t>Irving Rapper, </a:t>
            </a:r>
            <a:r>
              <a:rPr lang="en-US" sz="2000" dirty="0" smtClean="0"/>
              <a:t>1945) </a:t>
            </a:r>
            <a:r>
              <a:rPr lang="en-US" sz="2000" dirty="0"/>
              <a:t>Script: </a:t>
            </a:r>
            <a:r>
              <a:rPr lang="en-US" sz="2000" dirty="0" smtClean="0"/>
              <a:t>Casey </a:t>
            </a:r>
            <a:r>
              <a:rPr lang="en-US" sz="2000" dirty="0"/>
              <a:t>Robinson</a:t>
            </a:r>
          </a:p>
          <a:p>
            <a:r>
              <a:rPr lang="en-US" sz="2000" b="1" i="1" dirty="0" smtClean="0"/>
              <a:t>A </a:t>
            </a:r>
            <a:r>
              <a:rPr lang="en-US" sz="2000" b="1" i="1" dirty="0"/>
              <a:t>Stolen Life</a:t>
            </a:r>
            <a:r>
              <a:rPr lang="en-US" sz="2000" dirty="0"/>
              <a:t> </a:t>
            </a:r>
            <a:r>
              <a:rPr lang="en-US" sz="2000" dirty="0" smtClean="0"/>
              <a:t>(Curtis Bernhardt, 1945) </a:t>
            </a:r>
            <a:r>
              <a:rPr lang="en-US" sz="1600" dirty="0"/>
              <a:t>[</a:t>
            </a:r>
            <a:r>
              <a:rPr lang="en-US" sz="1600" dirty="0" err="1"/>
              <a:t>DoP</a:t>
            </a:r>
            <a:r>
              <a:rPr lang="en-US" sz="1600" dirty="0"/>
              <a:t>: Haller</a:t>
            </a:r>
            <a:r>
              <a:rPr lang="en-US" sz="1600" dirty="0" smtClean="0"/>
              <a:t>]</a:t>
            </a:r>
            <a:endParaRPr lang="en-US" sz="2000" dirty="0" smtClean="0"/>
          </a:p>
          <a:p>
            <a:r>
              <a:rPr lang="en-US" sz="2000" b="1" i="1" dirty="0" smtClean="0"/>
              <a:t>Deception</a:t>
            </a:r>
            <a:r>
              <a:rPr lang="en-US" sz="2000" b="1" dirty="0" smtClean="0"/>
              <a:t> </a:t>
            </a:r>
            <a:r>
              <a:rPr lang="en-US" sz="2000" dirty="0" smtClean="0"/>
              <a:t>(</a:t>
            </a:r>
            <a:r>
              <a:rPr lang="en-US" sz="2000" dirty="0"/>
              <a:t>Irving Rapper, </a:t>
            </a:r>
            <a:r>
              <a:rPr lang="en-US" sz="2000" dirty="0" smtClean="0"/>
              <a:t>1946)</a:t>
            </a:r>
            <a:r>
              <a:rPr lang="en-GB" sz="2000" dirty="0" smtClean="0"/>
              <a:t> </a:t>
            </a:r>
            <a:r>
              <a:rPr lang="en-US" sz="1600" dirty="0"/>
              <a:t>[</a:t>
            </a:r>
            <a:r>
              <a:rPr lang="en-US" sz="1600" dirty="0" err="1"/>
              <a:t>DoP</a:t>
            </a:r>
            <a:r>
              <a:rPr lang="en-US" sz="1600" dirty="0"/>
              <a:t>: Haller]</a:t>
            </a:r>
            <a:endParaRPr lang="en-US" sz="1600" b="1" i="1" dirty="0"/>
          </a:p>
          <a:p>
            <a:endParaRPr lang="en-US" sz="2000" dirty="0"/>
          </a:p>
        </p:txBody>
      </p:sp>
      <p:pic>
        <p:nvPicPr>
          <p:cNvPr id="4" name="Picture 3"/>
          <p:cNvPicPr>
            <a:picLocks noChangeAspect="1"/>
          </p:cNvPicPr>
          <p:nvPr/>
        </p:nvPicPr>
        <p:blipFill>
          <a:blip r:embed="rId2"/>
          <a:stretch>
            <a:fillRect/>
          </a:stretch>
        </p:blipFill>
        <p:spPr>
          <a:xfrm>
            <a:off x="7909722" y="0"/>
            <a:ext cx="1234278" cy="1516399"/>
          </a:xfrm>
          <a:prstGeom prst="rect">
            <a:avLst/>
          </a:prstGeom>
        </p:spPr>
      </p:pic>
      <p:pic>
        <p:nvPicPr>
          <p:cNvPr id="5" name="Picture 4"/>
          <p:cNvPicPr>
            <a:picLocks noChangeAspect="1"/>
          </p:cNvPicPr>
          <p:nvPr/>
        </p:nvPicPr>
        <p:blipFill>
          <a:blip r:embed="rId3"/>
          <a:stretch>
            <a:fillRect/>
          </a:stretch>
        </p:blipFill>
        <p:spPr>
          <a:xfrm>
            <a:off x="7808304" y="3016031"/>
            <a:ext cx="1335697" cy="2064259"/>
          </a:xfrm>
          <a:prstGeom prst="rect">
            <a:avLst/>
          </a:prstGeom>
        </p:spPr>
      </p:pic>
      <p:pic>
        <p:nvPicPr>
          <p:cNvPr id="6" name="Picture 5"/>
          <p:cNvPicPr>
            <a:picLocks noChangeAspect="1"/>
          </p:cNvPicPr>
          <p:nvPr/>
        </p:nvPicPr>
        <p:blipFill>
          <a:blip r:embed="rId4"/>
          <a:stretch>
            <a:fillRect/>
          </a:stretch>
        </p:blipFill>
        <p:spPr>
          <a:xfrm>
            <a:off x="7874936" y="4978123"/>
            <a:ext cx="1269065" cy="1879877"/>
          </a:xfrm>
          <a:prstGeom prst="rect">
            <a:avLst/>
          </a:prstGeom>
        </p:spPr>
      </p:pic>
    </p:spTree>
    <p:extLst>
      <p:ext uri="{BB962C8B-B14F-4D97-AF65-F5344CB8AC3E}">
        <p14:creationId xmlns:p14="http://schemas.microsoft.com/office/powerpoint/2010/main" val="3142071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a:t>
            </a:r>
            <a:r>
              <a:rPr lang="en-US" dirty="0"/>
              <a:t>n</a:t>
            </a:r>
            <a:r>
              <a:rPr lang="en-US" dirty="0" smtClean="0"/>
              <a:t>ew contract</a:t>
            </a:r>
            <a:endParaRPr lang="en-US" dirty="0"/>
          </a:p>
        </p:txBody>
      </p:sp>
      <p:sp>
        <p:nvSpPr>
          <p:cNvPr id="3" name="Content Placeholder 2"/>
          <p:cNvSpPr>
            <a:spLocks noGrp="1"/>
          </p:cNvSpPr>
          <p:nvPr>
            <p:ph idx="1"/>
          </p:nvPr>
        </p:nvSpPr>
        <p:spPr>
          <a:xfrm>
            <a:off x="457200" y="1600200"/>
            <a:ext cx="5857698" cy="4525963"/>
          </a:xfrm>
        </p:spPr>
        <p:txBody>
          <a:bodyPr>
            <a:normAutofit fontScale="92500" lnSpcReduction="20000"/>
          </a:bodyPr>
          <a:lstStyle/>
          <a:p>
            <a:r>
              <a:rPr lang="en-US" dirty="0" smtClean="0"/>
              <a:t>17</a:t>
            </a:r>
            <a:r>
              <a:rPr lang="en-US" baseline="30000" dirty="0" smtClean="0"/>
              <a:t>th</a:t>
            </a:r>
            <a:r>
              <a:rPr lang="en-US" dirty="0" smtClean="0"/>
              <a:t> </a:t>
            </a:r>
            <a:r>
              <a:rPr lang="en-US" dirty="0"/>
              <a:t>August 1938, Davis signed a new contract with </a:t>
            </a:r>
            <a:r>
              <a:rPr lang="en-US" dirty="0" err="1"/>
              <a:t>Warners</a:t>
            </a:r>
            <a:r>
              <a:rPr lang="en-US" dirty="0"/>
              <a:t>, accepting a weekly salary of $</a:t>
            </a:r>
            <a:r>
              <a:rPr lang="en-US" dirty="0" smtClean="0"/>
              <a:t>3500.</a:t>
            </a:r>
          </a:p>
          <a:p>
            <a:endParaRPr lang="en-US" sz="800" dirty="0" smtClean="0"/>
          </a:p>
          <a:p>
            <a:r>
              <a:rPr lang="en-US" dirty="0" smtClean="0"/>
              <a:t>Otherwise </a:t>
            </a:r>
            <a:r>
              <a:rPr lang="en-US" dirty="0"/>
              <a:t>this gave her no more control over her career, such as script approval or a limit on the number of films she made each year. </a:t>
            </a:r>
            <a:endParaRPr lang="en-US" dirty="0" smtClean="0"/>
          </a:p>
          <a:p>
            <a:endParaRPr lang="en-US" sz="800" dirty="0" smtClean="0"/>
          </a:p>
          <a:p>
            <a:r>
              <a:rPr lang="en-US" dirty="0" smtClean="0"/>
              <a:t>Over </a:t>
            </a:r>
            <a:r>
              <a:rPr lang="en-US" dirty="0"/>
              <a:t>the next 12 months she made 5 films.</a:t>
            </a:r>
            <a:r>
              <a:rPr lang="en-GB" dirty="0"/>
              <a:t> </a:t>
            </a:r>
            <a:endParaRPr lang="en-US" dirty="0"/>
          </a:p>
        </p:txBody>
      </p:sp>
      <p:pic>
        <p:nvPicPr>
          <p:cNvPr id="4" name="Picture 3"/>
          <p:cNvPicPr>
            <a:picLocks noChangeAspect="1"/>
          </p:cNvPicPr>
          <p:nvPr/>
        </p:nvPicPr>
        <p:blipFill>
          <a:blip r:embed="rId2"/>
          <a:stretch>
            <a:fillRect/>
          </a:stretch>
        </p:blipFill>
        <p:spPr>
          <a:xfrm>
            <a:off x="6314898" y="1729175"/>
            <a:ext cx="2829102" cy="3792362"/>
          </a:xfrm>
          <a:prstGeom prst="rect">
            <a:avLst/>
          </a:prstGeom>
        </p:spPr>
      </p:pic>
    </p:spTree>
    <p:extLst>
      <p:ext uri="{BB962C8B-B14F-4D97-AF65-F5344CB8AC3E}">
        <p14:creationId xmlns:p14="http://schemas.microsoft.com/office/powerpoint/2010/main" val="583003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Irving Rapper</a:t>
            </a:r>
            <a:endParaRPr lang="en-US" dirty="0"/>
          </a:p>
        </p:txBody>
      </p:sp>
      <p:sp>
        <p:nvSpPr>
          <p:cNvPr id="3" name="Content Placeholder 2"/>
          <p:cNvSpPr>
            <a:spLocks noGrp="1"/>
          </p:cNvSpPr>
          <p:nvPr>
            <p:ph idx="1"/>
          </p:nvPr>
        </p:nvSpPr>
        <p:spPr>
          <a:xfrm>
            <a:off x="457200" y="1799702"/>
            <a:ext cx="8229600" cy="4649049"/>
          </a:xfrm>
        </p:spPr>
        <p:txBody>
          <a:bodyPr>
            <a:normAutofit fontScale="92500" lnSpcReduction="20000"/>
          </a:bodyPr>
          <a:lstStyle/>
          <a:p>
            <a:r>
              <a:rPr lang="en-US" dirty="0" smtClean="0"/>
              <a:t>Davis’s Dialogue Director on:</a:t>
            </a:r>
          </a:p>
          <a:p>
            <a:pPr lvl="1"/>
            <a:r>
              <a:rPr lang="en-US" sz="2400" b="1" i="1" dirty="0" smtClean="0"/>
              <a:t>Kid Galahad </a:t>
            </a:r>
            <a:r>
              <a:rPr lang="en-US" sz="2400" dirty="0" smtClean="0"/>
              <a:t>(Michael </a:t>
            </a:r>
            <a:r>
              <a:rPr lang="en-US" sz="2400" dirty="0" err="1" smtClean="0"/>
              <a:t>Curtiz</a:t>
            </a:r>
            <a:r>
              <a:rPr lang="en-US" sz="2400" dirty="0" smtClean="0"/>
              <a:t>, 1937) </a:t>
            </a:r>
            <a:r>
              <a:rPr lang="en-US" sz="2400" dirty="0"/>
              <a:t>and Assistant Director</a:t>
            </a:r>
            <a:endParaRPr lang="en-US" sz="2400" dirty="0" smtClean="0"/>
          </a:p>
          <a:p>
            <a:pPr lvl="1"/>
            <a:r>
              <a:rPr lang="en-US" sz="2400" b="1" i="1" dirty="0" smtClean="0"/>
              <a:t>The Sisters </a:t>
            </a:r>
            <a:r>
              <a:rPr lang="en-US" sz="2400" dirty="0" smtClean="0"/>
              <a:t>(Anatole </a:t>
            </a:r>
            <a:r>
              <a:rPr lang="en-US" sz="2400" dirty="0" err="1" smtClean="0"/>
              <a:t>Litvak</a:t>
            </a:r>
            <a:r>
              <a:rPr lang="en-US" sz="2400" dirty="0" smtClean="0"/>
              <a:t>, 1938) </a:t>
            </a:r>
            <a:r>
              <a:rPr lang="en-US" sz="2400" dirty="0"/>
              <a:t>and Assistant Director</a:t>
            </a:r>
            <a:endParaRPr lang="en-US" sz="2400" dirty="0" smtClean="0"/>
          </a:p>
          <a:p>
            <a:pPr lvl="1"/>
            <a:r>
              <a:rPr lang="en-US" sz="2400" b="1" i="1" dirty="0" smtClean="0"/>
              <a:t>Dark Victory </a:t>
            </a:r>
            <a:r>
              <a:rPr lang="en-US" sz="2400" dirty="0" smtClean="0"/>
              <a:t>(Edmund </a:t>
            </a:r>
            <a:r>
              <a:rPr lang="en-US" sz="2400" dirty="0" err="1" smtClean="0"/>
              <a:t>Goulding</a:t>
            </a:r>
            <a:r>
              <a:rPr lang="en-US" sz="2400" dirty="0" smtClean="0"/>
              <a:t>, 1939)</a:t>
            </a:r>
          </a:p>
          <a:p>
            <a:pPr lvl="1"/>
            <a:r>
              <a:rPr lang="en-US" sz="2400" b="1" i="1" dirty="0" smtClean="0"/>
              <a:t>Juarez</a:t>
            </a:r>
            <a:r>
              <a:rPr lang="en-US" sz="2400" dirty="0" smtClean="0"/>
              <a:t> (William </a:t>
            </a:r>
            <a:r>
              <a:rPr lang="en-US" sz="2400" dirty="0" err="1" smtClean="0"/>
              <a:t>Dieterle</a:t>
            </a:r>
            <a:r>
              <a:rPr lang="en-US" sz="2400" dirty="0" smtClean="0"/>
              <a:t>, 1939) </a:t>
            </a:r>
            <a:r>
              <a:rPr lang="en-US" sz="2200" dirty="0" smtClean="0"/>
              <a:t>and Assistant Director</a:t>
            </a:r>
          </a:p>
          <a:p>
            <a:pPr lvl="1"/>
            <a:r>
              <a:rPr lang="en-US" sz="2400" b="1" i="1" dirty="0" smtClean="0"/>
              <a:t>The Private Lives of Elizabeth and Essex </a:t>
            </a:r>
            <a:r>
              <a:rPr lang="en-US" sz="2400" dirty="0" smtClean="0"/>
              <a:t>(M. </a:t>
            </a:r>
            <a:r>
              <a:rPr lang="en-US" sz="2400" dirty="0" err="1" smtClean="0"/>
              <a:t>Curtiz</a:t>
            </a:r>
            <a:r>
              <a:rPr lang="en-US" sz="2400" dirty="0" smtClean="0"/>
              <a:t>, 1939)</a:t>
            </a:r>
          </a:p>
          <a:p>
            <a:pPr lvl="1"/>
            <a:r>
              <a:rPr lang="en-US" sz="2400" b="1" i="1" dirty="0" smtClean="0"/>
              <a:t>All This and Heaven Too </a:t>
            </a:r>
            <a:r>
              <a:rPr lang="en-US" sz="2400" dirty="0" smtClean="0"/>
              <a:t>(A. </a:t>
            </a:r>
            <a:r>
              <a:rPr lang="en-US" sz="2400" dirty="0" err="1" smtClean="0"/>
              <a:t>Litvak</a:t>
            </a:r>
            <a:r>
              <a:rPr lang="en-US" sz="2400" dirty="0" smtClean="0"/>
              <a:t>, 1940) </a:t>
            </a:r>
            <a:r>
              <a:rPr lang="en-US" sz="2400" dirty="0"/>
              <a:t>and Assistant Director</a:t>
            </a:r>
            <a:endParaRPr lang="en-US" sz="2400" dirty="0" smtClean="0"/>
          </a:p>
          <a:p>
            <a:endParaRPr lang="en-US" sz="800" dirty="0" smtClean="0"/>
          </a:p>
          <a:p>
            <a:r>
              <a:rPr lang="en-US" dirty="0" smtClean="0"/>
              <a:t>Davis’s Director on: </a:t>
            </a:r>
          </a:p>
          <a:p>
            <a:pPr lvl="1"/>
            <a:r>
              <a:rPr lang="en-US" sz="2400" b="1" i="1" dirty="0" smtClean="0"/>
              <a:t>Now, Voyager </a:t>
            </a:r>
            <a:r>
              <a:rPr lang="en-US" sz="2400" dirty="0" smtClean="0"/>
              <a:t>(1942)</a:t>
            </a:r>
          </a:p>
          <a:p>
            <a:pPr lvl="1"/>
            <a:r>
              <a:rPr lang="en-US" sz="2400" b="1" i="1" dirty="0" smtClean="0"/>
              <a:t>The Corn is Green</a:t>
            </a:r>
            <a:r>
              <a:rPr lang="en-US" sz="2400" dirty="0" smtClean="0"/>
              <a:t> (1945)</a:t>
            </a:r>
          </a:p>
          <a:p>
            <a:pPr lvl="1"/>
            <a:r>
              <a:rPr lang="en-US" sz="2400" b="1" i="1" dirty="0" smtClean="0"/>
              <a:t>Deception</a:t>
            </a:r>
            <a:r>
              <a:rPr lang="en-US" sz="2400" dirty="0" smtClean="0"/>
              <a:t> (1946)</a:t>
            </a:r>
          </a:p>
          <a:p>
            <a:pPr lvl="1"/>
            <a:r>
              <a:rPr lang="en-US" sz="2400" b="1" i="1" dirty="0" smtClean="0"/>
              <a:t>Another Man’s Poison </a:t>
            </a:r>
            <a:r>
              <a:rPr lang="en-US" sz="2400" dirty="0" smtClean="0"/>
              <a:t>(1951)</a:t>
            </a:r>
            <a:endParaRPr lang="en-US" sz="2400" dirty="0"/>
          </a:p>
        </p:txBody>
      </p:sp>
      <p:pic>
        <p:nvPicPr>
          <p:cNvPr id="4" name="Picture 3"/>
          <p:cNvPicPr>
            <a:picLocks noChangeAspect="1"/>
          </p:cNvPicPr>
          <p:nvPr/>
        </p:nvPicPr>
        <p:blipFill>
          <a:blip r:embed="rId2"/>
          <a:stretch>
            <a:fillRect/>
          </a:stretch>
        </p:blipFill>
        <p:spPr>
          <a:xfrm>
            <a:off x="0" y="0"/>
            <a:ext cx="1519510" cy="1799703"/>
          </a:xfrm>
          <a:prstGeom prst="rect">
            <a:avLst/>
          </a:prstGeom>
        </p:spPr>
      </p:pic>
      <p:pic>
        <p:nvPicPr>
          <p:cNvPr id="5" name="Picture 4"/>
          <p:cNvPicPr>
            <a:picLocks noChangeAspect="1"/>
          </p:cNvPicPr>
          <p:nvPr/>
        </p:nvPicPr>
        <p:blipFill>
          <a:blip r:embed="rId3"/>
          <a:stretch>
            <a:fillRect/>
          </a:stretch>
        </p:blipFill>
        <p:spPr>
          <a:xfrm>
            <a:off x="6005659" y="4564462"/>
            <a:ext cx="3138341" cy="2293538"/>
          </a:xfrm>
          <a:prstGeom prst="rect">
            <a:avLst/>
          </a:prstGeom>
        </p:spPr>
      </p:pic>
    </p:spTree>
    <p:extLst>
      <p:ext uri="{BB962C8B-B14F-4D97-AF65-F5344CB8AC3E}">
        <p14:creationId xmlns:p14="http://schemas.microsoft.com/office/powerpoint/2010/main" val="2706514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5507"/>
          </a:xfrm>
        </p:spPr>
        <p:txBody>
          <a:bodyPr>
            <a:normAutofit/>
          </a:bodyPr>
          <a:lstStyle/>
          <a:p>
            <a:r>
              <a:rPr lang="en-US" dirty="0"/>
              <a:t>Weepies &amp; C</a:t>
            </a:r>
            <a:r>
              <a:rPr lang="en-US" dirty="0" smtClean="0"/>
              <a:t>omedies</a:t>
            </a:r>
            <a:endParaRPr lang="en-US" dirty="0"/>
          </a:p>
        </p:txBody>
      </p:sp>
      <p:sp>
        <p:nvSpPr>
          <p:cNvPr id="3" name="Content Placeholder 2"/>
          <p:cNvSpPr>
            <a:spLocks noGrp="1"/>
          </p:cNvSpPr>
          <p:nvPr>
            <p:ph idx="1"/>
          </p:nvPr>
        </p:nvSpPr>
        <p:spPr>
          <a:xfrm>
            <a:off x="457200" y="1240146"/>
            <a:ext cx="8229600" cy="5476478"/>
          </a:xfrm>
        </p:spPr>
        <p:txBody>
          <a:bodyPr>
            <a:normAutofit fontScale="92500"/>
          </a:bodyPr>
          <a:lstStyle/>
          <a:p>
            <a:r>
              <a:rPr lang="en-US" sz="2400" b="1" u="sng" dirty="0"/>
              <a:t>Weepies</a:t>
            </a:r>
            <a:endParaRPr lang="en-US" sz="2400" b="1" i="1" dirty="0"/>
          </a:p>
          <a:p>
            <a:pPr lvl="1"/>
            <a:r>
              <a:rPr lang="en-US" sz="2000" b="1" i="1" dirty="0"/>
              <a:t>Jezebel</a:t>
            </a:r>
            <a:r>
              <a:rPr lang="en-US" sz="2000" dirty="0"/>
              <a:t> (William Wyler, 1938)</a:t>
            </a:r>
          </a:p>
          <a:p>
            <a:pPr lvl="1"/>
            <a:r>
              <a:rPr lang="en-US" sz="2000" b="1" i="1" dirty="0"/>
              <a:t>The Old Maid </a:t>
            </a:r>
            <a:r>
              <a:rPr lang="en-US" sz="2000" dirty="0"/>
              <a:t>(Edmund </a:t>
            </a:r>
            <a:r>
              <a:rPr lang="en-US" sz="2000" dirty="0" err="1"/>
              <a:t>Goulding</a:t>
            </a:r>
            <a:r>
              <a:rPr lang="en-US" sz="2000" dirty="0"/>
              <a:t>, 1939)</a:t>
            </a:r>
            <a:endParaRPr lang="en-US" sz="2000" b="1" i="1" dirty="0"/>
          </a:p>
          <a:p>
            <a:pPr lvl="1"/>
            <a:r>
              <a:rPr lang="en-US" sz="2000" b="1" i="1" dirty="0"/>
              <a:t>The Private Lives of Elisabeth and Essex </a:t>
            </a:r>
            <a:r>
              <a:rPr lang="en-US" sz="2000" dirty="0"/>
              <a:t>(Michael </a:t>
            </a:r>
            <a:r>
              <a:rPr lang="en-US" sz="2000" dirty="0" err="1"/>
              <a:t>Curtiz</a:t>
            </a:r>
            <a:r>
              <a:rPr lang="en-US" sz="2000" dirty="0"/>
              <a:t>, 1939) </a:t>
            </a:r>
            <a:endParaRPr lang="en-US" sz="2000" b="1" i="1" dirty="0"/>
          </a:p>
          <a:p>
            <a:pPr lvl="1"/>
            <a:r>
              <a:rPr lang="en-US" sz="2000" b="1" i="1" dirty="0"/>
              <a:t>Dark Victory</a:t>
            </a:r>
            <a:r>
              <a:rPr lang="en-US" sz="2000" dirty="0"/>
              <a:t> (Edmund </a:t>
            </a:r>
            <a:r>
              <a:rPr lang="en-US" sz="2000" dirty="0" err="1"/>
              <a:t>Goulding</a:t>
            </a:r>
            <a:r>
              <a:rPr lang="en-US" sz="2000" dirty="0"/>
              <a:t>, 1939) </a:t>
            </a:r>
          </a:p>
          <a:p>
            <a:pPr lvl="1"/>
            <a:r>
              <a:rPr lang="en-US" sz="2000" b="1" i="1" dirty="0"/>
              <a:t>All This and Heaven Too </a:t>
            </a:r>
            <a:r>
              <a:rPr lang="en-US" sz="2000" dirty="0"/>
              <a:t>(</a:t>
            </a:r>
            <a:r>
              <a:rPr lang="en-US" sz="2000" dirty="0" err="1"/>
              <a:t>Annatole</a:t>
            </a:r>
            <a:r>
              <a:rPr lang="en-US" sz="2000" dirty="0"/>
              <a:t> </a:t>
            </a:r>
            <a:r>
              <a:rPr lang="en-US" sz="2000" dirty="0" err="1" smtClean="0"/>
              <a:t>Litvak</a:t>
            </a:r>
            <a:r>
              <a:rPr lang="en-US" sz="2000" dirty="0"/>
              <a:t>, 1940) </a:t>
            </a:r>
            <a:endParaRPr lang="en-US" sz="2000" dirty="0" smtClean="0"/>
          </a:p>
          <a:p>
            <a:pPr lvl="1"/>
            <a:r>
              <a:rPr lang="en-US" sz="2000" b="1" i="1" dirty="0" smtClean="0"/>
              <a:t>The </a:t>
            </a:r>
            <a:r>
              <a:rPr lang="en-US" sz="2000" b="1" i="1" dirty="0"/>
              <a:t>Letter</a:t>
            </a:r>
            <a:r>
              <a:rPr lang="en-US" sz="2000" dirty="0"/>
              <a:t> (William Wyler, 1940) </a:t>
            </a:r>
            <a:endParaRPr lang="en-US" sz="2000" dirty="0" smtClean="0"/>
          </a:p>
          <a:p>
            <a:pPr lvl="1"/>
            <a:r>
              <a:rPr lang="en-US" sz="2000" b="1" i="1" dirty="0" smtClean="0"/>
              <a:t>The </a:t>
            </a:r>
            <a:r>
              <a:rPr lang="en-US" sz="2000" b="1" i="1" dirty="0"/>
              <a:t>Great Lie</a:t>
            </a:r>
            <a:r>
              <a:rPr lang="en-US" sz="2000" dirty="0"/>
              <a:t> (Edmund </a:t>
            </a:r>
            <a:r>
              <a:rPr lang="en-US" sz="2000" dirty="0" err="1"/>
              <a:t>Goulding</a:t>
            </a:r>
            <a:r>
              <a:rPr lang="en-US" sz="2000" dirty="0"/>
              <a:t>, 1941)</a:t>
            </a:r>
          </a:p>
          <a:p>
            <a:endParaRPr lang="en-US" sz="800" b="1" u="sng" dirty="0"/>
          </a:p>
          <a:p>
            <a:r>
              <a:rPr lang="en-US" sz="2400" b="1" u="sng" dirty="0"/>
              <a:t>Comedies</a:t>
            </a:r>
          </a:p>
          <a:p>
            <a:pPr lvl="1"/>
            <a:r>
              <a:rPr lang="en-US" sz="2000" b="1" i="1" dirty="0"/>
              <a:t>The Bride Came C.O.D</a:t>
            </a:r>
            <a:r>
              <a:rPr lang="en-US" sz="2000" i="1" dirty="0"/>
              <a:t>. </a:t>
            </a:r>
            <a:r>
              <a:rPr lang="en-US" sz="2000" dirty="0"/>
              <a:t>(Wm. </a:t>
            </a:r>
            <a:r>
              <a:rPr lang="en-US" sz="2000" dirty="0" err="1"/>
              <a:t>Keighley</a:t>
            </a:r>
            <a:r>
              <a:rPr lang="en-US" sz="2000" dirty="0"/>
              <a:t>, 1941) </a:t>
            </a:r>
          </a:p>
          <a:p>
            <a:pPr lvl="1"/>
            <a:r>
              <a:rPr lang="en-US" sz="2000" b="1" i="1" dirty="0"/>
              <a:t>The Man Who Came to Dinner</a:t>
            </a:r>
            <a:r>
              <a:rPr lang="en-US" sz="2000" b="1" dirty="0"/>
              <a:t> </a:t>
            </a:r>
            <a:r>
              <a:rPr lang="en-US" sz="2000" dirty="0"/>
              <a:t>(Wm. </a:t>
            </a:r>
            <a:r>
              <a:rPr lang="en-US" sz="2000" dirty="0" err="1"/>
              <a:t>Keighley</a:t>
            </a:r>
            <a:r>
              <a:rPr lang="en-US" sz="2000" dirty="0"/>
              <a:t>, 1942) </a:t>
            </a:r>
          </a:p>
          <a:p>
            <a:endParaRPr lang="en-US" sz="800" dirty="0" smtClean="0"/>
          </a:p>
          <a:p>
            <a:r>
              <a:rPr lang="en-US" sz="2400" dirty="0" smtClean="0"/>
              <a:t>In November 1942, Davis recruited </a:t>
            </a:r>
            <a:r>
              <a:rPr lang="en-US" sz="2400" b="1" dirty="0" smtClean="0"/>
              <a:t>Lew Wasserman </a:t>
            </a:r>
            <a:r>
              <a:rPr lang="en-US" sz="2400" dirty="0" smtClean="0"/>
              <a:t>as her agent. Wasserman worked for MCA (Music Corporation of America). He helped Davis renegotiate her WB contract in 1944, 1946 and 1949.</a:t>
            </a:r>
          </a:p>
          <a:p>
            <a:endParaRPr lang="en-US" sz="2400" dirty="0" smtClean="0"/>
          </a:p>
        </p:txBody>
      </p:sp>
      <p:pic>
        <p:nvPicPr>
          <p:cNvPr id="4" name="Picture 3"/>
          <p:cNvPicPr>
            <a:picLocks noChangeAspect="1"/>
          </p:cNvPicPr>
          <p:nvPr/>
        </p:nvPicPr>
        <p:blipFill>
          <a:blip r:embed="rId2"/>
          <a:stretch>
            <a:fillRect/>
          </a:stretch>
        </p:blipFill>
        <p:spPr>
          <a:xfrm>
            <a:off x="7510656" y="2956506"/>
            <a:ext cx="1633344" cy="2487138"/>
          </a:xfrm>
          <a:prstGeom prst="rect">
            <a:avLst/>
          </a:prstGeom>
        </p:spPr>
      </p:pic>
      <p:pic>
        <p:nvPicPr>
          <p:cNvPr id="5" name="Picture 4"/>
          <p:cNvPicPr>
            <a:picLocks noChangeAspect="1"/>
          </p:cNvPicPr>
          <p:nvPr/>
        </p:nvPicPr>
        <p:blipFill>
          <a:blip r:embed="rId3"/>
          <a:stretch>
            <a:fillRect/>
          </a:stretch>
        </p:blipFill>
        <p:spPr>
          <a:xfrm>
            <a:off x="7510657" y="673463"/>
            <a:ext cx="1633344" cy="2031521"/>
          </a:xfrm>
          <a:prstGeom prst="rect">
            <a:avLst/>
          </a:prstGeom>
        </p:spPr>
      </p:pic>
    </p:spTree>
    <p:extLst>
      <p:ext uri="{BB962C8B-B14F-4D97-AF65-F5344CB8AC3E}">
        <p14:creationId xmlns:p14="http://schemas.microsoft.com/office/powerpoint/2010/main" val="1045235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r>
              <a:rPr lang="en-US" dirty="0" smtClean="0"/>
              <a:t>This lecture will discuss the value of stars and take another look at the career of Bette Davis.</a:t>
            </a:r>
          </a:p>
          <a:p>
            <a:endParaRPr lang="en-US" sz="800" dirty="0"/>
          </a:p>
          <a:p>
            <a:r>
              <a:rPr lang="en-US" dirty="0" smtClean="0"/>
              <a:t>In the second part of the lecture I shall look at why some actors become stars rather than others, using Gwyneth </a:t>
            </a:r>
            <a:r>
              <a:rPr lang="en-US" dirty="0" err="1" smtClean="0"/>
              <a:t>Paltrow</a:t>
            </a:r>
            <a:r>
              <a:rPr lang="en-US" dirty="0" smtClean="0"/>
              <a:t> as a case study.</a:t>
            </a:r>
          </a:p>
        </p:txBody>
      </p:sp>
      <p:pic>
        <p:nvPicPr>
          <p:cNvPr id="5" name="Picture 4"/>
          <p:cNvPicPr>
            <a:picLocks noChangeAspect="1"/>
          </p:cNvPicPr>
          <p:nvPr/>
        </p:nvPicPr>
        <p:blipFill>
          <a:blip r:embed="rId2"/>
          <a:stretch>
            <a:fillRect/>
          </a:stretch>
        </p:blipFill>
        <p:spPr>
          <a:xfrm>
            <a:off x="5442253" y="4520057"/>
            <a:ext cx="1592165" cy="2348325"/>
          </a:xfrm>
          <a:prstGeom prst="rect">
            <a:avLst/>
          </a:prstGeom>
        </p:spPr>
      </p:pic>
      <p:pic>
        <p:nvPicPr>
          <p:cNvPr id="6" name="Picture 5"/>
          <p:cNvPicPr>
            <a:picLocks noChangeAspect="1"/>
          </p:cNvPicPr>
          <p:nvPr/>
        </p:nvPicPr>
        <p:blipFill>
          <a:blip r:embed="rId3"/>
          <a:stretch>
            <a:fillRect/>
          </a:stretch>
        </p:blipFill>
        <p:spPr>
          <a:xfrm>
            <a:off x="7173321" y="4520058"/>
            <a:ext cx="1970679" cy="2337942"/>
          </a:xfrm>
          <a:prstGeom prst="rect">
            <a:avLst/>
          </a:prstGeom>
        </p:spPr>
      </p:pic>
    </p:spTree>
    <p:extLst>
      <p:ext uri="{BB962C8B-B14F-4D97-AF65-F5344CB8AC3E}">
        <p14:creationId xmlns:p14="http://schemas.microsoft.com/office/powerpoint/2010/main" val="30266781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99209" cy="786926"/>
          </a:xfrm>
        </p:spPr>
        <p:txBody>
          <a:bodyPr>
            <a:normAutofit/>
          </a:bodyPr>
          <a:lstStyle/>
          <a:p>
            <a:r>
              <a:rPr lang="en-US" dirty="0"/>
              <a:t>Weepies with </a:t>
            </a:r>
            <a:r>
              <a:rPr lang="en-US" dirty="0" smtClean="0"/>
              <a:t>comedy</a:t>
            </a:r>
            <a:endParaRPr lang="en-US" dirty="0"/>
          </a:p>
        </p:txBody>
      </p:sp>
      <p:sp>
        <p:nvSpPr>
          <p:cNvPr id="3" name="Content Placeholder 2"/>
          <p:cNvSpPr>
            <a:spLocks noGrp="1"/>
          </p:cNvSpPr>
          <p:nvPr>
            <p:ph idx="1"/>
          </p:nvPr>
        </p:nvSpPr>
        <p:spPr>
          <a:xfrm>
            <a:off x="457200" y="1339356"/>
            <a:ext cx="7291574" cy="5119317"/>
          </a:xfrm>
        </p:spPr>
        <p:txBody>
          <a:bodyPr>
            <a:normAutofit fontScale="85000" lnSpcReduction="20000"/>
          </a:bodyPr>
          <a:lstStyle/>
          <a:p>
            <a:r>
              <a:rPr lang="en-US" b="1" i="1" dirty="0"/>
              <a:t>Now, Voyager</a:t>
            </a:r>
            <a:r>
              <a:rPr lang="en-US" dirty="0"/>
              <a:t> (Irving Rapper, 1942) </a:t>
            </a:r>
            <a:endParaRPr lang="en-US" dirty="0" smtClean="0"/>
          </a:p>
          <a:p>
            <a:r>
              <a:rPr lang="en-US" b="1" i="1" dirty="0" smtClean="0"/>
              <a:t>Old </a:t>
            </a:r>
            <a:r>
              <a:rPr lang="en-US" b="1" i="1" dirty="0"/>
              <a:t>Acquaintance</a:t>
            </a:r>
            <a:r>
              <a:rPr lang="en-US" dirty="0"/>
              <a:t> (Vincent Sherman, 1943) </a:t>
            </a:r>
            <a:endParaRPr lang="en-US" dirty="0" smtClean="0"/>
          </a:p>
          <a:p>
            <a:r>
              <a:rPr lang="en-US" b="1" i="1" dirty="0" smtClean="0"/>
              <a:t>Mr</a:t>
            </a:r>
            <a:r>
              <a:rPr lang="en-US" b="1" i="1" dirty="0"/>
              <a:t>. </a:t>
            </a:r>
            <a:r>
              <a:rPr lang="en-US" b="1" i="1" dirty="0" err="1"/>
              <a:t>Skeffington</a:t>
            </a:r>
            <a:r>
              <a:rPr lang="en-US" dirty="0"/>
              <a:t> (Vincent Sherman, 1944</a:t>
            </a:r>
            <a:r>
              <a:rPr lang="en-US" dirty="0" smtClean="0"/>
              <a:t>)</a:t>
            </a:r>
          </a:p>
          <a:p>
            <a:r>
              <a:rPr lang="en-US" b="1" i="1" dirty="0" smtClean="0"/>
              <a:t>The Corn is Green</a:t>
            </a:r>
            <a:r>
              <a:rPr lang="en-US" dirty="0" smtClean="0"/>
              <a:t> (Irving Rapper, 1945)</a:t>
            </a:r>
          </a:p>
          <a:p>
            <a:endParaRPr lang="en-US" sz="800" dirty="0" smtClean="0"/>
          </a:p>
          <a:p>
            <a:r>
              <a:rPr lang="en-US" dirty="0" smtClean="0"/>
              <a:t>1942-45: She regularly </a:t>
            </a:r>
            <a:r>
              <a:rPr lang="en-US" dirty="0"/>
              <a:t>featured in movie </a:t>
            </a:r>
            <a:r>
              <a:rPr lang="en-US" dirty="0" smtClean="0"/>
              <a:t>magazines, </a:t>
            </a:r>
            <a:r>
              <a:rPr lang="en-US" dirty="0"/>
              <a:t>often featuring on the cover of magazines like </a:t>
            </a:r>
            <a:r>
              <a:rPr lang="en-US" i="1" dirty="0"/>
              <a:t>Photoplay</a:t>
            </a:r>
            <a:r>
              <a:rPr lang="en-US" dirty="0"/>
              <a:t> and </a:t>
            </a:r>
            <a:r>
              <a:rPr lang="en-US" i="1" dirty="0"/>
              <a:t>Modern Screen</a:t>
            </a:r>
            <a:r>
              <a:rPr lang="en-US" dirty="0"/>
              <a:t> but also featured in </a:t>
            </a:r>
            <a:r>
              <a:rPr lang="en-US" i="1" dirty="0"/>
              <a:t>Life</a:t>
            </a:r>
            <a:r>
              <a:rPr lang="en-US" dirty="0"/>
              <a:t> and </a:t>
            </a:r>
            <a:r>
              <a:rPr lang="en-US" i="1" dirty="0"/>
              <a:t>Ladies Home Journal</a:t>
            </a:r>
            <a:r>
              <a:rPr lang="en-US" dirty="0"/>
              <a:t>. </a:t>
            </a:r>
            <a:endParaRPr lang="en-US" dirty="0" smtClean="0"/>
          </a:p>
          <a:p>
            <a:endParaRPr lang="en-US" sz="800" dirty="0" smtClean="0"/>
          </a:p>
          <a:p>
            <a:r>
              <a:rPr lang="en-US" dirty="0" smtClean="0"/>
              <a:t>She </a:t>
            </a:r>
            <a:r>
              <a:rPr lang="en-US" dirty="0"/>
              <a:t>featured in photo-spreads and appeared in advertisements for products such as cigarettes, Lux soap and Max factor cosmetics.</a:t>
            </a:r>
            <a:r>
              <a:rPr lang="en-GB" dirty="0"/>
              <a:t> </a:t>
            </a:r>
            <a:endParaRPr lang="en-US" dirty="0"/>
          </a:p>
        </p:txBody>
      </p:sp>
      <p:pic>
        <p:nvPicPr>
          <p:cNvPr id="4" name="Picture 3"/>
          <p:cNvPicPr>
            <a:picLocks noChangeAspect="1"/>
          </p:cNvPicPr>
          <p:nvPr/>
        </p:nvPicPr>
        <p:blipFill>
          <a:blip r:embed="rId2"/>
          <a:stretch>
            <a:fillRect/>
          </a:stretch>
        </p:blipFill>
        <p:spPr>
          <a:xfrm>
            <a:off x="7048774" y="0"/>
            <a:ext cx="2099660" cy="1684912"/>
          </a:xfrm>
          <a:prstGeom prst="rect">
            <a:avLst/>
          </a:prstGeom>
        </p:spPr>
      </p:pic>
      <p:pic>
        <p:nvPicPr>
          <p:cNvPr id="5" name="Picture 4"/>
          <p:cNvPicPr>
            <a:picLocks noChangeAspect="1"/>
          </p:cNvPicPr>
          <p:nvPr/>
        </p:nvPicPr>
        <p:blipFill>
          <a:blip r:embed="rId3"/>
          <a:stretch>
            <a:fillRect/>
          </a:stretch>
        </p:blipFill>
        <p:spPr>
          <a:xfrm>
            <a:off x="7723900" y="1913099"/>
            <a:ext cx="1420100" cy="1876784"/>
          </a:xfrm>
          <a:prstGeom prst="rect">
            <a:avLst/>
          </a:prstGeom>
        </p:spPr>
      </p:pic>
      <p:pic>
        <p:nvPicPr>
          <p:cNvPr id="6" name="Picture 5"/>
          <p:cNvPicPr>
            <a:picLocks noChangeAspect="1"/>
          </p:cNvPicPr>
          <p:nvPr/>
        </p:nvPicPr>
        <p:blipFill>
          <a:blip r:embed="rId4"/>
          <a:stretch>
            <a:fillRect/>
          </a:stretch>
        </p:blipFill>
        <p:spPr>
          <a:xfrm>
            <a:off x="7723900" y="5655060"/>
            <a:ext cx="1424534" cy="1202940"/>
          </a:xfrm>
          <a:prstGeom prst="rect">
            <a:avLst/>
          </a:prstGeom>
        </p:spPr>
      </p:pic>
      <p:pic>
        <p:nvPicPr>
          <p:cNvPr id="7" name="Picture 6"/>
          <p:cNvPicPr>
            <a:picLocks noChangeAspect="1"/>
          </p:cNvPicPr>
          <p:nvPr/>
        </p:nvPicPr>
        <p:blipFill>
          <a:blip r:embed="rId5"/>
          <a:stretch>
            <a:fillRect/>
          </a:stretch>
        </p:blipFill>
        <p:spPr>
          <a:xfrm>
            <a:off x="7723900" y="3789883"/>
            <a:ext cx="1398883" cy="1865177"/>
          </a:xfrm>
          <a:prstGeom prst="rect">
            <a:avLst/>
          </a:prstGeom>
        </p:spPr>
      </p:pic>
    </p:spTree>
    <p:extLst>
      <p:ext uri="{BB962C8B-B14F-4D97-AF65-F5344CB8AC3E}">
        <p14:creationId xmlns:p14="http://schemas.microsoft.com/office/powerpoint/2010/main" val="2742078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6610"/>
          </a:xfrm>
        </p:spPr>
        <p:txBody>
          <a:bodyPr>
            <a:normAutofit/>
          </a:bodyPr>
          <a:lstStyle/>
          <a:p>
            <a:r>
              <a:rPr lang="en-US" dirty="0"/>
              <a:t>Romance &amp; </a:t>
            </a:r>
            <a:r>
              <a:rPr lang="en-US" dirty="0" smtClean="0"/>
              <a:t>Rivalry</a:t>
            </a:r>
            <a:endParaRPr lang="en-US" dirty="0"/>
          </a:p>
        </p:txBody>
      </p:sp>
      <p:sp>
        <p:nvSpPr>
          <p:cNvPr id="3" name="Content Placeholder 2"/>
          <p:cNvSpPr>
            <a:spLocks noGrp="1"/>
          </p:cNvSpPr>
          <p:nvPr>
            <p:ph idx="1"/>
          </p:nvPr>
        </p:nvSpPr>
        <p:spPr>
          <a:xfrm>
            <a:off x="457200" y="1379040"/>
            <a:ext cx="7222123" cy="5208607"/>
          </a:xfrm>
        </p:spPr>
        <p:txBody>
          <a:bodyPr>
            <a:normAutofit fontScale="62500" lnSpcReduction="20000"/>
          </a:bodyPr>
          <a:lstStyle/>
          <a:p>
            <a:r>
              <a:rPr lang="en-US" dirty="0"/>
              <a:t>Her marital break-downs </a:t>
            </a:r>
            <a:r>
              <a:rPr lang="en-US" dirty="0"/>
              <a:t>featured </a:t>
            </a:r>
            <a:r>
              <a:rPr lang="en-US" dirty="0" smtClean="0"/>
              <a:t>regularly in </a:t>
            </a:r>
            <a:r>
              <a:rPr lang="en-US" dirty="0"/>
              <a:t>reports, </a:t>
            </a:r>
            <a:r>
              <a:rPr lang="en-US" dirty="0" smtClean="0"/>
              <a:t>with </a:t>
            </a:r>
            <a:r>
              <a:rPr lang="en-US" dirty="0"/>
              <a:t>intimations of her relationships with co-</a:t>
            </a:r>
            <a:r>
              <a:rPr lang="en-US" dirty="0" smtClean="0"/>
              <a:t>stars (e.g.,  </a:t>
            </a:r>
            <a:r>
              <a:rPr lang="en-US" dirty="0"/>
              <a:t>George </a:t>
            </a:r>
            <a:r>
              <a:rPr lang="en-US" dirty="0" smtClean="0"/>
              <a:t>Brent </a:t>
            </a:r>
            <a:r>
              <a:rPr lang="en-US" dirty="0"/>
              <a:t>with whom she appeared in </a:t>
            </a:r>
            <a:r>
              <a:rPr lang="en-US" i="1" dirty="0"/>
              <a:t>Jezebel</a:t>
            </a:r>
            <a:r>
              <a:rPr lang="en-US" dirty="0"/>
              <a:t>, </a:t>
            </a:r>
            <a:r>
              <a:rPr lang="en-US" i="1" dirty="0"/>
              <a:t>Dark Victory</a:t>
            </a:r>
            <a:r>
              <a:rPr lang="en-US" dirty="0"/>
              <a:t>, </a:t>
            </a:r>
            <a:r>
              <a:rPr lang="en-US" i="1" dirty="0"/>
              <a:t>The Old Maid</a:t>
            </a:r>
            <a:r>
              <a:rPr lang="en-US" dirty="0"/>
              <a:t> and </a:t>
            </a:r>
            <a:r>
              <a:rPr lang="en-US" i="1" dirty="0"/>
              <a:t>The Great </a:t>
            </a:r>
            <a:r>
              <a:rPr lang="en-US" i="1" dirty="0" smtClean="0"/>
              <a:t>Lie</a:t>
            </a:r>
            <a:r>
              <a:rPr lang="en-US" dirty="0" smtClean="0"/>
              <a:t>). </a:t>
            </a:r>
            <a:endParaRPr lang="en-US" dirty="0" smtClean="0"/>
          </a:p>
          <a:p>
            <a:endParaRPr lang="en-US" sz="800" dirty="0" smtClean="0"/>
          </a:p>
          <a:p>
            <a:r>
              <a:rPr lang="en-US" dirty="0" smtClean="0"/>
              <a:t>Articles detailed </a:t>
            </a:r>
            <a:r>
              <a:rPr lang="en-US" dirty="0"/>
              <a:t>her rivalry with other </a:t>
            </a:r>
            <a:r>
              <a:rPr lang="en-US" dirty="0" smtClean="0"/>
              <a:t>actresses (e.g</a:t>
            </a:r>
            <a:r>
              <a:rPr lang="en-US" dirty="0" smtClean="0"/>
              <a:t>., </a:t>
            </a:r>
            <a:r>
              <a:rPr lang="en-US" dirty="0" smtClean="0"/>
              <a:t>Miriam </a:t>
            </a:r>
            <a:r>
              <a:rPr lang="en-US" dirty="0"/>
              <a:t>Hopkins, </a:t>
            </a:r>
            <a:r>
              <a:rPr lang="en-US" dirty="0" smtClean="0"/>
              <a:t>who </a:t>
            </a:r>
            <a:r>
              <a:rPr lang="en-US" dirty="0" smtClean="0"/>
              <a:t>co-starred with </a:t>
            </a:r>
            <a:r>
              <a:rPr lang="en-US" dirty="0" smtClean="0"/>
              <a:t>in </a:t>
            </a:r>
            <a:r>
              <a:rPr lang="en-US" i="1" dirty="0"/>
              <a:t>The Old Maid</a:t>
            </a:r>
            <a:r>
              <a:rPr lang="en-US" dirty="0"/>
              <a:t> and </a:t>
            </a:r>
            <a:r>
              <a:rPr lang="en-US" i="1" dirty="0"/>
              <a:t>Old </a:t>
            </a:r>
            <a:r>
              <a:rPr lang="en-US" i="1" dirty="0" smtClean="0"/>
              <a:t>Acquaintance</a:t>
            </a:r>
            <a:r>
              <a:rPr lang="en-US" dirty="0" smtClean="0"/>
              <a:t>). </a:t>
            </a:r>
            <a:endParaRPr lang="en-US" dirty="0" smtClean="0"/>
          </a:p>
          <a:p>
            <a:endParaRPr lang="en-US" sz="800" dirty="0" smtClean="0"/>
          </a:p>
          <a:p>
            <a:r>
              <a:rPr lang="en-US" dirty="0" smtClean="0"/>
              <a:t>A </a:t>
            </a:r>
            <a:r>
              <a:rPr lang="en-US" dirty="0"/>
              <a:t>running theme </a:t>
            </a:r>
            <a:r>
              <a:rPr lang="en-US" dirty="0" smtClean="0"/>
              <a:t>in </a:t>
            </a:r>
            <a:r>
              <a:rPr lang="en-US" dirty="0"/>
              <a:t>her publicity was </a:t>
            </a:r>
            <a:r>
              <a:rPr lang="en-US" dirty="0" smtClean="0"/>
              <a:t>marriage-career conflict, </a:t>
            </a:r>
            <a:r>
              <a:rPr lang="en-US" dirty="0"/>
              <a:t>her struggles to maintain a high-level career whilst </a:t>
            </a:r>
            <a:r>
              <a:rPr lang="en-US" dirty="0" smtClean="0"/>
              <a:t>being a </a:t>
            </a:r>
            <a:r>
              <a:rPr lang="en-US" dirty="0"/>
              <a:t>wife and home-maker. </a:t>
            </a:r>
            <a:endParaRPr lang="en-US" dirty="0" smtClean="0"/>
          </a:p>
          <a:p>
            <a:endParaRPr lang="en-US" sz="800" dirty="0" smtClean="0"/>
          </a:p>
          <a:p>
            <a:r>
              <a:rPr lang="en-US" dirty="0" smtClean="0"/>
              <a:t>Davis </a:t>
            </a:r>
            <a:r>
              <a:rPr lang="en-US" dirty="0"/>
              <a:t>was often depicted in casual and even </a:t>
            </a:r>
            <a:r>
              <a:rPr lang="en-US" dirty="0" smtClean="0"/>
              <a:t>masculine </a:t>
            </a:r>
            <a:r>
              <a:rPr lang="en-US" dirty="0" smtClean="0"/>
              <a:t>clothing </a:t>
            </a:r>
            <a:r>
              <a:rPr lang="en-US" dirty="0"/>
              <a:t>and reports of her ‘private life’ frequently presented a picture of her as non-glamorous, enjoying nature and the simple things in life, including her love of dogs and horses. </a:t>
            </a:r>
            <a:endParaRPr lang="en-US" dirty="0" smtClean="0"/>
          </a:p>
          <a:p>
            <a:endParaRPr lang="en-US" sz="800" dirty="0" smtClean="0"/>
          </a:p>
          <a:p>
            <a:r>
              <a:rPr lang="en-US" dirty="0" smtClean="0"/>
              <a:t>She </a:t>
            </a:r>
            <a:r>
              <a:rPr lang="en-US" dirty="0"/>
              <a:t>was also closely associated with her hometown of Boston and represented as a no-nonsense down-to-earth New Englander rather than a Hollywood glamour queen.</a:t>
            </a:r>
            <a:r>
              <a:rPr lang="en-GB" dirty="0"/>
              <a:t> </a:t>
            </a:r>
            <a:endParaRPr lang="en-US" dirty="0"/>
          </a:p>
        </p:txBody>
      </p:sp>
      <p:pic>
        <p:nvPicPr>
          <p:cNvPr id="4" name="Picture 3"/>
          <p:cNvPicPr>
            <a:picLocks noChangeAspect="1"/>
          </p:cNvPicPr>
          <p:nvPr/>
        </p:nvPicPr>
        <p:blipFill>
          <a:blip r:embed="rId2"/>
          <a:stretch>
            <a:fillRect/>
          </a:stretch>
        </p:blipFill>
        <p:spPr>
          <a:xfrm>
            <a:off x="7679323" y="2817634"/>
            <a:ext cx="1464677" cy="1952902"/>
          </a:xfrm>
          <a:prstGeom prst="rect">
            <a:avLst/>
          </a:prstGeom>
        </p:spPr>
      </p:pic>
      <p:pic>
        <p:nvPicPr>
          <p:cNvPr id="5" name="Picture 4"/>
          <p:cNvPicPr>
            <a:picLocks noChangeAspect="1"/>
          </p:cNvPicPr>
          <p:nvPr/>
        </p:nvPicPr>
        <p:blipFill>
          <a:blip r:embed="rId3"/>
          <a:stretch>
            <a:fillRect/>
          </a:stretch>
        </p:blipFill>
        <p:spPr>
          <a:xfrm>
            <a:off x="7679323" y="1101248"/>
            <a:ext cx="1464678" cy="1737108"/>
          </a:xfrm>
          <a:prstGeom prst="rect">
            <a:avLst/>
          </a:prstGeom>
        </p:spPr>
      </p:pic>
      <p:pic>
        <p:nvPicPr>
          <p:cNvPr id="6" name="Picture 5"/>
          <p:cNvPicPr>
            <a:picLocks noChangeAspect="1"/>
          </p:cNvPicPr>
          <p:nvPr/>
        </p:nvPicPr>
        <p:blipFill>
          <a:blip r:embed="rId4"/>
          <a:stretch>
            <a:fillRect/>
          </a:stretch>
        </p:blipFill>
        <p:spPr>
          <a:xfrm>
            <a:off x="7668101" y="0"/>
            <a:ext cx="1475900" cy="1101248"/>
          </a:xfrm>
          <a:prstGeom prst="rect">
            <a:avLst/>
          </a:prstGeom>
        </p:spPr>
      </p:pic>
      <p:pic>
        <p:nvPicPr>
          <p:cNvPr id="7" name="Picture 6"/>
          <p:cNvPicPr>
            <a:picLocks noChangeAspect="1"/>
          </p:cNvPicPr>
          <p:nvPr/>
        </p:nvPicPr>
        <p:blipFill>
          <a:blip r:embed="rId5"/>
          <a:stretch>
            <a:fillRect/>
          </a:stretch>
        </p:blipFill>
        <p:spPr>
          <a:xfrm>
            <a:off x="7580107" y="4770535"/>
            <a:ext cx="1557810" cy="2087465"/>
          </a:xfrm>
          <a:prstGeom prst="rect">
            <a:avLst/>
          </a:prstGeom>
        </p:spPr>
      </p:pic>
    </p:spTree>
    <p:extLst>
      <p:ext uri="{BB962C8B-B14F-4D97-AF65-F5344CB8AC3E}">
        <p14:creationId xmlns:p14="http://schemas.microsoft.com/office/powerpoint/2010/main" val="3724248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8457"/>
          </a:xfrm>
        </p:spPr>
        <p:txBody>
          <a:bodyPr/>
          <a:lstStyle/>
          <a:p>
            <a:r>
              <a:rPr lang="en-US" dirty="0" smtClean="0"/>
              <a:t>Another WB Contract</a:t>
            </a:r>
            <a:endParaRPr lang="en-US" dirty="0"/>
          </a:p>
        </p:txBody>
      </p:sp>
      <p:sp>
        <p:nvSpPr>
          <p:cNvPr id="3" name="Content Placeholder 2"/>
          <p:cNvSpPr>
            <a:spLocks noGrp="1"/>
          </p:cNvSpPr>
          <p:nvPr>
            <p:ph idx="1"/>
          </p:nvPr>
        </p:nvSpPr>
        <p:spPr>
          <a:xfrm>
            <a:off x="457200" y="1318520"/>
            <a:ext cx="7103064" cy="4992924"/>
          </a:xfrm>
        </p:spPr>
        <p:txBody>
          <a:bodyPr>
            <a:normAutofit fontScale="77500" lnSpcReduction="20000"/>
          </a:bodyPr>
          <a:lstStyle/>
          <a:p>
            <a:r>
              <a:rPr lang="en-US" dirty="0"/>
              <a:t>In June 1944, </a:t>
            </a:r>
            <a:r>
              <a:rPr lang="en-US" dirty="0" smtClean="0"/>
              <a:t>Davis signed </a:t>
            </a:r>
            <a:r>
              <a:rPr lang="en-US" dirty="0"/>
              <a:t>a new 5 year contract with </a:t>
            </a:r>
            <a:r>
              <a:rPr lang="en-US" dirty="0" err="1"/>
              <a:t>Warners</a:t>
            </a:r>
            <a:r>
              <a:rPr lang="en-US" dirty="0"/>
              <a:t> for a total of 14 films, 9 for Warner Bros. and 5 for her own production company </a:t>
            </a:r>
            <a:r>
              <a:rPr lang="en-US" b="1" dirty="0"/>
              <a:t>B.D. Films </a:t>
            </a:r>
            <a:r>
              <a:rPr lang="en-US" b="1" dirty="0" smtClean="0"/>
              <a:t>Inc</a:t>
            </a:r>
            <a:r>
              <a:rPr lang="en-US" dirty="0" smtClean="0"/>
              <a:t>.</a:t>
            </a:r>
            <a:endParaRPr lang="en-US" dirty="0"/>
          </a:p>
          <a:p>
            <a:endParaRPr lang="en-US" sz="800" dirty="0" smtClean="0"/>
          </a:p>
          <a:p>
            <a:r>
              <a:rPr lang="en-US" dirty="0" smtClean="0"/>
              <a:t>This would give </a:t>
            </a:r>
            <a:r>
              <a:rPr lang="en-US" dirty="0"/>
              <a:t>the actress creative freedom to choose her own projects, directors, writers and co-</a:t>
            </a:r>
            <a:r>
              <a:rPr lang="en-US" dirty="0" smtClean="0"/>
              <a:t>stars for B.D. Film Inc. productions. </a:t>
            </a:r>
          </a:p>
          <a:p>
            <a:endParaRPr lang="en-US" sz="800" dirty="0" smtClean="0"/>
          </a:p>
          <a:p>
            <a:r>
              <a:rPr lang="en-US" dirty="0" smtClean="0"/>
              <a:t>Davis </a:t>
            </a:r>
            <a:r>
              <a:rPr lang="en-US" dirty="0"/>
              <a:t>would be paid $115k for the first 5 Warner productions and $150k for the remaining 4. </a:t>
            </a:r>
            <a:endParaRPr lang="en-US" dirty="0" smtClean="0"/>
          </a:p>
          <a:p>
            <a:endParaRPr lang="en-US" sz="800" dirty="0" smtClean="0"/>
          </a:p>
          <a:p>
            <a:r>
              <a:rPr lang="en-US" dirty="0" smtClean="0"/>
              <a:t>She </a:t>
            </a:r>
            <a:r>
              <a:rPr lang="en-US" dirty="0"/>
              <a:t>would receive a share of the box-office for her own productions. </a:t>
            </a:r>
            <a:endParaRPr lang="en-US" dirty="0" smtClean="0"/>
          </a:p>
          <a:p>
            <a:endParaRPr lang="en-US" sz="800" dirty="0" smtClean="0"/>
          </a:p>
          <a:p>
            <a:r>
              <a:rPr lang="en-US" dirty="0" smtClean="0"/>
              <a:t>B.D</a:t>
            </a:r>
            <a:r>
              <a:rPr lang="en-US" dirty="0"/>
              <a:t>. Films Inc. produced just one film under this new agreement, </a:t>
            </a:r>
            <a:r>
              <a:rPr lang="en-US" i="1" dirty="0"/>
              <a:t>A Stolen Life</a:t>
            </a:r>
            <a:r>
              <a:rPr lang="en-US" dirty="0"/>
              <a:t> (1946).</a:t>
            </a:r>
            <a:endParaRPr lang="en-GB" dirty="0"/>
          </a:p>
          <a:p>
            <a:endParaRPr lang="en-US" dirty="0"/>
          </a:p>
        </p:txBody>
      </p:sp>
      <p:pic>
        <p:nvPicPr>
          <p:cNvPr id="4" name="Picture 3"/>
          <p:cNvPicPr>
            <a:picLocks noChangeAspect="1"/>
          </p:cNvPicPr>
          <p:nvPr/>
        </p:nvPicPr>
        <p:blipFill>
          <a:blip r:embed="rId2"/>
          <a:stretch>
            <a:fillRect/>
          </a:stretch>
        </p:blipFill>
        <p:spPr>
          <a:xfrm>
            <a:off x="7471494" y="103178"/>
            <a:ext cx="1672508" cy="2569580"/>
          </a:xfrm>
          <a:prstGeom prst="rect">
            <a:avLst/>
          </a:prstGeom>
        </p:spPr>
      </p:pic>
      <p:pic>
        <p:nvPicPr>
          <p:cNvPr id="5" name="Picture 4"/>
          <p:cNvPicPr>
            <a:picLocks noChangeAspect="1"/>
          </p:cNvPicPr>
          <p:nvPr/>
        </p:nvPicPr>
        <p:blipFill>
          <a:blip r:embed="rId3"/>
          <a:stretch>
            <a:fillRect/>
          </a:stretch>
        </p:blipFill>
        <p:spPr>
          <a:xfrm>
            <a:off x="7471493" y="2844218"/>
            <a:ext cx="1672509" cy="2397863"/>
          </a:xfrm>
          <a:prstGeom prst="rect">
            <a:avLst/>
          </a:prstGeom>
        </p:spPr>
      </p:pic>
      <p:pic>
        <p:nvPicPr>
          <p:cNvPr id="6" name="Picture 5"/>
          <p:cNvPicPr>
            <a:picLocks noChangeAspect="1"/>
          </p:cNvPicPr>
          <p:nvPr/>
        </p:nvPicPr>
        <p:blipFill>
          <a:blip r:embed="rId4"/>
          <a:stretch>
            <a:fillRect/>
          </a:stretch>
        </p:blipFill>
        <p:spPr>
          <a:xfrm>
            <a:off x="7203087" y="5402314"/>
            <a:ext cx="1940914" cy="1455686"/>
          </a:xfrm>
          <a:prstGeom prst="rect">
            <a:avLst/>
          </a:prstGeom>
        </p:spPr>
      </p:pic>
    </p:spTree>
    <p:extLst>
      <p:ext uri="{BB962C8B-B14F-4D97-AF65-F5344CB8AC3E}">
        <p14:creationId xmlns:p14="http://schemas.microsoft.com/office/powerpoint/2010/main" val="3550241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51104" cy="826610"/>
          </a:xfrm>
        </p:spPr>
        <p:txBody>
          <a:bodyPr/>
          <a:lstStyle/>
          <a:p>
            <a:r>
              <a:rPr lang="en-US" dirty="0" smtClean="0"/>
              <a:t>Joan Crawford joins </a:t>
            </a:r>
            <a:r>
              <a:rPr lang="en-US" dirty="0" err="1" smtClean="0"/>
              <a:t>Warners</a:t>
            </a:r>
            <a:endParaRPr lang="en-US" dirty="0"/>
          </a:p>
        </p:txBody>
      </p:sp>
      <p:sp>
        <p:nvSpPr>
          <p:cNvPr id="3" name="Content Placeholder 2"/>
          <p:cNvSpPr>
            <a:spLocks noGrp="1"/>
          </p:cNvSpPr>
          <p:nvPr>
            <p:ph idx="1"/>
          </p:nvPr>
        </p:nvSpPr>
        <p:spPr>
          <a:xfrm>
            <a:off x="457201" y="1279829"/>
            <a:ext cx="7241966" cy="5139159"/>
          </a:xfrm>
        </p:spPr>
        <p:txBody>
          <a:bodyPr/>
          <a:lstStyle/>
          <a:p>
            <a:r>
              <a:rPr lang="en-US" sz="2800" dirty="0" smtClean="0"/>
              <a:t>In June 1943, Joan Crawford left MGM and joined Warner Bros.</a:t>
            </a:r>
          </a:p>
          <a:p>
            <a:r>
              <a:rPr lang="en-US" sz="2800" dirty="0" smtClean="0"/>
              <a:t>Her contract gave her script approval.</a:t>
            </a:r>
          </a:p>
          <a:p>
            <a:endParaRPr lang="en-US" sz="800" dirty="0" smtClean="0"/>
          </a:p>
          <a:p>
            <a:r>
              <a:rPr lang="en-US" sz="2800" dirty="0" smtClean="0"/>
              <a:t>Achieved hits with:</a:t>
            </a:r>
          </a:p>
          <a:p>
            <a:pPr lvl="1"/>
            <a:r>
              <a:rPr lang="en-US" sz="2400" b="1" i="1" dirty="0" smtClean="0"/>
              <a:t>Mildred Pierce</a:t>
            </a:r>
            <a:r>
              <a:rPr lang="en-US" sz="2400" dirty="0" smtClean="0"/>
              <a:t> </a:t>
            </a:r>
            <a:r>
              <a:rPr lang="en-US" sz="2000" dirty="0" smtClean="0"/>
              <a:t>(Michael </a:t>
            </a:r>
            <a:r>
              <a:rPr lang="en-US" sz="2000" dirty="0" err="1" smtClean="0"/>
              <a:t>Curtiz</a:t>
            </a:r>
            <a:r>
              <a:rPr lang="en-US" sz="2000" dirty="0" smtClean="0"/>
              <a:t>, 1945) </a:t>
            </a:r>
            <a:r>
              <a:rPr lang="en-US" sz="2400" dirty="0" smtClean="0"/>
              <a:t>– </a:t>
            </a:r>
            <a:r>
              <a:rPr lang="en-US" sz="2000" dirty="0" smtClean="0"/>
              <a:t>Oscar</a:t>
            </a:r>
          </a:p>
          <a:p>
            <a:pPr lvl="1"/>
            <a:r>
              <a:rPr lang="en-US" sz="2400" b="1" i="1" dirty="0" smtClean="0"/>
              <a:t>Humoresque</a:t>
            </a:r>
            <a:r>
              <a:rPr lang="en-US" sz="2400" dirty="0" smtClean="0"/>
              <a:t> </a:t>
            </a:r>
            <a:r>
              <a:rPr lang="en-US" sz="2000" dirty="0" smtClean="0"/>
              <a:t>(Jean </a:t>
            </a:r>
            <a:r>
              <a:rPr lang="en-US" sz="2000" dirty="0" err="1" smtClean="0"/>
              <a:t>Negulesco</a:t>
            </a:r>
            <a:r>
              <a:rPr lang="en-US" sz="2000" dirty="0" smtClean="0"/>
              <a:t>, 1946)</a:t>
            </a:r>
          </a:p>
          <a:p>
            <a:pPr lvl="1"/>
            <a:r>
              <a:rPr lang="en-US" sz="2400" b="1" i="1" dirty="0" smtClean="0"/>
              <a:t>Possessed</a:t>
            </a:r>
            <a:r>
              <a:rPr lang="en-US" sz="2400" dirty="0" smtClean="0"/>
              <a:t> </a:t>
            </a:r>
            <a:r>
              <a:rPr lang="en-US" sz="2000" dirty="0" smtClean="0"/>
              <a:t>(Curtis Bernhardt, 1947) – Oscar nom</a:t>
            </a:r>
          </a:p>
          <a:p>
            <a:pPr lvl="1"/>
            <a:r>
              <a:rPr lang="en-US" sz="2400" b="1" i="1" dirty="0" smtClean="0"/>
              <a:t>Daisy Kenyon </a:t>
            </a:r>
            <a:r>
              <a:rPr lang="en-US" sz="2000" dirty="0" smtClean="0"/>
              <a:t>(Otto Preminger, 1947)</a:t>
            </a:r>
          </a:p>
          <a:p>
            <a:pPr lvl="1"/>
            <a:r>
              <a:rPr lang="en-US" sz="2400" b="1" i="1" dirty="0" smtClean="0"/>
              <a:t>The Damned Don’t Cry </a:t>
            </a:r>
            <a:r>
              <a:rPr lang="en-US" sz="2000" dirty="0" smtClean="0"/>
              <a:t>(Vincent Sherman, 1950)</a:t>
            </a:r>
          </a:p>
          <a:p>
            <a:pPr lvl="1"/>
            <a:r>
              <a:rPr lang="en-US" sz="2400" b="1" i="1" dirty="0" smtClean="0"/>
              <a:t>Harriet Craig </a:t>
            </a:r>
            <a:r>
              <a:rPr lang="en-US" sz="2000" dirty="0" smtClean="0"/>
              <a:t>(Vincent Sherman, 1950)</a:t>
            </a:r>
          </a:p>
          <a:p>
            <a:pPr lvl="1"/>
            <a:endParaRPr lang="en-US" sz="2400" dirty="0"/>
          </a:p>
        </p:txBody>
      </p:sp>
      <p:pic>
        <p:nvPicPr>
          <p:cNvPr id="4" name="Picture 3"/>
          <p:cNvPicPr>
            <a:picLocks noChangeAspect="1"/>
          </p:cNvPicPr>
          <p:nvPr/>
        </p:nvPicPr>
        <p:blipFill>
          <a:blip r:embed="rId2"/>
          <a:stretch>
            <a:fillRect/>
          </a:stretch>
        </p:blipFill>
        <p:spPr>
          <a:xfrm>
            <a:off x="7699167" y="0"/>
            <a:ext cx="1444833" cy="1112522"/>
          </a:xfrm>
          <a:prstGeom prst="rect">
            <a:avLst/>
          </a:prstGeom>
        </p:spPr>
      </p:pic>
      <p:pic>
        <p:nvPicPr>
          <p:cNvPr id="5" name="Picture 4"/>
          <p:cNvPicPr>
            <a:picLocks noChangeAspect="1"/>
          </p:cNvPicPr>
          <p:nvPr/>
        </p:nvPicPr>
        <p:blipFill>
          <a:blip r:embed="rId3"/>
          <a:stretch>
            <a:fillRect/>
          </a:stretch>
        </p:blipFill>
        <p:spPr>
          <a:xfrm>
            <a:off x="7699168" y="1112521"/>
            <a:ext cx="1444832" cy="1799013"/>
          </a:xfrm>
          <a:prstGeom prst="rect">
            <a:avLst/>
          </a:prstGeom>
        </p:spPr>
      </p:pic>
      <p:pic>
        <p:nvPicPr>
          <p:cNvPr id="6" name="Picture 5"/>
          <p:cNvPicPr>
            <a:picLocks noChangeAspect="1"/>
          </p:cNvPicPr>
          <p:nvPr/>
        </p:nvPicPr>
        <p:blipFill>
          <a:blip r:embed="rId4"/>
          <a:stretch>
            <a:fillRect/>
          </a:stretch>
        </p:blipFill>
        <p:spPr>
          <a:xfrm>
            <a:off x="7699169" y="2911534"/>
            <a:ext cx="1444832" cy="1942268"/>
          </a:xfrm>
          <a:prstGeom prst="rect">
            <a:avLst/>
          </a:prstGeom>
        </p:spPr>
      </p:pic>
      <p:pic>
        <p:nvPicPr>
          <p:cNvPr id="7" name="Picture 6"/>
          <p:cNvPicPr>
            <a:picLocks noChangeAspect="1"/>
          </p:cNvPicPr>
          <p:nvPr/>
        </p:nvPicPr>
        <p:blipFill>
          <a:blip r:embed="rId5"/>
          <a:stretch>
            <a:fillRect/>
          </a:stretch>
        </p:blipFill>
        <p:spPr>
          <a:xfrm>
            <a:off x="7480891" y="4853801"/>
            <a:ext cx="1669895" cy="2017386"/>
          </a:xfrm>
          <a:prstGeom prst="rect">
            <a:avLst/>
          </a:prstGeom>
        </p:spPr>
      </p:pic>
      <p:pic>
        <p:nvPicPr>
          <p:cNvPr id="8" name="Picture 7"/>
          <p:cNvPicPr>
            <a:picLocks noChangeAspect="1"/>
          </p:cNvPicPr>
          <p:nvPr/>
        </p:nvPicPr>
        <p:blipFill>
          <a:blip r:embed="rId6"/>
          <a:stretch>
            <a:fillRect/>
          </a:stretch>
        </p:blipFill>
        <p:spPr>
          <a:xfrm>
            <a:off x="5734688" y="5553805"/>
            <a:ext cx="1746203" cy="1304196"/>
          </a:xfrm>
          <a:prstGeom prst="rect">
            <a:avLst/>
          </a:prstGeom>
        </p:spPr>
      </p:pic>
      <p:pic>
        <p:nvPicPr>
          <p:cNvPr id="9" name="Picture 8"/>
          <p:cNvPicPr>
            <a:picLocks noChangeAspect="1"/>
          </p:cNvPicPr>
          <p:nvPr/>
        </p:nvPicPr>
        <p:blipFill>
          <a:blip r:embed="rId7"/>
          <a:stretch>
            <a:fillRect/>
          </a:stretch>
        </p:blipFill>
        <p:spPr>
          <a:xfrm>
            <a:off x="6494079" y="2400920"/>
            <a:ext cx="605627" cy="1355882"/>
          </a:xfrm>
          <a:prstGeom prst="rect">
            <a:avLst/>
          </a:prstGeom>
        </p:spPr>
      </p:pic>
    </p:spTree>
    <p:extLst>
      <p:ext uri="{BB962C8B-B14F-4D97-AF65-F5344CB8AC3E}">
        <p14:creationId xmlns:p14="http://schemas.microsoft.com/office/powerpoint/2010/main" val="582490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0897"/>
          </a:xfrm>
        </p:spPr>
        <p:txBody>
          <a:bodyPr>
            <a:normAutofit/>
          </a:bodyPr>
          <a:lstStyle/>
          <a:p>
            <a:r>
              <a:rPr lang="en-US" dirty="0"/>
              <a:t>After World War </a:t>
            </a:r>
            <a:r>
              <a:rPr lang="en-US" dirty="0" smtClean="0"/>
              <a:t>II</a:t>
            </a:r>
            <a:endParaRPr lang="en-US" dirty="0"/>
          </a:p>
        </p:txBody>
      </p:sp>
      <p:sp>
        <p:nvSpPr>
          <p:cNvPr id="3" name="Content Placeholder 2"/>
          <p:cNvSpPr>
            <a:spLocks noGrp="1"/>
          </p:cNvSpPr>
          <p:nvPr>
            <p:ph idx="1"/>
          </p:nvPr>
        </p:nvSpPr>
        <p:spPr>
          <a:xfrm>
            <a:off x="457200" y="1270045"/>
            <a:ext cx="7192358" cy="5128653"/>
          </a:xfrm>
        </p:spPr>
        <p:txBody>
          <a:bodyPr>
            <a:noAutofit/>
          </a:bodyPr>
          <a:lstStyle/>
          <a:p>
            <a:r>
              <a:rPr lang="en-US" sz="2400" dirty="0" smtClean="0"/>
              <a:t>Joan Crawford, Ava </a:t>
            </a:r>
            <a:r>
              <a:rPr lang="en-US" sz="2400" dirty="0"/>
              <a:t>Gardner, Rita Hayworth, Lana Turner and Marilyn Monroe all </a:t>
            </a:r>
            <a:r>
              <a:rPr lang="en-US" sz="2400" dirty="0" smtClean="0"/>
              <a:t>enjoyed </a:t>
            </a:r>
            <a:r>
              <a:rPr lang="en-US" sz="2400" dirty="0"/>
              <a:t>greater success with their films than </a:t>
            </a:r>
            <a:r>
              <a:rPr lang="en-US" sz="2400" dirty="0" smtClean="0"/>
              <a:t>Bette Davis </a:t>
            </a:r>
            <a:r>
              <a:rPr lang="en-US" sz="2400" dirty="0" smtClean="0"/>
              <a:t>after </a:t>
            </a:r>
            <a:r>
              <a:rPr lang="en-US" sz="2400" dirty="0"/>
              <a:t>1946</a:t>
            </a:r>
            <a:r>
              <a:rPr lang="en-US" sz="2400" dirty="0" smtClean="0"/>
              <a:t>.</a:t>
            </a:r>
          </a:p>
          <a:p>
            <a:endParaRPr lang="en-US" sz="800" dirty="0" smtClean="0"/>
          </a:p>
          <a:p>
            <a:r>
              <a:rPr lang="en-US" sz="2400" dirty="0" smtClean="0"/>
              <a:t>4</a:t>
            </a:r>
            <a:r>
              <a:rPr lang="en-US" sz="2400" baseline="30000" dirty="0" smtClean="0"/>
              <a:t>th</a:t>
            </a:r>
            <a:r>
              <a:rPr lang="en-US" sz="2400" dirty="0" smtClean="0"/>
              <a:t> February 1946, Davis renegotiated her contract </a:t>
            </a:r>
            <a:r>
              <a:rPr lang="en-US" sz="2400" dirty="0"/>
              <a:t>with </a:t>
            </a:r>
            <a:r>
              <a:rPr lang="en-US" sz="2400" dirty="0" err="1" smtClean="0"/>
              <a:t>Warners</a:t>
            </a:r>
            <a:r>
              <a:rPr lang="en-US" sz="2400" dirty="0" smtClean="0"/>
              <a:t>. </a:t>
            </a:r>
          </a:p>
          <a:p>
            <a:endParaRPr lang="en-US" sz="800" dirty="0" smtClean="0"/>
          </a:p>
          <a:p>
            <a:r>
              <a:rPr lang="en-US" sz="2400" dirty="0" smtClean="0"/>
              <a:t>She </a:t>
            </a:r>
            <a:r>
              <a:rPr lang="en-US" sz="2400" dirty="0"/>
              <a:t>wound </a:t>
            </a:r>
            <a:r>
              <a:rPr lang="en-US" sz="2400" dirty="0" smtClean="0"/>
              <a:t>up </a:t>
            </a:r>
            <a:r>
              <a:rPr lang="en-US" sz="2400" dirty="0"/>
              <a:t>B.D. Films </a:t>
            </a:r>
            <a:r>
              <a:rPr lang="en-US" sz="2400" dirty="0" smtClean="0"/>
              <a:t>Inc. </a:t>
            </a:r>
          </a:p>
          <a:p>
            <a:endParaRPr lang="en-US" sz="800" dirty="0" smtClean="0"/>
          </a:p>
          <a:p>
            <a:r>
              <a:rPr lang="en-US" sz="2400" dirty="0" smtClean="0"/>
              <a:t>The </a:t>
            </a:r>
            <a:r>
              <a:rPr lang="en-US" sz="2400" dirty="0"/>
              <a:t>new contract ran for 172 </a:t>
            </a:r>
            <a:r>
              <a:rPr lang="en-US" sz="2400" dirty="0" smtClean="0"/>
              <a:t>weeks (3.3 years), </a:t>
            </a:r>
            <a:r>
              <a:rPr lang="en-US" sz="2400" dirty="0"/>
              <a:t>being due to end in the middle of </a:t>
            </a:r>
            <a:r>
              <a:rPr lang="en-US" sz="2400" dirty="0" smtClean="0"/>
              <a:t>1949. It </a:t>
            </a:r>
            <a:r>
              <a:rPr lang="en-US" sz="2400" dirty="0"/>
              <a:t>was for just 8 films. </a:t>
            </a:r>
            <a:endParaRPr lang="en-US" sz="2400" dirty="0" smtClean="0"/>
          </a:p>
          <a:p>
            <a:endParaRPr lang="en-US" sz="800" dirty="0" smtClean="0"/>
          </a:p>
          <a:p>
            <a:r>
              <a:rPr lang="en-US" sz="2400" dirty="0" smtClean="0"/>
              <a:t>Davis </a:t>
            </a:r>
            <a:r>
              <a:rPr lang="en-US" sz="2400" dirty="0"/>
              <a:t>was to be paid $6k per week for the first 66 weeks and  $7k per week thereafter. </a:t>
            </a:r>
            <a:endParaRPr lang="en-US" sz="2400" dirty="0" smtClean="0"/>
          </a:p>
        </p:txBody>
      </p:sp>
      <p:pic>
        <p:nvPicPr>
          <p:cNvPr id="5" name="Picture 4"/>
          <p:cNvPicPr>
            <a:picLocks noChangeAspect="1"/>
          </p:cNvPicPr>
          <p:nvPr/>
        </p:nvPicPr>
        <p:blipFill>
          <a:blip r:embed="rId2"/>
          <a:stretch>
            <a:fillRect/>
          </a:stretch>
        </p:blipFill>
        <p:spPr>
          <a:xfrm>
            <a:off x="7814706" y="0"/>
            <a:ext cx="1350660" cy="1794449"/>
          </a:xfrm>
          <a:prstGeom prst="rect">
            <a:avLst/>
          </a:prstGeom>
        </p:spPr>
      </p:pic>
      <p:pic>
        <p:nvPicPr>
          <p:cNvPr id="6" name="Picture 5"/>
          <p:cNvPicPr>
            <a:picLocks noChangeAspect="1"/>
          </p:cNvPicPr>
          <p:nvPr/>
        </p:nvPicPr>
        <p:blipFill>
          <a:blip r:embed="rId3"/>
          <a:stretch>
            <a:fillRect/>
          </a:stretch>
        </p:blipFill>
        <p:spPr>
          <a:xfrm>
            <a:off x="7784977" y="1794449"/>
            <a:ext cx="1376903" cy="1642299"/>
          </a:xfrm>
          <a:prstGeom prst="rect">
            <a:avLst/>
          </a:prstGeom>
        </p:spPr>
      </p:pic>
      <p:pic>
        <p:nvPicPr>
          <p:cNvPr id="7" name="Picture 6"/>
          <p:cNvPicPr>
            <a:picLocks noChangeAspect="1"/>
          </p:cNvPicPr>
          <p:nvPr/>
        </p:nvPicPr>
        <p:blipFill>
          <a:blip r:embed="rId4"/>
          <a:stretch>
            <a:fillRect/>
          </a:stretch>
        </p:blipFill>
        <p:spPr>
          <a:xfrm>
            <a:off x="7788462" y="3436748"/>
            <a:ext cx="1376904" cy="1821465"/>
          </a:xfrm>
          <a:prstGeom prst="rect">
            <a:avLst/>
          </a:prstGeom>
        </p:spPr>
      </p:pic>
      <p:pic>
        <p:nvPicPr>
          <p:cNvPr id="9" name="Picture 8"/>
          <p:cNvPicPr>
            <a:picLocks noChangeAspect="1"/>
          </p:cNvPicPr>
          <p:nvPr/>
        </p:nvPicPr>
        <p:blipFill>
          <a:blip r:embed="rId5"/>
          <a:stretch>
            <a:fillRect/>
          </a:stretch>
        </p:blipFill>
        <p:spPr>
          <a:xfrm>
            <a:off x="7784977" y="5258213"/>
            <a:ext cx="1380388" cy="1599787"/>
          </a:xfrm>
          <a:prstGeom prst="rect">
            <a:avLst/>
          </a:prstGeom>
        </p:spPr>
      </p:pic>
    </p:spTree>
    <p:extLst>
      <p:ext uri="{BB962C8B-B14F-4D97-AF65-F5344CB8AC3E}">
        <p14:creationId xmlns:p14="http://schemas.microsoft.com/office/powerpoint/2010/main" val="648974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5507"/>
          </a:xfrm>
        </p:spPr>
        <p:txBody>
          <a:bodyPr>
            <a:normAutofit/>
          </a:bodyPr>
          <a:lstStyle/>
          <a:p>
            <a:r>
              <a:rPr lang="en-US" dirty="0"/>
              <a:t>In </a:t>
            </a:r>
            <a:r>
              <a:rPr lang="en-US" dirty="0" smtClean="0"/>
              <a:t>Decline</a:t>
            </a:r>
            <a:endParaRPr lang="en-US" dirty="0"/>
          </a:p>
        </p:txBody>
      </p:sp>
      <p:sp>
        <p:nvSpPr>
          <p:cNvPr id="3" name="Content Placeholder 2"/>
          <p:cNvSpPr>
            <a:spLocks noGrp="1"/>
          </p:cNvSpPr>
          <p:nvPr>
            <p:ph idx="1"/>
          </p:nvPr>
        </p:nvSpPr>
        <p:spPr>
          <a:xfrm>
            <a:off x="457199" y="1398883"/>
            <a:ext cx="7073299" cy="5099475"/>
          </a:xfrm>
        </p:spPr>
        <p:txBody>
          <a:bodyPr>
            <a:normAutofit fontScale="92500" lnSpcReduction="10000"/>
          </a:bodyPr>
          <a:lstStyle/>
          <a:p>
            <a:r>
              <a:rPr lang="en-US" dirty="0"/>
              <a:t>Declining box-office returns for </a:t>
            </a:r>
            <a:r>
              <a:rPr lang="en-US" b="1" i="1" dirty="0"/>
              <a:t>Deception</a:t>
            </a:r>
            <a:r>
              <a:rPr lang="en-US" dirty="0"/>
              <a:t> (1946), </a:t>
            </a:r>
            <a:r>
              <a:rPr lang="en-US" b="1" i="1" dirty="0"/>
              <a:t>Winter Meeting </a:t>
            </a:r>
            <a:r>
              <a:rPr lang="en-US" dirty="0"/>
              <a:t>(1948), </a:t>
            </a:r>
            <a:r>
              <a:rPr lang="en-US" b="1" i="1" dirty="0"/>
              <a:t>June Bride </a:t>
            </a:r>
            <a:r>
              <a:rPr lang="en-US" dirty="0"/>
              <a:t>(1948) and </a:t>
            </a:r>
            <a:r>
              <a:rPr lang="en-US" b="1" i="1" dirty="0"/>
              <a:t>Beyond the Forest </a:t>
            </a:r>
            <a:r>
              <a:rPr lang="en-US" dirty="0"/>
              <a:t>(1949). </a:t>
            </a:r>
          </a:p>
          <a:p>
            <a:endParaRPr lang="en-US" sz="800" dirty="0" smtClean="0"/>
          </a:p>
          <a:p>
            <a:r>
              <a:rPr lang="en-US" dirty="0"/>
              <a:t>In January 1949, Davis signed a new contract with </a:t>
            </a:r>
            <a:r>
              <a:rPr lang="en-US" dirty="0" err="1"/>
              <a:t>Warners</a:t>
            </a:r>
            <a:r>
              <a:rPr lang="en-US" dirty="0"/>
              <a:t> for 1 picture a year for next 4 years, paying her $200k per picture.</a:t>
            </a:r>
            <a:endParaRPr lang="en-GB" dirty="0"/>
          </a:p>
          <a:p>
            <a:endParaRPr lang="en-US" sz="800" dirty="0" smtClean="0"/>
          </a:p>
          <a:p>
            <a:r>
              <a:rPr lang="en-US" dirty="0" smtClean="0"/>
              <a:t>In August 1949</a:t>
            </a:r>
            <a:r>
              <a:rPr lang="en-US" dirty="0"/>
              <a:t>, Warner Bros. terminated Davis’s </a:t>
            </a:r>
            <a:r>
              <a:rPr lang="en-US" dirty="0" smtClean="0"/>
              <a:t>latest contract</a:t>
            </a:r>
            <a:r>
              <a:rPr lang="en-US" dirty="0"/>
              <a:t>, ending their 18 year association with the actress.</a:t>
            </a:r>
          </a:p>
          <a:p>
            <a:endParaRPr lang="en-US" dirty="0"/>
          </a:p>
        </p:txBody>
      </p:sp>
      <p:pic>
        <p:nvPicPr>
          <p:cNvPr id="4" name="Picture 3"/>
          <p:cNvPicPr>
            <a:picLocks noChangeAspect="1"/>
          </p:cNvPicPr>
          <p:nvPr/>
        </p:nvPicPr>
        <p:blipFill>
          <a:blip r:embed="rId2"/>
          <a:stretch>
            <a:fillRect/>
          </a:stretch>
        </p:blipFill>
        <p:spPr>
          <a:xfrm>
            <a:off x="7551446" y="525821"/>
            <a:ext cx="1592554" cy="1924724"/>
          </a:xfrm>
          <a:prstGeom prst="rect">
            <a:avLst/>
          </a:prstGeom>
        </p:spPr>
      </p:pic>
      <p:pic>
        <p:nvPicPr>
          <p:cNvPr id="5" name="Picture 4"/>
          <p:cNvPicPr>
            <a:picLocks noChangeAspect="1"/>
          </p:cNvPicPr>
          <p:nvPr/>
        </p:nvPicPr>
        <p:blipFill>
          <a:blip r:embed="rId3"/>
          <a:stretch>
            <a:fillRect/>
          </a:stretch>
        </p:blipFill>
        <p:spPr>
          <a:xfrm>
            <a:off x="7551447" y="2688653"/>
            <a:ext cx="1592554" cy="2015069"/>
          </a:xfrm>
          <a:prstGeom prst="rect">
            <a:avLst/>
          </a:prstGeom>
        </p:spPr>
      </p:pic>
      <p:pic>
        <p:nvPicPr>
          <p:cNvPr id="7" name="Picture 6"/>
          <p:cNvPicPr>
            <a:picLocks noChangeAspect="1"/>
          </p:cNvPicPr>
          <p:nvPr/>
        </p:nvPicPr>
        <p:blipFill>
          <a:blip r:embed="rId4"/>
          <a:stretch>
            <a:fillRect/>
          </a:stretch>
        </p:blipFill>
        <p:spPr>
          <a:xfrm>
            <a:off x="7551446" y="4934722"/>
            <a:ext cx="1592554" cy="1821151"/>
          </a:xfrm>
          <a:prstGeom prst="rect">
            <a:avLst/>
          </a:prstGeom>
        </p:spPr>
      </p:pic>
    </p:spTree>
    <p:extLst>
      <p:ext uri="{BB962C8B-B14F-4D97-AF65-F5344CB8AC3E}">
        <p14:creationId xmlns:p14="http://schemas.microsoft.com/office/powerpoint/2010/main" val="215591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482"/>
          </a:xfrm>
        </p:spPr>
        <p:txBody>
          <a:bodyPr>
            <a:normAutofit/>
          </a:bodyPr>
          <a:lstStyle/>
          <a:p>
            <a:r>
              <a:rPr lang="en-US" dirty="0" smtClean="0"/>
              <a:t>Freelance</a:t>
            </a:r>
            <a:endParaRPr lang="en-US" dirty="0"/>
          </a:p>
        </p:txBody>
      </p:sp>
      <p:sp>
        <p:nvSpPr>
          <p:cNvPr id="3" name="Content Placeholder 2"/>
          <p:cNvSpPr>
            <a:spLocks noGrp="1"/>
          </p:cNvSpPr>
          <p:nvPr>
            <p:ph idx="1"/>
          </p:nvPr>
        </p:nvSpPr>
        <p:spPr>
          <a:xfrm>
            <a:off x="457200" y="1607226"/>
            <a:ext cx="8229600" cy="4772077"/>
          </a:xfrm>
        </p:spPr>
        <p:txBody>
          <a:bodyPr>
            <a:normAutofit fontScale="85000" lnSpcReduction="20000"/>
          </a:bodyPr>
          <a:lstStyle/>
          <a:p>
            <a:r>
              <a:rPr lang="en-US" dirty="0" smtClean="0"/>
              <a:t>Starring role in a drama </a:t>
            </a:r>
            <a:r>
              <a:rPr lang="en-US" dirty="0"/>
              <a:t>at </a:t>
            </a:r>
            <a:r>
              <a:rPr lang="en-US" dirty="0" smtClean="0"/>
              <a:t>RKO. It was </a:t>
            </a:r>
            <a:r>
              <a:rPr lang="en-US" dirty="0"/>
              <a:t>originally called </a:t>
            </a:r>
            <a:r>
              <a:rPr lang="en-US" i="1" dirty="0"/>
              <a:t>Story of a </a:t>
            </a:r>
            <a:r>
              <a:rPr lang="en-US" i="1" dirty="0" smtClean="0"/>
              <a:t>Divorce</a:t>
            </a:r>
            <a:r>
              <a:rPr lang="en-US" dirty="0" smtClean="0"/>
              <a:t> </a:t>
            </a:r>
            <a:r>
              <a:rPr lang="en-US" dirty="0"/>
              <a:t>but </a:t>
            </a:r>
            <a:r>
              <a:rPr lang="en-US" dirty="0" smtClean="0"/>
              <a:t>was </a:t>
            </a:r>
            <a:r>
              <a:rPr lang="en-US" dirty="0"/>
              <a:t>later released in 1951 as </a:t>
            </a:r>
            <a:r>
              <a:rPr lang="en-US" i="1" dirty="0"/>
              <a:t>Payment on </a:t>
            </a:r>
            <a:r>
              <a:rPr lang="en-US" i="1" dirty="0" smtClean="0"/>
              <a:t>Demand</a:t>
            </a:r>
            <a:r>
              <a:rPr lang="en-US" dirty="0"/>
              <a:t> </a:t>
            </a:r>
            <a:r>
              <a:rPr lang="en-US" dirty="0" smtClean="0"/>
              <a:t>(Curtis Bernhardt).</a:t>
            </a:r>
          </a:p>
          <a:p>
            <a:endParaRPr lang="en-GB" sz="800" dirty="0" smtClean="0"/>
          </a:p>
          <a:p>
            <a:r>
              <a:rPr lang="en-GB" dirty="0" smtClean="0"/>
              <a:t>Cast in a</a:t>
            </a:r>
            <a:r>
              <a:rPr lang="en-US" dirty="0" smtClean="0"/>
              <a:t> </a:t>
            </a:r>
            <a:r>
              <a:rPr lang="en-US" dirty="0"/>
              <a:t>leading role in Joseph L. </a:t>
            </a:r>
            <a:r>
              <a:rPr lang="en-US" dirty="0" err="1"/>
              <a:t>Mankiewicz’s</a:t>
            </a:r>
            <a:r>
              <a:rPr lang="en-US" dirty="0"/>
              <a:t> </a:t>
            </a:r>
            <a:r>
              <a:rPr lang="en-US" i="1" dirty="0"/>
              <a:t>All About Eve</a:t>
            </a:r>
            <a:r>
              <a:rPr lang="en-US" dirty="0"/>
              <a:t>. When this film was released in 1950, Davis stole the show with a career-defining role as ageing Broadway diva Margo </a:t>
            </a:r>
            <a:r>
              <a:rPr lang="en-US" dirty="0" smtClean="0"/>
              <a:t>Channing. </a:t>
            </a:r>
          </a:p>
          <a:p>
            <a:endParaRPr lang="en-US" sz="800" dirty="0" smtClean="0"/>
          </a:p>
          <a:p>
            <a:r>
              <a:rPr lang="en-US" dirty="0" smtClean="0"/>
              <a:t>Though </a:t>
            </a:r>
            <a:r>
              <a:rPr lang="en-US" dirty="0"/>
              <a:t>the part </a:t>
            </a:r>
            <a:r>
              <a:rPr lang="en-US" dirty="0" smtClean="0"/>
              <a:t>had not </a:t>
            </a:r>
            <a:r>
              <a:rPr lang="en-US" dirty="0"/>
              <a:t>been written with Davis in mind, she proved to be a perfect fit and produced </a:t>
            </a:r>
            <a:r>
              <a:rPr lang="en-US" dirty="0" smtClean="0"/>
              <a:t>the </a:t>
            </a:r>
            <a:r>
              <a:rPr lang="en-US" dirty="0"/>
              <a:t>greatest performance of her entire career. </a:t>
            </a:r>
            <a:endParaRPr lang="en-US" dirty="0" smtClean="0"/>
          </a:p>
          <a:p>
            <a:endParaRPr lang="en-US" sz="800" dirty="0" smtClean="0"/>
          </a:p>
          <a:p>
            <a:r>
              <a:rPr lang="en-US" dirty="0" smtClean="0"/>
              <a:t>She won </a:t>
            </a:r>
            <a:r>
              <a:rPr lang="en-US" dirty="0"/>
              <a:t>a New York Critics Award and </a:t>
            </a:r>
            <a:r>
              <a:rPr lang="en-US" dirty="0" smtClean="0"/>
              <a:t>earned an </a:t>
            </a:r>
            <a:r>
              <a:rPr lang="en-US" dirty="0"/>
              <a:t>Oscar </a:t>
            </a:r>
            <a:r>
              <a:rPr lang="en-US" dirty="0" smtClean="0"/>
              <a:t>nomination. </a:t>
            </a:r>
            <a:endParaRPr lang="en-GB" dirty="0" smtClean="0"/>
          </a:p>
          <a:p>
            <a:endParaRPr lang="en-US" dirty="0"/>
          </a:p>
        </p:txBody>
      </p:sp>
      <p:pic>
        <p:nvPicPr>
          <p:cNvPr id="5" name="Picture 4"/>
          <p:cNvPicPr>
            <a:picLocks noChangeAspect="1"/>
          </p:cNvPicPr>
          <p:nvPr/>
        </p:nvPicPr>
        <p:blipFill>
          <a:blip r:embed="rId2"/>
          <a:stretch>
            <a:fillRect/>
          </a:stretch>
        </p:blipFill>
        <p:spPr>
          <a:xfrm>
            <a:off x="7808327" y="0"/>
            <a:ext cx="1335673" cy="1583802"/>
          </a:xfrm>
          <a:prstGeom prst="rect">
            <a:avLst/>
          </a:prstGeom>
        </p:spPr>
      </p:pic>
      <p:pic>
        <p:nvPicPr>
          <p:cNvPr id="4" name="Picture 3"/>
          <p:cNvPicPr>
            <a:picLocks noChangeAspect="1"/>
          </p:cNvPicPr>
          <p:nvPr/>
        </p:nvPicPr>
        <p:blipFill>
          <a:blip r:embed="rId3"/>
          <a:stretch>
            <a:fillRect/>
          </a:stretch>
        </p:blipFill>
        <p:spPr>
          <a:xfrm>
            <a:off x="0" y="0"/>
            <a:ext cx="2056886" cy="1583802"/>
          </a:xfrm>
          <a:prstGeom prst="rect">
            <a:avLst/>
          </a:prstGeom>
        </p:spPr>
      </p:pic>
    </p:spTree>
    <p:extLst>
      <p:ext uri="{BB962C8B-B14F-4D97-AF65-F5344CB8AC3E}">
        <p14:creationId xmlns:p14="http://schemas.microsoft.com/office/powerpoint/2010/main" val="2628599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93926" cy="915901"/>
          </a:xfrm>
        </p:spPr>
        <p:txBody>
          <a:bodyPr>
            <a:normAutofit/>
          </a:bodyPr>
          <a:lstStyle/>
          <a:p>
            <a:r>
              <a:rPr lang="en-US" dirty="0" smtClean="0"/>
              <a:t>At Twentieth Century-Fox</a:t>
            </a:r>
            <a:endParaRPr lang="en-US" dirty="0"/>
          </a:p>
        </p:txBody>
      </p:sp>
      <p:sp>
        <p:nvSpPr>
          <p:cNvPr id="3" name="Content Placeholder 2"/>
          <p:cNvSpPr>
            <a:spLocks noGrp="1"/>
          </p:cNvSpPr>
          <p:nvPr>
            <p:ph idx="1"/>
          </p:nvPr>
        </p:nvSpPr>
        <p:spPr>
          <a:xfrm>
            <a:off x="457201" y="1448490"/>
            <a:ext cx="6874868" cy="5069710"/>
          </a:xfrm>
        </p:spPr>
        <p:txBody>
          <a:bodyPr>
            <a:normAutofit fontScale="77500" lnSpcReduction="20000"/>
          </a:bodyPr>
          <a:lstStyle/>
          <a:p>
            <a:r>
              <a:rPr lang="en-US" b="1" i="1" dirty="0"/>
              <a:t>Phone Call from a Strange</a:t>
            </a:r>
            <a:r>
              <a:rPr lang="en-US" i="1" dirty="0"/>
              <a:t>r</a:t>
            </a:r>
            <a:r>
              <a:rPr lang="en-US" dirty="0"/>
              <a:t> </a:t>
            </a:r>
            <a:r>
              <a:rPr lang="en-US" dirty="0" smtClean="0"/>
              <a:t>(Jean </a:t>
            </a:r>
            <a:r>
              <a:rPr lang="en-US" dirty="0" err="1" smtClean="0"/>
              <a:t>Negulesco</a:t>
            </a:r>
            <a:r>
              <a:rPr lang="en-US" dirty="0" smtClean="0"/>
              <a:t>, 1952)</a:t>
            </a:r>
            <a:endParaRPr lang="en-US" dirty="0"/>
          </a:p>
          <a:p>
            <a:r>
              <a:rPr lang="en-US" b="1" i="1" dirty="0" smtClean="0"/>
              <a:t>The </a:t>
            </a:r>
            <a:r>
              <a:rPr lang="en-US" b="1" i="1" dirty="0"/>
              <a:t>Star</a:t>
            </a:r>
            <a:r>
              <a:rPr lang="en-US" b="1" dirty="0"/>
              <a:t> </a:t>
            </a:r>
            <a:r>
              <a:rPr lang="en-US" dirty="0" smtClean="0"/>
              <a:t>(Stuart </a:t>
            </a:r>
            <a:r>
              <a:rPr lang="en-US" dirty="0" err="1" smtClean="0"/>
              <a:t>Heisler</a:t>
            </a:r>
            <a:r>
              <a:rPr lang="en-US" dirty="0" smtClean="0"/>
              <a:t>, 1952)</a:t>
            </a:r>
          </a:p>
          <a:p>
            <a:r>
              <a:rPr lang="en-US" b="1" i="1" dirty="0" smtClean="0"/>
              <a:t>Virgin </a:t>
            </a:r>
            <a:r>
              <a:rPr lang="en-US" b="1" i="1" dirty="0"/>
              <a:t>Queen</a:t>
            </a:r>
            <a:r>
              <a:rPr lang="en-US" b="1" dirty="0"/>
              <a:t> </a:t>
            </a:r>
            <a:r>
              <a:rPr lang="en-US" dirty="0" smtClean="0"/>
              <a:t>(Henry </a:t>
            </a:r>
            <a:r>
              <a:rPr lang="en-US" dirty="0" err="1" smtClean="0"/>
              <a:t>Koster</a:t>
            </a:r>
            <a:r>
              <a:rPr lang="en-US" dirty="0" smtClean="0"/>
              <a:t>, 1955</a:t>
            </a:r>
            <a:r>
              <a:rPr lang="en-US" dirty="0"/>
              <a:t>)</a:t>
            </a:r>
            <a:r>
              <a:rPr lang="en-GB" dirty="0"/>
              <a:t> </a:t>
            </a:r>
            <a:endParaRPr lang="en-GB" dirty="0" smtClean="0"/>
          </a:p>
          <a:p>
            <a:endParaRPr lang="en-US" sz="800" dirty="0" smtClean="0"/>
          </a:p>
          <a:p>
            <a:r>
              <a:rPr lang="en-US" dirty="0" smtClean="0"/>
              <a:t>Marilyn Monroe </a:t>
            </a:r>
            <a:r>
              <a:rPr lang="en-US" dirty="0" smtClean="0"/>
              <a:t>was the big star at 20</a:t>
            </a:r>
            <a:r>
              <a:rPr lang="en-US" baseline="30000" dirty="0" smtClean="0"/>
              <a:t>th</a:t>
            </a:r>
            <a:r>
              <a:rPr lang="en-US" dirty="0" smtClean="0"/>
              <a:t> Century-Fox in </a:t>
            </a:r>
            <a:r>
              <a:rPr lang="en-US" dirty="0" smtClean="0"/>
              <a:t>the 1950s: After </a:t>
            </a:r>
            <a:r>
              <a:rPr lang="en-US" dirty="0"/>
              <a:t>her small role in </a:t>
            </a:r>
            <a:r>
              <a:rPr lang="en-US" b="1" i="1" dirty="0"/>
              <a:t>All About Eve</a:t>
            </a:r>
            <a:r>
              <a:rPr lang="en-US" b="1" dirty="0"/>
              <a:t> </a:t>
            </a:r>
            <a:r>
              <a:rPr lang="en-US" dirty="0"/>
              <a:t>in 1950, Monroe achieved spectacular success in the early to mid 1950s in </a:t>
            </a:r>
            <a:r>
              <a:rPr lang="en-US" b="1" i="1" dirty="0"/>
              <a:t>Gentlemen Prefer Blondes</a:t>
            </a:r>
            <a:r>
              <a:rPr lang="en-US" b="1" dirty="0"/>
              <a:t> </a:t>
            </a:r>
            <a:r>
              <a:rPr lang="en-US" dirty="0"/>
              <a:t>(1953), </a:t>
            </a:r>
            <a:r>
              <a:rPr lang="en-US" b="1" i="1" dirty="0"/>
              <a:t>River of </a:t>
            </a:r>
            <a:r>
              <a:rPr lang="en-US" b="1" i="1" dirty="0" smtClean="0"/>
              <a:t>No </a:t>
            </a:r>
            <a:r>
              <a:rPr lang="en-US" b="1" i="1" dirty="0"/>
              <a:t>R</a:t>
            </a:r>
            <a:r>
              <a:rPr lang="en-US" b="1" i="1" dirty="0" smtClean="0"/>
              <a:t>eturn</a:t>
            </a:r>
            <a:r>
              <a:rPr lang="en-US" b="1" dirty="0" smtClean="0"/>
              <a:t> </a:t>
            </a:r>
            <a:r>
              <a:rPr lang="en-US" dirty="0"/>
              <a:t>(1954) and </a:t>
            </a:r>
            <a:r>
              <a:rPr lang="en-US" b="1" i="1" dirty="0"/>
              <a:t>The Seven Year Itch</a:t>
            </a:r>
            <a:r>
              <a:rPr lang="en-US" dirty="0"/>
              <a:t> (1955). Monroe went on to achieve further success starring opposite Lawrence Olivier in </a:t>
            </a:r>
            <a:r>
              <a:rPr lang="en-US" b="1" i="1" dirty="0"/>
              <a:t>The Prince and the Showgirl</a:t>
            </a:r>
            <a:r>
              <a:rPr lang="en-US" b="1" dirty="0"/>
              <a:t> </a:t>
            </a:r>
            <a:r>
              <a:rPr lang="en-US" dirty="0"/>
              <a:t>(1957) and with Tony Curtis and Jack Lemmon in </a:t>
            </a:r>
            <a:r>
              <a:rPr lang="en-US" b="1" i="1" dirty="0"/>
              <a:t>Some Like it Hot</a:t>
            </a:r>
            <a:r>
              <a:rPr lang="en-US" b="1" dirty="0"/>
              <a:t> </a:t>
            </a:r>
            <a:r>
              <a:rPr lang="en-US" dirty="0"/>
              <a:t>(</a:t>
            </a:r>
            <a:r>
              <a:rPr lang="en-US" dirty="0" smtClean="0"/>
              <a:t>1959). </a:t>
            </a:r>
            <a:endParaRPr lang="en-US" dirty="0"/>
          </a:p>
        </p:txBody>
      </p:sp>
      <p:pic>
        <p:nvPicPr>
          <p:cNvPr id="4" name="Picture 3"/>
          <p:cNvPicPr>
            <a:picLocks noChangeAspect="1"/>
          </p:cNvPicPr>
          <p:nvPr/>
        </p:nvPicPr>
        <p:blipFill>
          <a:blip r:embed="rId2"/>
          <a:stretch>
            <a:fillRect/>
          </a:stretch>
        </p:blipFill>
        <p:spPr>
          <a:xfrm>
            <a:off x="7332069" y="142133"/>
            <a:ext cx="1817540" cy="1306357"/>
          </a:xfrm>
          <a:prstGeom prst="rect">
            <a:avLst/>
          </a:prstGeom>
        </p:spPr>
      </p:pic>
      <p:pic>
        <p:nvPicPr>
          <p:cNvPr id="5" name="Picture 4"/>
          <p:cNvPicPr>
            <a:picLocks noChangeAspect="1"/>
          </p:cNvPicPr>
          <p:nvPr/>
        </p:nvPicPr>
        <p:blipFill>
          <a:blip r:embed="rId3"/>
          <a:stretch>
            <a:fillRect/>
          </a:stretch>
        </p:blipFill>
        <p:spPr>
          <a:xfrm>
            <a:off x="7332069" y="2037554"/>
            <a:ext cx="1811931" cy="1367830"/>
          </a:xfrm>
          <a:prstGeom prst="rect">
            <a:avLst/>
          </a:prstGeom>
        </p:spPr>
      </p:pic>
      <p:pic>
        <p:nvPicPr>
          <p:cNvPr id="6" name="Picture 5"/>
          <p:cNvPicPr>
            <a:picLocks noChangeAspect="1"/>
          </p:cNvPicPr>
          <p:nvPr/>
        </p:nvPicPr>
        <p:blipFill>
          <a:blip r:embed="rId4"/>
          <a:stretch>
            <a:fillRect/>
          </a:stretch>
        </p:blipFill>
        <p:spPr>
          <a:xfrm>
            <a:off x="7332069" y="3405384"/>
            <a:ext cx="1811931" cy="1207954"/>
          </a:xfrm>
          <a:prstGeom prst="rect">
            <a:avLst/>
          </a:prstGeom>
        </p:spPr>
      </p:pic>
      <p:pic>
        <p:nvPicPr>
          <p:cNvPr id="7" name="Picture 6"/>
          <p:cNvPicPr>
            <a:picLocks noChangeAspect="1"/>
          </p:cNvPicPr>
          <p:nvPr/>
        </p:nvPicPr>
        <p:blipFill>
          <a:blip r:embed="rId5"/>
          <a:stretch>
            <a:fillRect/>
          </a:stretch>
        </p:blipFill>
        <p:spPr>
          <a:xfrm>
            <a:off x="7332069" y="4613338"/>
            <a:ext cx="1817540" cy="2244662"/>
          </a:xfrm>
          <a:prstGeom prst="rect">
            <a:avLst/>
          </a:prstGeom>
        </p:spPr>
      </p:pic>
    </p:spTree>
    <p:extLst>
      <p:ext uri="{BB962C8B-B14F-4D97-AF65-F5344CB8AC3E}">
        <p14:creationId xmlns:p14="http://schemas.microsoft.com/office/powerpoint/2010/main" val="879604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8"/>
            <a:ext cx="5293434" cy="796847"/>
          </a:xfrm>
        </p:spPr>
        <p:txBody>
          <a:bodyPr>
            <a:normAutofit/>
          </a:bodyPr>
          <a:lstStyle/>
          <a:p>
            <a:r>
              <a:rPr lang="en-US" dirty="0"/>
              <a:t>Character </a:t>
            </a:r>
            <a:r>
              <a:rPr lang="en-US" dirty="0" smtClean="0"/>
              <a:t>parts</a:t>
            </a:r>
            <a:endParaRPr lang="en-US" dirty="0"/>
          </a:p>
        </p:txBody>
      </p:sp>
      <p:sp>
        <p:nvSpPr>
          <p:cNvPr id="3" name="Content Placeholder 2"/>
          <p:cNvSpPr>
            <a:spLocks noGrp="1"/>
          </p:cNvSpPr>
          <p:nvPr>
            <p:ph idx="1"/>
          </p:nvPr>
        </p:nvSpPr>
        <p:spPr>
          <a:xfrm>
            <a:off x="457201" y="1379040"/>
            <a:ext cx="4989762" cy="4950657"/>
          </a:xfrm>
        </p:spPr>
        <p:txBody>
          <a:bodyPr>
            <a:normAutofit/>
          </a:bodyPr>
          <a:lstStyle/>
          <a:p>
            <a:r>
              <a:rPr lang="en-US" b="1" i="1" dirty="0" smtClean="0"/>
              <a:t>The Catered Affair </a:t>
            </a:r>
            <a:r>
              <a:rPr lang="en-US" sz="2400" dirty="0" smtClean="0"/>
              <a:t>(Richard Brooks, 1956)</a:t>
            </a:r>
          </a:p>
          <a:p>
            <a:r>
              <a:rPr lang="en-US" b="1" i="1" dirty="0" smtClean="0"/>
              <a:t>Storm Center </a:t>
            </a:r>
            <a:r>
              <a:rPr lang="en-US" sz="2400" dirty="0" smtClean="0"/>
              <a:t>(Daniel </a:t>
            </a:r>
            <a:r>
              <a:rPr lang="en-US" sz="2400" dirty="0" err="1"/>
              <a:t>T</a:t>
            </a:r>
            <a:r>
              <a:rPr lang="en-US" sz="2400" dirty="0" err="1" smtClean="0"/>
              <a:t>aradash</a:t>
            </a:r>
            <a:r>
              <a:rPr lang="en-US" sz="2400" dirty="0" smtClean="0"/>
              <a:t>, 1956)</a:t>
            </a:r>
          </a:p>
          <a:p>
            <a:r>
              <a:rPr lang="en-US" b="1" i="1" dirty="0" smtClean="0"/>
              <a:t>John Paul Jones </a:t>
            </a:r>
            <a:r>
              <a:rPr lang="en-US" sz="2400" dirty="0" smtClean="0"/>
              <a:t>(John Farrow, 1959)</a:t>
            </a:r>
          </a:p>
          <a:p>
            <a:r>
              <a:rPr lang="en-US" b="1" i="1" dirty="0" smtClean="0"/>
              <a:t>The Scapegoat </a:t>
            </a:r>
            <a:r>
              <a:rPr lang="en-US" sz="2400" dirty="0" smtClean="0"/>
              <a:t>(Robert </a:t>
            </a:r>
            <a:r>
              <a:rPr lang="en-US" sz="2400" dirty="0" err="1" smtClean="0"/>
              <a:t>Hamer</a:t>
            </a:r>
            <a:r>
              <a:rPr lang="en-US" sz="2400" dirty="0" smtClean="0"/>
              <a:t>, 1959)</a:t>
            </a:r>
          </a:p>
          <a:p>
            <a:r>
              <a:rPr lang="en-US" b="1" i="1" dirty="0" smtClean="0"/>
              <a:t>Pocketful of Miracles </a:t>
            </a:r>
            <a:r>
              <a:rPr lang="en-US" sz="2400" dirty="0" smtClean="0"/>
              <a:t>(Frank Capra, 1961)</a:t>
            </a:r>
            <a:endParaRPr lang="en-US" sz="2400" dirty="0"/>
          </a:p>
        </p:txBody>
      </p:sp>
      <p:pic>
        <p:nvPicPr>
          <p:cNvPr id="4" name="Picture 3"/>
          <p:cNvPicPr>
            <a:picLocks noChangeAspect="1"/>
          </p:cNvPicPr>
          <p:nvPr/>
        </p:nvPicPr>
        <p:blipFill>
          <a:blip r:embed="rId2"/>
          <a:stretch>
            <a:fillRect/>
          </a:stretch>
        </p:blipFill>
        <p:spPr>
          <a:xfrm>
            <a:off x="5750634" y="0"/>
            <a:ext cx="1487369" cy="1802872"/>
          </a:xfrm>
          <a:prstGeom prst="rect">
            <a:avLst/>
          </a:prstGeom>
        </p:spPr>
      </p:pic>
      <p:pic>
        <p:nvPicPr>
          <p:cNvPr id="5" name="Picture 4"/>
          <p:cNvPicPr>
            <a:picLocks noChangeAspect="1"/>
          </p:cNvPicPr>
          <p:nvPr/>
        </p:nvPicPr>
        <p:blipFill>
          <a:blip r:embed="rId3"/>
          <a:stretch>
            <a:fillRect/>
          </a:stretch>
        </p:blipFill>
        <p:spPr>
          <a:xfrm>
            <a:off x="7315290" y="771343"/>
            <a:ext cx="1792090" cy="1031529"/>
          </a:xfrm>
          <a:prstGeom prst="rect">
            <a:avLst/>
          </a:prstGeom>
        </p:spPr>
      </p:pic>
      <p:pic>
        <p:nvPicPr>
          <p:cNvPr id="6" name="Picture 5"/>
          <p:cNvPicPr>
            <a:picLocks noChangeAspect="1"/>
          </p:cNvPicPr>
          <p:nvPr/>
        </p:nvPicPr>
        <p:blipFill>
          <a:blip r:embed="rId4"/>
          <a:stretch>
            <a:fillRect/>
          </a:stretch>
        </p:blipFill>
        <p:spPr>
          <a:xfrm>
            <a:off x="6696377" y="1975233"/>
            <a:ext cx="2322956" cy="1867657"/>
          </a:xfrm>
          <a:prstGeom prst="rect">
            <a:avLst/>
          </a:prstGeom>
        </p:spPr>
      </p:pic>
      <p:pic>
        <p:nvPicPr>
          <p:cNvPr id="7" name="Picture 6"/>
          <p:cNvPicPr>
            <a:picLocks noChangeAspect="1"/>
          </p:cNvPicPr>
          <p:nvPr/>
        </p:nvPicPr>
        <p:blipFill>
          <a:blip r:embed="rId5"/>
          <a:stretch>
            <a:fillRect/>
          </a:stretch>
        </p:blipFill>
        <p:spPr>
          <a:xfrm>
            <a:off x="5445047" y="1975233"/>
            <a:ext cx="1251330" cy="1867657"/>
          </a:xfrm>
          <a:prstGeom prst="rect">
            <a:avLst/>
          </a:prstGeom>
        </p:spPr>
      </p:pic>
      <p:pic>
        <p:nvPicPr>
          <p:cNvPr id="8" name="Picture 7"/>
          <p:cNvPicPr>
            <a:picLocks noChangeAspect="1"/>
          </p:cNvPicPr>
          <p:nvPr/>
        </p:nvPicPr>
        <p:blipFill>
          <a:blip r:embed="rId6"/>
          <a:stretch>
            <a:fillRect/>
          </a:stretch>
        </p:blipFill>
        <p:spPr>
          <a:xfrm>
            <a:off x="7225892" y="3892768"/>
            <a:ext cx="1881488" cy="1488634"/>
          </a:xfrm>
          <a:prstGeom prst="rect">
            <a:avLst/>
          </a:prstGeom>
        </p:spPr>
      </p:pic>
      <p:pic>
        <p:nvPicPr>
          <p:cNvPr id="9" name="Picture 8"/>
          <p:cNvPicPr>
            <a:picLocks noChangeAspect="1"/>
          </p:cNvPicPr>
          <p:nvPr/>
        </p:nvPicPr>
        <p:blipFill>
          <a:blip r:embed="rId7"/>
          <a:stretch>
            <a:fillRect/>
          </a:stretch>
        </p:blipFill>
        <p:spPr>
          <a:xfrm>
            <a:off x="6070712" y="3892768"/>
            <a:ext cx="1155180" cy="1488634"/>
          </a:xfrm>
          <a:prstGeom prst="rect">
            <a:avLst/>
          </a:prstGeom>
        </p:spPr>
      </p:pic>
      <p:pic>
        <p:nvPicPr>
          <p:cNvPr id="10" name="Picture 9"/>
          <p:cNvPicPr>
            <a:picLocks noChangeAspect="1"/>
          </p:cNvPicPr>
          <p:nvPr/>
        </p:nvPicPr>
        <p:blipFill>
          <a:blip r:embed="rId8"/>
          <a:stretch>
            <a:fillRect/>
          </a:stretch>
        </p:blipFill>
        <p:spPr>
          <a:xfrm>
            <a:off x="6555226" y="5438333"/>
            <a:ext cx="2603705" cy="1419668"/>
          </a:xfrm>
          <a:prstGeom prst="rect">
            <a:avLst/>
          </a:prstGeom>
        </p:spPr>
      </p:pic>
      <p:pic>
        <p:nvPicPr>
          <p:cNvPr id="11" name="Picture 10"/>
          <p:cNvPicPr>
            <a:picLocks noChangeAspect="1"/>
          </p:cNvPicPr>
          <p:nvPr/>
        </p:nvPicPr>
        <p:blipFill>
          <a:blip r:embed="rId9"/>
          <a:stretch>
            <a:fillRect/>
          </a:stretch>
        </p:blipFill>
        <p:spPr>
          <a:xfrm>
            <a:off x="5446963" y="5438332"/>
            <a:ext cx="1108263" cy="1419667"/>
          </a:xfrm>
          <a:prstGeom prst="rect">
            <a:avLst/>
          </a:prstGeom>
        </p:spPr>
      </p:pic>
    </p:spTree>
    <p:extLst>
      <p:ext uri="{BB962C8B-B14F-4D97-AF65-F5344CB8AC3E}">
        <p14:creationId xmlns:p14="http://schemas.microsoft.com/office/powerpoint/2010/main" val="1883807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Transferred to </a:t>
            </a:r>
            <a:r>
              <a:rPr lang="en-US" dirty="0" smtClean="0"/>
              <a:t>Television</a:t>
            </a:r>
            <a:endParaRPr lang="en-US" dirty="0"/>
          </a:p>
        </p:txBody>
      </p:sp>
      <p:sp>
        <p:nvSpPr>
          <p:cNvPr id="3" name="Content Placeholder 2"/>
          <p:cNvSpPr>
            <a:spLocks noGrp="1"/>
          </p:cNvSpPr>
          <p:nvPr>
            <p:ph idx="1"/>
          </p:nvPr>
        </p:nvSpPr>
        <p:spPr>
          <a:xfrm>
            <a:off x="457200" y="1600200"/>
            <a:ext cx="8229600" cy="4798946"/>
          </a:xfrm>
        </p:spPr>
        <p:txBody>
          <a:bodyPr>
            <a:normAutofit fontScale="92500" lnSpcReduction="20000"/>
          </a:bodyPr>
          <a:lstStyle/>
          <a:p>
            <a:r>
              <a:rPr lang="en-US" b="1" i="1" dirty="0" smtClean="0"/>
              <a:t>All </a:t>
            </a:r>
            <a:r>
              <a:rPr lang="en-US" b="1" i="1" dirty="0"/>
              <a:t>Star Revue</a:t>
            </a:r>
            <a:r>
              <a:rPr lang="en-US" dirty="0"/>
              <a:t> (1952</a:t>
            </a:r>
            <a:r>
              <a:rPr lang="en-US" dirty="0" smtClean="0"/>
              <a:t>)</a:t>
            </a:r>
            <a:endParaRPr lang="en-US" dirty="0"/>
          </a:p>
          <a:p>
            <a:r>
              <a:rPr lang="en-US" b="1" i="1" dirty="0" smtClean="0"/>
              <a:t>The </a:t>
            </a:r>
            <a:r>
              <a:rPr lang="en-US" b="1" i="1" dirty="0"/>
              <a:t>20</a:t>
            </a:r>
            <a:r>
              <a:rPr lang="en-US" b="1" i="1" baseline="30000" dirty="0"/>
              <a:t>th</a:t>
            </a:r>
            <a:r>
              <a:rPr lang="en-US" b="1" i="1" dirty="0"/>
              <a:t> Century-Fox Hour</a:t>
            </a:r>
            <a:r>
              <a:rPr lang="en-US" dirty="0"/>
              <a:t> (1956</a:t>
            </a:r>
            <a:r>
              <a:rPr lang="en-US" dirty="0" smtClean="0"/>
              <a:t>)</a:t>
            </a:r>
            <a:endParaRPr lang="en-US" dirty="0"/>
          </a:p>
          <a:p>
            <a:r>
              <a:rPr lang="en-US" b="1" i="1" dirty="0" smtClean="0"/>
              <a:t>Schlitz </a:t>
            </a:r>
            <a:r>
              <a:rPr lang="en-US" b="1" i="1" dirty="0"/>
              <a:t>Playhouse</a:t>
            </a:r>
            <a:r>
              <a:rPr lang="en-US" dirty="0"/>
              <a:t> (1957</a:t>
            </a:r>
            <a:r>
              <a:rPr lang="en-US" dirty="0" smtClean="0"/>
              <a:t>)</a:t>
            </a:r>
            <a:endParaRPr lang="en-US" dirty="0"/>
          </a:p>
          <a:p>
            <a:r>
              <a:rPr lang="en-US" b="1" i="1" dirty="0" smtClean="0"/>
              <a:t>The </a:t>
            </a:r>
            <a:r>
              <a:rPr lang="en-US" b="1" i="1" dirty="0"/>
              <a:t>Ford Television Theatre</a:t>
            </a:r>
            <a:r>
              <a:rPr lang="en-US" dirty="0"/>
              <a:t> (1957</a:t>
            </a:r>
            <a:r>
              <a:rPr lang="en-US" dirty="0" smtClean="0"/>
              <a:t>)</a:t>
            </a:r>
          </a:p>
          <a:p>
            <a:r>
              <a:rPr lang="en-US" b="1" i="1" dirty="0" smtClean="0"/>
              <a:t>Telephone </a:t>
            </a:r>
            <a:r>
              <a:rPr lang="en-US" b="1" i="1" dirty="0"/>
              <a:t>Time</a:t>
            </a:r>
            <a:r>
              <a:rPr lang="en-US" dirty="0"/>
              <a:t> (1957</a:t>
            </a:r>
            <a:r>
              <a:rPr lang="en-US" dirty="0" smtClean="0"/>
              <a:t>) </a:t>
            </a:r>
            <a:endParaRPr lang="en-US" dirty="0"/>
          </a:p>
          <a:p>
            <a:r>
              <a:rPr lang="en-US" b="1" i="1" dirty="0" smtClean="0"/>
              <a:t>Studio </a:t>
            </a:r>
            <a:r>
              <a:rPr lang="en-US" b="1" i="1" dirty="0"/>
              <a:t>57</a:t>
            </a:r>
            <a:r>
              <a:rPr lang="en-US" dirty="0"/>
              <a:t> (1958</a:t>
            </a:r>
            <a:r>
              <a:rPr lang="en-US" dirty="0" smtClean="0"/>
              <a:t>)</a:t>
            </a:r>
            <a:endParaRPr lang="en-US" dirty="0"/>
          </a:p>
          <a:p>
            <a:r>
              <a:rPr lang="en-US" b="1" i="1" dirty="0" smtClean="0"/>
              <a:t>General </a:t>
            </a:r>
            <a:r>
              <a:rPr lang="en-US" b="1" i="1" dirty="0"/>
              <a:t>Electric Theater</a:t>
            </a:r>
            <a:r>
              <a:rPr lang="en-US" dirty="0"/>
              <a:t> (1957-8</a:t>
            </a:r>
            <a:r>
              <a:rPr lang="en-US" dirty="0" smtClean="0"/>
              <a:t>)</a:t>
            </a:r>
            <a:endParaRPr lang="en-US" dirty="0"/>
          </a:p>
          <a:p>
            <a:r>
              <a:rPr lang="en-US" b="1" i="1" dirty="0" smtClean="0"/>
              <a:t>Suspicion</a:t>
            </a:r>
            <a:r>
              <a:rPr lang="en-US" dirty="0" smtClean="0"/>
              <a:t> </a:t>
            </a:r>
            <a:r>
              <a:rPr lang="en-US" dirty="0"/>
              <a:t>(1958</a:t>
            </a:r>
            <a:r>
              <a:rPr lang="en-US" dirty="0" smtClean="0"/>
              <a:t>)</a:t>
            </a:r>
            <a:endParaRPr lang="en-US" dirty="0"/>
          </a:p>
          <a:p>
            <a:r>
              <a:rPr lang="en-US" b="1" i="1" dirty="0" smtClean="0"/>
              <a:t>Alfred </a:t>
            </a:r>
            <a:r>
              <a:rPr lang="en-US" b="1" i="1" dirty="0"/>
              <a:t>Hitchcock Presents</a:t>
            </a:r>
            <a:r>
              <a:rPr lang="en-US" dirty="0"/>
              <a:t> (1959</a:t>
            </a:r>
            <a:r>
              <a:rPr lang="en-US" dirty="0" smtClean="0"/>
              <a:t>)</a:t>
            </a:r>
          </a:p>
          <a:p>
            <a:r>
              <a:rPr lang="en-US" b="1" i="1" dirty="0"/>
              <a:t>Wagon Train</a:t>
            </a:r>
            <a:r>
              <a:rPr lang="en-US" dirty="0"/>
              <a:t> (1959-61)</a:t>
            </a:r>
            <a:r>
              <a:rPr lang="en-GB" dirty="0"/>
              <a:t> </a:t>
            </a:r>
            <a:endParaRPr lang="en-US" dirty="0"/>
          </a:p>
        </p:txBody>
      </p:sp>
      <p:pic>
        <p:nvPicPr>
          <p:cNvPr id="4" name="Picture 3"/>
          <p:cNvPicPr>
            <a:picLocks noChangeAspect="1"/>
          </p:cNvPicPr>
          <p:nvPr/>
        </p:nvPicPr>
        <p:blipFill>
          <a:blip r:embed="rId2"/>
          <a:stretch>
            <a:fillRect/>
          </a:stretch>
        </p:blipFill>
        <p:spPr>
          <a:xfrm>
            <a:off x="6974889" y="4106329"/>
            <a:ext cx="2169111" cy="2751672"/>
          </a:xfrm>
          <a:prstGeom prst="rect">
            <a:avLst/>
          </a:prstGeom>
        </p:spPr>
      </p:pic>
      <p:pic>
        <p:nvPicPr>
          <p:cNvPr id="5" name="Picture 4"/>
          <p:cNvPicPr>
            <a:picLocks noChangeAspect="1"/>
          </p:cNvPicPr>
          <p:nvPr/>
        </p:nvPicPr>
        <p:blipFill>
          <a:blip r:embed="rId3"/>
          <a:stretch>
            <a:fillRect/>
          </a:stretch>
        </p:blipFill>
        <p:spPr>
          <a:xfrm>
            <a:off x="7647008" y="2871686"/>
            <a:ext cx="1496992" cy="1125646"/>
          </a:xfrm>
          <a:prstGeom prst="rect">
            <a:avLst/>
          </a:prstGeom>
        </p:spPr>
      </p:pic>
      <p:pic>
        <p:nvPicPr>
          <p:cNvPr id="6" name="Picture 5"/>
          <p:cNvPicPr>
            <a:picLocks noChangeAspect="1"/>
          </p:cNvPicPr>
          <p:nvPr/>
        </p:nvPicPr>
        <p:blipFill>
          <a:blip r:embed="rId4"/>
          <a:stretch>
            <a:fillRect/>
          </a:stretch>
        </p:blipFill>
        <p:spPr>
          <a:xfrm>
            <a:off x="7647008" y="1671853"/>
            <a:ext cx="1496992" cy="1122744"/>
          </a:xfrm>
          <a:prstGeom prst="rect">
            <a:avLst/>
          </a:prstGeom>
        </p:spPr>
      </p:pic>
    </p:spTree>
    <p:extLst>
      <p:ext uri="{BB962C8B-B14F-4D97-AF65-F5344CB8AC3E}">
        <p14:creationId xmlns:p14="http://schemas.microsoft.com/office/powerpoint/2010/main" val="1483741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99151" cy="869372"/>
          </a:xfrm>
        </p:spPr>
        <p:txBody>
          <a:bodyPr>
            <a:normAutofit/>
          </a:bodyPr>
          <a:lstStyle/>
          <a:p>
            <a:r>
              <a:rPr lang="en-US" dirty="0"/>
              <a:t>Proven </a:t>
            </a:r>
            <a:r>
              <a:rPr lang="en-US" dirty="0" smtClean="0"/>
              <a:t>popularity</a:t>
            </a:r>
            <a:endParaRPr lang="en-US" dirty="0"/>
          </a:p>
        </p:txBody>
      </p:sp>
      <p:sp>
        <p:nvSpPr>
          <p:cNvPr id="3" name="Content Placeholder 2"/>
          <p:cNvSpPr>
            <a:spLocks noGrp="1"/>
          </p:cNvSpPr>
          <p:nvPr>
            <p:ph idx="1"/>
          </p:nvPr>
        </p:nvSpPr>
        <p:spPr>
          <a:xfrm>
            <a:off x="457200" y="1506225"/>
            <a:ext cx="8229600" cy="5066984"/>
          </a:xfrm>
        </p:spPr>
        <p:txBody>
          <a:bodyPr>
            <a:normAutofit/>
          </a:bodyPr>
          <a:lstStyle/>
          <a:p>
            <a:r>
              <a:rPr lang="en-US" sz="2800" dirty="0"/>
              <a:t>An actor’s star status </a:t>
            </a:r>
            <a:r>
              <a:rPr lang="en-US" sz="2800" dirty="0"/>
              <a:t>rests ultimately upon </a:t>
            </a:r>
            <a:r>
              <a:rPr lang="en-US" sz="2800" dirty="0"/>
              <a:t>their proven popularity with large numbers of moviegoers and the extent to which that sizeable audience can be predicted to attend a movie in which the star appears. </a:t>
            </a:r>
            <a:endParaRPr lang="en-US" sz="2800" dirty="0" smtClean="0"/>
          </a:p>
          <a:p>
            <a:endParaRPr lang="en-US" sz="800" dirty="0" smtClean="0"/>
          </a:p>
        </p:txBody>
      </p:sp>
    </p:spTree>
    <p:extLst>
      <p:ext uri="{BB962C8B-B14F-4D97-AF65-F5344CB8AC3E}">
        <p14:creationId xmlns:p14="http://schemas.microsoft.com/office/powerpoint/2010/main" val="2738022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5822"/>
          </a:xfrm>
        </p:spPr>
        <p:txBody>
          <a:bodyPr>
            <a:normAutofit/>
          </a:bodyPr>
          <a:lstStyle/>
          <a:p>
            <a:r>
              <a:rPr lang="en-US" dirty="0"/>
              <a:t>Back to the </a:t>
            </a:r>
            <a:r>
              <a:rPr lang="en-US" dirty="0" smtClean="0"/>
              <a:t>stage</a:t>
            </a:r>
            <a:endParaRPr lang="en-US" dirty="0"/>
          </a:p>
        </p:txBody>
      </p:sp>
      <p:sp>
        <p:nvSpPr>
          <p:cNvPr id="3" name="Content Placeholder 2"/>
          <p:cNvSpPr>
            <a:spLocks noGrp="1"/>
          </p:cNvSpPr>
          <p:nvPr>
            <p:ph idx="1"/>
          </p:nvPr>
        </p:nvSpPr>
        <p:spPr>
          <a:xfrm>
            <a:off x="457200" y="1428648"/>
            <a:ext cx="6458159" cy="4980420"/>
          </a:xfrm>
        </p:spPr>
        <p:txBody>
          <a:bodyPr>
            <a:normAutofit lnSpcReduction="10000"/>
          </a:bodyPr>
          <a:lstStyle/>
          <a:p>
            <a:r>
              <a:rPr lang="en-US" b="1" i="1" dirty="0"/>
              <a:t>Two’s Company</a:t>
            </a:r>
            <a:r>
              <a:rPr lang="en-US" b="1" dirty="0"/>
              <a:t> </a:t>
            </a:r>
            <a:r>
              <a:rPr lang="en-US" dirty="0"/>
              <a:t>(</a:t>
            </a:r>
            <a:r>
              <a:rPr lang="en-US" dirty="0" smtClean="0"/>
              <a:t>1952</a:t>
            </a:r>
            <a:r>
              <a:rPr lang="en-US" dirty="0"/>
              <a:t>-</a:t>
            </a:r>
            <a:r>
              <a:rPr lang="en-US" dirty="0" smtClean="0"/>
              <a:t>3)</a:t>
            </a:r>
          </a:p>
          <a:p>
            <a:endParaRPr lang="en-US" sz="800" b="1" i="1" dirty="0" smtClean="0"/>
          </a:p>
          <a:p>
            <a:r>
              <a:rPr lang="en-US" b="1" i="1" dirty="0" smtClean="0"/>
              <a:t>The </a:t>
            </a:r>
            <a:r>
              <a:rPr lang="en-US" b="1" i="1" dirty="0"/>
              <a:t>World of Carl Sandburg</a:t>
            </a:r>
            <a:r>
              <a:rPr lang="en-US" b="1" dirty="0"/>
              <a:t> </a:t>
            </a:r>
            <a:r>
              <a:rPr lang="en-US" dirty="0"/>
              <a:t>(</a:t>
            </a:r>
            <a:r>
              <a:rPr lang="en-US" dirty="0" smtClean="0"/>
              <a:t>1959</a:t>
            </a:r>
            <a:r>
              <a:rPr lang="en-US" dirty="0"/>
              <a:t>-</a:t>
            </a:r>
            <a:r>
              <a:rPr lang="en-US" dirty="0" smtClean="0"/>
              <a:t>60) </a:t>
            </a:r>
            <a:r>
              <a:rPr lang="en-US" sz="2800" dirty="0" smtClean="0"/>
              <a:t>with </a:t>
            </a:r>
            <a:r>
              <a:rPr lang="en-US" sz="2800" dirty="0"/>
              <a:t>her husband Gary </a:t>
            </a:r>
            <a:r>
              <a:rPr lang="en-US" sz="2800" dirty="0" smtClean="0"/>
              <a:t>Merrill.</a:t>
            </a:r>
          </a:p>
          <a:p>
            <a:r>
              <a:rPr lang="en-US" dirty="0" smtClean="0"/>
              <a:t>Tennessee </a:t>
            </a:r>
            <a:r>
              <a:rPr lang="en-US" dirty="0"/>
              <a:t>Williams’ </a:t>
            </a:r>
            <a:r>
              <a:rPr lang="en-US" b="1" i="1" dirty="0" smtClean="0"/>
              <a:t>The </a:t>
            </a:r>
            <a:r>
              <a:rPr lang="en-US" b="1" i="1" dirty="0"/>
              <a:t>Night of the Iguana</a:t>
            </a:r>
            <a:r>
              <a:rPr lang="en-US" b="1" dirty="0"/>
              <a:t> </a:t>
            </a:r>
            <a:r>
              <a:rPr lang="en-US" dirty="0"/>
              <a:t>(</a:t>
            </a:r>
            <a:r>
              <a:rPr lang="en-US" dirty="0" smtClean="0"/>
              <a:t>1961</a:t>
            </a:r>
            <a:r>
              <a:rPr lang="en-US" dirty="0"/>
              <a:t>-</a:t>
            </a:r>
            <a:r>
              <a:rPr lang="en-US" dirty="0" smtClean="0"/>
              <a:t>62). </a:t>
            </a:r>
          </a:p>
          <a:p>
            <a:endParaRPr lang="en-US" sz="800" dirty="0" smtClean="0"/>
          </a:p>
          <a:p>
            <a:r>
              <a:rPr lang="en-US" dirty="0" smtClean="0"/>
              <a:t>1962, she </a:t>
            </a:r>
            <a:r>
              <a:rPr lang="en-US" dirty="0"/>
              <a:t>published her autobiography </a:t>
            </a:r>
            <a:r>
              <a:rPr lang="en-US" b="1" i="1" dirty="0"/>
              <a:t>The Lonely Life</a:t>
            </a:r>
            <a:r>
              <a:rPr lang="en-US" dirty="0"/>
              <a:t> </a:t>
            </a:r>
            <a:r>
              <a:rPr lang="en-US" dirty="0" smtClean="0"/>
              <a:t>(ghost-written by Sanford </a:t>
            </a:r>
            <a:r>
              <a:rPr lang="en-US" dirty="0" err="1" smtClean="0"/>
              <a:t>Dody</a:t>
            </a:r>
            <a:r>
              <a:rPr lang="en-US" dirty="0" smtClean="0"/>
              <a:t>)</a:t>
            </a:r>
            <a:endParaRPr lang="en-US" dirty="0"/>
          </a:p>
        </p:txBody>
      </p:sp>
      <p:pic>
        <p:nvPicPr>
          <p:cNvPr id="4" name="Picture 3"/>
          <p:cNvPicPr>
            <a:picLocks noChangeAspect="1"/>
          </p:cNvPicPr>
          <p:nvPr/>
        </p:nvPicPr>
        <p:blipFill>
          <a:blip r:embed="rId2"/>
          <a:stretch>
            <a:fillRect/>
          </a:stretch>
        </p:blipFill>
        <p:spPr>
          <a:xfrm>
            <a:off x="6442492" y="1197027"/>
            <a:ext cx="1519044" cy="1511449"/>
          </a:xfrm>
          <a:prstGeom prst="rect">
            <a:avLst/>
          </a:prstGeom>
        </p:spPr>
      </p:pic>
      <p:pic>
        <p:nvPicPr>
          <p:cNvPr id="5" name="Picture 4"/>
          <p:cNvPicPr>
            <a:picLocks noChangeAspect="1"/>
          </p:cNvPicPr>
          <p:nvPr/>
        </p:nvPicPr>
        <p:blipFill>
          <a:blip r:embed="rId3"/>
          <a:stretch>
            <a:fillRect/>
          </a:stretch>
        </p:blipFill>
        <p:spPr>
          <a:xfrm>
            <a:off x="7961536" y="1200460"/>
            <a:ext cx="1182464" cy="1627244"/>
          </a:xfrm>
          <a:prstGeom prst="rect">
            <a:avLst/>
          </a:prstGeom>
        </p:spPr>
      </p:pic>
      <p:pic>
        <p:nvPicPr>
          <p:cNvPr id="6" name="Picture 5"/>
          <p:cNvPicPr>
            <a:picLocks noChangeAspect="1"/>
          </p:cNvPicPr>
          <p:nvPr/>
        </p:nvPicPr>
        <p:blipFill>
          <a:blip r:embed="rId4"/>
          <a:stretch>
            <a:fillRect/>
          </a:stretch>
        </p:blipFill>
        <p:spPr>
          <a:xfrm>
            <a:off x="6634738" y="2926740"/>
            <a:ext cx="1084289" cy="1534371"/>
          </a:xfrm>
          <a:prstGeom prst="rect">
            <a:avLst/>
          </a:prstGeom>
        </p:spPr>
      </p:pic>
      <p:pic>
        <p:nvPicPr>
          <p:cNvPr id="7" name="Picture 6"/>
          <p:cNvPicPr>
            <a:picLocks noChangeAspect="1"/>
          </p:cNvPicPr>
          <p:nvPr/>
        </p:nvPicPr>
        <p:blipFill>
          <a:blip r:embed="rId5"/>
          <a:stretch>
            <a:fillRect/>
          </a:stretch>
        </p:blipFill>
        <p:spPr>
          <a:xfrm>
            <a:off x="7719028" y="2926740"/>
            <a:ext cx="1424972" cy="1642111"/>
          </a:xfrm>
          <a:prstGeom prst="rect">
            <a:avLst/>
          </a:prstGeom>
        </p:spPr>
      </p:pic>
      <p:pic>
        <p:nvPicPr>
          <p:cNvPr id="8" name="Picture 7"/>
          <p:cNvPicPr>
            <a:picLocks noChangeAspect="1"/>
          </p:cNvPicPr>
          <p:nvPr/>
        </p:nvPicPr>
        <p:blipFill>
          <a:blip r:embed="rId6"/>
          <a:stretch>
            <a:fillRect/>
          </a:stretch>
        </p:blipFill>
        <p:spPr>
          <a:xfrm>
            <a:off x="6736770" y="4825008"/>
            <a:ext cx="1144698" cy="1723477"/>
          </a:xfrm>
          <a:prstGeom prst="rect">
            <a:avLst/>
          </a:prstGeom>
        </p:spPr>
      </p:pic>
      <p:pic>
        <p:nvPicPr>
          <p:cNvPr id="9" name="Picture 8"/>
          <p:cNvPicPr>
            <a:picLocks noChangeAspect="1"/>
          </p:cNvPicPr>
          <p:nvPr/>
        </p:nvPicPr>
        <p:blipFill>
          <a:blip r:embed="rId7"/>
          <a:stretch>
            <a:fillRect/>
          </a:stretch>
        </p:blipFill>
        <p:spPr>
          <a:xfrm>
            <a:off x="7881468" y="4825008"/>
            <a:ext cx="1262532" cy="1923859"/>
          </a:xfrm>
          <a:prstGeom prst="rect">
            <a:avLst/>
          </a:prstGeom>
        </p:spPr>
      </p:pic>
    </p:spTree>
    <p:extLst>
      <p:ext uri="{BB962C8B-B14F-4D97-AF65-F5344CB8AC3E}">
        <p14:creationId xmlns:p14="http://schemas.microsoft.com/office/powerpoint/2010/main" val="1262128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660"/>
            <a:ext cx="7827341" cy="922667"/>
          </a:xfrm>
        </p:spPr>
        <p:txBody>
          <a:bodyPr>
            <a:normAutofit/>
          </a:bodyPr>
          <a:lstStyle/>
          <a:p>
            <a:r>
              <a:rPr lang="en-US" dirty="0" smtClean="0"/>
              <a:t>The Comeback</a:t>
            </a:r>
            <a:endParaRPr lang="en-US" dirty="0"/>
          </a:p>
        </p:txBody>
      </p:sp>
      <p:sp>
        <p:nvSpPr>
          <p:cNvPr id="3" name="Content Placeholder 2"/>
          <p:cNvSpPr>
            <a:spLocks noGrp="1"/>
          </p:cNvSpPr>
          <p:nvPr>
            <p:ph idx="1"/>
          </p:nvPr>
        </p:nvSpPr>
        <p:spPr>
          <a:xfrm>
            <a:off x="457200" y="1200461"/>
            <a:ext cx="7261809" cy="5109396"/>
          </a:xfrm>
        </p:spPr>
        <p:txBody>
          <a:bodyPr>
            <a:normAutofit fontScale="92500"/>
          </a:bodyPr>
          <a:lstStyle/>
          <a:p>
            <a:r>
              <a:rPr lang="en-US" sz="2800" i="1" dirty="0"/>
              <a:t>What Ever Happened to Baby Jane</a:t>
            </a:r>
            <a:r>
              <a:rPr lang="en-US" sz="2800" i="1" dirty="0" smtClean="0"/>
              <a:t>?</a:t>
            </a:r>
            <a:r>
              <a:rPr lang="en-US" sz="2800" dirty="0" smtClean="0"/>
              <a:t> (Robert Aldrich, 1962)</a:t>
            </a:r>
            <a:r>
              <a:rPr lang="en-US" sz="2800" i="1" dirty="0" smtClean="0"/>
              <a:t> </a:t>
            </a:r>
            <a:r>
              <a:rPr lang="en-US" sz="2800" dirty="0" smtClean="0"/>
              <a:t>with</a:t>
            </a:r>
            <a:r>
              <a:rPr lang="en-US" sz="2800" i="1" dirty="0" smtClean="0"/>
              <a:t> </a:t>
            </a:r>
            <a:r>
              <a:rPr lang="en-US" sz="2800" dirty="0" smtClean="0"/>
              <a:t>Joan Crawford.</a:t>
            </a:r>
          </a:p>
          <a:p>
            <a:endParaRPr lang="en-US" sz="800" dirty="0" smtClean="0"/>
          </a:p>
          <a:p>
            <a:r>
              <a:rPr lang="en-US" sz="2800" dirty="0" smtClean="0"/>
              <a:t>Robert Aldrich’s previous credits: </a:t>
            </a:r>
            <a:r>
              <a:rPr lang="en-US" sz="2800" b="1" i="1" dirty="0" smtClean="0"/>
              <a:t>Sodom and Gomorrah </a:t>
            </a:r>
            <a:r>
              <a:rPr lang="en-US" sz="2800" dirty="0" smtClean="0"/>
              <a:t>(1962) with Stewart Granger, </a:t>
            </a:r>
            <a:r>
              <a:rPr lang="en-US" sz="2800" b="1" i="1" dirty="0" smtClean="0"/>
              <a:t>The Last Sunset</a:t>
            </a:r>
            <a:r>
              <a:rPr lang="en-US" sz="2800" dirty="0" smtClean="0"/>
              <a:t> (1961) with Rock Hudson, </a:t>
            </a:r>
            <a:r>
              <a:rPr lang="en-US" sz="2800" b="1" i="1" dirty="0" smtClean="0"/>
              <a:t>The Angry Hills </a:t>
            </a:r>
            <a:r>
              <a:rPr lang="en-US" sz="2800" dirty="0" smtClean="0"/>
              <a:t>(1959) with Robert </a:t>
            </a:r>
            <a:r>
              <a:rPr lang="en-US" sz="2800" dirty="0" err="1" smtClean="0"/>
              <a:t>Mitchum</a:t>
            </a:r>
            <a:r>
              <a:rPr lang="en-US" sz="2800" dirty="0" smtClean="0"/>
              <a:t>, </a:t>
            </a:r>
            <a:r>
              <a:rPr lang="en-US" sz="2800" b="1" i="1" dirty="0" smtClean="0"/>
              <a:t>Ten Seconds to Hell </a:t>
            </a:r>
            <a:r>
              <a:rPr lang="en-US" sz="2800" dirty="0" smtClean="0"/>
              <a:t>(1959) with Jack </a:t>
            </a:r>
            <a:r>
              <a:rPr lang="en-US" sz="2800" dirty="0" err="1" smtClean="0"/>
              <a:t>Palance</a:t>
            </a:r>
            <a:r>
              <a:rPr lang="en-US" sz="2800" dirty="0" smtClean="0"/>
              <a:t>, </a:t>
            </a:r>
            <a:r>
              <a:rPr lang="en-US" sz="2800" b="1" i="1" dirty="0" smtClean="0"/>
              <a:t>Attack</a:t>
            </a:r>
            <a:r>
              <a:rPr lang="en-US" sz="2800" dirty="0" smtClean="0"/>
              <a:t> (1956) with Jack </a:t>
            </a:r>
            <a:r>
              <a:rPr lang="en-US" sz="2800" dirty="0" err="1" smtClean="0"/>
              <a:t>Palance</a:t>
            </a:r>
            <a:r>
              <a:rPr lang="en-US" sz="2800" dirty="0" smtClean="0"/>
              <a:t>, </a:t>
            </a:r>
            <a:r>
              <a:rPr lang="en-US" sz="2800" b="1" i="1" dirty="0" smtClean="0"/>
              <a:t>Kiss Me Deadly </a:t>
            </a:r>
            <a:r>
              <a:rPr lang="en-US" sz="2800" dirty="0" smtClean="0"/>
              <a:t>(1955).</a:t>
            </a:r>
          </a:p>
          <a:p>
            <a:endParaRPr lang="en-GB" sz="800" dirty="0" smtClean="0"/>
          </a:p>
          <a:p>
            <a:r>
              <a:rPr lang="en-GB" sz="2800" dirty="0" smtClean="0"/>
              <a:t>Eliot </a:t>
            </a:r>
            <a:r>
              <a:rPr lang="en-GB" sz="2800" dirty="0"/>
              <a:t>Hyman at Seven Arts </a:t>
            </a:r>
            <a:r>
              <a:rPr lang="en-GB" sz="2800" dirty="0" smtClean="0"/>
              <a:t>Associates agreed to finance the picture.</a:t>
            </a:r>
          </a:p>
          <a:p>
            <a:endParaRPr lang="en-GB" sz="800" dirty="0" smtClean="0"/>
          </a:p>
          <a:p>
            <a:r>
              <a:rPr lang="en-GB" sz="2800" dirty="0" smtClean="0"/>
              <a:t>Distribution deal with </a:t>
            </a:r>
            <a:r>
              <a:rPr lang="en-GB" sz="2800" dirty="0"/>
              <a:t>Warner Bros. </a:t>
            </a:r>
            <a:endParaRPr lang="en-GB" sz="2800" dirty="0" smtClean="0"/>
          </a:p>
          <a:p>
            <a:endParaRPr lang="en-US" sz="800" dirty="0" smtClean="0"/>
          </a:p>
        </p:txBody>
      </p:sp>
      <p:pic>
        <p:nvPicPr>
          <p:cNvPr id="5" name="Picture 4"/>
          <p:cNvPicPr>
            <a:picLocks noChangeAspect="1"/>
          </p:cNvPicPr>
          <p:nvPr/>
        </p:nvPicPr>
        <p:blipFill>
          <a:blip r:embed="rId2"/>
          <a:stretch>
            <a:fillRect/>
          </a:stretch>
        </p:blipFill>
        <p:spPr>
          <a:xfrm>
            <a:off x="8126881" y="0"/>
            <a:ext cx="1017118" cy="1309593"/>
          </a:xfrm>
          <a:prstGeom prst="rect">
            <a:avLst/>
          </a:prstGeom>
        </p:spPr>
      </p:pic>
      <p:pic>
        <p:nvPicPr>
          <p:cNvPr id="7" name="Picture 6"/>
          <p:cNvPicPr>
            <a:picLocks noChangeAspect="1"/>
          </p:cNvPicPr>
          <p:nvPr/>
        </p:nvPicPr>
        <p:blipFill>
          <a:blip r:embed="rId3"/>
          <a:stretch>
            <a:fillRect/>
          </a:stretch>
        </p:blipFill>
        <p:spPr>
          <a:xfrm>
            <a:off x="7490812" y="4628071"/>
            <a:ext cx="1629023" cy="2229930"/>
          </a:xfrm>
          <a:prstGeom prst="rect">
            <a:avLst/>
          </a:prstGeom>
        </p:spPr>
      </p:pic>
      <p:pic>
        <p:nvPicPr>
          <p:cNvPr id="9" name="Picture 8"/>
          <p:cNvPicPr>
            <a:picLocks noChangeAspect="1"/>
          </p:cNvPicPr>
          <p:nvPr/>
        </p:nvPicPr>
        <p:blipFill>
          <a:blip r:embed="rId4"/>
          <a:stretch>
            <a:fillRect/>
          </a:stretch>
        </p:blipFill>
        <p:spPr>
          <a:xfrm>
            <a:off x="7739812" y="1607227"/>
            <a:ext cx="1404187" cy="1118961"/>
          </a:xfrm>
          <a:prstGeom prst="rect">
            <a:avLst/>
          </a:prstGeom>
        </p:spPr>
      </p:pic>
      <p:pic>
        <p:nvPicPr>
          <p:cNvPr id="10" name="Picture 9"/>
          <p:cNvPicPr>
            <a:picLocks noChangeAspect="1"/>
          </p:cNvPicPr>
          <p:nvPr/>
        </p:nvPicPr>
        <p:blipFill>
          <a:blip r:embed="rId5"/>
          <a:stretch>
            <a:fillRect/>
          </a:stretch>
        </p:blipFill>
        <p:spPr>
          <a:xfrm>
            <a:off x="7754571" y="2726188"/>
            <a:ext cx="1389429" cy="1042072"/>
          </a:xfrm>
          <a:prstGeom prst="rect">
            <a:avLst/>
          </a:prstGeom>
        </p:spPr>
      </p:pic>
      <p:pic>
        <p:nvPicPr>
          <p:cNvPr id="11" name="Picture 10"/>
          <p:cNvPicPr>
            <a:picLocks noChangeAspect="1"/>
          </p:cNvPicPr>
          <p:nvPr/>
        </p:nvPicPr>
        <p:blipFill>
          <a:blip r:embed="rId6"/>
          <a:stretch>
            <a:fillRect/>
          </a:stretch>
        </p:blipFill>
        <p:spPr>
          <a:xfrm>
            <a:off x="5766104" y="5660560"/>
            <a:ext cx="1724708" cy="1197440"/>
          </a:xfrm>
          <a:prstGeom prst="rect">
            <a:avLst/>
          </a:prstGeom>
        </p:spPr>
      </p:pic>
      <p:pic>
        <p:nvPicPr>
          <p:cNvPr id="12" name="Picture 11"/>
          <p:cNvPicPr>
            <a:picLocks noChangeAspect="1"/>
          </p:cNvPicPr>
          <p:nvPr/>
        </p:nvPicPr>
        <p:blipFill>
          <a:blip r:embed="rId7"/>
          <a:stretch>
            <a:fillRect/>
          </a:stretch>
        </p:blipFill>
        <p:spPr>
          <a:xfrm>
            <a:off x="7754571" y="3779330"/>
            <a:ext cx="1181791" cy="848741"/>
          </a:xfrm>
          <a:prstGeom prst="rect">
            <a:avLst/>
          </a:prstGeom>
        </p:spPr>
      </p:pic>
    </p:spTree>
    <p:extLst>
      <p:ext uri="{BB962C8B-B14F-4D97-AF65-F5344CB8AC3E}">
        <p14:creationId xmlns:p14="http://schemas.microsoft.com/office/powerpoint/2010/main" val="1905516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319257" cy="806768"/>
          </a:xfrm>
        </p:spPr>
        <p:txBody>
          <a:bodyPr/>
          <a:lstStyle/>
          <a:p>
            <a:r>
              <a:rPr lang="en-US" dirty="0" smtClean="0"/>
              <a:t>The Deal</a:t>
            </a:r>
            <a:endParaRPr lang="en-US" dirty="0"/>
          </a:p>
        </p:txBody>
      </p:sp>
      <p:sp>
        <p:nvSpPr>
          <p:cNvPr id="3" name="Content Placeholder 2"/>
          <p:cNvSpPr>
            <a:spLocks noGrp="1"/>
          </p:cNvSpPr>
          <p:nvPr>
            <p:ph idx="1"/>
          </p:nvPr>
        </p:nvSpPr>
        <p:spPr>
          <a:xfrm>
            <a:off x="457200" y="1349278"/>
            <a:ext cx="6418473" cy="5030026"/>
          </a:xfrm>
        </p:spPr>
        <p:txBody>
          <a:bodyPr>
            <a:normAutofit/>
          </a:bodyPr>
          <a:lstStyle/>
          <a:p>
            <a:r>
              <a:rPr lang="en-GB" sz="2600" dirty="0"/>
              <a:t>Davis received $60,000 up front, plus 5 per cent of the profit. </a:t>
            </a:r>
            <a:endParaRPr lang="en-GB" sz="2600" dirty="0" smtClean="0"/>
          </a:p>
          <a:p>
            <a:endParaRPr lang="en-GB" sz="800" dirty="0" smtClean="0"/>
          </a:p>
          <a:p>
            <a:r>
              <a:rPr lang="en-GB" sz="2600" dirty="0" smtClean="0"/>
              <a:t>The film took $</a:t>
            </a:r>
            <a:r>
              <a:rPr lang="en-GB" sz="2600" dirty="0"/>
              <a:t>1,600,000 in rental on its opening weekend in October </a:t>
            </a:r>
            <a:r>
              <a:rPr lang="en-GB" sz="2600" dirty="0" smtClean="0"/>
              <a:t>1962.</a:t>
            </a:r>
          </a:p>
          <a:p>
            <a:endParaRPr lang="en-GB" sz="800" dirty="0" smtClean="0"/>
          </a:p>
          <a:p>
            <a:r>
              <a:rPr lang="en-GB" sz="2600" dirty="0" smtClean="0"/>
              <a:t>It grossed </a:t>
            </a:r>
            <a:r>
              <a:rPr lang="en-GB" sz="2600" dirty="0"/>
              <a:t>almost </a:t>
            </a:r>
            <a:r>
              <a:rPr lang="en-GB" sz="2600" dirty="0" smtClean="0"/>
              <a:t>$4 </a:t>
            </a:r>
            <a:r>
              <a:rPr lang="en-GB" sz="2600" dirty="0"/>
              <a:t>million dollars during its initial run in the </a:t>
            </a:r>
            <a:r>
              <a:rPr lang="en-GB" sz="2600" dirty="0" smtClean="0"/>
              <a:t>USA and $9 million worldwide.</a:t>
            </a:r>
          </a:p>
          <a:p>
            <a:endParaRPr lang="en-GB" sz="800" dirty="0" smtClean="0"/>
          </a:p>
          <a:p>
            <a:r>
              <a:rPr lang="en-GB" sz="2600" dirty="0" smtClean="0"/>
              <a:t>This </a:t>
            </a:r>
            <a:r>
              <a:rPr lang="en-GB" sz="2600" dirty="0"/>
              <a:t>turned out to be one of the Davis’ most lucrative pictures</a:t>
            </a:r>
            <a:r>
              <a:rPr lang="en-GB" sz="2600" dirty="0" smtClean="0"/>
              <a:t>.</a:t>
            </a:r>
          </a:p>
          <a:p>
            <a:endParaRPr lang="en-US" sz="800" dirty="0" smtClean="0"/>
          </a:p>
          <a:p>
            <a:r>
              <a:rPr lang="en-US" sz="2600" dirty="0" smtClean="0"/>
              <a:t>Earned </a:t>
            </a:r>
            <a:r>
              <a:rPr lang="en-US" sz="2600" dirty="0"/>
              <a:t>Davis an Oscar-nomination.</a:t>
            </a:r>
            <a:r>
              <a:rPr lang="en-GB" sz="2600" dirty="0"/>
              <a:t> </a:t>
            </a:r>
          </a:p>
          <a:p>
            <a:endParaRPr lang="en-GB" dirty="0"/>
          </a:p>
          <a:p>
            <a:endParaRPr lang="en-US" dirty="0"/>
          </a:p>
        </p:txBody>
      </p:sp>
      <p:pic>
        <p:nvPicPr>
          <p:cNvPr id="4" name="Picture 3"/>
          <p:cNvPicPr>
            <a:picLocks noChangeAspect="1"/>
          </p:cNvPicPr>
          <p:nvPr/>
        </p:nvPicPr>
        <p:blipFill>
          <a:blip r:embed="rId2"/>
          <a:stretch>
            <a:fillRect/>
          </a:stretch>
        </p:blipFill>
        <p:spPr>
          <a:xfrm>
            <a:off x="7121801" y="0"/>
            <a:ext cx="2022199" cy="1523390"/>
          </a:xfrm>
          <a:prstGeom prst="rect">
            <a:avLst/>
          </a:prstGeom>
        </p:spPr>
      </p:pic>
      <p:pic>
        <p:nvPicPr>
          <p:cNvPr id="5" name="Picture 4"/>
          <p:cNvPicPr>
            <a:picLocks noChangeAspect="1"/>
          </p:cNvPicPr>
          <p:nvPr/>
        </p:nvPicPr>
        <p:blipFill>
          <a:blip r:embed="rId3"/>
          <a:stretch>
            <a:fillRect/>
          </a:stretch>
        </p:blipFill>
        <p:spPr>
          <a:xfrm>
            <a:off x="7121800" y="1523390"/>
            <a:ext cx="2022199" cy="1414125"/>
          </a:xfrm>
          <a:prstGeom prst="rect">
            <a:avLst/>
          </a:prstGeom>
        </p:spPr>
      </p:pic>
      <p:pic>
        <p:nvPicPr>
          <p:cNvPr id="7" name="Picture 6"/>
          <p:cNvPicPr>
            <a:picLocks noChangeAspect="1"/>
          </p:cNvPicPr>
          <p:nvPr/>
        </p:nvPicPr>
        <p:blipFill>
          <a:blip r:embed="rId4"/>
          <a:stretch>
            <a:fillRect/>
          </a:stretch>
        </p:blipFill>
        <p:spPr>
          <a:xfrm>
            <a:off x="7119888" y="2937514"/>
            <a:ext cx="2024111" cy="2505669"/>
          </a:xfrm>
          <a:prstGeom prst="rect">
            <a:avLst/>
          </a:prstGeom>
        </p:spPr>
      </p:pic>
      <p:pic>
        <p:nvPicPr>
          <p:cNvPr id="9" name="Picture 8"/>
          <p:cNvPicPr>
            <a:picLocks noChangeAspect="1"/>
          </p:cNvPicPr>
          <p:nvPr/>
        </p:nvPicPr>
        <p:blipFill>
          <a:blip r:embed="rId5"/>
          <a:stretch>
            <a:fillRect/>
          </a:stretch>
        </p:blipFill>
        <p:spPr>
          <a:xfrm>
            <a:off x="6078563" y="5443182"/>
            <a:ext cx="3065436" cy="1414817"/>
          </a:xfrm>
          <a:prstGeom prst="rect">
            <a:avLst/>
          </a:prstGeom>
        </p:spPr>
      </p:pic>
    </p:spTree>
    <p:extLst>
      <p:ext uri="{BB962C8B-B14F-4D97-AF65-F5344CB8AC3E}">
        <p14:creationId xmlns:p14="http://schemas.microsoft.com/office/powerpoint/2010/main" val="4239979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Surviving in the Sixties</a:t>
            </a:r>
          </a:p>
        </p:txBody>
      </p:sp>
      <p:sp>
        <p:nvSpPr>
          <p:cNvPr id="3" name="Content Placeholder 2"/>
          <p:cNvSpPr>
            <a:spLocks noGrp="1"/>
          </p:cNvSpPr>
          <p:nvPr>
            <p:ph idx="1"/>
          </p:nvPr>
        </p:nvSpPr>
        <p:spPr>
          <a:xfrm>
            <a:off x="457200" y="1600200"/>
            <a:ext cx="8229600" cy="4888237"/>
          </a:xfrm>
        </p:spPr>
        <p:txBody>
          <a:bodyPr>
            <a:normAutofit fontScale="85000" lnSpcReduction="20000"/>
          </a:bodyPr>
          <a:lstStyle/>
          <a:p>
            <a:r>
              <a:rPr lang="en-GB" sz="3000" dirty="0" smtClean="0"/>
              <a:t>Earned Davis starring roles in Hollywood and </a:t>
            </a:r>
            <a:r>
              <a:rPr lang="en-GB" sz="3000" dirty="0"/>
              <a:t>B</a:t>
            </a:r>
            <a:r>
              <a:rPr lang="en-GB" sz="3000" dirty="0" smtClean="0"/>
              <a:t>ritish films during the 1960s:</a:t>
            </a:r>
          </a:p>
          <a:p>
            <a:pPr lvl="1"/>
            <a:r>
              <a:rPr lang="en-GB" b="1" i="1" dirty="0" smtClean="0"/>
              <a:t>Dead </a:t>
            </a:r>
            <a:r>
              <a:rPr lang="en-GB" b="1" i="1" dirty="0"/>
              <a:t>Ringer </a:t>
            </a:r>
            <a:r>
              <a:rPr lang="en-GB" dirty="0"/>
              <a:t>(Paul </a:t>
            </a:r>
            <a:r>
              <a:rPr lang="en-GB" dirty="0" err="1"/>
              <a:t>Henreid</a:t>
            </a:r>
            <a:r>
              <a:rPr lang="en-GB" dirty="0"/>
              <a:t>, 1964</a:t>
            </a:r>
            <a:r>
              <a:rPr lang="en-GB" dirty="0" smtClean="0"/>
              <a:t>)</a:t>
            </a:r>
          </a:p>
          <a:p>
            <a:pPr lvl="1"/>
            <a:r>
              <a:rPr lang="en-GB" b="1" i="1" dirty="0" smtClean="0"/>
              <a:t>Hush</a:t>
            </a:r>
            <a:r>
              <a:rPr lang="en-GB" b="1" i="1" dirty="0"/>
              <a:t>, Hush Sweet Charlotte</a:t>
            </a:r>
            <a:r>
              <a:rPr lang="en-GB" b="1" dirty="0"/>
              <a:t> </a:t>
            </a:r>
            <a:r>
              <a:rPr lang="en-GB" dirty="0"/>
              <a:t>(Robert Aldrich, 1965</a:t>
            </a:r>
            <a:r>
              <a:rPr lang="en-GB" dirty="0" smtClean="0"/>
              <a:t>)</a:t>
            </a:r>
            <a:endParaRPr lang="en-GB" dirty="0"/>
          </a:p>
          <a:p>
            <a:pPr lvl="1"/>
            <a:r>
              <a:rPr lang="en-GB" b="1" i="1" dirty="0" smtClean="0"/>
              <a:t>The </a:t>
            </a:r>
            <a:r>
              <a:rPr lang="en-GB" b="1" i="1" dirty="0"/>
              <a:t>Nanny</a:t>
            </a:r>
            <a:r>
              <a:rPr lang="en-GB" b="1" dirty="0"/>
              <a:t> </a:t>
            </a:r>
            <a:r>
              <a:rPr lang="en-GB" dirty="0"/>
              <a:t>(Seth Holt, 1965</a:t>
            </a:r>
            <a:r>
              <a:rPr lang="en-GB" dirty="0" smtClean="0"/>
              <a:t>)</a:t>
            </a:r>
          </a:p>
          <a:p>
            <a:pPr lvl="1"/>
            <a:r>
              <a:rPr lang="en-GB" b="1" i="1" dirty="0" smtClean="0"/>
              <a:t>The </a:t>
            </a:r>
            <a:r>
              <a:rPr lang="en-GB" b="1" i="1" dirty="0"/>
              <a:t>Anniversary</a:t>
            </a:r>
            <a:r>
              <a:rPr lang="en-GB" b="1" dirty="0"/>
              <a:t> </a:t>
            </a:r>
            <a:r>
              <a:rPr lang="en-GB" dirty="0"/>
              <a:t>(Roy Ward Baker, 1968)</a:t>
            </a:r>
            <a:r>
              <a:rPr lang="en-GB" dirty="0" smtClean="0"/>
              <a:t>.</a:t>
            </a:r>
          </a:p>
          <a:p>
            <a:endParaRPr lang="en-GB" sz="800" dirty="0" smtClean="0"/>
          </a:p>
          <a:p>
            <a:endParaRPr lang="en-GB" sz="800" dirty="0" smtClean="0"/>
          </a:p>
          <a:p>
            <a:r>
              <a:rPr lang="en-GB" sz="3000" dirty="0" smtClean="0"/>
              <a:t>Television Shows: </a:t>
            </a:r>
          </a:p>
          <a:p>
            <a:pPr lvl="1"/>
            <a:r>
              <a:rPr lang="en-GB" b="1" i="1" dirty="0" smtClean="0"/>
              <a:t>The Virginian </a:t>
            </a:r>
            <a:r>
              <a:rPr lang="en-GB" dirty="0" smtClean="0"/>
              <a:t>(1962)</a:t>
            </a:r>
          </a:p>
          <a:p>
            <a:pPr lvl="1"/>
            <a:r>
              <a:rPr lang="en-GB" b="1" i="1" dirty="0" smtClean="0"/>
              <a:t>Perry Mason</a:t>
            </a:r>
            <a:r>
              <a:rPr lang="en-GB" dirty="0" smtClean="0"/>
              <a:t> (1963)</a:t>
            </a:r>
          </a:p>
          <a:p>
            <a:pPr lvl="1"/>
            <a:r>
              <a:rPr lang="en-GB" b="1" i="1" dirty="0" smtClean="0"/>
              <a:t>The Decorator </a:t>
            </a:r>
            <a:r>
              <a:rPr lang="en-GB" dirty="0" smtClean="0"/>
              <a:t>(1964)</a:t>
            </a:r>
          </a:p>
          <a:p>
            <a:pPr lvl="1"/>
            <a:r>
              <a:rPr lang="en-GB" b="1" i="1" dirty="0" err="1" smtClean="0"/>
              <a:t>Gunsmoke</a:t>
            </a:r>
            <a:r>
              <a:rPr lang="en-GB" b="1" i="1" dirty="0" smtClean="0"/>
              <a:t> </a:t>
            </a:r>
            <a:r>
              <a:rPr lang="en-GB" dirty="0" smtClean="0"/>
              <a:t>(1966)</a:t>
            </a:r>
          </a:p>
          <a:p>
            <a:pPr lvl="1"/>
            <a:r>
              <a:rPr lang="en-GB" b="1" i="1" dirty="0" smtClean="0"/>
              <a:t>It Takes a Thief </a:t>
            </a:r>
            <a:r>
              <a:rPr lang="en-GB" dirty="0" smtClean="0"/>
              <a:t>(1970) </a:t>
            </a:r>
          </a:p>
          <a:p>
            <a:endParaRPr lang="en-US" dirty="0"/>
          </a:p>
        </p:txBody>
      </p:sp>
      <p:pic>
        <p:nvPicPr>
          <p:cNvPr id="4" name="Picture 3"/>
          <p:cNvPicPr>
            <a:picLocks noChangeAspect="1"/>
          </p:cNvPicPr>
          <p:nvPr/>
        </p:nvPicPr>
        <p:blipFill>
          <a:blip r:embed="rId2"/>
          <a:stretch>
            <a:fillRect/>
          </a:stretch>
        </p:blipFill>
        <p:spPr>
          <a:xfrm>
            <a:off x="4314038" y="3825755"/>
            <a:ext cx="2184400" cy="2540000"/>
          </a:xfrm>
          <a:prstGeom prst="rect">
            <a:avLst/>
          </a:prstGeom>
        </p:spPr>
      </p:pic>
      <p:pic>
        <p:nvPicPr>
          <p:cNvPr id="5" name="Picture 4"/>
          <p:cNvPicPr>
            <a:picLocks noChangeAspect="1"/>
          </p:cNvPicPr>
          <p:nvPr/>
        </p:nvPicPr>
        <p:blipFill>
          <a:blip r:embed="rId3"/>
          <a:stretch>
            <a:fillRect/>
          </a:stretch>
        </p:blipFill>
        <p:spPr>
          <a:xfrm>
            <a:off x="6651966" y="4623259"/>
            <a:ext cx="2207161" cy="1742496"/>
          </a:xfrm>
          <a:prstGeom prst="rect">
            <a:avLst/>
          </a:prstGeom>
        </p:spPr>
      </p:pic>
    </p:spTree>
    <p:extLst>
      <p:ext uri="{BB962C8B-B14F-4D97-AF65-F5344CB8AC3E}">
        <p14:creationId xmlns:p14="http://schemas.microsoft.com/office/powerpoint/2010/main" val="1569336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87924" cy="856374"/>
          </a:xfrm>
        </p:spPr>
        <p:txBody>
          <a:bodyPr>
            <a:normAutofit/>
          </a:bodyPr>
          <a:lstStyle/>
          <a:p>
            <a:r>
              <a:rPr lang="en-GB" dirty="0"/>
              <a:t>Seventies </a:t>
            </a:r>
            <a:r>
              <a:rPr lang="en-GB" dirty="0" err="1" smtClean="0"/>
              <a:t>Sinema</a:t>
            </a:r>
            <a:endParaRPr lang="en-US" dirty="0"/>
          </a:p>
        </p:txBody>
      </p:sp>
      <p:sp>
        <p:nvSpPr>
          <p:cNvPr id="3" name="Content Placeholder 2"/>
          <p:cNvSpPr>
            <a:spLocks noGrp="1"/>
          </p:cNvSpPr>
          <p:nvPr>
            <p:ph idx="1"/>
          </p:nvPr>
        </p:nvSpPr>
        <p:spPr>
          <a:xfrm>
            <a:off x="457200" y="1418725"/>
            <a:ext cx="8229600" cy="4970499"/>
          </a:xfrm>
        </p:spPr>
        <p:txBody>
          <a:bodyPr>
            <a:normAutofit fontScale="85000" lnSpcReduction="20000"/>
          </a:bodyPr>
          <a:lstStyle/>
          <a:p>
            <a:r>
              <a:rPr lang="en-GB" u="sng" dirty="0"/>
              <a:t>C</a:t>
            </a:r>
            <a:r>
              <a:rPr lang="en-GB" u="sng" dirty="0" smtClean="0"/>
              <a:t>inema </a:t>
            </a:r>
            <a:r>
              <a:rPr lang="en-GB" u="sng" dirty="0"/>
              <a:t>films </a:t>
            </a:r>
            <a:r>
              <a:rPr lang="en-GB" u="sng" dirty="0" smtClean="0"/>
              <a:t>included</a:t>
            </a:r>
            <a:r>
              <a:rPr lang="en-GB" dirty="0" smtClean="0"/>
              <a:t>: </a:t>
            </a:r>
          </a:p>
          <a:p>
            <a:pPr lvl="1"/>
            <a:r>
              <a:rPr lang="en-GB" b="1" i="1" dirty="0" smtClean="0"/>
              <a:t>Bunny </a:t>
            </a:r>
            <a:r>
              <a:rPr lang="en-GB" b="1" i="1" dirty="0"/>
              <a:t>O’Hare</a:t>
            </a:r>
            <a:r>
              <a:rPr lang="en-GB" dirty="0"/>
              <a:t> (1970</a:t>
            </a:r>
            <a:r>
              <a:rPr lang="en-GB" dirty="0" smtClean="0"/>
              <a:t>)</a:t>
            </a:r>
            <a:endParaRPr lang="en-GB" dirty="0"/>
          </a:p>
          <a:p>
            <a:pPr lvl="1"/>
            <a:r>
              <a:rPr lang="en-GB" b="1" i="1" dirty="0" smtClean="0"/>
              <a:t>Burnt </a:t>
            </a:r>
            <a:r>
              <a:rPr lang="en-GB" b="1" i="1" dirty="0"/>
              <a:t>Offerings </a:t>
            </a:r>
            <a:r>
              <a:rPr lang="en-GB" dirty="0"/>
              <a:t>(1976</a:t>
            </a:r>
            <a:r>
              <a:rPr lang="en-GB" dirty="0" smtClean="0"/>
              <a:t>)</a:t>
            </a:r>
            <a:endParaRPr lang="en-GB" dirty="0"/>
          </a:p>
          <a:p>
            <a:pPr lvl="1"/>
            <a:r>
              <a:rPr lang="en-GB" b="1" i="1" dirty="0" smtClean="0"/>
              <a:t>Return </a:t>
            </a:r>
            <a:r>
              <a:rPr lang="en-GB" b="1" i="1" dirty="0"/>
              <a:t>from Witch Mountain</a:t>
            </a:r>
            <a:r>
              <a:rPr lang="en-GB" dirty="0"/>
              <a:t> (1978</a:t>
            </a:r>
            <a:r>
              <a:rPr lang="en-GB" dirty="0" smtClean="0"/>
              <a:t>)</a:t>
            </a:r>
          </a:p>
          <a:p>
            <a:pPr lvl="1"/>
            <a:r>
              <a:rPr lang="en-GB" b="1" i="1" dirty="0" smtClean="0"/>
              <a:t>Death </a:t>
            </a:r>
            <a:r>
              <a:rPr lang="en-GB" b="1" i="1" dirty="0"/>
              <a:t>on the Nile</a:t>
            </a:r>
            <a:r>
              <a:rPr lang="en-GB" dirty="0"/>
              <a:t> (1978</a:t>
            </a:r>
            <a:r>
              <a:rPr lang="en-GB" dirty="0" smtClean="0"/>
              <a:t>)</a:t>
            </a:r>
          </a:p>
          <a:p>
            <a:endParaRPr lang="en-GB" sz="800" dirty="0" smtClean="0"/>
          </a:p>
          <a:p>
            <a:r>
              <a:rPr lang="en-GB" u="sng" dirty="0" smtClean="0"/>
              <a:t>Made </a:t>
            </a:r>
            <a:r>
              <a:rPr lang="en-GB" u="sng" dirty="0"/>
              <a:t>for TV </a:t>
            </a:r>
            <a:r>
              <a:rPr lang="en-GB" u="sng" dirty="0" smtClean="0"/>
              <a:t>Movies</a:t>
            </a:r>
            <a:r>
              <a:rPr lang="en-GB" dirty="0"/>
              <a:t>:</a:t>
            </a:r>
            <a:r>
              <a:rPr lang="en-GB" dirty="0" smtClean="0"/>
              <a:t> </a:t>
            </a:r>
          </a:p>
          <a:p>
            <a:pPr lvl="1"/>
            <a:r>
              <a:rPr lang="en-GB" b="1" i="1" dirty="0" smtClean="0"/>
              <a:t>Madame </a:t>
            </a:r>
            <a:r>
              <a:rPr lang="en-GB" b="1" i="1" dirty="0"/>
              <a:t>Sin</a:t>
            </a:r>
            <a:r>
              <a:rPr lang="en-GB" dirty="0"/>
              <a:t> (1971</a:t>
            </a:r>
            <a:r>
              <a:rPr lang="en-GB" dirty="0" smtClean="0"/>
              <a:t>)</a:t>
            </a:r>
            <a:endParaRPr lang="en-GB" dirty="0"/>
          </a:p>
          <a:p>
            <a:pPr lvl="1"/>
            <a:r>
              <a:rPr lang="en-GB" b="1" i="1" dirty="0" smtClean="0"/>
              <a:t>The </a:t>
            </a:r>
            <a:r>
              <a:rPr lang="en-GB" b="1" i="1" dirty="0"/>
              <a:t>Judge and Jake Wyler</a:t>
            </a:r>
            <a:r>
              <a:rPr lang="en-GB" dirty="0"/>
              <a:t> (1972</a:t>
            </a:r>
            <a:r>
              <a:rPr lang="en-GB" dirty="0" smtClean="0"/>
              <a:t>)</a:t>
            </a:r>
            <a:endParaRPr lang="en-GB" dirty="0"/>
          </a:p>
          <a:p>
            <a:pPr lvl="1"/>
            <a:r>
              <a:rPr lang="en-GB" b="1" i="1" dirty="0" smtClean="0"/>
              <a:t>Scream</a:t>
            </a:r>
            <a:r>
              <a:rPr lang="en-GB" b="1" i="1" dirty="0"/>
              <a:t>, Pretty Peggy</a:t>
            </a:r>
            <a:r>
              <a:rPr lang="en-GB" dirty="0"/>
              <a:t> (1973</a:t>
            </a:r>
            <a:r>
              <a:rPr lang="en-GB" dirty="0" smtClean="0"/>
              <a:t>)</a:t>
            </a:r>
            <a:endParaRPr lang="en-GB" dirty="0"/>
          </a:p>
          <a:p>
            <a:pPr lvl="1"/>
            <a:r>
              <a:rPr lang="en-GB" b="1" i="1" dirty="0" smtClean="0"/>
              <a:t>Hello </a:t>
            </a:r>
            <a:r>
              <a:rPr lang="en-GB" b="1" i="1" dirty="0"/>
              <a:t>Mother, Goodbye!</a:t>
            </a:r>
            <a:r>
              <a:rPr lang="en-GB" dirty="0"/>
              <a:t> (1974</a:t>
            </a:r>
            <a:r>
              <a:rPr lang="en-GB" dirty="0" smtClean="0"/>
              <a:t>)</a:t>
            </a:r>
            <a:endParaRPr lang="en-GB" dirty="0"/>
          </a:p>
          <a:p>
            <a:pPr lvl="1"/>
            <a:r>
              <a:rPr lang="en-GB" b="1" dirty="0" smtClean="0"/>
              <a:t>The </a:t>
            </a:r>
            <a:r>
              <a:rPr lang="en-GB" b="1" dirty="0"/>
              <a:t>Disappearance of Aimee</a:t>
            </a:r>
            <a:r>
              <a:rPr lang="en-GB" dirty="0"/>
              <a:t> (1976</a:t>
            </a:r>
            <a:r>
              <a:rPr lang="en-GB" dirty="0" smtClean="0"/>
              <a:t>)</a:t>
            </a:r>
          </a:p>
          <a:p>
            <a:pPr lvl="1"/>
            <a:r>
              <a:rPr lang="en-GB" b="1" i="1" dirty="0" smtClean="0"/>
              <a:t>Strangers</a:t>
            </a:r>
            <a:r>
              <a:rPr lang="en-GB" b="1" i="1" dirty="0"/>
              <a:t>: the Story of a Mother and Daughter</a:t>
            </a:r>
            <a:r>
              <a:rPr lang="en-GB" dirty="0"/>
              <a:t> (Milton </a:t>
            </a:r>
            <a:r>
              <a:rPr lang="en-GB" dirty="0" err="1"/>
              <a:t>Katselas</a:t>
            </a:r>
            <a:r>
              <a:rPr lang="en-GB" dirty="0"/>
              <a:t>, 1979), for which she won an </a:t>
            </a:r>
            <a:r>
              <a:rPr lang="en-GB" dirty="0" err="1"/>
              <a:t>Emmy</a:t>
            </a:r>
            <a:r>
              <a:rPr lang="en-GB" dirty="0"/>
              <a:t>. </a:t>
            </a:r>
            <a:endParaRPr lang="en-US" dirty="0"/>
          </a:p>
        </p:txBody>
      </p:sp>
      <p:pic>
        <p:nvPicPr>
          <p:cNvPr id="4" name="Picture 3"/>
          <p:cNvPicPr>
            <a:picLocks noChangeAspect="1"/>
          </p:cNvPicPr>
          <p:nvPr/>
        </p:nvPicPr>
        <p:blipFill>
          <a:blip r:embed="rId2"/>
          <a:stretch>
            <a:fillRect/>
          </a:stretch>
        </p:blipFill>
        <p:spPr>
          <a:xfrm>
            <a:off x="6831240" y="0"/>
            <a:ext cx="2312760" cy="3425278"/>
          </a:xfrm>
          <a:prstGeom prst="rect">
            <a:avLst/>
          </a:prstGeom>
        </p:spPr>
      </p:pic>
      <p:pic>
        <p:nvPicPr>
          <p:cNvPr id="5" name="Picture 4"/>
          <p:cNvPicPr>
            <a:picLocks noChangeAspect="1"/>
          </p:cNvPicPr>
          <p:nvPr/>
        </p:nvPicPr>
        <p:blipFill>
          <a:blip r:embed="rId3"/>
          <a:stretch>
            <a:fillRect/>
          </a:stretch>
        </p:blipFill>
        <p:spPr>
          <a:xfrm>
            <a:off x="5655455" y="2916820"/>
            <a:ext cx="1175785" cy="2224819"/>
          </a:xfrm>
          <a:prstGeom prst="rect">
            <a:avLst/>
          </a:prstGeom>
        </p:spPr>
      </p:pic>
      <p:pic>
        <p:nvPicPr>
          <p:cNvPr id="6" name="Picture 5"/>
          <p:cNvPicPr>
            <a:picLocks noChangeAspect="1"/>
          </p:cNvPicPr>
          <p:nvPr/>
        </p:nvPicPr>
        <p:blipFill>
          <a:blip r:embed="rId4"/>
          <a:stretch>
            <a:fillRect/>
          </a:stretch>
        </p:blipFill>
        <p:spPr>
          <a:xfrm>
            <a:off x="4653233" y="1327693"/>
            <a:ext cx="2190920" cy="1252932"/>
          </a:xfrm>
          <a:prstGeom prst="rect">
            <a:avLst/>
          </a:prstGeom>
        </p:spPr>
      </p:pic>
      <p:pic>
        <p:nvPicPr>
          <p:cNvPr id="7" name="Picture 6"/>
          <p:cNvPicPr>
            <a:picLocks noChangeAspect="1"/>
          </p:cNvPicPr>
          <p:nvPr/>
        </p:nvPicPr>
        <p:blipFill>
          <a:blip r:embed="rId5"/>
          <a:stretch>
            <a:fillRect/>
          </a:stretch>
        </p:blipFill>
        <p:spPr>
          <a:xfrm>
            <a:off x="7131879" y="3425278"/>
            <a:ext cx="1741676" cy="2051695"/>
          </a:xfrm>
          <a:prstGeom prst="rect">
            <a:avLst/>
          </a:prstGeom>
        </p:spPr>
      </p:pic>
    </p:spTree>
    <p:extLst>
      <p:ext uri="{BB962C8B-B14F-4D97-AF65-F5344CB8AC3E}">
        <p14:creationId xmlns:p14="http://schemas.microsoft.com/office/powerpoint/2010/main" val="3854906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Eighties TV Movies</a:t>
            </a:r>
            <a:endParaRPr lang="en-US" dirty="0"/>
          </a:p>
        </p:txBody>
      </p:sp>
      <p:sp>
        <p:nvSpPr>
          <p:cNvPr id="3" name="Content Placeholder 2"/>
          <p:cNvSpPr>
            <a:spLocks noGrp="1"/>
          </p:cNvSpPr>
          <p:nvPr>
            <p:ph idx="1"/>
          </p:nvPr>
        </p:nvSpPr>
        <p:spPr>
          <a:xfrm>
            <a:off x="457201" y="1600200"/>
            <a:ext cx="4632583" cy="4525963"/>
          </a:xfrm>
        </p:spPr>
        <p:txBody>
          <a:bodyPr/>
          <a:lstStyle/>
          <a:p>
            <a:r>
              <a:rPr lang="en-GB" b="1" i="1" dirty="0"/>
              <a:t>White Mama</a:t>
            </a:r>
            <a:r>
              <a:rPr lang="en-GB" dirty="0"/>
              <a:t> (Jackie Cooper, 1980</a:t>
            </a:r>
            <a:r>
              <a:rPr lang="en-GB" dirty="0" smtClean="0"/>
              <a:t>)</a:t>
            </a:r>
            <a:endParaRPr lang="en-GB" dirty="0"/>
          </a:p>
          <a:p>
            <a:r>
              <a:rPr lang="en-GB" b="1" i="1" dirty="0" smtClean="0"/>
              <a:t>A </a:t>
            </a:r>
            <a:r>
              <a:rPr lang="en-GB" b="1" i="1" dirty="0"/>
              <a:t>Piano for Mrs </a:t>
            </a:r>
            <a:r>
              <a:rPr lang="en-GB" b="1" i="1" dirty="0" err="1"/>
              <a:t>Cimino</a:t>
            </a:r>
            <a:r>
              <a:rPr lang="en-GB" dirty="0"/>
              <a:t> (George Schaefer, 1982</a:t>
            </a:r>
            <a:r>
              <a:rPr lang="en-GB" dirty="0" smtClean="0"/>
              <a:t>)</a:t>
            </a:r>
            <a:endParaRPr lang="en-GB" i="1" dirty="0"/>
          </a:p>
          <a:p>
            <a:r>
              <a:rPr lang="en-US" b="1" i="1" dirty="0" smtClean="0"/>
              <a:t>Right </a:t>
            </a:r>
            <a:r>
              <a:rPr lang="en-US" b="1" i="1" dirty="0"/>
              <a:t>of Way</a:t>
            </a:r>
            <a:r>
              <a:rPr lang="en-US" dirty="0"/>
              <a:t> (1983), in which she co-starred with James </a:t>
            </a:r>
            <a:r>
              <a:rPr lang="en-US" dirty="0" smtClean="0"/>
              <a:t>Stewart.</a:t>
            </a:r>
            <a:r>
              <a:rPr lang="en-GB" dirty="0" smtClean="0"/>
              <a:t> </a:t>
            </a:r>
            <a:endParaRPr lang="en-US" dirty="0"/>
          </a:p>
        </p:txBody>
      </p:sp>
      <p:pic>
        <p:nvPicPr>
          <p:cNvPr id="4" name="Picture 3"/>
          <p:cNvPicPr>
            <a:picLocks noChangeAspect="1"/>
          </p:cNvPicPr>
          <p:nvPr/>
        </p:nvPicPr>
        <p:blipFill>
          <a:blip r:embed="rId2"/>
          <a:stretch>
            <a:fillRect/>
          </a:stretch>
        </p:blipFill>
        <p:spPr>
          <a:xfrm>
            <a:off x="5001413" y="1417638"/>
            <a:ext cx="1753392" cy="2337856"/>
          </a:xfrm>
          <a:prstGeom prst="rect">
            <a:avLst/>
          </a:prstGeom>
        </p:spPr>
      </p:pic>
      <p:pic>
        <p:nvPicPr>
          <p:cNvPr id="5" name="Picture 4"/>
          <p:cNvPicPr>
            <a:picLocks noChangeAspect="1"/>
          </p:cNvPicPr>
          <p:nvPr/>
        </p:nvPicPr>
        <p:blipFill>
          <a:blip r:embed="rId3"/>
          <a:stretch>
            <a:fillRect/>
          </a:stretch>
        </p:blipFill>
        <p:spPr>
          <a:xfrm>
            <a:off x="6564236" y="1497108"/>
            <a:ext cx="1638300" cy="1231900"/>
          </a:xfrm>
          <a:prstGeom prst="rect">
            <a:avLst/>
          </a:prstGeom>
        </p:spPr>
      </p:pic>
      <p:pic>
        <p:nvPicPr>
          <p:cNvPr id="6" name="Picture 5"/>
          <p:cNvPicPr>
            <a:picLocks noChangeAspect="1"/>
          </p:cNvPicPr>
          <p:nvPr/>
        </p:nvPicPr>
        <p:blipFill>
          <a:blip r:embed="rId4"/>
          <a:stretch>
            <a:fillRect/>
          </a:stretch>
        </p:blipFill>
        <p:spPr>
          <a:xfrm>
            <a:off x="6607249" y="2968407"/>
            <a:ext cx="1246402" cy="2242359"/>
          </a:xfrm>
          <a:prstGeom prst="rect">
            <a:avLst/>
          </a:prstGeom>
        </p:spPr>
      </p:pic>
      <p:pic>
        <p:nvPicPr>
          <p:cNvPr id="7" name="Picture 6"/>
          <p:cNvPicPr>
            <a:picLocks noChangeAspect="1"/>
          </p:cNvPicPr>
          <p:nvPr/>
        </p:nvPicPr>
        <p:blipFill>
          <a:blip r:embed="rId5"/>
          <a:stretch>
            <a:fillRect/>
          </a:stretch>
        </p:blipFill>
        <p:spPr>
          <a:xfrm>
            <a:off x="7853651" y="3624911"/>
            <a:ext cx="1290349" cy="980665"/>
          </a:xfrm>
          <a:prstGeom prst="rect">
            <a:avLst/>
          </a:prstGeom>
        </p:spPr>
      </p:pic>
      <p:pic>
        <p:nvPicPr>
          <p:cNvPr id="8" name="Picture 7"/>
          <p:cNvPicPr>
            <a:picLocks noChangeAspect="1"/>
          </p:cNvPicPr>
          <p:nvPr/>
        </p:nvPicPr>
        <p:blipFill>
          <a:blip r:embed="rId6"/>
          <a:stretch>
            <a:fillRect/>
          </a:stretch>
        </p:blipFill>
        <p:spPr>
          <a:xfrm>
            <a:off x="4551664" y="4396336"/>
            <a:ext cx="1391936" cy="2461664"/>
          </a:xfrm>
          <a:prstGeom prst="rect">
            <a:avLst/>
          </a:prstGeom>
        </p:spPr>
      </p:pic>
      <p:pic>
        <p:nvPicPr>
          <p:cNvPr id="9" name="Picture 8"/>
          <p:cNvPicPr>
            <a:picLocks noChangeAspect="1"/>
          </p:cNvPicPr>
          <p:nvPr/>
        </p:nvPicPr>
        <p:blipFill>
          <a:blip r:embed="rId7"/>
          <a:stretch>
            <a:fillRect/>
          </a:stretch>
        </p:blipFill>
        <p:spPr>
          <a:xfrm>
            <a:off x="5898021" y="5210766"/>
            <a:ext cx="1332429" cy="1647234"/>
          </a:xfrm>
          <a:prstGeom prst="rect">
            <a:avLst/>
          </a:prstGeom>
        </p:spPr>
      </p:pic>
    </p:spTree>
    <p:extLst>
      <p:ext uri="{BB962C8B-B14F-4D97-AF65-F5344CB8AC3E}">
        <p14:creationId xmlns:p14="http://schemas.microsoft.com/office/powerpoint/2010/main" val="1432741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 Person and on </a:t>
            </a:r>
            <a:r>
              <a:rPr lang="en-US" dirty="0" smtClean="0"/>
              <a:t>Film</a:t>
            </a:r>
            <a:endParaRPr lang="en-US" dirty="0"/>
          </a:p>
        </p:txBody>
      </p:sp>
      <p:sp>
        <p:nvSpPr>
          <p:cNvPr id="3" name="Content Placeholder 2"/>
          <p:cNvSpPr>
            <a:spLocks noGrp="1"/>
          </p:cNvSpPr>
          <p:nvPr>
            <p:ph idx="1"/>
          </p:nvPr>
        </p:nvSpPr>
        <p:spPr>
          <a:xfrm>
            <a:off x="457200" y="1600200"/>
            <a:ext cx="8229600" cy="4759262"/>
          </a:xfrm>
        </p:spPr>
        <p:txBody>
          <a:bodyPr>
            <a:normAutofit fontScale="85000" lnSpcReduction="10000"/>
          </a:bodyPr>
          <a:lstStyle/>
          <a:p>
            <a:r>
              <a:rPr lang="en-US" dirty="0" smtClean="0"/>
              <a:t>Davis toured regularly with </a:t>
            </a:r>
            <a:r>
              <a:rPr lang="en-US" b="1" i="1" dirty="0" smtClean="0"/>
              <a:t>Bette </a:t>
            </a:r>
            <a:r>
              <a:rPr lang="en-US" b="1" i="1" dirty="0"/>
              <a:t>Davis in Person and on Film</a:t>
            </a:r>
            <a:r>
              <a:rPr lang="en-US" dirty="0"/>
              <a:t> (1973+</a:t>
            </a:r>
            <a:r>
              <a:rPr lang="en-US" dirty="0" smtClean="0"/>
              <a:t>)</a:t>
            </a:r>
          </a:p>
          <a:p>
            <a:r>
              <a:rPr lang="en-US" dirty="0" smtClean="0"/>
              <a:t>This consisted </a:t>
            </a:r>
            <a:r>
              <a:rPr lang="en-US" dirty="0"/>
              <a:t>of a sequence of clips from the actresses illustrious film career, followed by a live questions and answer session in which Davis answered questions about her life and career from an interviewer and from members of the audience. </a:t>
            </a:r>
            <a:endParaRPr lang="en-US" dirty="0" smtClean="0"/>
          </a:p>
          <a:p>
            <a:r>
              <a:rPr lang="en-US" dirty="0" smtClean="0"/>
              <a:t>These </a:t>
            </a:r>
            <a:r>
              <a:rPr lang="en-US" dirty="0"/>
              <a:t>shows </a:t>
            </a:r>
            <a:r>
              <a:rPr lang="en-US" dirty="0" smtClean="0"/>
              <a:t>were </a:t>
            </a:r>
            <a:r>
              <a:rPr lang="en-US" dirty="0"/>
              <a:t>highly successful and maintained the actress’s fan-base during the twilight of her film career. The shows attracted large audiences of gay men and established Davis as both a cult star and a queer one.</a:t>
            </a:r>
            <a:r>
              <a:rPr lang="en-GB" dirty="0"/>
              <a:t> </a:t>
            </a:r>
            <a:endParaRPr lang="en-US" dirty="0"/>
          </a:p>
        </p:txBody>
      </p:sp>
      <p:pic>
        <p:nvPicPr>
          <p:cNvPr id="5" name="Picture 4"/>
          <p:cNvPicPr>
            <a:picLocks noChangeAspect="1"/>
          </p:cNvPicPr>
          <p:nvPr/>
        </p:nvPicPr>
        <p:blipFill>
          <a:blip r:embed="rId2"/>
          <a:stretch>
            <a:fillRect/>
          </a:stretch>
        </p:blipFill>
        <p:spPr>
          <a:xfrm>
            <a:off x="7540420" y="0"/>
            <a:ext cx="1603580" cy="1603580"/>
          </a:xfrm>
          <a:prstGeom prst="rect">
            <a:avLst/>
          </a:prstGeom>
        </p:spPr>
      </p:pic>
    </p:spTree>
    <p:extLst>
      <p:ext uri="{BB962C8B-B14F-4D97-AF65-F5344CB8AC3E}">
        <p14:creationId xmlns:p14="http://schemas.microsoft.com/office/powerpoint/2010/main" val="14198097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55586"/>
          </a:xfrm>
        </p:spPr>
        <p:txBody>
          <a:bodyPr>
            <a:normAutofit/>
          </a:bodyPr>
          <a:lstStyle/>
          <a:p>
            <a:r>
              <a:rPr lang="en-US" dirty="0"/>
              <a:t>A Gay </a:t>
            </a:r>
            <a:r>
              <a:rPr lang="en-US" dirty="0" smtClean="0"/>
              <a:t>Icon</a:t>
            </a:r>
            <a:endParaRPr lang="en-US" dirty="0"/>
          </a:p>
        </p:txBody>
      </p:sp>
      <p:sp>
        <p:nvSpPr>
          <p:cNvPr id="3" name="Content Placeholder 2"/>
          <p:cNvSpPr>
            <a:spLocks noGrp="1"/>
          </p:cNvSpPr>
          <p:nvPr>
            <p:ph idx="1"/>
          </p:nvPr>
        </p:nvSpPr>
        <p:spPr>
          <a:xfrm>
            <a:off x="457200" y="1448489"/>
            <a:ext cx="8229600" cy="4970499"/>
          </a:xfrm>
        </p:spPr>
        <p:txBody>
          <a:bodyPr>
            <a:normAutofit fontScale="85000" lnSpcReduction="20000"/>
          </a:bodyPr>
          <a:lstStyle/>
          <a:p>
            <a:r>
              <a:rPr lang="en-US" dirty="0" smtClean="0"/>
              <a:t>By the 1980s, Davis </a:t>
            </a:r>
            <a:r>
              <a:rPr lang="en-US" dirty="0"/>
              <a:t>was well-established as a gay icon, widely celebrated in the gay communities of New York, San Francisco and London. </a:t>
            </a:r>
            <a:endParaRPr lang="en-US" dirty="0" smtClean="0"/>
          </a:p>
          <a:p>
            <a:endParaRPr lang="en-US" sz="800" dirty="0" smtClean="0"/>
          </a:p>
          <a:p>
            <a:r>
              <a:rPr lang="en-US" dirty="0" smtClean="0"/>
              <a:t>Her </a:t>
            </a:r>
            <a:r>
              <a:rPr lang="en-US" dirty="0"/>
              <a:t>old movies were often shown in small art-house movie theatres and late night cinemas, most notably </a:t>
            </a:r>
            <a:r>
              <a:rPr lang="en-US" i="1" dirty="0"/>
              <a:t>Now, Voyager</a:t>
            </a:r>
            <a:r>
              <a:rPr lang="en-US" dirty="0"/>
              <a:t>, </a:t>
            </a:r>
            <a:r>
              <a:rPr lang="en-US" i="1" dirty="0"/>
              <a:t>All About Eve</a:t>
            </a:r>
            <a:r>
              <a:rPr lang="en-US" dirty="0"/>
              <a:t> and </a:t>
            </a:r>
            <a:r>
              <a:rPr lang="en-US" i="1" dirty="0"/>
              <a:t>What Ever Happened to Baby Jane?</a:t>
            </a:r>
            <a:r>
              <a:rPr lang="en-US" dirty="0"/>
              <a:t> </a:t>
            </a:r>
            <a:endParaRPr lang="en-US" dirty="0" smtClean="0"/>
          </a:p>
          <a:p>
            <a:endParaRPr lang="en-US" sz="800" dirty="0" smtClean="0"/>
          </a:p>
          <a:p>
            <a:r>
              <a:rPr lang="en-US" dirty="0" smtClean="0"/>
              <a:t>In </a:t>
            </a:r>
            <a:r>
              <a:rPr lang="en-US" dirty="0"/>
              <a:t>this way, she </a:t>
            </a:r>
            <a:r>
              <a:rPr lang="en-US" dirty="0" smtClean="0"/>
              <a:t>won </a:t>
            </a:r>
            <a:r>
              <a:rPr lang="en-US" dirty="0"/>
              <a:t>new fans among generations of gays and lesbians around the world. </a:t>
            </a:r>
            <a:endParaRPr lang="en-US" dirty="0" smtClean="0"/>
          </a:p>
          <a:p>
            <a:endParaRPr lang="en-US" sz="800" dirty="0" smtClean="0"/>
          </a:p>
          <a:p>
            <a:r>
              <a:rPr lang="en-US" dirty="0" smtClean="0"/>
              <a:t>She was </a:t>
            </a:r>
            <a:r>
              <a:rPr lang="en-US" dirty="0"/>
              <a:t>frequently impersonated by drag queens in cabarets and gay bars, all of which consolidated her cult status.</a:t>
            </a:r>
            <a:r>
              <a:rPr lang="en-GB" dirty="0"/>
              <a:t> </a:t>
            </a:r>
            <a:endParaRPr lang="en-US" dirty="0"/>
          </a:p>
        </p:txBody>
      </p:sp>
      <p:pic>
        <p:nvPicPr>
          <p:cNvPr id="4" name="Picture 3"/>
          <p:cNvPicPr>
            <a:picLocks noChangeAspect="1"/>
          </p:cNvPicPr>
          <p:nvPr/>
        </p:nvPicPr>
        <p:blipFill>
          <a:blip r:embed="rId2"/>
          <a:stretch>
            <a:fillRect/>
          </a:stretch>
        </p:blipFill>
        <p:spPr>
          <a:xfrm>
            <a:off x="7746107" y="0"/>
            <a:ext cx="1881385" cy="1413289"/>
          </a:xfrm>
          <a:prstGeom prst="rect">
            <a:avLst/>
          </a:prstGeom>
        </p:spPr>
      </p:pic>
      <p:pic>
        <p:nvPicPr>
          <p:cNvPr id="5" name="Picture 4"/>
          <p:cNvPicPr>
            <a:picLocks noChangeAspect="1"/>
          </p:cNvPicPr>
          <p:nvPr/>
        </p:nvPicPr>
        <p:blipFill>
          <a:blip r:embed="rId3"/>
          <a:stretch>
            <a:fillRect/>
          </a:stretch>
        </p:blipFill>
        <p:spPr>
          <a:xfrm>
            <a:off x="0" y="0"/>
            <a:ext cx="1250122" cy="1488034"/>
          </a:xfrm>
          <a:prstGeom prst="rect">
            <a:avLst/>
          </a:prstGeom>
        </p:spPr>
      </p:pic>
    </p:spTree>
    <p:extLst>
      <p:ext uri="{BB962C8B-B14F-4D97-AF65-F5344CB8AC3E}">
        <p14:creationId xmlns:p14="http://schemas.microsoft.com/office/powerpoint/2010/main" val="40851885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398"/>
            <a:ext cx="8229600" cy="1031801"/>
          </a:xfrm>
        </p:spPr>
        <p:txBody>
          <a:bodyPr/>
          <a:lstStyle/>
          <a:p>
            <a:r>
              <a:rPr lang="en-US" dirty="0" smtClean="0"/>
              <a:t>Bette Davis Eyes</a:t>
            </a:r>
            <a:endParaRPr lang="en-US" dirty="0"/>
          </a:p>
        </p:txBody>
      </p:sp>
      <p:sp>
        <p:nvSpPr>
          <p:cNvPr id="3" name="Content Placeholder 2"/>
          <p:cNvSpPr>
            <a:spLocks noGrp="1"/>
          </p:cNvSpPr>
          <p:nvPr>
            <p:ph idx="1"/>
          </p:nvPr>
        </p:nvSpPr>
        <p:spPr>
          <a:xfrm>
            <a:off x="457200" y="1864282"/>
            <a:ext cx="8229600" cy="4485942"/>
          </a:xfrm>
        </p:spPr>
        <p:txBody>
          <a:bodyPr>
            <a:normAutofit lnSpcReduction="10000"/>
          </a:bodyPr>
          <a:lstStyle/>
          <a:p>
            <a:r>
              <a:rPr lang="en-US" dirty="0" smtClean="0"/>
              <a:t>In 1981, American singer-songwriter had  number one hit record with </a:t>
            </a:r>
            <a:r>
              <a:rPr lang="en-US" b="1" dirty="0" smtClean="0"/>
              <a:t>‘She’s Got Bette Davis Eyes’</a:t>
            </a:r>
            <a:r>
              <a:rPr lang="en-US" dirty="0" smtClean="0"/>
              <a:t> </a:t>
            </a:r>
            <a:r>
              <a:rPr lang="en-US" sz="2200" dirty="0" smtClean="0"/>
              <a:t>(written in 1974 by Donna Weiss and Jackie </a:t>
            </a:r>
            <a:r>
              <a:rPr lang="en-US" sz="2200" dirty="0" err="1" smtClean="0"/>
              <a:t>DeShannon</a:t>
            </a:r>
            <a:r>
              <a:rPr lang="en-US" sz="2200" dirty="0" smtClean="0"/>
              <a:t>).</a:t>
            </a:r>
          </a:p>
          <a:p>
            <a:endParaRPr lang="en-US" sz="800" dirty="0" smtClean="0"/>
          </a:p>
          <a:p>
            <a:r>
              <a:rPr lang="en-US" dirty="0" smtClean="0"/>
              <a:t>It spent 9 weeks at number one in the Billboard charts and became Billboard’s biggest hit of 1981. </a:t>
            </a:r>
          </a:p>
          <a:p>
            <a:endParaRPr lang="en-US" sz="800" dirty="0" smtClean="0"/>
          </a:p>
          <a:p>
            <a:r>
              <a:rPr lang="en-US" dirty="0" smtClean="0"/>
              <a:t>In 1982 it won Grammy awards for ‘Record of the Year’ and ‘Song of the Year’.</a:t>
            </a:r>
            <a:endParaRPr lang="en-US" dirty="0"/>
          </a:p>
        </p:txBody>
      </p:sp>
      <p:pic>
        <p:nvPicPr>
          <p:cNvPr id="4" name="Picture 3"/>
          <p:cNvPicPr>
            <a:picLocks noChangeAspect="1"/>
          </p:cNvPicPr>
          <p:nvPr/>
        </p:nvPicPr>
        <p:blipFill>
          <a:blip r:embed="rId2"/>
          <a:stretch>
            <a:fillRect/>
          </a:stretch>
        </p:blipFill>
        <p:spPr>
          <a:xfrm>
            <a:off x="7262615" y="0"/>
            <a:ext cx="1881385" cy="1864282"/>
          </a:xfrm>
          <a:prstGeom prst="rect">
            <a:avLst/>
          </a:prstGeom>
        </p:spPr>
      </p:pic>
      <p:pic>
        <p:nvPicPr>
          <p:cNvPr id="5" name="Picture 4"/>
          <p:cNvPicPr>
            <a:picLocks noChangeAspect="1"/>
          </p:cNvPicPr>
          <p:nvPr/>
        </p:nvPicPr>
        <p:blipFill>
          <a:blip r:embed="rId3"/>
          <a:stretch>
            <a:fillRect/>
          </a:stretch>
        </p:blipFill>
        <p:spPr>
          <a:xfrm>
            <a:off x="1" y="0"/>
            <a:ext cx="1864282" cy="1864282"/>
          </a:xfrm>
          <a:prstGeom prst="rect">
            <a:avLst/>
          </a:prstGeom>
        </p:spPr>
      </p:pic>
    </p:spTree>
    <p:extLst>
      <p:ext uri="{BB962C8B-B14F-4D97-AF65-F5344CB8AC3E}">
        <p14:creationId xmlns:p14="http://schemas.microsoft.com/office/powerpoint/2010/main" val="126842290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7478"/>
          </a:xfrm>
        </p:spPr>
        <p:txBody>
          <a:bodyPr>
            <a:normAutofit fontScale="90000"/>
          </a:bodyPr>
          <a:lstStyle/>
          <a:p>
            <a:r>
              <a:rPr lang="en-US" dirty="0"/>
              <a:t>In poor </a:t>
            </a:r>
            <a:r>
              <a:rPr lang="en-US" dirty="0" smtClean="0"/>
              <a:t>health</a:t>
            </a:r>
            <a:endParaRPr lang="en-US" dirty="0"/>
          </a:p>
        </p:txBody>
      </p:sp>
      <p:sp>
        <p:nvSpPr>
          <p:cNvPr id="3" name="Content Placeholder 2"/>
          <p:cNvSpPr>
            <a:spLocks noGrp="1"/>
          </p:cNvSpPr>
          <p:nvPr>
            <p:ph idx="1"/>
          </p:nvPr>
        </p:nvSpPr>
        <p:spPr>
          <a:xfrm>
            <a:off x="457200" y="1279830"/>
            <a:ext cx="8229600" cy="4960578"/>
          </a:xfrm>
        </p:spPr>
        <p:txBody>
          <a:bodyPr>
            <a:normAutofit fontScale="85000" lnSpcReduction="20000"/>
          </a:bodyPr>
          <a:lstStyle/>
          <a:p>
            <a:r>
              <a:rPr lang="en-GB" sz="2800" dirty="0"/>
              <a:t>In June 1983, Bette Davis had a mastectomy after discovering a lump in her left breast. </a:t>
            </a:r>
            <a:endParaRPr lang="en-GB" sz="2800" dirty="0" smtClean="0"/>
          </a:p>
          <a:p>
            <a:endParaRPr lang="en-GB" sz="900" dirty="0" smtClean="0"/>
          </a:p>
          <a:p>
            <a:r>
              <a:rPr lang="en-GB" sz="2800" dirty="0" smtClean="0"/>
              <a:t>Nine </a:t>
            </a:r>
            <a:r>
              <a:rPr lang="en-GB" sz="2800" dirty="0"/>
              <a:t>days later she had a major stroke and her doctors declared that she was unlikely to ever work again. </a:t>
            </a:r>
            <a:endParaRPr lang="en-GB" sz="2800" dirty="0" smtClean="0"/>
          </a:p>
          <a:p>
            <a:endParaRPr lang="en-GB" sz="900" dirty="0" smtClean="0"/>
          </a:p>
          <a:p>
            <a:r>
              <a:rPr lang="en-GB" sz="2800" dirty="0" smtClean="0"/>
              <a:t>Later </a:t>
            </a:r>
            <a:r>
              <a:rPr lang="en-GB" sz="2800" dirty="0"/>
              <a:t>in the </a:t>
            </a:r>
            <a:r>
              <a:rPr lang="en-GB" sz="2800" dirty="0" smtClean="0"/>
              <a:t>year, she fell and </a:t>
            </a:r>
            <a:r>
              <a:rPr lang="en-GB" sz="2800" dirty="0"/>
              <a:t>broke </a:t>
            </a:r>
            <a:r>
              <a:rPr lang="en-GB" sz="2800" dirty="0" smtClean="0"/>
              <a:t>her hip. </a:t>
            </a:r>
          </a:p>
          <a:p>
            <a:endParaRPr lang="en-GB" sz="900" dirty="0" smtClean="0"/>
          </a:p>
          <a:p>
            <a:r>
              <a:rPr lang="en-GB" sz="2800" dirty="0" smtClean="0"/>
              <a:t>Davis </a:t>
            </a:r>
            <a:r>
              <a:rPr lang="en-GB" sz="2800" dirty="0"/>
              <a:t>returned to work in 1984, appearing in a Warner Bros. television production of an Agatha Christie novel made in England and starring veteran actors Helen Hayes and John Mills. </a:t>
            </a:r>
            <a:r>
              <a:rPr lang="en-GB" sz="2800" i="1" dirty="0"/>
              <a:t>Murder with Mirrors</a:t>
            </a:r>
            <a:r>
              <a:rPr lang="en-GB" sz="2800" dirty="0"/>
              <a:t> (Dick Lowry</a:t>
            </a:r>
            <a:r>
              <a:rPr lang="en-GB" sz="2800" dirty="0" smtClean="0"/>
              <a:t>) </a:t>
            </a:r>
            <a:r>
              <a:rPr lang="en-GB" sz="2800" dirty="0"/>
              <a:t>aired </a:t>
            </a:r>
            <a:r>
              <a:rPr lang="en-GB" sz="2800" dirty="0" smtClean="0"/>
              <a:t>on CBS </a:t>
            </a:r>
            <a:r>
              <a:rPr lang="en-GB" sz="2800" dirty="0"/>
              <a:t>television in February 1985, introducing audiences to Bette Davis’ frail and emaciated body and her thin, stilted voice, emanating from a contorted mouth</a:t>
            </a:r>
            <a:r>
              <a:rPr lang="en-GB" sz="2800" dirty="0" smtClean="0"/>
              <a:t>.</a:t>
            </a:r>
          </a:p>
          <a:p>
            <a:endParaRPr lang="en-US" sz="800" i="1" dirty="0" smtClean="0"/>
          </a:p>
          <a:p>
            <a:r>
              <a:rPr lang="en-US" sz="2800" i="1" dirty="0" smtClean="0"/>
              <a:t>As </a:t>
            </a:r>
            <a:r>
              <a:rPr lang="en-US" sz="2800" i="1" dirty="0"/>
              <a:t>Summers Die</a:t>
            </a:r>
            <a:r>
              <a:rPr lang="en-US" sz="2800" dirty="0"/>
              <a:t> (1986) with Jamie Lee Curtis</a:t>
            </a:r>
            <a:r>
              <a:rPr lang="en-GB" sz="2800" dirty="0"/>
              <a:t> </a:t>
            </a:r>
            <a:r>
              <a:rPr lang="en-GB" sz="2800" dirty="0" smtClean="0"/>
              <a:t> </a:t>
            </a:r>
          </a:p>
          <a:p>
            <a:endParaRPr lang="en-GB" sz="2800" dirty="0" smtClean="0"/>
          </a:p>
          <a:p>
            <a:endParaRPr lang="en-US" dirty="0"/>
          </a:p>
        </p:txBody>
      </p:sp>
      <p:pic>
        <p:nvPicPr>
          <p:cNvPr id="5" name="Picture 4"/>
          <p:cNvPicPr>
            <a:picLocks noChangeAspect="1"/>
          </p:cNvPicPr>
          <p:nvPr/>
        </p:nvPicPr>
        <p:blipFill>
          <a:blip r:embed="rId2"/>
          <a:stretch>
            <a:fillRect/>
          </a:stretch>
        </p:blipFill>
        <p:spPr>
          <a:xfrm>
            <a:off x="6945125" y="5208843"/>
            <a:ext cx="2198876" cy="1649157"/>
          </a:xfrm>
          <a:prstGeom prst="rect">
            <a:avLst/>
          </a:prstGeom>
        </p:spPr>
      </p:pic>
      <p:pic>
        <p:nvPicPr>
          <p:cNvPr id="8" name="Picture 7"/>
          <p:cNvPicPr>
            <a:picLocks noChangeAspect="1"/>
          </p:cNvPicPr>
          <p:nvPr/>
        </p:nvPicPr>
        <p:blipFill>
          <a:blip r:embed="rId3"/>
          <a:stretch>
            <a:fillRect/>
          </a:stretch>
        </p:blipFill>
        <p:spPr>
          <a:xfrm>
            <a:off x="8109568" y="0"/>
            <a:ext cx="1034432" cy="1306101"/>
          </a:xfrm>
          <a:prstGeom prst="rect">
            <a:avLst/>
          </a:prstGeom>
        </p:spPr>
      </p:pic>
    </p:spTree>
    <p:extLst>
      <p:ext uri="{BB962C8B-B14F-4D97-AF65-F5344CB8AC3E}">
        <p14:creationId xmlns:p14="http://schemas.microsoft.com/office/powerpoint/2010/main" val="39771085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9677"/>
          </a:xfrm>
        </p:spPr>
        <p:txBody>
          <a:bodyPr>
            <a:normAutofit/>
          </a:bodyPr>
          <a:lstStyle/>
          <a:p>
            <a:r>
              <a:rPr lang="en-US" dirty="0"/>
              <a:t>Economic studies of </a:t>
            </a:r>
            <a:r>
              <a:rPr lang="en-US" dirty="0" smtClean="0"/>
              <a:t>stardom</a:t>
            </a:r>
            <a:endParaRPr lang="en-US" dirty="0"/>
          </a:p>
        </p:txBody>
      </p:sp>
      <p:sp>
        <p:nvSpPr>
          <p:cNvPr id="3" name="Content Placeholder 2"/>
          <p:cNvSpPr>
            <a:spLocks noGrp="1"/>
          </p:cNvSpPr>
          <p:nvPr>
            <p:ph idx="1"/>
          </p:nvPr>
        </p:nvSpPr>
        <p:spPr>
          <a:xfrm>
            <a:off x="457200" y="1386384"/>
            <a:ext cx="8229600" cy="5157739"/>
          </a:xfrm>
        </p:spPr>
        <p:txBody>
          <a:bodyPr>
            <a:normAutofit/>
          </a:bodyPr>
          <a:lstStyle/>
          <a:p>
            <a:r>
              <a:rPr lang="en-US" sz="2400" dirty="0" smtClean="0"/>
              <a:t>A. De </a:t>
            </a:r>
            <a:r>
              <a:rPr lang="en-US" sz="2400" dirty="0" err="1"/>
              <a:t>Vany</a:t>
            </a:r>
            <a:r>
              <a:rPr lang="en-US" sz="2400" dirty="0"/>
              <a:t> and </a:t>
            </a:r>
            <a:r>
              <a:rPr lang="en-US" sz="2400" dirty="0" smtClean="0"/>
              <a:t>W.D. Walls, ‘</a:t>
            </a:r>
            <a:r>
              <a:rPr lang="en-US" sz="2400" dirty="0"/>
              <a:t>Uncertainty and the Movie Industry: Does Star Power Reduce the Terror of the Box Office?</a:t>
            </a:r>
            <a:r>
              <a:rPr lang="en-US" sz="2400" dirty="0" smtClean="0"/>
              <a:t>’ </a:t>
            </a:r>
            <a:r>
              <a:rPr lang="en-US" sz="2400" i="1" dirty="0" smtClean="0"/>
              <a:t>Journal of Cultural Economics</a:t>
            </a:r>
            <a:r>
              <a:rPr lang="en-US" sz="2400" dirty="0" smtClean="0"/>
              <a:t>, volume 23, 1996, pp. 285-318.</a:t>
            </a:r>
          </a:p>
          <a:p>
            <a:r>
              <a:rPr lang="en-US" sz="2000" dirty="0" smtClean="0"/>
              <a:t>This article claimed that </a:t>
            </a:r>
            <a:r>
              <a:rPr lang="en-US" sz="2000" dirty="0"/>
              <a:t>stars </a:t>
            </a:r>
            <a:r>
              <a:rPr lang="en-US" sz="2000" dirty="0" smtClean="0"/>
              <a:t>cannot reduce </a:t>
            </a:r>
            <a:r>
              <a:rPr lang="en-US" sz="2000" dirty="0"/>
              <a:t>the uncertainty of a film’s success with </a:t>
            </a:r>
            <a:r>
              <a:rPr lang="en-US" sz="2000" dirty="0" smtClean="0"/>
              <a:t>a potential audience in order to </a:t>
            </a:r>
            <a:r>
              <a:rPr lang="en-US" sz="2000" dirty="0"/>
              <a:t>guarantee greater profitability in terms of box-office returns.</a:t>
            </a:r>
            <a:r>
              <a:rPr lang="en-GB" sz="2000" dirty="0"/>
              <a:t> </a:t>
            </a:r>
            <a:endParaRPr lang="en-US" sz="2000" dirty="0" smtClean="0"/>
          </a:p>
          <a:p>
            <a:endParaRPr lang="en-GB" sz="800" dirty="0" smtClean="0"/>
          </a:p>
          <a:p>
            <a:r>
              <a:rPr lang="en-GB" sz="2400" dirty="0" smtClean="0"/>
              <a:t>John </a:t>
            </a:r>
            <a:r>
              <a:rPr lang="en-GB" sz="2400" dirty="0"/>
              <a:t>Sedgwick and Michael </a:t>
            </a:r>
            <a:r>
              <a:rPr lang="en-GB" sz="2400" dirty="0" err="1" smtClean="0"/>
              <a:t>Pokorny</a:t>
            </a:r>
            <a:r>
              <a:rPr lang="en-GB" sz="2400" dirty="0" smtClean="0"/>
              <a:t>, </a:t>
            </a:r>
            <a:r>
              <a:rPr lang="en-GB" sz="2400" i="1" dirty="0" smtClean="0"/>
              <a:t>An </a:t>
            </a:r>
            <a:r>
              <a:rPr lang="en-GB" sz="2400" i="1" dirty="0"/>
              <a:t>Economic History of Film</a:t>
            </a:r>
            <a:r>
              <a:rPr lang="en-GB" sz="2400" dirty="0"/>
              <a:t> </a:t>
            </a:r>
            <a:r>
              <a:rPr lang="en-GB" sz="2400" dirty="0" smtClean="0"/>
              <a:t>(</a:t>
            </a:r>
            <a:r>
              <a:rPr lang="en-GB" sz="2400" dirty="0" err="1" smtClean="0"/>
              <a:t>Routledge</a:t>
            </a:r>
            <a:r>
              <a:rPr lang="en-GB" sz="2400" dirty="0" smtClean="0"/>
              <a:t>, </a:t>
            </a:r>
            <a:r>
              <a:rPr lang="en-US" sz="2400" dirty="0" smtClean="0"/>
              <a:t>2005).</a:t>
            </a:r>
          </a:p>
          <a:p>
            <a:r>
              <a:rPr lang="en-US" sz="2000" dirty="0" smtClean="0"/>
              <a:t>This book claimed that </a:t>
            </a:r>
            <a:r>
              <a:rPr lang="en-GB" sz="2000" dirty="0" smtClean="0"/>
              <a:t>big</a:t>
            </a:r>
            <a:r>
              <a:rPr lang="en-GB" sz="2000" dirty="0"/>
              <a:t>-name and expensive stars </a:t>
            </a:r>
            <a:r>
              <a:rPr lang="en-GB" sz="2000" dirty="0" smtClean="0"/>
              <a:t>can influence a </a:t>
            </a:r>
            <a:r>
              <a:rPr lang="en-GB" sz="2000" dirty="0"/>
              <a:t>film’s </a:t>
            </a:r>
            <a:r>
              <a:rPr lang="en-GB" sz="2000" dirty="0" smtClean="0"/>
              <a:t>profitability (although only in a limited way), and that </a:t>
            </a:r>
            <a:r>
              <a:rPr lang="en-GB" sz="2000" dirty="0"/>
              <a:t>many stars do have a positive financial impact but only across a portfolio of films rather than on each and every film they </a:t>
            </a:r>
            <a:r>
              <a:rPr lang="en-GB" sz="2000" dirty="0" smtClean="0"/>
              <a:t>make. </a:t>
            </a:r>
            <a:r>
              <a:rPr lang="en-US" sz="2000" dirty="0" smtClean="0"/>
              <a:t> </a:t>
            </a:r>
          </a:p>
          <a:p>
            <a:endParaRPr lang="en-US" sz="2400" dirty="0" smtClean="0"/>
          </a:p>
        </p:txBody>
      </p:sp>
    </p:spTree>
    <p:extLst>
      <p:ext uri="{BB962C8B-B14F-4D97-AF65-F5344CB8AC3E}">
        <p14:creationId xmlns:p14="http://schemas.microsoft.com/office/powerpoint/2010/main" val="197792205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5664"/>
          </a:xfrm>
        </p:spPr>
        <p:txBody>
          <a:bodyPr/>
          <a:lstStyle/>
          <a:p>
            <a:r>
              <a:rPr lang="en-US" dirty="0" smtClean="0"/>
              <a:t>The Perfect Final Film</a:t>
            </a:r>
            <a:endParaRPr lang="en-GB" dirty="0"/>
          </a:p>
        </p:txBody>
      </p:sp>
      <p:sp>
        <p:nvSpPr>
          <p:cNvPr id="3" name="Content Placeholder 2"/>
          <p:cNvSpPr>
            <a:spLocks noGrp="1"/>
          </p:cNvSpPr>
          <p:nvPr>
            <p:ph idx="1"/>
          </p:nvPr>
        </p:nvSpPr>
        <p:spPr>
          <a:xfrm>
            <a:off x="457200" y="1448490"/>
            <a:ext cx="8229600" cy="4677674"/>
          </a:xfrm>
        </p:spPr>
        <p:txBody>
          <a:bodyPr>
            <a:normAutofit/>
          </a:bodyPr>
          <a:lstStyle/>
          <a:p>
            <a:r>
              <a:rPr lang="en-US" sz="2400" i="1" dirty="0" smtClean="0"/>
              <a:t>The </a:t>
            </a:r>
            <a:r>
              <a:rPr lang="en-US" sz="2400" i="1" dirty="0"/>
              <a:t>Whales of August</a:t>
            </a:r>
            <a:r>
              <a:rPr lang="en-US" sz="2400" dirty="0"/>
              <a:t> </a:t>
            </a:r>
            <a:r>
              <a:rPr lang="en-US" sz="2400" dirty="0" smtClean="0"/>
              <a:t>(</a:t>
            </a:r>
            <a:r>
              <a:rPr lang="en-US" sz="2400" dirty="0"/>
              <a:t>Lindsay </a:t>
            </a:r>
            <a:r>
              <a:rPr lang="en-US" sz="2400" dirty="0" smtClean="0"/>
              <a:t>Anderson</a:t>
            </a:r>
            <a:r>
              <a:rPr lang="en-US" sz="2400" dirty="0"/>
              <a:t>,</a:t>
            </a:r>
            <a:r>
              <a:rPr lang="en-US" sz="2400" dirty="0" smtClean="0"/>
              <a:t> 1987</a:t>
            </a:r>
            <a:r>
              <a:rPr lang="en-US" sz="2400" dirty="0"/>
              <a:t>)</a:t>
            </a:r>
            <a:r>
              <a:rPr lang="en-GB" sz="2400" dirty="0"/>
              <a:t> </a:t>
            </a:r>
            <a:r>
              <a:rPr lang="en-GB" sz="2400" dirty="0" smtClean="0"/>
              <a:t>co-starring </a:t>
            </a:r>
            <a:r>
              <a:rPr lang="en-US" sz="2400" dirty="0" smtClean="0"/>
              <a:t>Lillian </a:t>
            </a:r>
            <a:r>
              <a:rPr lang="en-US" sz="2400" dirty="0"/>
              <a:t>Gish and Vincent </a:t>
            </a:r>
            <a:r>
              <a:rPr lang="en-US" sz="2400" dirty="0" smtClean="0"/>
              <a:t>Price. </a:t>
            </a:r>
            <a:r>
              <a:rPr lang="en-GB" sz="2400" dirty="0"/>
              <a:t>Adapted by David Barry from his off-Broadway play and produced by Mike Kaplan for the independent production company Alive </a:t>
            </a:r>
            <a:r>
              <a:rPr lang="en-GB" sz="2400" dirty="0" smtClean="0"/>
              <a:t>Films. This </a:t>
            </a:r>
            <a:r>
              <a:rPr lang="en-GB" sz="2400" dirty="0"/>
              <a:t>was a quality production that was well received among the critics and reviewers. </a:t>
            </a:r>
          </a:p>
          <a:p>
            <a:endParaRPr lang="en-US" sz="2400" dirty="0" smtClean="0"/>
          </a:p>
        </p:txBody>
      </p:sp>
      <p:pic>
        <p:nvPicPr>
          <p:cNvPr id="6" name="Picture 5"/>
          <p:cNvPicPr>
            <a:picLocks noChangeAspect="1"/>
          </p:cNvPicPr>
          <p:nvPr/>
        </p:nvPicPr>
        <p:blipFill>
          <a:blip r:embed="rId2"/>
          <a:stretch>
            <a:fillRect/>
          </a:stretch>
        </p:blipFill>
        <p:spPr>
          <a:xfrm>
            <a:off x="6761451" y="3493236"/>
            <a:ext cx="2283333" cy="3160322"/>
          </a:xfrm>
          <a:prstGeom prst="rect">
            <a:avLst/>
          </a:prstGeom>
        </p:spPr>
      </p:pic>
      <p:pic>
        <p:nvPicPr>
          <p:cNvPr id="7" name="Picture 6"/>
          <p:cNvPicPr>
            <a:picLocks noChangeAspect="1"/>
          </p:cNvPicPr>
          <p:nvPr/>
        </p:nvPicPr>
        <p:blipFill>
          <a:blip r:embed="rId3"/>
          <a:stretch>
            <a:fillRect/>
          </a:stretch>
        </p:blipFill>
        <p:spPr>
          <a:xfrm>
            <a:off x="4505331" y="3493237"/>
            <a:ext cx="2127139" cy="3160321"/>
          </a:xfrm>
          <a:prstGeom prst="rect">
            <a:avLst/>
          </a:prstGeom>
        </p:spPr>
      </p:pic>
      <p:pic>
        <p:nvPicPr>
          <p:cNvPr id="8" name="Picture 7"/>
          <p:cNvPicPr>
            <a:picLocks noChangeAspect="1"/>
          </p:cNvPicPr>
          <p:nvPr/>
        </p:nvPicPr>
        <p:blipFill>
          <a:blip r:embed="rId4"/>
          <a:stretch>
            <a:fillRect/>
          </a:stretch>
        </p:blipFill>
        <p:spPr>
          <a:xfrm>
            <a:off x="1031899" y="4404994"/>
            <a:ext cx="3403232" cy="2248564"/>
          </a:xfrm>
          <a:prstGeom prst="rect">
            <a:avLst/>
          </a:prstGeom>
        </p:spPr>
      </p:pic>
    </p:spTree>
    <p:extLst>
      <p:ext uri="{BB962C8B-B14F-4D97-AF65-F5344CB8AC3E}">
        <p14:creationId xmlns:p14="http://schemas.microsoft.com/office/powerpoint/2010/main" val="3129981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Final </a:t>
            </a:r>
            <a:r>
              <a:rPr lang="en-GB" dirty="0" smtClean="0"/>
              <a:t>Words</a:t>
            </a:r>
            <a:endParaRPr lang="en-US" dirty="0"/>
          </a:p>
        </p:txBody>
      </p:sp>
      <p:sp>
        <p:nvSpPr>
          <p:cNvPr id="3" name="Content Placeholder 2"/>
          <p:cNvSpPr>
            <a:spLocks noGrp="1"/>
          </p:cNvSpPr>
          <p:nvPr>
            <p:ph idx="1"/>
          </p:nvPr>
        </p:nvSpPr>
        <p:spPr>
          <a:xfrm>
            <a:off x="457200" y="1600200"/>
            <a:ext cx="5793412" cy="4525963"/>
          </a:xfrm>
        </p:spPr>
        <p:txBody>
          <a:bodyPr/>
          <a:lstStyle/>
          <a:p>
            <a:r>
              <a:rPr lang="en-GB" dirty="0"/>
              <a:t>Bette </a:t>
            </a:r>
            <a:r>
              <a:rPr lang="en-GB" dirty="0" smtClean="0"/>
              <a:t>Davis, with </a:t>
            </a:r>
            <a:r>
              <a:rPr lang="en-GB" dirty="0"/>
              <a:t>Michael </a:t>
            </a:r>
            <a:r>
              <a:rPr lang="en-GB" dirty="0" err="1" smtClean="0"/>
              <a:t>Herskowitz</a:t>
            </a:r>
            <a:r>
              <a:rPr lang="en-GB" dirty="0" smtClean="0"/>
              <a:t>, </a:t>
            </a:r>
            <a:r>
              <a:rPr lang="en-GB" b="1" i="1" dirty="0" smtClean="0"/>
              <a:t>This </a:t>
            </a:r>
            <a:r>
              <a:rPr lang="en-GB" b="1" i="1" dirty="0"/>
              <a:t>‘N That</a:t>
            </a:r>
            <a:r>
              <a:rPr lang="en-GB" b="1" dirty="0"/>
              <a:t> </a:t>
            </a:r>
            <a:r>
              <a:rPr lang="en-GB" dirty="0" smtClean="0"/>
              <a:t>(G.P</a:t>
            </a:r>
            <a:r>
              <a:rPr lang="en-GB" dirty="0"/>
              <a:t>. Putnam’s </a:t>
            </a:r>
            <a:r>
              <a:rPr lang="en-GB" dirty="0" smtClean="0"/>
              <a:t>Sons, 1987).</a:t>
            </a:r>
            <a:endParaRPr lang="en-GB" dirty="0"/>
          </a:p>
          <a:p>
            <a:endParaRPr lang="en-US" sz="800" i="1" dirty="0" smtClean="0"/>
          </a:p>
          <a:p>
            <a:r>
              <a:rPr lang="en-US" b="1" i="1" dirty="0" smtClean="0"/>
              <a:t>Wicked </a:t>
            </a:r>
            <a:r>
              <a:rPr lang="en-US" b="1" i="1" dirty="0"/>
              <a:t>Stepmother</a:t>
            </a:r>
            <a:r>
              <a:rPr lang="en-US" b="1" dirty="0"/>
              <a:t> </a:t>
            </a:r>
            <a:r>
              <a:rPr lang="en-US" dirty="0"/>
              <a:t>(Larry Cohen), a straight-to-video black comedy</a:t>
            </a:r>
            <a:r>
              <a:rPr lang="en-US" dirty="0" smtClean="0"/>
              <a:t>.</a:t>
            </a:r>
          </a:p>
          <a:p>
            <a:endParaRPr lang="en-US" sz="800" dirty="0" smtClean="0"/>
          </a:p>
          <a:p>
            <a:r>
              <a:rPr lang="en-US" dirty="0" smtClean="0"/>
              <a:t>Davis died in October 1989, aged 81.</a:t>
            </a:r>
            <a:endParaRPr lang="en-US" dirty="0"/>
          </a:p>
          <a:p>
            <a:endParaRPr lang="en-US" dirty="0"/>
          </a:p>
        </p:txBody>
      </p:sp>
      <p:pic>
        <p:nvPicPr>
          <p:cNvPr id="4" name="Picture 3"/>
          <p:cNvPicPr>
            <a:picLocks noChangeAspect="1"/>
          </p:cNvPicPr>
          <p:nvPr/>
        </p:nvPicPr>
        <p:blipFill>
          <a:blip r:embed="rId2"/>
          <a:stretch>
            <a:fillRect/>
          </a:stretch>
        </p:blipFill>
        <p:spPr>
          <a:xfrm>
            <a:off x="7509113" y="158739"/>
            <a:ext cx="1525750" cy="2260371"/>
          </a:xfrm>
          <a:prstGeom prst="rect">
            <a:avLst/>
          </a:prstGeom>
        </p:spPr>
      </p:pic>
      <p:pic>
        <p:nvPicPr>
          <p:cNvPr id="5" name="Picture 4"/>
          <p:cNvPicPr>
            <a:picLocks noChangeAspect="1"/>
          </p:cNvPicPr>
          <p:nvPr/>
        </p:nvPicPr>
        <p:blipFill>
          <a:blip r:embed="rId3"/>
          <a:stretch>
            <a:fillRect/>
          </a:stretch>
        </p:blipFill>
        <p:spPr>
          <a:xfrm>
            <a:off x="6220840" y="2549737"/>
            <a:ext cx="2901102" cy="4308263"/>
          </a:xfrm>
          <a:prstGeom prst="rect">
            <a:avLst/>
          </a:prstGeom>
        </p:spPr>
      </p:pic>
    </p:spTree>
    <p:extLst>
      <p:ext uri="{BB962C8B-B14F-4D97-AF65-F5344CB8AC3E}">
        <p14:creationId xmlns:p14="http://schemas.microsoft.com/office/powerpoint/2010/main" val="3242323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31261" cy="598424"/>
          </a:xfrm>
        </p:spPr>
        <p:txBody>
          <a:bodyPr>
            <a:normAutofit fontScale="90000"/>
          </a:bodyPr>
          <a:lstStyle/>
          <a:p>
            <a:r>
              <a:rPr lang="en-US" dirty="0"/>
              <a:t>After </a:t>
            </a:r>
            <a:r>
              <a:rPr lang="en-US" dirty="0" smtClean="0"/>
              <a:t>Davis</a:t>
            </a:r>
            <a:endParaRPr lang="en-US" dirty="0"/>
          </a:p>
        </p:txBody>
      </p:sp>
      <p:sp>
        <p:nvSpPr>
          <p:cNvPr id="3" name="Content Placeholder 2"/>
          <p:cNvSpPr>
            <a:spLocks noGrp="1"/>
          </p:cNvSpPr>
          <p:nvPr>
            <p:ph idx="1"/>
          </p:nvPr>
        </p:nvSpPr>
        <p:spPr>
          <a:xfrm>
            <a:off x="457201" y="1242504"/>
            <a:ext cx="6905103" cy="5325301"/>
          </a:xfrm>
        </p:spPr>
        <p:txBody>
          <a:bodyPr>
            <a:normAutofit fontScale="70000" lnSpcReduction="20000"/>
          </a:bodyPr>
          <a:lstStyle/>
          <a:p>
            <a:r>
              <a:rPr lang="en-US" dirty="0"/>
              <a:t>T</a:t>
            </a:r>
            <a:r>
              <a:rPr lang="en-US" dirty="0" smtClean="0"/>
              <a:t>he </a:t>
            </a:r>
            <a:r>
              <a:rPr lang="en-US" dirty="0"/>
              <a:t>BFI staged a season of </a:t>
            </a:r>
            <a:r>
              <a:rPr lang="en-US" dirty="0" smtClean="0"/>
              <a:t>Bette Davis </a:t>
            </a:r>
            <a:r>
              <a:rPr lang="en-US" dirty="0"/>
              <a:t>films at the National Film Theatre in London in August 2006, screening 30 of her films from across her career. </a:t>
            </a:r>
            <a:endParaRPr lang="en-US" dirty="0" smtClean="0"/>
          </a:p>
          <a:p>
            <a:endParaRPr lang="en-US" sz="800" dirty="0" smtClean="0"/>
          </a:p>
          <a:p>
            <a:r>
              <a:rPr lang="en-US" dirty="0" smtClean="0"/>
              <a:t>In </a:t>
            </a:r>
            <a:r>
              <a:rPr lang="en-US" dirty="0"/>
              <a:t>April 2008, The London Gay and Lesbian Film Festival celebrated the centenary of her birth with a special presentation </a:t>
            </a:r>
            <a:r>
              <a:rPr lang="en-US" dirty="0" smtClean="0"/>
              <a:t>on </a:t>
            </a:r>
            <a:r>
              <a:rPr lang="en-US" dirty="0"/>
              <a:t>the lasting impact of her films. </a:t>
            </a:r>
            <a:endParaRPr lang="en-US" dirty="0" smtClean="0"/>
          </a:p>
          <a:p>
            <a:endParaRPr lang="en-US" sz="800" dirty="0" smtClean="0"/>
          </a:p>
          <a:p>
            <a:r>
              <a:rPr lang="en-US" dirty="0" smtClean="0"/>
              <a:t>In </a:t>
            </a:r>
            <a:r>
              <a:rPr lang="en-US" dirty="0"/>
              <a:t>2009, a documentary was released in cinemas around the world called </a:t>
            </a:r>
            <a:r>
              <a:rPr lang="en-US" i="1" dirty="0"/>
              <a:t>Queer Icon: The Cult of Bette Davis</a:t>
            </a:r>
            <a:r>
              <a:rPr lang="en-US" dirty="0"/>
              <a:t>, having its world premiere at the Roxie Theater in San Francisco. </a:t>
            </a:r>
            <a:endParaRPr lang="en-US" dirty="0" smtClean="0"/>
          </a:p>
          <a:p>
            <a:endParaRPr lang="en-US" sz="800" dirty="0" smtClean="0"/>
          </a:p>
          <a:p>
            <a:r>
              <a:rPr lang="en-US" dirty="0" smtClean="0"/>
              <a:t>In 2011, </a:t>
            </a:r>
            <a:r>
              <a:rPr lang="en-US" dirty="0"/>
              <a:t>a play by Anton Burge was staged in London’s West End called </a:t>
            </a:r>
            <a:r>
              <a:rPr lang="en-US" i="1" dirty="0"/>
              <a:t>Bette and Joan</a:t>
            </a:r>
            <a:r>
              <a:rPr lang="en-US" dirty="0"/>
              <a:t>, depicting the rivalry of Bette Davis and Joan Crawford on the set of </a:t>
            </a:r>
            <a:r>
              <a:rPr lang="en-US" i="1" dirty="0"/>
              <a:t>What Ever Happened to Baby Jane?</a:t>
            </a:r>
            <a:r>
              <a:rPr lang="en-US" dirty="0"/>
              <a:t> </a:t>
            </a:r>
          </a:p>
        </p:txBody>
      </p:sp>
      <p:pic>
        <p:nvPicPr>
          <p:cNvPr id="4" name="Picture 3"/>
          <p:cNvPicPr>
            <a:picLocks noChangeAspect="1"/>
          </p:cNvPicPr>
          <p:nvPr/>
        </p:nvPicPr>
        <p:blipFill>
          <a:blip r:embed="rId2"/>
          <a:stretch>
            <a:fillRect/>
          </a:stretch>
        </p:blipFill>
        <p:spPr>
          <a:xfrm>
            <a:off x="7362305" y="2941848"/>
            <a:ext cx="1781695" cy="1215116"/>
          </a:xfrm>
          <a:prstGeom prst="rect">
            <a:avLst/>
          </a:prstGeom>
        </p:spPr>
      </p:pic>
      <p:pic>
        <p:nvPicPr>
          <p:cNvPr id="5" name="Picture 4"/>
          <p:cNvPicPr>
            <a:picLocks noChangeAspect="1"/>
          </p:cNvPicPr>
          <p:nvPr/>
        </p:nvPicPr>
        <p:blipFill>
          <a:blip r:embed="rId3"/>
          <a:stretch>
            <a:fillRect/>
          </a:stretch>
        </p:blipFill>
        <p:spPr>
          <a:xfrm>
            <a:off x="7362304" y="4494284"/>
            <a:ext cx="1781695" cy="2363716"/>
          </a:xfrm>
          <a:prstGeom prst="rect">
            <a:avLst/>
          </a:prstGeom>
        </p:spPr>
      </p:pic>
      <p:pic>
        <p:nvPicPr>
          <p:cNvPr id="6" name="Picture 5"/>
          <p:cNvPicPr>
            <a:picLocks noChangeAspect="1"/>
          </p:cNvPicPr>
          <p:nvPr/>
        </p:nvPicPr>
        <p:blipFill>
          <a:blip r:embed="rId4"/>
          <a:stretch>
            <a:fillRect/>
          </a:stretch>
        </p:blipFill>
        <p:spPr>
          <a:xfrm>
            <a:off x="7362305" y="-1"/>
            <a:ext cx="1781695" cy="2633047"/>
          </a:xfrm>
          <a:prstGeom prst="rect">
            <a:avLst/>
          </a:prstGeom>
        </p:spPr>
      </p:pic>
    </p:spTree>
    <p:extLst>
      <p:ext uri="{BB962C8B-B14F-4D97-AF65-F5344CB8AC3E}">
        <p14:creationId xmlns:p14="http://schemas.microsoft.com/office/powerpoint/2010/main" val="3873374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5822"/>
          </a:xfrm>
        </p:spPr>
        <p:txBody>
          <a:bodyPr/>
          <a:lstStyle/>
          <a:p>
            <a:r>
              <a:rPr lang="en-US" dirty="0" smtClean="0"/>
              <a:t>Bette Davis &amp; Star Studies</a:t>
            </a:r>
            <a:endParaRPr lang="en-US" dirty="0"/>
          </a:p>
        </p:txBody>
      </p:sp>
      <p:sp>
        <p:nvSpPr>
          <p:cNvPr id="3" name="Content Placeholder 2"/>
          <p:cNvSpPr>
            <a:spLocks noGrp="1"/>
          </p:cNvSpPr>
          <p:nvPr>
            <p:ph idx="1"/>
          </p:nvPr>
        </p:nvSpPr>
        <p:spPr>
          <a:xfrm>
            <a:off x="457200" y="1496380"/>
            <a:ext cx="8229600" cy="5071426"/>
          </a:xfrm>
        </p:spPr>
        <p:txBody>
          <a:bodyPr>
            <a:normAutofit fontScale="62500" lnSpcReduction="20000"/>
          </a:bodyPr>
          <a:lstStyle/>
          <a:p>
            <a:r>
              <a:rPr lang="en-US" dirty="0"/>
              <a:t>Bette Davis provides a rich topic for star </a:t>
            </a:r>
            <a:r>
              <a:rPr lang="en-US" dirty="0" smtClean="0"/>
              <a:t>studies.</a:t>
            </a:r>
          </a:p>
          <a:p>
            <a:endParaRPr lang="en-US" sz="800" dirty="0" smtClean="0"/>
          </a:p>
          <a:p>
            <a:r>
              <a:rPr lang="en-US" dirty="0" smtClean="0"/>
              <a:t>Her </a:t>
            </a:r>
            <a:r>
              <a:rPr lang="en-US" dirty="0"/>
              <a:t>long and distinguished career demonstrates many of the classic hallmarks of film stardom, the rise to success and the fall, the peaks and troughs, the adjustments with age and to changes in the nature of the film industry. </a:t>
            </a:r>
            <a:endParaRPr lang="en-US" dirty="0" smtClean="0"/>
          </a:p>
          <a:p>
            <a:endParaRPr lang="en-US" sz="800" dirty="0" smtClean="0"/>
          </a:p>
          <a:p>
            <a:r>
              <a:rPr lang="en-US" dirty="0" smtClean="0"/>
              <a:t>Her </a:t>
            </a:r>
            <a:r>
              <a:rPr lang="en-US" dirty="0"/>
              <a:t>films have much to tell us about attitudes to gender and sexuality in the late 1930s and early </a:t>
            </a:r>
            <a:r>
              <a:rPr lang="en-US" dirty="0" smtClean="0"/>
              <a:t>1940s.</a:t>
            </a:r>
            <a:endParaRPr lang="en-US" dirty="0"/>
          </a:p>
          <a:p>
            <a:endParaRPr lang="en-US" sz="800" dirty="0" smtClean="0"/>
          </a:p>
          <a:p>
            <a:r>
              <a:rPr lang="en-US" dirty="0" smtClean="0"/>
              <a:t>Her career </a:t>
            </a:r>
            <a:r>
              <a:rPr lang="en-US" dirty="0"/>
              <a:t>after 1945 </a:t>
            </a:r>
            <a:r>
              <a:rPr lang="en-US" dirty="0" smtClean="0"/>
              <a:t>is instructive of female </a:t>
            </a:r>
            <a:r>
              <a:rPr lang="en-US" dirty="0"/>
              <a:t>stardom in Hollywood during the break-up of the studio system and the shift undertaken by stars as they were transformed from studio-owned and controlled properties to freelance agents responsible for their own choices and publicity. </a:t>
            </a:r>
            <a:endParaRPr lang="en-US" dirty="0" smtClean="0"/>
          </a:p>
          <a:p>
            <a:endParaRPr lang="en-US" sz="800" dirty="0" smtClean="0"/>
          </a:p>
          <a:p>
            <a:r>
              <a:rPr lang="en-US" dirty="0" smtClean="0"/>
              <a:t>Davis’s </a:t>
            </a:r>
            <a:r>
              <a:rPr lang="en-US" dirty="0"/>
              <a:t>career after 1960, provides a test case for how studio stars survived in the post-studio era by becoming cult stars, appealing predominantly to marginalized audiences, while continuing to move between mainstream and more marginal productions. </a:t>
            </a:r>
            <a:endParaRPr lang="en-US" dirty="0" smtClean="0"/>
          </a:p>
          <a:p>
            <a:endParaRPr lang="en-US" sz="800" dirty="0" smtClean="0"/>
          </a:p>
          <a:p>
            <a:r>
              <a:rPr lang="en-US" dirty="0" smtClean="0"/>
              <a:t>Her posthumous </a:t>
            </a:r>
            <a:r>
              <a:rPr lang="en-US" dirty="0"/>
              <a:t>career is instructive in terms of how and why some stars are remembered while others are forgotten</a:t>
            </a:r>
            <a:r>
              <a:rPr lang="en-US" dirty="0" smtClean="0"/>
              <a:t>.</a:t>
            </a:r>
            <a:endParaRPr lang="en-US" dirty="0"/>
          </a:p>
          <a:p>
            <a:endParaRPr lang="en-US" dirty="0"/>
          </a:p>
        </p:txBody>
      </p:sp>
    </p:spTree>
    <p:extLst>
      <p:ext uri="{BB962C8B-B14F-4D97-AF65-F5344CB8AC3E}">
        <p14:creationId xmlns:p14="http://schemas.microsoft.com/office/powerpoint/2010/main" val="2006729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4557"/>
          </a:xfrm>
        </p:spPr>
        <p:txBody>
          <a:bodyPr>
            <a:normAutofit fontScale="90000"/>
          </a:bodyPr>
          <a:lstStyle/>
          <a:p>
            <a:r>
              <a:rPr lang="en-US" dirty="0" smtClean="0"/>
              <a:t>After a short break</a:t>
            </a:r>
            <a:endParaRPr lang="en-US" dirty="0"/>
          </a:p>
        </p:txBody>
      </p:sp>
      <p:sp>
        <p:nvSpPr>
          <p:cNvPr id="3" name="Content Placeholder 2"/>
          <p:cNvSpPr>
            <a:spLocks noGrp="1"/>
          </p:cNvSpPr>
          <p:nvPr>
            <p:ph idx="1"/>
          </p:nvPr>
        </p:nvSpPr>
        <p:spPr>
          <a:xfrm>
            <a:off x="457200" y="1468331"/>
            <a:ext cx="8229600" cy="5089553"/>
          </a:xfrm>
        </p:spPr>
        <p:txBody>
          <a:bodyPr>
            <a:normAutofit/>
          </a:bodyPr>
          <a:lstStyle/>
          <a:p>
            <a:r>
              <a:rPr lang="en-US" sz="2400" dirty="0" smtClean="0"/>
              <a:t>After the break, I shall be discussing why </a:t>
            </a:r>
            <a:r>
              <a:rPr lang="en-US" sz="2400" dirty="0"/>
              <a:t>some actors become stars rather than </a:t>
            </a:r>
            <a:r>
              <a:rPr lang="en-US" sz="2400" dirty="0" smtClean="0"/>
              <a:t>others.</a:t>
            </a:r>
          </a:p>
          <a:p>
            <a:endParaRPr lang="en-US" sz="800" dirty="0" smtClean="0"/>
          </a:p>
          <a:p>
            <a:r>
              <a:rPr lang="en-US" sz="2400" dirty="0" smtClean="0"/>
              <a:t>I shall discuss </a:t>
            </a:r>
            <a:r>
              <a:rPr lang="en-US" sz="2400" dirty="0"/>
              <a:t>the qualities associated with stardom and </a:t>
            </a:r>
            <a:r>
              <a:rPr lang="en-US" sz="2400" dirty="0" smtClean="0"/>
              <a:t>use </a:t>
            </a:r>
            <a:r>
              <a:rPr lang="en-GB" sz="2400" dirty="0"/>
              <a:t>Gwyneth </a:t>
            </a:r>
            <a:r>
              <a:rPr lang="en-GB" sz="2400" dirty="0" err="1"/>
              <a:t>Paltrow</a:t>
            </a:r>
            <a:r>
              <a:rPr lang="en-GB" sz="2400" dirty="0"/>
              <a:t> as a</a:t>
            </a:r>
            <a:r>
              <a:rPr lang="en-GB" sz="2400" dirty="0" smtClean="0"/>
              <a:t> </a:t>
            </a:r>
            <a:r>
              <a:rPr lang="en-GB" sz="2400" dirty="0"/>
              <a:t>case study of </a:t>
            </a:r>
            <a:r>
              <a:rPr lang="en-GB" sz="2400" dirty="0" smtClean="0"/>
              <a:t>contemporary </a:t>
            </a:r>
            <a:r>
              <a:rPr lang="en-GB" sz="2400" dirty="0"/>
              <a:t>female film </a:t>
            </a:r>
            <a:r>
              <a:rPr lang="en-GB" sz="2400" dirty="0" smtClean="0"/>
              <a:t>stardom.</a:t>
            </a:r>
            <a:endParaRPr lang="en-GB" sz="2400" dirty="0"/>
          </a:p>
          <a:p>
            <a:endParaRPr lang="en-US" sz="2400" dirty="0" smtClean="0"/>
          </a:p>
          <a:p>
            <a:r>
              <a:rPr lang="en-US" sz="2400" dirty="0" smtClean="0"/>
              <a:t>Before then are there any </a:t>
            </a:r>
            <a:r>
              <a:rPr lang="en-US" sz="2400" dirty="0"/>
              <a:t>questions?</a:t>
            </a:r>
            <a:endParaRPr lang="en-GB" sz="2400" dirty="0"/>
          </a:p>
          <a:p>
            <a:endParaRPr lang="en-US" sz="2400" dirty="0"/>
          </a:p>
        </p:txBody>
      </p:sp>
    </p:spTree>
    <p:extLst>
      <p:ext uri="{BB962C8B-B14F-4D97-AF65-F5344CB8AC3E}">
        <p14:creationId xmlns:p14="http://schemas.microsoft.com/office/powerpoint/2010/main" val="2580686439"/>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98457"/>
          </a:xfrm>
        </p:spPr>
        <p:txBody>
          <a:bodyPr/>
          <a:lstStyle/>
          <a:p>
            <a:endParaRPr lang="en-US" dirty="0"/>
          </a:p>
        </p:txBody>
      </p:sp>
      <p:sp>
        <p:nvSpPr>
          <p:cNvPr id="3" name="Content Placeholder 2"/>
          <p:cNvSpPr>
            <a:spLocks noGrp="1"/>
          </p:cNvSpPr>
          <p:nvPr>
            <p:ph idx="1"/>
          </p:nvPr>
        </p:nvSpPr>
        <p:spPr>
          <a:xfrm>
            <a:off x="457200" y="1347606"/>
            <a:ext cx="8229600" cy="4778558"/>
          </a:xfrm>
        </p:spPr>
        <p:txBody>
          <a:bodyPr>
            <a:normAutofit/>
          </a:bodyPr>
          <a:lstStyle/>
          <a:p>
            <a:endParaRPr lang="en-US" dirty="0"/>
          </a:p>
        </p:txBody>
      </p:sp>
    </p:spTree>
    <p:extLst>
      <p:ext uri="{BB962C8B-B14F-4D97-AF65-F5344CB8AC3E}">
        <p14:creationId xmlns:p14="http://schemas.microsoft.com/office/powerpoint/2010/main" val="11998580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95494" cy="665777"/>
          </a:xfrm>
        </p:spPr>
        <p:txBody>
          <a:bodyPr>
            <a:normAutofit fontScale="90000"/>
          </a:bodyPr>
          <a:lstStyle/>
          <a:p>
            <a:r>
              <a:rPr lang="en-US" dirty="0"/>
              <a:t>Bruce Willis in the </a:t>
            </a:r>
            <a:r>
              <a:rPr lang="en-US" dirty="0" smtClean="0"/>
              <a:t>1990s</a:t>
            </a:r>
            <a:endParaRPr lang="en-US" dirty="0"/>
          </a:p>
        </p:txBody>
      </p:sp>
      <p:sp>
        <p:nvSpPr>
          <p:cNvPr id="3" name="Content Placeholder 2"/>
          <p:cNvSpPr>
            <a:spLocks noGrp="1"/>
          </p:cNvSpPr>
          <p:nvPr>
            <p:ph idx="1"/>
          </p:nvPr>
        </p:nvSpPr>
        <p:spPr>
          <a:xfrm>
            <a:off x="457200" y="1319514"/>
            <a:ext cx="7906713" cy="5069712"/>
          </a:xfrm>
        </p:spPr>
        <p:txBody>
          <a:bodyPr>
            <a:normAutofit fontScale="62500" lnSpcReduction="20000"/>
          </a:bodyPr>
          <a:lstStyle/>
          <a:p>
            <a:r>
              <a:rPr lang="en-US" sz="2400" b="1" i="1" dirty="0"/>
              <a:t>Die Hard 2: Die Harder</a:t>
            </a:r>
            <a:r>
              <a:rPr lang="en-US" sz="2400" dirty="0"/>
              <a:t> (1990) </a:t>
            </a:r>
            <a:r>
              <a:rPr lang="en-US" sz="2400" dirty="0" smtClean="0"/>
              <a:t>grossed $117.5 million </a:t>
            </a:r>
          </a:p>
          <a:p>
            <a:r>
              <a:rPr lang="en-US" sz="2400" i="1" dirty="0" smtClean="0"/>
              <a:t>The Bonfire of the Vanities</a:t>
            </a:r>
            <a:r>
              <a:rPr lang="en-US" sz="2400" dirty="0" smtClean="0"/>
              <a:t> (1990) grossed  $15.6m</a:t>
            </a:r>
          </a:p>
          <a:p>
            <a:r>
              <a:rPr lang="en-US" sz="2400" i="1" dirty="0" smtClean="0"/>
              <a:t>Mortal Thoughts </a:t>
            </a:r>
            <a:r>
              <a:rPr lang="en-US" sz="2400" dirty="0" smtClean="0"/>
              <a:t>(1991) – $19m</a:t>
            </a:r>
          </a:p>
          <a:p>
            <a:r>
              <a:rPr lang="en-US" sz="2400" i="1" dirty="0" smtClean="0"/>
              <a:t>Hudson Hawk </a:t>
            </a:r>
            <a:r>
              <a:rPr lang="en-US" sz="2400" dirty="0" smtClean="0"/>
              <a:t>(1991) - $17.2m</a:t>
            </a:r>
          </a:p>
          <a:p>
            <a:r>
              <a:rPr lang="en-US" sz="2400" i="1" dirty="0" smtClean="0"/>
              <a:t>Billy Bathgate </a:t>
            </a:r>
            <a:r>
              <a:rPr lang="en-US" sz="2400" dirty="0" smtClean="0"/>
              <a:t>(1991) - $15.9m</a:t>
            </a:r>
          </a:p>
          <a:p>
            <a:r>
              <a:rPr lang="en-US" sz="2400" i="1" dirty="0" smtClean="0"/>
              <a:t>The Last Boy Scout </a:t>
            </a:r>
            <a:r>
              <a:rPr lang="en-US" sz="2400" dirty="0" smtClean="0"/>
              <a:t>(1991) - $59.5m</a:t>
            </a:r>
          </a:p>
          <a:p>
            <a:r>
              <a:rPr lang="en-US" sz="2400" i="1" dirty="0" smtClean="0"/>
              <a:t>Death Becomes Her </a:t>
            </a:r>
            <a:r>
              <a:rPr lang="en-US" sz="2400" dirty="0" smtClean="0"/>
              <a:t>(1992) - $58.4m</a:t>
            </a:r>
          </a:p>
          <a:p>
            <a:r>
              <a:rPr lang="en-US" sz="2400" i="1" dirty="0" smtClean="0"/>
              <a:t>Striking Distance </a:t>
            </a:r>
            <a:r>
              <a:rPr lang="en-US" sz="2400" dirty="0" smtClean="0"/>
              <a:t>(1993) - $30m</a:t>
            </a:r>
          </a:p>
          <a:p>
            <a:r>
              <a:rPr lang="en-US" sz="2400" b="1" i="1" dirty="0" smtClean="0"/>
              <a:t>Pulp Fiction </a:t>
            </a:r>
            <a:r>
              <a:rPr lang="en-US" sz="2400" dirty="0" smtClean="0"/>
              <a:t>(1994) - $107m</a:t>
            </a:r>
          </a:p>
          <a:p>
            <a:r>
              <a:rPr lang="en-US" sz="2400" i="1" dirty="0" smtClean="0"/>
              <a:t>North </a:t>
            </a:r>
            <a:r>
              <a:rPr lang="en-US" sz="2400" dirty="0" smtClean="0"/>
              <a:t>(1994) - $7m</a:t>
            </a:r>
          </a:p>
          <a:p>
            <a:r>
              <a:rPr lang="en-US" sz="2400" i="1" dirty="0" smtClean="0"/>
              <a:t>Color of Night </a:t>
            </a:r>
            <a:r>
              <a:rPr lang="en-US" sz="2400" dirty="0" smtClean="0"/>
              <a:t>(1994) - $19.7m</a:t>
            </a:r>
          </a:p>
          <a:p>
            <a:r>
              <a:rPr lang="en-US" sz="2400" i="1" dirty="0" smtClean="0"/>
              <a:t>Nobody’s Fool </a:t>
            </a:r>
            <a:r>
              <a:rPr lang="en-US" sz="2400" dirty="0" smtClean="0"/>
              <a:t>(1994) - $39.4m</a:t>
            </a:r>
          </a:p>
          <a:p>
            <a:r>
              <a:rPr lang="en-US" sz="2400" b="1" i="1" dirty="0" smtClean="0"/>
              <a:t>Die </a:t>
            </a:r>
            <a:r>
              <a:rPr lang="en-US" sz="2400" b="1" i="1" dirty="0"/>
              <a:t>Hard 3: With a </a:t>
            </a:r>
            <a:r>
              <a:rPr lang="en-US" sz="2400" b="1" i="1" dirty="0" err="1"/>
              <a:t>Vengence</a:t>
            </a:r>
            <a:r>
              <a:rPr lang="en-US" sz="2400" dirty="0"/>
              <a:t> (</a:t>
            </a:r>
            <a:r>
              <a:rPr lang="en-US" sz="2400" dirty="0" smtClean="0"/>
              <a:t>1995) - $100m</a:t>
            </a:r>
          </a:p>
          <a:p>
            <a:r>
              <a:rPr lang="en-US" sz="2400" i="1" dirty="0" smtClean="0"/>
              <a:t>Twelve Monkeys </a:t>
            </a:r>
            <a:r>
              <a:rPr lang="en-US" sz="2400" dirty="0" smtClean="0"/>
              <a:t>(1995) - $57m</a:t>
            </a:r>
          </a:p>
          <a:p>
            <a:r>
              <a:rPr lang="en-US" sz="2400" i="1" dirty="0" smtClean="0"/>
              <a:t>Last Man Standing </a:t>
            </a:r>
            <a:r>
              <a:rPr lang="en-US" sz="2400" dirty="0" smtClean="0"/>
              <a:t>(1996) - $18m</a:t>
            </a:r>
          </a:p>
          <a:p>
            <a:r>
              <a:rPr lang="en-US" sz="2400" i="1" dirty="0" smtClean="0"/>
              <a:t>The Fifth Element </a:t>
            </a:r>
            <a:r>
              <a:rPr lang="en-US" sz="2400" dirty="0" smtClean="0"/>
              <a:t>(1997) - $63.5</a:t>
            </a:r>
          </a:p>
          <a:p>
            <a:r>
              <a:rPr lang="en-US" sz="2400" i="1" dirty="0" smtClean="0"/>
              <a:t>Mercury Rising </a:t>
            </a:r>
            <a:r>
              <a:rPr lang="en-US" sz="2400" dirty="0" smtClean="0"/>
              <a:t>(1998) - $32.9</a:t>
            </a:r>
          </a:p>
          <a:p>
            <a:r>
              <a:rPr lang="en-US" sz="2400" b="1" i="1" dirty="0" smtClean="0"/>
              <a:t>Armageddon</a:t>
            </a:r>
            <a:r>
              <a:rPr lang="en-US" sz="2400" dirty="0" smtClean="0"/>
              <a:t> </a:t>
            </a:r>
            <a:r>
              <a:rPr lang="en-US" sz="2400" dirty="0"/>
              <a:t>(</a:t>
            </a:r>
            <a:r>
              <a:rPr lang="en-US" sz="2400" dirty="0" smtClean="0"/>
              <a:t>1998) grossed $201.6m</a:t>
            </a:r>
          </a:p>
          <a:p>
            <a:r>
              <a:rPr lang="en-US" sz="2400" i="1" dirty="0" smtClean="0"/>
              <a:t>The Siege </a:t>
            </a:r>
            <a:r>
              <a:rPr lang="en-US" sz="2400" dirty="0" smtClean="0"/>
              <a:t>(1998) - $40.9m</a:t>
            </a:r>
          </a:p>
          <a:p>
            <a:r>
              <a:rPr lang="en-US" sz="2400" i="1" dirty="0"/>
              <a:t>Breakfast of Champions</a:t>
            </a:r>
            <a:r>
              <a:rPr lang="en-US" sz="2400" dirty="0"/>
              <a:t> (</a:t>
            </a:r>
            <a:r>
              <a:rPr lang="en-US" sz="2400" dirty="0" smtClean="0"/>
              <a:t>1999) </a:t>
            </a:r>
            <a:r>
              <a:rPr lang="en-US" sz="2400" dirty="0"/>
              <a:t>grossed just $200,000. </a:t>
            </a:r>
            <a:endParaRPr lang="en-US" sz="2400" dirty="0" smtClean="0"/>
          </a:p>
          <a:p>
            <a:r>
              <a:rPr lang="en-US" sz="2400" b="1" i="1" dirty="0" smtClean="0"/>
              <a:t>The </a:t>
            </a:r>
            <a:r>
              <a:rPr lang="en-US" sz="2400" b="1" i="1" dirty="0"/>
              <a:t>Sixth Sense</a:t>
            </a:r>
            <a:r>
              <a:rPr lang="en-US" sz="2400" dirty="0"/>
              <a:t> (</a:t>
            </a:r>
            <a:r>
              <a:rPr lang="en-US" sz="2400" dirty="0" smtClean="0"/>
              <a:t>1999) grossed </a:t>
            </a:r>
            <a:r>
              <a:rPr lang="en-US" sz="2400" dirty="0"/>
              <a:t>$</a:t>
            </a:r>
            <a:r>
              <a:rPr lang="en-US" sz="2400" dirty="0" smtClean="0"/>
              <a:t>276.4m</a:t>
            </a:r>
            <a:endParaRPr lang="en-US" sz="2400" dirty="0"/>
          </a:p>
          <a:p>
            <a:r>
              <a:rPr lang="en-US" sz="2000" dirty="0" smtClean="0"/>
              <a:t>(See McDonald</a:t>
            </a:r>
            <a:r>
              <a:rPr lang="en-US" sz="2000" dirty="0"/>
              <a:t>, 2000: 104-5)</a:t>
            </a:r>
            <a:r>
              <a:rPr lang="en-US" sz="2000" dirty="0" smtClean="0"/>
              <a:t>.</a:t>
            </a:r>
            <a:endParaRPr lang="en-GB" sz="2000" dirty="0"/>
          </a:p>
        </p:txBody>
      </p:sp>
      <p:pic>
        <p:nvPicPr>
          <p:cNvPr id="4" name="Picture 3"/>
          <p:cNvPicPr>
            <a:picLocks noChangeAspect="1"/>
          </p:cNvPicPr>
          <p:nvPr/>
        </p:nvPicPr>
        <p:blipFill>
          <a:blip r:embed="rId2"/>
          <a:stretch>
            <a:fillRect/>
          </a:stretch>
        </p:blipFill>
        <p:spPr>
          <a:xfrm>
            <a:off x="7106038" y="0"/>
            <a:ext cx="2037963" cy="1129818"/>
          </a:xfrm>
          <a:prstGeom prst="rect">
            <a:avLst/>
          </a:prstGeom>
        </p:spPr>
      </p:pic>
      <p:pic>
        <p:nvPicPr>
          <p:cNvPr id="5" name="Picture 4"/>
          <p:cNvPicPr>
            <a:picLocks noChangeAspect="1"/>
          </p:cNvPicPr>
          <p:nvPr/>
        </p:nvPicPr>
        <p:blipFill>
          <a:blip r:embed="rId3"/>
          <a:stretch>
            <a:fillRect/>
          </a:stretch>
        </p:blipFill>
        <p:spPr>
          <a:xfrm>
            <a:off x="5725375" y="1041722"/>
            <a:ext cx="1289749" cy="1934625"/>
          </a:xfrm>
          <a:prstGeom prst="rect">
            <a:avLst/>
          </a:prstGeom>
        </p:spPr>
      </p:pic>
      <p:pic>
        <p:nvPicPr>
          <p:cNvPr id="6" name="Picture 5"/>
          <p:cNvPicPr>
            <a:picLocks noChangeAspect="1"/>
          </p:cNvPicPr>
          <p:nvPr/>
        </p:nvPicPr>
        <p:blipFill>
          <a:blip r:embed="rId4"/>
          <a:stretch>
            <a:fillRect/>
          </a:stretch>
        </p:blipFill>
        <p:spPr>
          <a:xfrm>
            <a:off x="7500734" y="4490205"/>
            <a:ext cx="1643266" cy="2367795"/>
          </a:xfrm>
          <a:prstGeom prst="rect">
            <a:avLst/>
          </a:prstGeom>
        </p:spPr>
      </p:pic>
      <p:pic>
        <p:nvPicPr>
          <p:cNvPr id="7" name="Picture 6"/>
          <p:cNvPicPr>
            <a:picLocks noChangeAspect="1"/>
          </p:cNvPicPr>
          <p:nvPr/>
        </p:nvPicPr>
        <p:blipFill>
          <a:blip r:embed="rId5"/>
          <a:stretch>
            <a:fillRect/>
          </a:stretch>
        </p:blipFill>
        <p:spPr>
          <a:xfrm>
            <a:off x="5980260" y="4326780"/>
            <a:ext cx="1520474" cy="2135575"/>
          </a:xfrm>
          <a:prstGeom prst="rect">
            <a:avLst/>
          </a:prstGeom>
        </p:spPr>
      </p:pic>
      <p:pic>
        <p:nvPicPr>
          <p:cNvPr id="8" name="Picture 7"/>
          <p:cNvPicPr>
            <a:picLocks noChangeAspect="1"/>
          </p:cNvPicPr>
          <p:nvPr/>
        </p:nvPicPr>
        <p:blipFill>
          <a:blip r:embed="rId6"/>
          <a:stretch>
            <a:fillRect/>
          </a:stretch>
        </p:blipFill>
        <p:spPr>
          <a:xfrm>
            <a:off x="7068490" y="1180509"/>
            <a:ext cx="1404455" cy="1790541"/>
          </a:xfrm>
          <a:prstGeom prst="rect">
            <a:avLst/>
          </a:prstGeom>
        </p:spPr>
      </p:pic>
      <p:pic>
        <p:nvPicPr>
          <p:cNvPr id="9" name="Picture 8"/>
          <p:cNvPicPr>
            <a:picLocks noChangeAspect="1"/>
          </p:cNvPicPr>
          <p:nvPr/>
        </p:nvPicPr>
        <p:blipFill>
          <a:blip r:embed="rId7"/>
          <a:stretch>
            <a:fillRect/>
          </a:stretch>
        </p:blipFill>
        <p:spPr>
          <a:xfrm>
            <a:off x="4271570" y="4302641"/>
            <a:ext cx="900419" cy="1333798"/>
          </a:xfrm>
          <a:prstGeom prst="rect">
            <a:avLst/>
          </a:prstGeom>
        </p:spPr>
      </p:pic>
      <p:pic>
        <p:nvPicPr>
          <p:cNvPr id="10" name="Picture 9"/>
          <p:cNvPicPr>
            <a:picLocks noChangeAspect="1"/>
          </p:cNvPicPr>
          <p:nvPr/>
        </p:nvPicPr>
        <p:blipFill>
          <a:blip r:embed="rId8"/>
          <a:stretch>
            <a:fillRect/>
          </a:stretch>
        </p:blipFill>
        <p:spPr>
          <a:xfrm>
            <a:off x="5725375" y="3055716"/>
            <a:ext cx="803708" cy="1190539"/>
          </a:xfrm>
          <a:prstGeom prst="rect">
            <a:avLst/>
          </a:prstGeom>
        </p:spPr>
      </p:pic>
      <p:pic>
        <p:nvPicPr>
          <p:cNvPr id="11" name="Picture 10"/>
          <p:cNvPicPr>
            <a:picLocks noChangeAspect="1"/>
          </p:cNvPicPr>
          <p:nvPr/>
        </p:nvPicPr>
        <p:blipFill>
          <a:blip r:embed="rId9"/>
          <a:stretch>
            <a:fillRect/>
          </a:stretch>
        </p:blipFill>
        <p:spPr>
          <a:xfrm>
            <a:off x="6613673" y="3055716"/>
            <a:ext cx="802902" cy="1189345"/>
          </a:xfrm>
          <a:prstGeom prst="rect">
            <a:avLst/>
          </a:prstGeom>
        </p:spPr>
      </p:pic>
      <p:pic>
        <p:nvPicPr>
          <p:cNvPr id="12" name="Picture 11"/>
          <p:cNvPicPr>
            <a:picLocks noChangeAspect="1"/>
          </p:cNvPicPr>
          <p:nvPr/>
        </p:nvPicPr>
        <p:blipFill>
          <a:blip r:embed="rId10"/>
          <a:stretch>
            <a:fillRect/>
          </a:stretch>
        </p:blipFill>
        <p:spPr>
          <a:xfrm>
            <a:off x="7500734" y="3055716"/>
            <a:ext cx="785723" cy="1139416"/>
          </a:xfrm>
          <a:prstGeom prst="rect">
            <a:avLst/>
          </a:prstGeom>
        </p:spPr>
      </p:pic>
      <p:pic>
        <p:nvPicPr>
          <p:cNvPr id="13" name="Picture 12"/>
          <p:cNvPicPr>
            <a:picLocks noChangeAspect="1"/>
          </p:cNvPicPr>
          <p:nvPr/>
        </p:nvPicPr>
        <p:blipFill>
          <a:blip r:embed="rId11"/>
          <a:stretch>
            <a:fillRect/>
          </a:stretch>
        </p:blipFill>
        <p:spPr>
          <a:xfrm>
            <a:off x="5171989" y="5713021"/>
            <a:ext cx="749047" cy="1123570"/>
          </a:xfrm>
          <a:prstGeom prst="rect">
            <a:avLst/>
          </a:prstGeom>
        </p:spPr>
      </p:pic>
      <p:pic>
        <p:nvPicPr>
          <p:cNvPr id="14" name="Picture 13"/>
          <p:cNvPicPr>
            <a:picLocks noChangeAspect="1"/>
          </p:cNvPicPr>
          <p:nvPr/>
        </p:nvPicPr>
        <p:blipFill>
          <a:blip r:embed="rId12"/>
          <a:stretch>
            <a:fillRect/>
          </a:stretch>
        </p:blipFill>
        <p:spPr>
          <a:xfrm>
            <a:off x="5216941" y="4647094"/>
            <a:ext cx="753134" cy="989345"/>
          </a:xfrm>
          <a:prstGeom prst="rect">
            <a:avLst/>
          </a:prstGeom>
        </p:spPr>
      </p:pic>
      <p:pic>
        <p:nvPicPr>
          <p:cNvPr id="15" name="Picture 14"/>
          <p:cNvPicPr>
            <a:picLocks noChangeAspect="1"/>
          </p:cNvPicPr>
          <p:nvPr/>
        </p:nvPicPr>
        <p:blipFill>
          <a:blip r:embed="rId13"/>
          <a:stretch>
            <a:fillRect/>
          </a:stretch>
        </p:blipFill>
        <p:spPr>
          <a:xfrm>
            <a:off x="8286457" y="3345226"/>
            <a:ext cx="763319" cy="1144979"/>
          </a:xfrm>
          <a:prstGeom prst="rect">
            <a:avLst/>
          </a:prstGeom>
        </p:spPr>
      </p:pic>
      <p:pic>
        <p:nvPicPr>
          <p:cNvPr id="16" name="Picture 15"/>
          <p:cNvPicPr>
            <a:picLocks noChangeAspect="1"/>
          </p:cNvPicPr>
          <p:nvPr/>
        </p:nvPicPr>
        <p:blipFill>
          <a:blip r:embed="rId14"/>
          <a:stretch>
            <a:fillRect/>
          </a:stretch>
        </p:blipFill>
        <p:spPr>
          <a:xfrm>
            <a:off x="5050097" y="1468619"/>
            <a:ext cx="608075" cy="953252"/>
          </a:xfrm>
          <a:prstGeom prst="rect">
            <a:avLst/>
          </a:prstGeom>
        </p:spPr>
      </p:pic>
      <p:pic>
        <p:nvPicPr>
          <p:cNvPr id="17" name="Picture 16"/>
          <p:cNvPicPr>
            <a:picLocks noChangeAspect="1"/>
          </p:cNvPicPr>
          <p:nvPr/>
        </p:nvPicPr>
        <p:blipFill>
          <a:blip r:embed="rId15"/>
          <a:stretch>
            <a:fillRect/>
          </a:stretch>
        </p:blipFill>
        <p:spPr>
          <a:xfrm>
            <a:off x="3670555" y="2976347"/>
            <a:ext cx="734609" cy="1003966"/>
          </a:xfrm>
          <a:prstGeom prst="rect">
            <a:avLst/>
          </a:prstGeom>
        </p:spPr>
      </p:pic>
      <p:pic>
        <p:nvPicPr>
          <p:cNvPr id="18" name="Picture 17"/>
          <p:cNvPicPr>
            <a:picLocks noChangeAspect="1"/>
          </p:cNvPicPr>
          <p:nvPr/>
        </p:nvPicPr>
        <p:blipFill>
          <a:blip r:embed="rId16"/>
          <a:stretch>
            <a:fillRect/>
          </a:stretch>
        </p:blipFill>
        <p:spPr>
          <a:xfrm>
            <a:off x="3745682" y="4326780"/>
            <a:ext cx="525888" cy="791289"/>
          </a:xfrm>
          <a:prstGeom prst="rect">
            <a:avLst/>
          </a:prstGeom>
        </p:spPr>
      </p:pic>
      <p:pic>
        <p:nvPicPr>
          <p:cNvPr id="19" name="Picture 18"/>
          <p:cNvPicPr>
            <a:picLocks noChangeAspect="1"/>
          </p:cNvPicPr>
          <p:nvPr/>
        </p:nvPicPr>
        <p:blipFill>
          <a:blip r:embed="rId17"/>
          <a:stretch>
            <a:fillRect/>
          </a:stretch>
        </p:blipFill>
        <p:spPr>
          <a:xfrm>
            <a:off x="8492204" y="2038510"/>
            <a:ext cx="651796" cy="937837"/>
          </a:xfrm>
          <a:prstGeom prst="rect">
            <a:avLst/>
          </a:prstGeom>
        </p:spPr>
      </p:pic>
      <p:pic>
        <p:nvPicPr>
          <p:cNvPr id="20" name="Picture 19"/>
          <p:cNvPicPr>
            <a:picLocks noChangeAspect="1"/>
          </p:cNvPicPr>
          <p:nvPr/>
        </p:nvPicPr>
        <p:blipFill>
          <a:blip r:embed="rId18"/>
          <a:stretch>
            <a:fillRect/>
          </a:stretch>
        </p:blipFill>
        <p:spPr>
          <a:xfrm>
            <a:off x="8582276" y="1180509"/>
            <a:ext cx="561724" cy="842586"/>
          </a:xfrm>
          <a:prstGeom prst="rect">
            <a:avLst/>
          </a:prstGeom>
        </p:spPr>
      </p:pic>
      <p:pic>
        <p:nvPicPr>
          <p:cNvPr id="21" name="Picture 20"/>
          <p:cNvPicPr>
            <a:picLocks noChangeAspect="1"/>
          </p:cNvPicPr>
          <p:nvPr/>
        </p:nvPicPr>
        <p:blipFill>
          <a:blip r:embed="rId19"/>
          <a:stretch>
            <a:fillRect/>
          </a:stretch>
        </p:blipFill>
        <p:spPr>
          <a:xfrm>
            <a:off x="4459457" y="2496415"/>
            <a:ext cx="1181280" cy="1749840"/>
          </a:xfrm>
          <a:prstGeom prst="rect">
            <a:avLst/>
          </a:prstGeom>
        </p:spPr>
      </p:pic>
    </p:spTree>
    <p:extLst>
      <p:ext uri="{BB962C8B-B14F-4D97-AF65-F5344CB8AC3E}">
        <p14:creationId xmlns:p14="http://schemas.microsoft.com/office/powerpoint/2010/main" val="665683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7542"/>
          </a:xfrm>
        </p:spPr>
        <p:txBody>
          <a:bodyPr>
            <a:normAutofit/>
          </a:bodyPr>
          <a:lstStyle/>
          <a:p>
            <a:r>
              <a:rPr lang="en-US" dirty="0" smtClean="0"/>
              <a:t>Achievement</a:t>
            </a:r>
            <a:endParaRPr lang="en-US" dirty="0"/>
          </a:p>
        </p:txBody>
      </p:sp>
      <p:sp>
        <p:nvSpPr>
          <p:cNvPr id="3" name="Content Placeholder 2"/>
          <p:cNvSpPr>
            <a:spLocks noGrp="1"/>
          </p:cNvSpPr>
          <p:nvPr>
            <p:ph idx="1"/>
          </p:nvPr>
        </p:nvSpPr>
        <p:spPr>
          <a:xfrm>
            <a:off x="457200" y="1359200"/>
            <a:ext cx="8229600" cy="5010414"/>
          </a:xfrm>
        </p:spPr>
        <p:txBody>
          <a:bodyPr>
            <a:normAutofit fontScale="92500" lnSpcReduction="20000"/>
          </a:bodyPr>
          <a:lstStyle/>
          <a:p>
            <a:r>
              <a:rPr lang="en-US" dirty="0"/>
              <a:t>Stars </a:t>
            </a:r>
            <a:r>
              <a:rPr lang="en-US" dirty="0" smtClean="0"/>
              <a:t>generate </a:t>
            </a:r>
            <a:r>
              <a:rPr lang="en-US" dirty="0"/>
              <a:t>interest in a film prior to and during its initial </a:t>
            </a:r>
            <a:r>
              <a:rPr lang="en-US" dirty="0" smtClean="0"/>
              <a:t>release.</a:t>
            </a:r>
          </a:p>
          <a:p>
            <a:endParaRPr lang="en-US" sz="800" dirty="0" smtClean="0"/>
          </a:p>
          <a:p>
            <a:r>
              <a:rPr lang="en-US" dirty="0" smtClean="0"/>
              <a:t>To do this, they need </a:t>
            </a:r>
            <a:r>
              <a:rPr lang="en-US" dirty="0"/>
              <a:t>to perform within the media circus of press conferences, media interviews, premieres, public appearances and TV chat shows around the world. </a:t>
            </a:r>
            <a:endParaRPr lang="en-US" dirty="0" smtClean="0"/>
          </a:p>
          <a:p>
            <a:endParaRPr lang="en-US" sz="800" dirty="0" smtClean="0"/>
          </a:p>
          <a:p>
            <a:r>
              <a:rPr lang="en-US" dirty="0" smtClean="0"/>
              <a:t>These </a:t>
            </a:r>
            <a:r>
              <a:rPr lang="en-US" dirty="0"/>
              <a:t>duties are part of their contractual obligations when signed to a </a:t>
            </a:r>
            <a:r>
              <a:rPr lang="en-US" dirty="0" smtClean="0"/>
              <a:t>movie.</a:t>
            </a:r>
          </a:p>
          <a:p>
            <a:endParaRPr lang="en-US" sz="800" dirty="0" smtClean="0"/>
          </a:p>
          <a:p>
            <a:r>
              <a:rPr lang="en-US" dirty="0" smtClean="0"/>
              <a:t>It’s </a:t>
            </a:r>
            <a:r>
              <a:rPr lang="en-US" dirty="0"/>
              <a:t>their ability to attract press and public interest that results in them being paid more than any other member of the cast.</a:t>
            </a:r>
            <a:endParaRPr lang="en-GB" dirty="0"/>
          </a:p>
          <a:p>
            <a:endParaRPr lang="en-US" dirty="0"/>
          </a:p>
        </p:txBody>
      </p:sp>
    </p:spTree>
    <p:extLst>
      <p:ext uri="{BB962C8B-B14F-4D97-AF65-F5344CB8AC3E}">
        <p14:creationId xmlns:p14="http://schemas.microsoft.com/office/powerpoint/2010/main" val="329773232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6932"/>
          </a:xfrm>
        </p:spPr>
        <p:txBody>
          <a:bodyPr>
            <a:normAutofit/>
          </a:bodyPr>
          <a:lstStyle/>
          <a:p>
            <a:r>
              <a:rPr lang="en-US" dirty="0"/>
              <a:t>Generating </a:t>
            </a:r>
            <a:r>
              <a:rPr lang="en-US" dirty="0" smtClean="0"/>
              <a:t>interest</a:t>
            </a:r>
            <a:endParaRPr lang="en-US" dirty="0"/>
          </a:p>
        </p:txBody>
      </p:sp>
      <p:sp>
        <p:nvSpPr>
          <p:cNvPr id="3" name="Content Placeholder 2"/>
          <p:cNvSpPr>
            <a:spLocks noGrp="1"/>
          </p:cNvSpPr>
          <p:nvPr>
            <p:ph idx="1"/>
          </p:nvPr>
        </p:nvSpPr>
        <p:spPr>
          <a:xfrm>
            <a:off x="457200" y="1438568"/>
            <a:ext cx="8229600" cy="5037691"/>
          </a:xfrm>
        </p:spPr>
        <p:txBody>
          <a:bodyPr>
            <a:normAutofit/>
          </a:bodyPr>
          <a:lstStyle/>
          <a:p>
            <a:r>
              <a:rPr lang="en-US" dirty="0" smtClean="0"/>
              <a:t>Stars generate interest in their films by </a:t>
            </a:r>
            <a:r>
              <a:rPr lang="en-US" dirty="0"/>
              <a:t>w</a:t>
            </a:r>
            <a:r>
              <a:rPr lang="en-US" dirty="0" smtClean="0"/>
              <a:t>inning </a:t>
            </a:r>
            <a:r>
              <a:rPr lang="en-US" dirty="0"/>
              <a:t>prestigious awards, garnering rave reviews, appearing in popularity polls, and being granted tributes and </a:t>
            </a:r>
            <a:r>
              <a:rPr lang="en-US" dirty="0" err="1" smtClean="0"/>
              <a:t>honours</a:t>
            </a:r>
            <a:r>
              <a:rPr lang="en-US" dirty="0" smtClean="0"/>
              <a:t>.</a:t>
            </a:r>
          </a:p>
          <a:p>
            <a:endParaRPr lang="en-US" sz="800" dirty="0" smtClean="0"/>
          </a:p>
          <a:p>
            <a:r>
              <a:rPr lang="en-US" dirty="0" smtClean="0"/>
              <a:t>Awards</a:t>
            </a:r>
            <a:r>
              <a:rPr lang="en-US" dirty="0"/>
              <a:t>, reviews, polls, tributes and </a:t>
            </a:r>
            <a:r>
              <a:rPr lang="en-US" dirty="0" err="1"/>
              <a:t>honours</a:t>
            </a:r>
            <a:r>
              <a:rPr lang="en-US" dirty="0"/>
              <a:t> also determine and chart the fluctuations of a star’s career, along with billing, marquee values and box-office.</a:t>
            </a:r>
            <a:r>
              <a:rPr lang="en-GB" dirty="0"/>
              <a:t> </a:t>
            </a:r>
            <a:r>
              <a:rPr lang="en-US" dirty="0" smtClean="0"/>
              <a:t> </a:t>
            </a:r>
            <a:endParaRPr lang="en-US" dirty="0"/>
          </a:p>
        </p:txBody>
      </p:sp>
    </p:spTree>
    <p:extLst>
      <p:ext uri="{BB962C8B-B14F-4D97-AF65-F5344CB8AC3E}">
        <p14:creationId xmlns:p14="http://schemas.microsoft.com/office/powerpoint/2010/main" val="24804384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660"/>
            <a:ext cx="8112422" cy="892904"/>
          </a:xfrm>
        </p:spPr>
        <p:txBody>
          <a:bodyPr>
            <a:normAutofit/>
          </a:bodyPr>
          <a:lstStyle/>
          <a:p>
            <a:r>
              <a:rPr lang="en-US" dirty="0" smtClean="0"/>
              <a:t>The </a:t>
            </a:r>
            <a:r>
              <a:rPr lang="en-US" dirty="0"/>
              <a:t>standard career </a:t>
            </a:r>
            <a:r>
              <a:rPr lang="en-US" dirty="0" smtClean="0"/>
              <a:t>pattern</a:t>
            </a:r>
            <a:endParaRPr lang="en-US" dirty="0"/>
          </a:p>
        </p:txBody>
      </p:sp>
      <p:sp>
        <p:nvSpPr>
          <p:cNvPr id="3" name="Content Placeholder 2"/>
          <p:cNvSpPr>
            <a:spLocks noGrp="1"/>
          </p:cNvSpPr>
          <p:nvPr>
            <p:ph idx="1"/>
          </p:nvPr>
        </p:nvSpPr>
        <p:spPr>
          <a:xfrm>
            <a:off x="457200" y="1170697"/>
            <a:ext cx="8229600" cy="5397109"/>
          </a:xfrm>
        </p:spPr>
        <p:txBody>
          <a:bodyPr>
            <a:noAutofit/>
          </a:bodyPr>
          <a:lstStyle/>
          <a:p>
            <a:r>
              <a:rPr lang="en-US" sz="2800" dirty="0" smtClean="0"/>
              <a:t>Most </a:t>
            </a:r>
            <a:r>
              <a:rPr lang="en-US" sz="2800" dirty="0"/>
              <a:t>star </a:t>
            </a:r>
            <a:r>
              <a:rPr lang="en-US" sz="2800" dirty="0" smtClean="0"/>
              <a:t>careers </a:t>
            </a:r>
            <a:r>
              <a:rPr lang="en-US" sz="2800" dirty="0"/>
              <a:t>follow a specific </a:t>
            </a:r>
            <a:r>
              <a:rPr lang="en-US" sz="2800" dirty="0" smtClean="0"/>
              <a:t>pattern:</a:t>
            </a:r>
            <a:endParaRPr lang="en-US" sz="2800" dirty="0"/>
          </a:p>
          <a:p>
            <a:pPr lvl="1"/>
            <a:r>
              <a:rPr lang="en-US" sz="2400" dirty="0"/>
              <a:t>A</a:t>
            </a:r>
            <a:r>
              <a:rPr lang="en-US" sz="2400" dirty="0" smtClean="0"/>
              <a:t> </a:t>
            </a:r>
            <a:r>
              <a:rPr lang="en-US" sz="2400" dirty="0"/>
              <a:t>period of training or work in other forms of </a:t>
            </a:r>
            <a:r>
              <a:rPr lang="en-US" sz="2400" dirty="0" smtClean="0"/>
              <a:t>entertainment (e.g., TV or theatre).</a:t>
            </a:r>
          </a:p>
          <a:p>
            <a:pPr lvl="1"/>
            <a:r>
              <a:rPr lang="en-US" sz="2400" dirty="0"/>
              <a:t>A</a:t>
            </a:r>
            <a:r>
              <a:rPr lang="en-US" sz="2400" dirty="0" smtClean="0"/>
              <a:t> film debut </a:t>
            </a:r>
            <a:r>
              <a:rPr lang="en-US" sz="2400" dirty="0"/>
              <a:t>and early film roles that include a ‘break-</a:t>
            </a:r>
            <a:r>
              <a:rPr lang="en-US" sz="2400" dirty="0" smtClean="0"/>
              <a:t>through.’</a:t>
            </a:r>
          </a:p>
          <a:p>
            <a:pPr lvl="1"/>
            <a:r>
              <a:rPr lang="en-US" sz="2400" dirty="0" smtClean="0"/>
              <a:t>A period of typecasting </a:t>
            </a:r>
            <a:r>
              <a:rPr lang="en-US" sz="2400" dirty="0"/>
              <a:t>and turning-</a:t>
            </a:r>
            <a:r>
              <a:rPr lang="en-US" sz="2400" dirty="0" smtClean="0"/>
              <a:t>points</a:t>
            </a:r>
            <a:r>
              <a:rPr lang="en-US" sz="2400" dirty="0"/>
              <a:t> </a:t>
            </a:r>
            <a:r>
              <a:rPr lang="en-US" sz="2000" dirty="0"/>
              <a:t>(</a:t>
            </a:r>
            <a:r>
              <a:rPr lang="en-US" sz="2000" dirty="0" smtClean="0"/>
              <a:t>i.e., where </a:t>
            </a:r>
            <a:r>
              <a:rPr lang="en-US" sz="2000" dirty="0"/>
              <a:t>a star might become associated with different genres over time or different types of role as they age or develop their performance </a:t>
            </a:r>
            <a:r>
              <a:rPr lang="en-US" sz="2000" dirty="0" smtClean="0"/>
              <a:t>skills).</a:t>
            </a:r>
          </a:p>
          <a:p>
            <a:pPr lvl="1"/>
            <a:r>
              <a:rPr lang="en-US" sz="2400" dirty="0"/>
              <a:t>P</a:t>
            </a:r>
            <a:r>
              <a:rPr lang="en-US" sz="2400" dirty="0" smtClean="0"/>
              <a:t>eaks </a:t>
            </a:r>
            <a:r>
              <a:rPr lang="en-US" sz="2400" dirty="0"/>
              <a:t>and troughs in status and </a:t>
            </a:r>
            <a:r>
              <a:rPr lang="en-US" sz="2400" dirty="0" smtClean="0"/>
              <a:t>popularity, which are often related </a:t>
            </a:r>
            <a:r>
              <a:rPr lang="en-US" sz="2400" dirty="0"/>
              <a:t>to the effects of exposure </a:t>
            </a:r>
            <a:r>
              <a:rPr lang="en-US" sz="2400" dirty="0" smtClean="0"/>
              <a:t>or over</a:t>
            </a:r>
            <a:r>
              <a:rPr lang="en-US" sz="2400" dirty="0"/>
              <a:t>-exposure. </a:t>
            </a:r>
            <a:endParaRPr lang="en-US" sz="2400" dirty="0" smtClean="0"/>
          </a:p>
          <a:p>
            <a:pPr lvl="1"/>
            <a:r>
              <a:rPr lang="en-US" sz="2400" dirty="0" smtClean="0"/>
              <a:t>The effects </a:t>
            </a:r>
            <a:r>
              <a:rPr lang="en-US" sz="2400" dirty="0"/>
              <a:t>of </a:t>
            </a:r>
            <a:r>
              <a:rPr lang="en-US" sz="2400" dirty="0" smtClean="0"/>
              <a:t>ageing and </a:t>
            </a:r>
            <a:r>
              <a:rPr lang="en-US" sz="2400" dirty="0"/>
              <a:t>the management of </a:t>
            </a:r>
            <a:r>
              <a:rPr lang="en-US" sz="2400" dirty="0" smtClean="0"/>
              <a:t>decline </a:t>
            </a:r>
            <a:r>
              <a:rPr lang="en-US" sz="2000" dirty="0" smtClean="0"/>
              <a:t>(i.e. physical decline or their type my seem outdated).</a:t>
            </a:r>
          </a:p>
          <a:p>
            <a:pPr lvl="1"/>
            <a:r>
              <a:rPr lang="en-US" sz="2400" dirty="0"/>
              <a:t>T</a:t>
            </a:r>
            <a:r>
              <a:rPr lang="en-US" sz="2400" dirty="0" smtClean="0"/>
              <a:t>he </a:t>
            </a:r>
            <a:r>
              <a:rPr lang="en-US" sz="2400" dirty="0"/>
              <a:t>acquisition of a posthumous reputation. </a:t>
            </a:r>
          </a:p>
        </p:txBody>
      </p:sp>
    </p:spTree>
    <p:extLst>
      <p:ext uri="{BB962C8B-B14F-4D97-AF65-F5344CB8AC3E}">
        <p14:creationId xmlns:p14="http://schemas.microsoft.com/office/powerpoint/2010/main" val="31228079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80085" cy="876216"/>
          </a:xfrm>
        </p:spPr>
        <p:txBody>
          <a:bodyPr>
            <a:normAutofit/>
          </a:bodyPr>
          <a:lstStyle/>
          <a:p>
            <a:r>
              <a:rPr lang="en-US" dirty="0"/>
              <a:t>Another Look at Bette </a:t>
            </a:r>
            <a:r>
              <a:rPr lang="en-US" dirty="0" smtClean="0"/>
              <a:t>Davis</a:t>
            </a:r>
            <a:endParaRPr lang="en-US" dirty="0"/>
          </a:p>
        </p:txBody>
      </p:sp>
      <p:sp>
        <p:nvSpPr>
          <p:cNvPr id="3" name="Content Placeholder 2"/>
          <p:cNvSpPr>
            <a:spLocks noGrp="1"/>
          </p:cNvSpPr>
          <p:nvPr>
            <p:ph idx="1"/>
          </p:nvPr>
        </p:nvSpPr>
        <p:spPr>
          <a:xfrm>
            <a:off x="457200" y="1299672"/>
            <a:ext cx="8229600" cy="5248292"/>
          </a:xfrm>
        </p:spPr>
        <p:txBody>
          <a:bodyPr>
            <a:normAutofit/>
          </a:bodyPr>
          <a:lstStyle/>
          <a:p>
            <a:r>
              <a:rPr lang="en-US" sz="2400" dirty="0" smtClean="0"/>
              <a:t>Davis </a:t>
            </a:r>
            <a:r>
              <a:rPr lang="en-US" sz="2400" dirty="0"/>
              <a:t>arrived in Hollywood in 1930 </a:t>
            </a:r>
            <a:r>
              <a:rPr lang="en-US" sz="2400" dirty="0" smtClean="0"/>
              <a:t>(age 22) and </a:t>
            </a:r>
            <a:r>
              <a:rPr lang="en-US" sz="2400" dirty="0"/>
              <a:t>signed a contract with Universal after a short but successful spell on </a:t>
            </a:r>
            <a:r>
              <a:rPr lang="en-US" sz="2400" dirty="0" smtClean="0"/>
              <a:t>Broadway </a:t>
            </a:r>
            <a:r>
              <a:rPr lang="en-US" sz="2000" dirty="0" smtClean="0"/>
              <a:t>(most </a:t>
            </a:r>
            <a:r>
              <a:rPr lang="en-US" sz="2000" dirty="0" smtClean="0"/>
              <a:t>notably, </a:t>
            </a:r>
            <a:r>
              <a:rPr lang="en-US" sz="2000" dirty="0" smtClean="0"/>
              <a:t>in the comedy </a:t>
            </a:r>
            <a:r>
              <a:rPr lang="en-US" sz="2000" b="1" i="1" dirty="0" smtClean="0"/>
              <a:t>Broken Dishes</a:t>
            </a:r>
            <a:r>
              <a:rPr lang="en-US" sz="2000" dirty="0" smtClean="0"/>
              <a:t>, 1929)</a:t>
            </a:r>
            <a:r>
              <a:rPr lang="en-US" sz="2400" dirty="0" smtClean="0"/>
              <a:t>. </a:t>
            </a:r>
          </a:p>
          <a:p>
            <a:endParaRPr lang="en-US" sz="800" dirty="0" smtClean="0"/>
          </a:p>
          <a:p>
            <a:r>
              <a:rPr lang="en-US" sz="2400" dirty="0" smtClean="0"/>
              <a:t>6 supporting roles under her Universal contract </a:t>
            </a:r>
            <a:r>
              <a:rPr lang="en-US" sz="2000" dirty="0" smtClean="0"/>
              <a:t>(the last 3 being loan outs to Radio Pictures, Columbia and Capital Films</a:t>
            </a:r>
            <a:r>
              <a:rPr lang="en-US" sz="2000" dirty="0" smtClean="0"/>
              <a:t>)</a:t>
            </a:r>
            <a:endParaRPr lang="en-US" sz="2000" dirty="0" smtClean="0"/>
          </a:p>
          <a:p>
            <a:endParaRPr lang="en-US" sz="800" dirty="0" smtClean="0"/>
          </a:p>
          <a:p>
            <a:r>
              <a:rPr lang="en-US" sz="2400" dirty="0" smtClean="0"/>
              <a:t>She </a:t>
            </a:r>
            <a:r>
              <a:rPr lang="en-US" sz="2400" dirty="0"/>
              <a:t>was dropped by </a:t>
            </a:r>
            <a:r>
              <a:rPr lang="en-US" sz="2400" dirty="0" smtClean="0"/>
              <a:t>Universal in </a:t>
            </a:r>
            <a:r>
              <a:rPr lang="en-US" sz="2400" dirty="0"/>
              <a:t>1931. The studio </a:t>
            </a:r>
            <a:r>
              <a:rPr lang="en-US" sz="2400" dirty="0" smtClean="0"/>
              <a:t>did not </a:t>
            </a:r>
            <a:r>
              <a:rPr lang="en-US" sz="2400" dirty="0"/>
              <a:t>know what to do with her given that she was not </a:t>
            </a:r>
            <a:r>
              <a:rPr lang="en-US" sz="2400" dirty="0" smtClean="0"/>
              <a:t>considered beautiful enough to </a:t>
            </a:r>
            <a:r>
              <a:rPr lang="en-US" sz="2400" dirty="0"/>
              <a:t>be a young Hollywood starlet. </a:t>
            </a:r>
            <a:endParaRPr lang="en-US" sz="2400" dirty="0" smtClean="0"/>
          </a:p>
          <a:p>
            <a:endParaRPr lang="en-US" sz="800" dirty="0" smtClean="0"/>
          </a:p>
          <a:p>
            <a:r>
              <a:rPr lang="en-US" sz="2400" dirty="0" smtClean="0"/>
              <a:t>Turning point: </a:t>
            </a:r>
            <a:r>
              <a:rPr lang="en-US" sz="2400" dirty="0"/>
              <a:t>O</a:t>
            </a:r>
            <a:r>
              <a:rPr lang="en-US" sz="2400" dirty="0" smtClean="0"/>
              <a:t>n </a:t>
            </a:r>
            <a:r>
              <a:rPr lang="en-US" sz="2400" dirty="0"/>
              <a:t>the point of leaving Los Angeles to return to Broadway, Davis was offered a one-picture deal with Warner Bros. to play a supporting role in a George </a:t>
            </a:r>
            <a:r>
              <a:rPr lang="en-US" sz="2400" dirty="0" err="1"/>
              <a:t>Arliss</a:t>
            </a:r>
            <a:r>
              <a:rPr lang="en-US" sz="2400" dirty="0"/>
              <a:t> </a:t>
            </a:r>
            <a:r>
              <a:rPr lang="en-US" sz="2400" dirty="0" smtClean="0"/>
              <a:t>film, </a:t>
            </a:r>
            <a:r>
              <a:rPr lang="en-US" sz="2400" b="1" i="1" dirty="0" smtClean="0"/>
              <a:t>The Man Who Played God</a:t>
            </a:r>
            <a:r>
              <a:rPr lang="en-US" sz="2400" dirty="0" smtClean="0"/>
              <a:t> (John </a:t>
            </a:r>
            <a:r>
              <a:rPr lang="en-US" sz="2400" dirty="0" err="1" smtClean="0"/>
              <a:t>Adolphi</a:t>
            </a:r>
            <a:r>
              <a:rPr lang="en-US" sz="2400" dirty="0" smtClean="0"/>
              <a:t>, 1932).</a:t>
            </a:r>
            <a:endParaRPr lang="en-US" sz="2400" dirty="0"/>
          </a:p>
        </p:txBody>
      </p:sp>
      <p:pic>
        <p:nvPicPr>
          <p:cNvPr id="4" name="Picture 3"/>
          <p:cNvPicPr>
            <a:picLocks noChangeAspect="1"/>
          </p:cNvPicPr>
          <p:nvPr/>
        </p:nvPicPr>
        <p:blipFill>
          <a:blip r:embed="rId2"/>
          <a:stretch>
            <a:fillRect/>
          </a:stretch>
        </p:blipFill>
        <p:spPr>
          <a:xfrm>
            <a:off x="7937286" y="0"/>
            <a:ext cx="1206714" cy="1499109"/>
          </a:xfrm>
          <a:prstGeom prst="rect">
            <a:avLst/>
          </a:prstGeom>
        </p:spPr>
      </p:pic>
    </p:spTree>
    <p:extLst>
      <p:ext uri="{BB962C8B-B14F-4D97-AF65-F5344CB8AC3E}">
        <p14:creationId xmlns:p14="http://schemas.microsoft.com/office/powerpoint/2010/main" val="285388513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2124</TotalTime>
  <Words>4487</Words>
  <Application>Microsoft Macintosh PowerPoint</Application>
  <PresentationFormat>On-screen Show (4:3)</PresentationFormat>
  <Paragraphs>373</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Manufacturing Stars &amp; Stardom</vt:lpstr>
      <vt:lpstr>Introduction</vt:lpstr>
      <vt:lpstr>Proven popularity</vt:lpstr>
      <vt:lpstr>Economic studies of stardom</vt:lpstr>
      <vt:lpstr>Bruce Willis in the 1990s</vt:lpstr>
      <vt:lpstr>Achievement</vt:lpstr>
      <vt:lpstr>Generating interest</vt:lpstr>
      <vt:lpstr>The standard career pattern</vt:lpstr>
      <vt:lpstr>Another Look at Bette Davis</vt:lpstr>
      <vt:lpstr>Warners’ Contract Player</vt:lpstr>
      <vt:lpstr>Loaned out</vt:lpstr>
      <vt:lpstr>With George Brent and others</vt:lpstr>
      <vt:lpstr>More cheap crime thrillers!</vt:lpstr>
      <vt:lpstr>Team Davis</vt:lpstr>
      <vt:lpstr>The ‘Bette Davis film’ is born</vt:lpstr>
      <vt:lpstr>Davis’s star vehicles </vt:lpstr>
      <vt:lpstr>Another new contract</vt:lpstr>
      <vt:lpstr>Irving Rapper</vt:lpstr>
      <vt:lpstr>Weepies &amp; Comedies</vt:lpstr>
      <vt:lpstr>Weepies with comedy</vt:lpstr>
      <vt:lpstr>Romance &amp; Rivalry</vt:lpstr>
      <vt:lpstr>Another WB Contract</vt:lpstr>
      <vt:lpstr>Joan Crawford joins Warners</vt:lpstr>
      <vt:lpstr>After World War II</vt:lpstr>
      <vt:lpstr>In Decline</vt:lpstr>
      <vt:lpstr>Freelance</vt:lpstr>
      <vt:lpstr>At Twentieth Century-Fox</vt:lpstr>
      <vt:lpstr>Character parts</vt:lpstr>
      <vt:lpstr>Transferred to Television</vt:lpstr>
      <vt:lpstr>Back to the stage</vt:lpstr>
      <vt:lpstr>The Comeback</vt:lpstr>
      <vt:lpstr>The Deal</vt:lpstr>
      <vt:lpstr>Surviving in the Sixties</vt:lpstr>
      <vt:lpstr>Seventies Sinema</vt:lpstr>
      <vt:lpstr>Eighties TV Movies</vt:lpstr>
      <vt:lpstr>In Person and on Film</vt:lpstr>
      <vt:lpstr>A Gay Icon</vt:lpstr>
      <vt:lpstr>Bette Davis Eyes</vt:lpstr>
      <vt:lpstr>In poor health</vt:lpstr>
      <vt:lpstr>The Perfect Final Film</vt:lpstr>
      <vt:lpstr>Final Words</vt:lpstr>
      <vt:lpstr>After Davis</vt:lpstr>
      <vt:lpstr>Bette Davis &amp; Star Studies</vt:lpstr>
      <vt:lpstr>After a short break</vt:lpstr>
      <vt:lpstr>PowerPoint Presentation</vt:lpstr>
    </vt:vector>
  </TitlesOfParts>
  <Company>University of Sunderland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British Asian Cinema in the early 2000s</dc:title>
  <dc:creator>Simon Rushton</dc:creator>
  <cp:lastModifiedBy>Simon Rushton</cp:lastModifiedBy>
  <cp:revision>214</cp:revision>
  <dcterms:created xsi:type="dcterms:W3CDTF">2014-01-16T08:45:00Z</dcterms:created>
  <dcterms:modified xsi:type="dcterms:W3CDTF">2014-11-07T15:58:32Z</dcterms:modified>
</cp:coreProperties>
</file>