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slideLayouts/slideLayout67.xml" ContentType="application/vnd.openxmlformats-officedocument.presentationml.slideLayout+xml"/>
  <Override PartName="/ppt/slideLayouts/slideLayout68.xml" ContentType="application/vnd.openxmlformats-officedocument.presentationml.slideLayout+xml"/>
  <Override PartName="/ppt/slideLayouts/slideLayout69.xml" ContentType="application/vnd.openxmlformats-officedocument.presentationml.slideLayout+xml"/>
  <Override PartName="/ppt/slideLayouts/slideLayout70.xml" ContentType="application/vnd.openxmlformats-officedocument.presentationml.slideLayout+xml"/>
  <Override PartName="/ppt/slideLayouts/slideLayout71.xml" ContentType="application/vnd.openxmlformats-officedocument.presentationml.slideLayout+xml"/>
  <Override PartName="/ppt/slideLayouts/slideLayout72.xml" ContentType="application/vnd.openxmlformats-officedocument.presentationml.slideLayout+xml"/>
  <Override PartName="/ppt/slideLayouts/slideLayout73.xml" ContentType="application/vnd.openxmlformats-officedocument.presentationml.slideLayout+xml"/>
  <Override PartName="/ppt/slideLayouts/slideLayout74.xml" ContentType="application/vnd.openxmlformats-officedocument.presentationml.slideLayout+xml"/>
  <Override PartName="/ppt/slideLayouts/slideLayout75.xml" ContentType="application/vnd.openxmlformats-officedocument.presentationml.slideLayout+xml"/>
  <Override PartName="/ppt/slideLayouts/slideLayout76.xml" ContentType="application/vnd.openxmlformats-officedocument.presentationml.slideLayout+xml"/>
  <Override PartName="/ppt/slideLayouts/slideLayout77.xml" ContentType="application/vnd.openxmlformats-officedocument.presentationml.slideLayout+xml"/>
  <Override PartName="/ppt/theme/theme7.xml" ContentType="application/vnd.openxmlformats-officedocument.theme+xml"/>
  <Override PartName="/ppt/slideLayouts/slideLayout78.xml" ContentType="application/vnd.openxmlformats-officedocument.presentationml.slideLayout+xml"/>
  <Override PartName="/ppt/slideLayouts/slideLayout79.xml" ContentType="application/vnd.openxmlformats-officedocument.presentationml.slideLayout+xml"/>
  <Override PartName="/ppt/slideLayouts/slideLayout80.xml" ContentType="application/vnd.openxmlformats-officedocument.presentationml.slideLayout+xml"/>
  <Override PartName="/ppt/slideLayouts/slideLayout81.xml" ContentType="application/vnd.openxmlformats-officedocument.presentationml.slideLayout+xml"/>
  <Override PartName="/ppt/slideLayouts/slideLayout82.xml" ContentType="application/vnd.openxmlformats-officedocument.presentationml.slideLayout+xml"/>
  <Override PartName="/ppt/slideLayouts/slideLayout83.xml" ContentType="application/vnd.openxmlformats-officedocument.presentationml.slideLayout+xml"/>
  <Override PartName="/ppt/slideLayouts/slideLayout84.xml" ContentType="application/vnd.openxmlformats-officedocument.presentationml.slideLayout+xml"/>
  <Override PartName="/ppt/slideLayouts/slideLayout85.xml" ContentType="application/vnd.openxmlformats-officedocument.presentationml.slideLayout+xml"/>
  <Override PartName="/ppt/slideLayouts/slideLayout86.xml" ContentType="application/vnd.openxmlformats-officedocument.presentationml.slideLayout+xml"/>
  <Override PartName="/ppt/slideLayouts/slideLayout87.xml" ContentType="application/vnd.openxmlformats-officedocument.presentationml.slideLayout+xml"/>
  <Override PartName="/ppt/slideLayouts/slideLayout88.xml" ContentType="application/vnd.openxmlformats-officedocument.presentationml.slideLayout+xml"/>
  <Override PartName="/ppt/theme/theme8.xml" ContentType="application/vnd.openxmlformats-officedocument.theme+xml"/>
  <Override PartName="/ppt/slideLayouts/slideLayout89.xml" ContentType="application/vnd.openxmlformats-officedocument.presentationml.slideLayout+xml"/>
  <Override PartName="/ppt/slideLayouts/slideLayout90.xml" ContentType="application/vnd.openxmlformats-officedocument.presentationml.slideLayout+xml"/>
  <Override PartName="/ppt/slideLayouts/slideLayout91.xml" ContentType="application/vnd.openxmlformats-officedocument.presentationml.slideLayout+xml"/>
  <Override PartName="/ppt/slideLayouts/slideLayout92.xml" ContentType="application/vnd.openxmlformats-officedocument.presentationml.slideLayout+xml"/>
  <Override PartName="/ppt/slideLayouts/slideLayout93.xml" ContentType="application/vnd.openxmlformats-officedocument.presentationml.slideLayout+xml"/>
  <Override PartName="/ppt/slideLayouts/slideLayout94.xml" ContentType="application/vnd.openxmlformats-officedocument.presentationml.slideLayout+xml"/>
  <Override PartName="/ppt/slideLayouts/slideLayout95.xml" ContentType="application/vnd.openxmlformats-officedocument.presentationml.slideLayout+xml"/>
  <Override PartName="/ppt/slideLayouts/slideLayout96.xml" ContentType="application/vnd.openxmlformats-officedocument.presentationml.slideLayout+xml"/>
  <Override PartName="/ppt/slideLayouts/slideLayout97.xml" ContentType="application/vnd.openxmlformats-officedocument.presentationml.slideLayout+xml"/>
  <Override PartName="/ppt/slideLayouts/slideLayout98.xml" ContentType="application/vnd.openxmlformats-officedocument.presentationml.slideLayout+xml"/>
  <Override PartName="/ppt/slideLayouts/slideLayout99.xml" ContentType="application/vnd.openxmlformats-officedocument.presentationml.slideLayout+xml"/>
  <Override PartName="/ppt/theme/theme9.xml" ContentType="application/vnd.openxmlformats-officedocument.theme+xml"/>
  <Override PartName="/ppt/slideLayouts/slideLayout100.xml" ContentType="application/vnd.openxmlformats-officedocument.presentationml.slideLayout+xml"/>
  <Override PartName="/ppt/slideLayouts/slideLayout101.xml" ContentType="application/vnd.openxmlformats-officedocument.presentationml.slideLayout+xml"/>
  <Override PartName="/ppt/slideLayouts/slideLayout102.xml" ContentType="application/vnd.openxmlformats-officedocument.presentationml.slideLayout+xml"/>
  <Override PartName="/ppt/slideLayouts/slideLayout103.xml" ContentType="application/vnd.openxmlformats-officedocument.presentationml.slideLayout+xml"/>
  <Override PartName="/ppt/slideLayouts/slideLayout104.xml" ContentType="application/vnd.openxmlformats-officedocument.presentationml.slideLayout+xml"/>
  <Override PartName="/ppt/slideLayouts/slideLayout105.xml" ContentType="application/vnd.openxmlformats-officedocument.presentationml.slideLayout+xml"/>
  <Override PartName="/ppt/slideLayouts/slideLayout106.xml" ContentType="application/vnd.openxmlformats-officedocument.presentationml.slideLayout+xml"/>
  <Override PartName="/ppt/slideLayouts/slideLayout107.xml" ContentType="application/vnd.openxmlformats-officedocument.presentationml.slideLayout+xml"/>
  <Override PartName="/ppt/slideLayouts/slideLayout108.xml" ContentType="application/vnd.openxmlformats-officedocument.presentationml.slideLayout+xml"/>
  <Override PartName="/ppt/slideLayouts/slideLayout109.xml" ContentType="application/vnd.openxmlformats-officedocument.presentationml.slideLayout+xml"/>
  <Override PartName="/ppt/slideLayouts/slideLayout110.xml" ContentType="application/vnd.openxmlformats-officedocument.presentationml.slideLayout+xml"/>
  <Override PartName="/ppt/theme/theme10.xml" ContentType="application/vnd.openxmlformats-officedocument.theme+xml"/>
  <Override PartName="/ppt/slideLayouts/slideLayout111.xml" ContentType="application/vnd.openxmlformats-officedocument.presentationml.slideLayout+xml"/>
  <Override PartName="/ppt/slideLayouts/slideLayout112.xml" ContentType="application/vnd.openxmlformats-officedocument.presentationml.slideLayout+xml"/>
  <Override PartName="/ppt/slideLayouts/slideLayout113.xml" ContentType="application/vnd.openxmlformats-officedocument.presentationml.slideLayout+xml"/>
  <Override PartName="/ppt/slideLayouts/slideLayout114.xml" ContentType="application/vnd.openxmlformats-officedocument.presentationml.slideLayout+xml"/>
  <Override PartName="/ppt/slideLayouts/slideLayout115.xml" ContentType="application/vnd.openxmlformats-officedocument.presentationml.slideLayout+xml"/>
  <Override PartName="/ppt/slideLayouts/slideLayout116.xml" ContentType="application/vnd.openxmlformats-officedocument.presentationml.slideLayout+xml"/>
  <Override PartName="/ppt/slideLayouts/slideLayout117.xml" ContentType="application/vnd.openxmlformats-officedocument.presentationml.slideLayout+xml"/>
  <Override PartName="/ppt/slideLayouts/slideLayout118.xml" ContentType="application/vnd.openxmlformats-officedocument.presentationml.slideLayout+xml"/>
  <Override PartName="/ppt/slideLayouts/slideLayout119.xml" ContentType="application/vnd.openxmlformats-officedocument.presentationml.slideLayout+xml"/>
  <Override PartName="/ppt/slideLayouts/slideLayout120.xml" ContentType="application/vnd.openxmlformats-officedocument.presentationml.slideLayout+xml"/>
  <Override PartName="/ppt/slideLayouts/slideLayout121.xml" ContentType="application/vnd.openxmlformats-officedocument.presentationml.slideLayout+xml"/>
  <Override PartName="/ppt/theme/theme11.xml" ContentType="application/vnd.openxmlformats-officedocument.theme+xml"/>
  <Override PartName="/ppt/slideLayouts/slideLayout122.xml" ContentType="application/vnd.openxmlformats-officedocument.presentationml.slideLayout+xml"/>
  <Override PartName="/ppt/slideLayouts/slideLayout123.xml" ContentType="application/vnd.openxmlformats-officedocument.presentationml.slideLayout+xml"/>
  <Override PartName="/ppt/slideLayouts/slideLayout124.xml" ContentType="application/vnd.openxmlformats-officedocument.presentationml.slideLayout+xml"/>
  <Override PartName="/ppt/slideLayouts/slideLayout125.xml" ContentType="application/vnd.openxmlformats-officedocument.presentationml.slideLayout+xml"/>
  <Override PartName="/ppt/slideLayouts/slideLayout126.xml" ContentType="application/vnd.openxmlformats-officedocument.presentationml.slideLayout+xml"/>
  <Override PartName="/ppt/slideLayouts/slideLayout127.xml" ContentType="application/vnd.openxmlformats-officedocument.presentationml.slideLayout+xml"/>
  <Override PartName="/ppt/slideLayouts/slideLayout128.xml" ContentType="application/vnd.openxmlformats-officedocument.presentationml.slideLayout+xml"/>
  <Override PartName="/ppt/slideLayouts/slideLayout129.xml" ContentType="application/vnd.openxmlformats-officedocument.presentationml.slideLayout+xml"/>
  <Override PartName="/ppt/slideLayouts/slideLayout130.xml" ContentType="application/vnd.openxmlformats-officedocument.presentationml.slideLayout+xml"/>
  <Override PartName="/ppt/slideLayouts/slideLayout131.xml" ContentType="application/vnd.openxmlformats-officedocument.presentationml.slideLayout+xml"/>
  <Override PartName="/ppt/slideLayouts/slideLayout132.xml" ContentType="application/vnd.openxmlformats-officedocument.presentationml.slideLayout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  <p:sldMasterId id="2147483696" r:id="rId2"/>
    <p:sldMasterId id="2147483708" r:id="rId3"/>
    <p:sldMasterId id="2147483720" r:id="rId4"/>
    <p:sldMasterId id="2147483732" r:id="rId5"/>
    <p:sldMasterId id="2147483744" r:id="rId6"/>
    <p:sldMasterId id="2147483756" r:id="rId7"/>
    <p:sldMasterId id="2147483768" r:id="rId8"/>
    <p:sldMasterId id="2147483780" r:id="rId9"/>
    <p:sldMasterId id="2147483792" r:id="rId10"/>
    <p:sldMasterId id="2147483804" r:id="rId11"/>
    <p:sldMasterId id="2147483906" r:id="rId12"/>
  </p:sldMasterIdLst>
  <p:sldIdLst>
    <p:sldId id="256" r:id="rId13"/>
    <p:sldId id="261" r:id="rId14"/>
    <p:sldId id="306" r:id="rId15"/>
    <p:sldId id="263" r:id="rId16"/>
    <p:sldId id="310" r:id="rId17"/>
    <p:sldId id="287" r:id="rId18"/>
    <p:sldId id="264" r:id="rId19"/>
    <p:sldId id="311" r:id="rId20"/>
    <p:sldId id="312" r:id="rId21"/>
    <p:sldId id="327" r:id="rId22"/>
    <p:sldId id="265" r:id="rId23"/>
    <p:sldId id="268" r:id="rId24"/>
    <p:sldId id="307" r:id="rId25"/>
    <p:sldId id="269" r:id="rId26"/>
    <p:sldId id="272" r:id="rId27"/>
    <p:sldId id="266" r:id="rId28"/>
    <p:sldId id="271" r:id="rId29"/>
    <p:sldId id="301" r:id="rId30"/>
    <p:sldId id="275" r:id="rId31"/>
    <p:sldId id="299" r:id="rId32"/>
    <p:sldId id="274" r:id="rId33"/>
    <p:sldId id="325" r:id="rId34"/>
    <p:sldId id="297" r:id="rId35"/>
    <p:sldId id="329" r:id="rId36"/>
    <p:sldId id="322" r:id="rId37"/>
    <p:sldId id="323" r:id="rId38"/>
    <p:sldId id="298" r:id="rId39"/>
    <p:sldId id="316" r:id="rId40"/>
    <p:sldId id="326" r:id="rId41"/>
    <p:sldId id="276" r:id="rId42"/>
    <p:sldId id="267" r:id="rId43"/>
    <p:sldId id="296" r:id="rId44"/>
    <p:sldId id="295" r:id="rId45"/>
    <p:sldId id="293" r:id="rId46"/>
    <p:sldId id="288" r:id="rId47"/>
    <p:sldId id="291" r:id="rId48"/>
    <p:sldId id="315" r:id="rId49"/>
    <p:sldId id="289" r:id="rId50"/>
    <p:sldId id="277" r:id="rId51"/>
    <p:sldId id="273" r:id="rId52"/>
    <p:sldId id="280" r:id="rId53"/>
    <p:sldId id="284" r:id="rId54"/>
    <p:sldId id="282" r:id="rId55"/>
    <p:sldId id="328" r:id="rId56"/>
    <p:sldId id="309" r:id="rId57"/>
    <p:sldId id="317" r:id="rId58"/>
    <p:sldId id="283" r:id="rId59"/>
    <p:sldId id="285" r:id="rId60"/>
    <p:sldId id="318" r:id="rId61"/>
    <p:sldId id="330" r:id="rId62"/>
    <p:sldId id="319" r:id="rId63"/>
    <p:sldId id="262" r:id="rId64"/>
    <p:sldId id="320" r:id="rId65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294" autoAdjust="0"/>
    <p:restoredTop sz="94660"/>
  </p:normalViewPr>
  <p:slideViewPr>
    <p:cSldViewPr>
      <p:cViewPr varScale="1">
        <p:scale>
          <a:sx n="70" d="100"/>
          <a:sy n="70" d="100"/>
        </p:scale>
        <p:origin x="1398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14.xml"/><Relationship Id="rId21" Type="http://schemas.openxmlformats.org/officeDocument/2006/relationships/slide" Target="slides/slide9.xml"/><Relationship Id="rId42" Type="http://schemas.openxmlformats.org/officeDocument/2006/relationships/slide" Target="slides/slide30.xml"/><Relationship Id="rId47" Type="http://schemas.openxmlformats.org/officeDocument/2006/relationships/slide" Target="slides/slide35.xml"/><Relationship Id="rId63" Type="http://schemas.openxmlformats.org/officeDocument/2006/relationships/slide" Target="slides/slide51.xml"/><Relationship Id="rId68" Type="http://schemas.openxmlformats.org/officeDocument/2006/relationships/theme" Target="theme/theme1.xml"/><Relationship Id="rId7" Type="http://schemas.openxmlformats.org/officeDocument/2006/relationships/slideMaster" Target="slideMasters/slideMaster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9" Type="http://schemas.openxmlformats.org/officeDocument/2006/relationships/slide" Target="slides/slide17.xml"/><Relationship Id="rId11" Type="http://schemas.openxmlformats.org/officeDocument/2006/relationships/slideMaster" Target="slideMasters/slideMaster11.xml"/><Relationship Id="rId24" Type="http://schemas.openxmlformats.org/officeDocument/2006/relationships/slide" Target="slides/slide12.xml"/><Relationship Id="rId32" Type="http://schemas.openxmlformats.org/officeDocument/2006/relationships/slide" Target="slides/slide20.xml"/><Relationship Id="rId37" Type="http://schemas.openxmlformats.org/officeDocument/2006/relationships/slide" Target="slides/slide25.xml"/><Relationship Id="rId40" Type="http://schemas.openxmlformats.org/officeDocument/2006/relationships/slide" Target="slides/slide28.xml"/><Relationship Id="rId45" Type="http://schemas.openxmlformats.org/officeDocument/2006/relationships/slide" Target="slides/slide33.xml"/><Relationship Id="rId53" Type="http://schemas.openxmlformats.org/officeDocument/2006/relationships/slide" Target="slides/slide41.xml"/><Relationship Id="rId58" Type="http://schemas.openxmlformats.org/officeDocument/2006/relationships/slide" Target="slides/slide46.xml"/><Relationship Id="rId66" Type="http://schemas.openxmlformats.org/officeDocument/2006/relationships/presProps" Target="presProps.xml"/><Relationship Id="rId5" Type="http://schemas.openxmlformats.org/officeDocument/2006/relationships/slideMaster" Target="slideMasters/slideMaster5.xml"/><Relationship Id="rId61" Type="http://schemas.openxmlformats.org/officeDocument/2006/relationships/slide" Target="slides/slide49.xml"/><Relationship Id="rId19" Type="http://schemas.openxmlformats.org/officeDocument/2006/relationships/slide" Target="slides/slide7.xml"/><Relationship Id="rId14" Type="http://schemas.openxmlformats.org/officeDocument/2006/relationships/slide" Target="slides/slide2.xml"/><Relationship Id="rId22" Type="http://schemas.openxmlformats.org/officeDocument/2006/relationships/slide" Target="slides/slide10.xml"/><Relationship Id="rId27" Type="http://schemas.openxmlformats.org/officeDocument/2006/relationships/slide" Target="slides/slide15.xml"/><Relationship Id="rId30" Type="http://schemas.openxmlformats.org/officeDocument/2006/relationships/slide" Target="slides/slide18.xml"/><Relationship Id="rId35" Type="http://schemas.openxmlformats.org/officeDocument/2006/relationships/slide" Target="slides/slide23.xml"/><Relationship Id="rId43" Type="http://schemas.openxmlformats.org/officeDocument/2006/relationships/slide" Target="slides/slide31.xml"/><Relationship Id="rId48" Type="http://schemas.openxmlformats.org/officeDocument/2006/relationships/slide" Target="slides/slide36.xml"/><Relationship Id="rId56" Type="http://schemas.openxmlformats.org/officeDocument/2006/relationships/slide" Target="slides/slide44.xml"/><Relationship Id="rId64" Type="http://schemas.openxmlformats.org/officeDocument/2006/relationships/slide" Target="slides/slide52.xml"/><Relationship Id="rId69" Type="http://schemas.openxmlformats.org/officeDocument/2006/relationships/tableStyles" Target="tableStyles.xml"/><Relationship Id="rId8" Type="http://schemas.openxmlformats.org/officeDocument/2006/relationships/slideMaster" Target="slideMasters/slideMaster8.xml"/><Relationship Id="rId51" Type="http://schemas.openxmlformats.org/officeDocument/2006/relationships/slide" Target="slides/slide39.xml"/><Relationship Id="rId3" Type="http://schemas.openxmlformats.org/officeDocument/2006/relationships/slideMaster" Target="slideMasters/slideMaster3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slide" Target="slides/slide13.xml"/><Relationship Id="rId33" Type="http://schemas.openxmlformats.org/officeDocument/2006/relationships/slide" Target="slides/slide21.xml"/><Relationship Id="rId38" Type="http://schemas.openxmlformats.org/officeDocument/2006/relationships/slide" Target="slides/slide26.xml"/><Relationship Id="rId46" Type="http://schemas.openxmlformats.org/officeDocument/2006/relationships/slide" Target="slides/slide34.xml"/><Relationship Id="rId59" Type="http://schemas.openxmlformats.org/officeDocument/2006/relationships/slide" Target="slides/slide47.xml"/><Relationship Id="rId67" Type="http://schemas.openxmlformats.org/officeDocument/2006/relationships/viewProps" Target="viewProps.xml"/><Relationship Id="rId20" Type="http://schemas.openxmlformats.org/officeDocument/2006/relationships/slide" Target="slides/slide8.xml"/><Relationship Id="rId41" Type="http://schemas.openxmlformats.org/officeDocument/2006/relationships/slide" Target="slides/slide29.xml"/><Relationship Id="rId54" Type="http://schemas.openxmlformats.org/officeDocument/2006/relationships/slide" Target="slides/slide42.xml"/><Relationship Id="rId62" Type="http://schemas.openxmlformats.org/officeDocument/2006/relationships/slide" Target="slides/slide50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5" Type="http://schemas.openxmlformats.org/officeDocument/2006/relationships/slide" Target="slides/slide3.xml"/><Relationship Id="rId23" Type="http://schemas.openxmlformats.org/officeDocument/2006/relationships/slide" Target="slides/slide11.xml"/><Relationship Id="rId28" Type="http://schemas.openxmlformats.org/officeDocument/2006/relationships/slide" Target="slides/slide16.xml"/><Relationship Id="rId36" Type="http://schemas.openxmlformats.org/officeDocument/2006/relationships/slide" Target="slides/slide24.xml"/><Relationship Id="rId49" Type="http://schemas.openxmlformats.org/officeDocument/2006/relationships/slide" Target="slides/slide37.xml"/><Relationship Id="rId57" Type="http://schemas.openxmlformats.org/officeDocument/2006/relationships/slide" Target="slides/slide45.xml"/><Relationship Id="rId10" Type="http://schemas.openxmlformats.org/officeDocument/2006/relationships/slideMaster" Target="slideMasters/slideMaster10.xml"/><Relationship Id="rId31" Type="http://schemas.openxmlformats.org/officeDocument/2006/relationships/slide" Target="slides/slide19.xml"/><Relationship Id="rId44" Type="http://schemas.openxmlformats.org/officeDocument/2006/relationships/slide" Target="slides/slide32.xml"/><Relationship Id="rId52" Type="http://schemas.openxmlformats.org/officeDocument/2006/relationships/slide" Target="slides/slide40.xml"/><Relationship Id="rId60" Type="http://schemas.openxmlformats.org/officeDocument/2006/relationships/slide" Target="slides/slide48.xml"/><Relationship Id="rId65" Type="http://schemas.openxmlformats.org/officeDocument/2006/relationships/slide" Target="slides/slide53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9" Type="http://schemas.openxmlformats.org/officeDocument/2006/relationships/slide" Target="slides/slide27.xml"/><Relationship Id="rId34" Type="http://schemas.openxmlformats.org/officeDocument/2006/relationships/slide" Target="slides/slide22.xml"/><Relationship Id="rId50" Type="http://schemas.openxmlformats.org/officeDocument/2006/relationships/slide" Target="slides/slide38.xml"/><Relationship Id="rId55" Type="http://schemas.openxmlformats.org/officeDocument/2006/relationships/slide" Target="slides/slide4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0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1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1.xml"/></Relationships>
</file>

<file path=ppt/slideLayouts/_rels/slideLayout1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6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8.xml"/></Relationships>
</file>

<file path=ppt/slideLayouts/_rels/slideLayout7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8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9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7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371A9-9F45-4634-99A9-D953A2390932}" type="datetimeFigureOut">
              <a:rPr lang="fr-CA" altLang="en-US"/>
              <a:pPr/>
              <a:t>2014-10-01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1E58-B593-40A5-9A39-CF2F26597844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3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0343261-AFF1-4FE6-AF6B-57D739F351E2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72E60A-4DF9-4A6D-B885-BE0A49F84A1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0BAA53-7CDD-452A-B8E5-480C21B58343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9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303B09-EA59-4D18-ABD6-6F3D47FEDA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29306E-D89F-4C16-BC16-9150B9C07F0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0E9166-48DF-4F11-A392-924BDAE1C7E2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FE2635-2B31-4E5B-AE5E-38B454FD0393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1B8BC7-A8AD-4F8C-9C7A-BEDF1DD68EBE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1B47BE-5D68-4EAA-B8A6-D4EC960361B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0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E71E70-B983-43B3-9C4A-06D4E2C0B646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8BE733F-3DE7-4BFD-8FAA-ED2FB08BDB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1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5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14EC48A-D98B-43EE-8CEA-AF46C23597C2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0B9245-15DF-4F2E-B14B-0E7ABE0C630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1CE4AF7-E566-44BE-A970-0CA8BA973514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F520A6-3896-4113-BCB9-E7A01737AAF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31DB3B8-58F8-435C-B9FE-82DF1ECE3846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055E82-B961-4581-A2CF-73CB73E9295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D21A446-6138-4166-A85A-C72191768A85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1F43E-7628-4E5C-9339-80870446716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01C488A-6B38-4155-B0AB-395FEC2A3C35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F07243D-8608-4DE7-8475-EA47F2CCE05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4B85811-DF54-4625-8D12-C06DF35FF9AF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73E35A-A562-4793-AE21-31ADEF07D20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5D64278-2DC0-477C-BBD0-4957131E016C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9D7E53-59E1-4DBE-BDCB-C855DB0DCF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E421A0D-BF81-43A9-AC7F-2E296AD01FA4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21418A-4F5D-44C0-A154-A6970FCA0B10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B612DF-C3E3-476B-8461-49B50ABFDFA7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F9305B4-3B35-4FD4-8046-1B0849BBE6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9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B16DDC-ECD1-4AE6-9DC1-1484AAED8B02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C497EF-7136-47EE-8F9A-F91DF6EA3ED8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777F83A-9486-4E62-8EE7-BDBABB843F10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F331C6-660A-4B88-B9D0-C9442B4CA1E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3C65C-75DC-433F-8F30-86189EE70913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EE84E19-5B65-472C-A34B-FA1CB9B699C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k-SK" smtClean="0"/>
              <a:t>Upravte štýl predlohy podnadpisov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343261-AFF1-4FE6-AF6B-57D739F351E2}" type="slidenum">
              <a:rPr lang="sk-SK" altLang="zh-CN" smtClean="0"/>
              <a:pPr/>
              <a:t>‹#›</a:t>
            </a:fld>
            <a:endParaRPr lang="sk-SK" altLang="zh-CN"/>
          </a:p>
        </p:txBody>
      </p:sp>
      <p:cxnSp>
        <p:nvCxnSpPr>
          <p:cNvPr id="11" name="Straight Connector 10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0" y="-1"/>
            <a:ext cx="9144000" cy="4572001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935981771"/>
      </p:ext>
    </p:extLst>
  </p:cSld>
  <p:clrMapOvr>
    <a:masterClrMapping/>
  </p:clrMapOvr>
</p:sldLayout>
</file>

<file path=ppt/slideLayouts/slideLayout1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1246854892"/>
      </p:ext>
    </p:extLst>
  </p:cSld>
  <p:clrMapOvr>
    <a:masterClrMapping/>
  </p:clrMapOvr>
</p:sldLayout>
</file>

<file path=ppt/slideLayouts/slideLayout1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b="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0BAA53-7CDD-452A-B8E5-480C21B58343}" type="slidenum">
              <a:rPr lang="sk-SK" altLang="zh-CN" smtClean="0"/>
              <a:pPr/>
              <a:t>‹#›</a:t>
            </a:fld>
            <a:endParaRPr lang="sk-SK" altLang="zh-CN"/>
          </a:p>
        </p:txBody>
      </p:sp>
      <p:sp>
        <p:nvSpPr>
          <p:cNvPr id="10" name="Rectangle 9"/>
          <p:cNvSpPr/>
          <p:nvPr/>
        </p:nvSpPr>
        <p:spPr>
          <a:xfrm>
            <a:off x="0" y="-1"/>
            <a:ext cx="9144000" cy="4572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3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583886697"/>
      </p:ext>
    </p:extLst>
  </p:cSld>
  <p:clrMapOvr>
    <a:masterClrMapping/>
  </p:clrMapOvr>
</p:sldLayout>
</file>

<file path=ppt/slideLayouts/slideLayout1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303B09-EA59-4D18-ABD6-6F3D47FEDADF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1955371252"/>
      </p:ext>
    </p:extLst>
  </p:cSld>
  <p:clrMapOvr>
    <a:masterClrMapping/>
  </p:clrMapOvr>
</p:sldLayout>
</file>

<file path=ppt/slideLayouts/slideLayout1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2">
                    <a:lumMod val="75000"/>
                  </a:schemeClr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2">
                    <a:lumMod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l" defTabSz="914400" rtl="0" eaLnBrk="1" latinLnBrk="0" hangingPunct="1">
              <a:lnSpc>
                <a:spcPct val="90000"/>
              </a:lnSpc>
              <a:spcBef>
                <a:spcPts val="1800"/>
              </a:spcBef>
              <a:buNone/>
            </a:pPr>
            <a:r>
              <a:rPr lang="sk-SK" smtClean="0"/>
              <a:t>Upravte štýl predlohy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29306E-D89F-4C16-BC16-9150B9C07F08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969366377"/>
      </p:ext>
    </p:extLst>
  </p:cSld>
  <p:clrMapOvr>
    <a:masterClrMapping/>
  </p:clrMapOvr>
</p:sldLayout>
</file>

<file path=ppt/slideLayouts/slideLayout1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0E9166-48DF-4F11-A392-924BDAE1C7E2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1540975626"/>
      </p:ext>
    </p:extLst>
  </p:cSld>
  <p:clrMapOvr>
    <a:masterClrMapping/>
  </p:clrMapOvr>
</p:sldLayout>
</file>

<file path=ppt/slideLayouts/slideLayout1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FE2635-2B31-4E5B-AE5E-38B454FD0393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3756190984"/>
      </p:ext>
    </p:extLst>
  </p:cSld>
  <p:clrMapOvr>
    <a:masterClrMapping/>
  </p:clrMapOvr>
</p:sldLayout>
</file>

<file path=ppt/slideLayouts/slideLayout1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1B8BC7-A8AD-4F8C-9C7A-BEDF1DD68EBE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429387867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6AF2A0D-D3CD-4269-81FD-A025B21F4796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8CDF3E-3C15-4C70-B8DF-B2C499C1E7A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3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 anchor="ctr">
            <a:normAutofit/>
          </a:bodyPr>
          <a:lstStyle>
            <a:lvl1pPr algn="r">
              <a:defRPr sz="4400" spc="200" baseline="0"/>
            </a:lvl1pPr>
          </a:lstStyle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2">
              <a:lumMod val="60000"/>
              <a:lumOff val="40000"/>
            </a:schemeClr>
          </a:solidFill>
        </p:spPr>
        <p:txBody>
          <a:bodyPr lIns="457200" tIns="365760"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sk-SK" smtClean="0"/>
              <a:t>Ak chcete pridať obrázok, kliknite na ikonu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sk-SK" smtClean="0"/>
              <a:t>Upravte štýl predlohy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11B47BE-5D68-4EAA-B8A6-D4EC960361B8}" type="slidenum">
              <a:rPr lang="sk-SK" altLang="zh-CN" smtClean="0"/>
              <a:pPr/>
              <a:t>‹#›</a:t>
            </a:fld>
            <a:endParaRPr lang="sk-SK" altLang="zh-CN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6290132" y="5264106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97730796"/>
      </p:ext>
    </p:extLst>
  </p:cSld>
  <p:clrMapOvr>
    <a:masterClrMapping/>
  </p:clrMapOvr>
</p:sldLayout>
</file>

<file path=ppt/slideLayouts/slideLayout13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71E70-B983-43B3-9C4A-06D4E2C0B646}" type="slidenum">
              <a:rPr lang="sk-SK" altLang="zh-CN" smtClean="0"/>
              <a:pPr/>
              <a:t>‹#›</a:t>
            </a:fld>
            <a:endParaRPr lang="sk-SK" altLang="zh-CN"/>
          </a:p>
        </p:txBody>
      </p:sp>
    </p:spTree>
    <p:extLst>
      <p:ext uri="{BB962C8B-B14F-4D97-AF65-F5344CB8AC3E}">
        <p14:creationId xmlns:p14="http://schemas.microsoft.com/office/powerpoint/2010/main" val="3354498858"/>
      </p:ext>
    </p:extLst>
  </p:cSld>
  <p:clrMapOvr>
    <a:masterClrMapping/>
  </p:clrMapOvr>
</p:sldLayout>
</file>

<file path=ppt/slideLayouts/slideLayout13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BE733F-3DE7-4BFD-8FAA-ED2FB08BDBDF}" type="slidenum">
              <a:rPr lang="sk-SK" altLang="zh-CN" smtClean="0"/>
              <a:pPr/>
              <a:t>‹#›</a:t>
            </a:fld>
            <a:endParaRPr lang="sk-SK" altLang="zh-CN"/>
          </a:p>
        </p:txBody>
      </p:sp>
      <p:cxnSp>
        <p:nvCxnSpPr>
          <p:cNvPr id="8" name="Straight Connector 7"/>
          <p:cNvCxnSpPr/>
          <p:nvPr/>
        </p:nvCxnSpPr>
        <p:spPr>
          <a:xfrm rot="5400000" flipV="1">
            <a:off x="7543800" y="173563"/>
            <a:ext cx="0" cy="6858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7860360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1973408-326F-45B7-9CC3-E97DCFF5A60C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8D0800B-17AA-499C-8D92-FE9533D2DF0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5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B6782C5-CAE6-4A09-A34D-454B37724469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A2049C-B906-488E-ADC6-4203E1DD704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FCF56F5-D49A-4420-AE01-76D9B3B437EA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C41D6A-CF9A-41B2-9ABC-3D5DDD7903CC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315159D-D5E8-41C7-86F2-A77EB84301F1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B381A47-A934-4661-B40F-64C73DD4110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7C8BB24-C2DF-4838-A4C2-9E55AB1ADC2B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EA83BF-36B0-4151-9FDD-D07428BB6236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8F36F9F-7D3D-4C8D-AC1C-BF4A2884078D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40E60-257A-4F53-B05E-3273A21C99C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2179467-742C-46C2-8E63-3FC9FD240228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A89ADF-95BF-4212-A1F2-B94B770B7692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A5E1C1-640F-499E-834D-434C215540A6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0BD6E91-C86F-4140-BB0C-74E9951BBF59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E0C680-FD75-4044-9062-18CC77389067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1AA165-58D7-4448-A321-8F51B48C1D81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5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2E371A9-9F45-4634-99A9-D953A2390932}" type="datetimeFigureOut">
              <a:rPr lang="fr-CA" altLang="en-US" smtClean="0"/>
              <a:pPr/>
              <a:t>2014-10-01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B91E58-B593-40A5-9A39-CF2F26597844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D642-2D92-477F-8237-C7C9C6CCE78A}" type="datetimeFigureOut">
              <a:rPr lang="fr-CA" altLang="en-US" smtClean="0"/>
              <a:pPr/>
              <a:t>2014-10-01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AACE-2845-41E3-BA68-84A80049E5BD}" type="slidenum">
              <a:rPr lang="fr-CA" altLang="en-US" smtClean="0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2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D83D642-2D92-477F-8237-C7C9C6CCE78A}" type="datetimeFigureOut">
              <a:rPr lang="fr-CA" altLang="en-US"/>
              <a:pPr/>
              <a:t>2014-10-01</a:t>
            </a:fld>
            <a:endParaRPr lang="fr-CA" altLang="en-US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CA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43AACE-2845-41E3-BA68-84A80049E5BD}" type="slidenum">
              <a:rPr lang="fr-CA" altLang="en-US"/>
              <a:pPr/>
              <a:t>‹#›</a:t>
            </a:fld>
            <a:endParaRPr lang="fr-CA" altLang="en-US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1498"/>
            <a:ext cx="7772400" cy="1468967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C5A75C-4E94-4611-BF57-1E2E7CD62E8E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A1E420-F544-45AF-96F2-848791C9E79D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6C19C20-3D0C-4719-8F9E-012B161F9E39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5A98B17-E7D0-4431-AA51-CB41D245B51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3133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187"/>
            <a:ext cx="7772400" cy="1500716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3064911-BC2E-498E-9A7E-730B90234D5F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C89D0D-5339-42A2-999C-0D689061EC54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4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D68B217-DFFD-4C8A-BA78-F7DAFF377CAD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1DBC9BD-885D-4CF5-8CEE-D289D42E7C5E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6ADAA60-A2F5-4AB2-A8C3-234731333101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4E11EEE-0DBA-4483-B3B2-17EA821CB1FB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05287CC-797D-4421-8D48-F851FDD6E1C9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BD92C2-D5B1-46EA-9D1F-7901CF049367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13"/>
            <a:ext cx="4038600" cy="452543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D080AB8C-A518-4FFC-A911-2771CA6AC359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A67B9FE-4CBA-40BE-9D78-79ACD4509EF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00A3A57-6621-419E-B89F-02FCCA75098E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E206C4-AF1A-4AA3-BCED-A92CFEC4AF2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9546EE-F1D6-4BDA-8274-892E15AED71C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40A7E1-E9A6-4378-B3EC-74585A4122F3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88B87D9-42E9-46B0-AAF3-AFFC69B372CD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C353E4-C2DD-4542-B5A3-8AAEF67E8275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5168"/>
            <a:ext cx="2057400" cy="5850467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5168"/>
            <a:ext cx="6019800" cy="5850467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CE61E3-B671-4D9D-8AF0-18B786702E62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fr-FR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F9CD6A2-78BF-474C-BA15-E6AA1D5FF9BF}" type="slidenum">
              <a:rPr lang="fr-FR"/>
              <a:pPr/>
              <a:t>‹#›</a:t>
            </a:fld>
            <a:endParaRPr lang="fr-FR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图片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1" name="Rectangle 27"/>
          <p:cNvSpPr>
            <a:spLocks noGrp="1" noChangeArrowheads="1"/>
          </p:cNvSpPr>
          <p:nvPr>
            <p:ph type="ctrTitle"/>
          </p:nvPr>
        </p:nvSpPr>
        <p:spPr>
          <a:xfrm>
            <a:off x="468314" y="4149735"/>
            <a:ext cx="8207375" cy="960439"/>
          </a:xfrm>
        </p:spPr>
        <p:txBody>
          <a:bodyPr/>
          <a:lstStyle>
            <a:lvl1pPr>
              <a:defRPr sz="3400"/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/>
          </a:p>
        </p:txBody>
      </p:sp>
      <p:sp>
        <p:nvSpPr>
          <p:cNvPr id="2052" name="Rectangle 31"/>
          <p:cNvSpPr>
            <a:spLocks noGrp="1" noChangeArrowheads="1"/>
          </p:cNvSpPr>
          <p:nvPr>
            <p:ph type="subTitle" idx="1"/>
          </p:nvPr>
        </p:nvSpPr>
        <p:spPr>
          <a:xfrm>
            <a:off x="468314" y="5110165"/>
            <a:ext cx="8207375" cy="407987"/>
          </a:xfrm>
        </p:spPr>
        <p:txBody>
          <a:bodyPr anchor="ctr"/>
          <a:lstStyle>
            <a:lvl1pPr marL="0" indent="0">
              <a:buFont typeface="Wingdings" pitchFamily="2" charset="2"/>
              <a:buNone/>
              <a:defRPr sz="1800"/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68313" y="1125538"/>
            <a:ext cx="4027487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125538"/>
            <a:ext cx="4027488" cy="51831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4584"/>
            <a:ext cx="4040188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5934"/>
            <a:ext cx="4040188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4584"/>
            <a:ext cx="4041775" cy="641349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5934"/>
            <a:ext cx="4041775" cy="394970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4638" y="188915"/>
            <a:ext cx="2051050" cy="6119812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68313" y="188915"/>
            <a:ext cx="6003925" cy="6119812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</p:spTree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3779CA-7566-40BB-AD4F-C11A2B73C875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1A74648-507A-43FD-91B7-A3E28BDE72C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0EC666F-F363-4FE2-AB33-3D0902B9D51F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0A3EA19-1B41-445D-86D1-3DFB7B6EA229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6DFE196-0733-410B-8D6F-5F7B7FD566AE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396F414-08EE-498F-A22F-C599D99F7350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FF219C0-352F-49C2-B001-DC283D428243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DF13FD3-ECC1-4289-B153-F203F2F8E25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C045974-893C-4ECD-9665-BAA1ECB3DA2F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8DAE8AE4-CA3A-4098-B598-75C1BF1432CE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B23C881-9909-4885-B091-885B148AB886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1591BA13-D21E-4AA2-BE12-C33BBFAD139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E7865AC-AD33-4A13-BFE7-9ED8891C8EE1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A662038-6B89-4D58-BE4C-B120E61E0426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170C75D-11EF-4A20-8FDD-E17BCB8342C5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198C6BA-A33A-4992-B19D-4FBDA03EBA0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4A415836-AFF2-463C-B0FE-7C49C09541F3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2C19544F-4FAC-45B2-8BB8-4D647EDFE37B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850F461-DF71-4B19-9F73-D39DC67AD730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128941F-7F6F-4325-85BA-D83139586969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3D5312-F3AA-4092-9CAB-91A7627972B9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6F456-DA16-41BA-82C7-E66DA4332454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6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CEFC6721-BA62-4A43-A91E-7955BBD0601D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3B4698-D5F1-475F-86E7-0D62530B332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6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9899E7E-D021-4613-A08B-030950EA4B0F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72160CA-F3C9-4194-AADA-62745E1DBDEF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6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2EA0416-4440-42F8-ABD9-6E37EFC417B6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5B497A-D2E9-493A-A54D-D503C9698EEE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D95C26C-5F55-4DF7-9756-110C3F705E7E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248333-D41A-499D-B9B8-7923BAE51AE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9D15EFD-C564-41B6-83FA-9CA2E4CE9177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148B1D-5443-4497-B208-8CD0CAD11D69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A26B1ADA-0298-4654-8C94-1A8C23D2A1B3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3FC47-C9AB-4A87-B85B-594D4D7ECB1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3BA4E5F6-C3ED-4A7C-8A30-FAD9210A4FEF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99A660-3BDD-4480-B4DF-69FD99D6F42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D7EB78-4D67-4BA7-BF09-F2D76C7D7091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46358F-024C-418E-B0CA-736EAFF143C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9DC547-E334-4533-B3E8-6559E1EB21FF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647C41A-54D7-42E2-B5CE-C2B52B16ED00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5D3E468-AD03-4E5B-BEAF-6EFB9FD8806E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7195E6-815F-4541-84E7-B66D4AF9D966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58AD84BD-03C5-412A-976D-FBD0B2AEF924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FFD37C1-E63C-4897-98D0-EBF2F4C3AE22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7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0" y="3644901"/>
            <a:ext cx="9144000" cy="360363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CEFF43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1" name="Rectangle 3"/>
          <p:cNvSpPr>
            <a:spLocks noChangeArrowheads="1"/>
          </p:cNvSpPr>
          <p:nvPr/>
        </p:nvSpPr>
        <p:spPr bwMode="auto">
          <a:xfrm>
            <a:off x="0" y="4076701"/>
            <a:ext cx="9144000" cy="360363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0" y="4508501"/>
            <a:ext cx="9144000" cy="360363"/>
          </a:xfrm>
          <a:prstGeom prst="rect">
            <a:avLst/>
          </a:pr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tint val="60392"/>
                  <a:invGamma/>
                </a:scheme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2053" name="Picture 5" descr="精美环保系列１７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4925" y="1395413"/>
            <a:ext cx="3097213" cy="2322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054" name="Rectangle 6"/>
          <p:cNvSpPr>
            <a:spLocks noGrp="1" noChangeArrowheads="1"/>
          </p:cNvSpPr>
          <p:nvPr>
            <p:ph type="ctrTitle"/>
          </p:nvPr>
        </p:nvSpPr>
        <p:spPr>
          <a:xfrm>
            <a:off x="3060700" y="2565401"/>
            <a:ext cx="5399088" cy="1035051"/>
          </a:xfrm>
        </p:spPr>
        <p:txBody>
          <a:bodyPr/>
          <a:lstStyle>
            <a:lvl1pPr>
              <a:defRPr sz="3200">
                <a:effectLst>
                  <a:outerShdw blurRad="38100" dist="38100" dir="2700000" algn="tl">
                    <a:srgbClr val="C0C0C0"/>
                  </a:outerShdw>
                </a:effectLst>
              </a:defRPr>
            </a:lvl1pPr>
          </a:lstStyle>
          <a:p>
            <a:r>
              <a:rPr lang="sk-SK" altLang="zh-CN" smtClean="0"/>
              <a:t>Kliknite sem a upravte štýl predlohy nadpisov.</a:t>
            </a:r>
            <a:endParaRPr lang="zh-CN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ubTitle" idx="1"/>
          </p:nvPr>
        </p:nvSpPr>
        <p:spPr>
          <a:xfrm>
            <a:off x="3276601" y="5084765"/>
            <a:ext cx="5248275" cy="360363"/>
          </a:xfrm>
        </p:spPr>
        <p:txBody>
          <a:bodyPr/>
          <a:lstStyle>
            <a:lvl1pPr marL="0" indent="0" algn="r">
              <a:buFontTx/>
              <a:buNone/>
              <a:defRPr sz="2000"/>
            </a:lvl1pPr>
          </a:lstStyle>
          <a:p>
            <a:r>
              <a:rPr lang="sk-SK" altLang="zh-CN" smtClean="0"/>
              <a:t>Kliknite sem a upravte štýl predlohy podnadpisov.</a:t>
            </a:r>
            <a:endParaRPr lang="zh-CN"/>
          </a:p>
        </p:txBody>
      </p:sp>
      <p:sp>
        <p:nvSpPr>
          <p:cNvPr id="2056" name="Rectangle 8"/>
          <p:cNvSpPr>
            <a:spLocks noGrp="1" noChangeArrowheads="1"/>
          </p:cNvSpPr>
          <p:nvPr>
            <p:ph type="dt" sz="half" idx="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 sz="quarter" idx="4"/>
          </p:nvPr>
        </p:nvSpPr>
        <p:spPr/>
        <p:txBody>
          <a:bodyPr/>
          <a:lstStyle>
            <a:lvl1pPr>
              <a:defRPr/>
            </a:lvl1pPr>
          </a:lstStyle>
          <a:p>
            <a:fld id="{20343261-AFF1-4FE6-AF6B-57D739F351E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2058" name="Rectangle 10"/>
          <p:cNvSpPr>
            <a:spLocks noGrp="1" noChangeArrowheads="1"/>
          </p:cNvSpPr>
          <p:nvPr>
            <p:ph type="ftr" sz="quarter" idx="3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7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772E60A-4DF9-4A6D-B885-BE0A49F84A1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51"/>
            <a:ext cx="3008313" cy="116204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258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0"/>
            <a:ext cx="3008313" cy="46905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980BAA53-7CDD-452A-B8E5-480C21B5834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341437"/>
            <a:ext cx="4038600" cy="4032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341437"/>
            <a:ext cx="4038600" cy="4032251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A4303B09-EA59-4D18-ABD6-6F3D47FEDADF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8" name="Zástupný symbol čísla snímky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3B29306E-D89F-4C16-BC16-9150B9C07F0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9" name="Zástupný symbol päty 8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4B0E9166-48DF-4F11-A392-924BDAE1C7E2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3" name="Zástupný symbol čísla snímky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73FE2635-2B31-4E5B-AE5E-38B454FD0393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71B8BC7-A8AD-4F8C-9C7A-BEDF1DD68EBE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E11B47BE-5D68-4EAA-B8A6-D4EC960361B8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7" name="Zástupný symbol päty 6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C3E71E70-B983-43B3-9C4A-06D4E2C0B646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15128" y="117476"/>
            <a:ext cx="2071687" cy="5256213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395288" y="117476"/>
            <a:ext cx="6067425" cy="5256213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68BE733F-3DE7-4BFD-8FAA-ED2FB08BDBDF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/>
            </a:lvl1pPr>
          </a:lstStyle>
          <a:p>
            <a:endParaRPr lang="zh-CN" altLang="en-US"/>
          </a:p>
        </p:txBody>
      </p:sp>
    </p:spTree>
  </p:cSld>
  <p:clrMapOvr>
    <a:masterClrMapping/>
  </p:clrMapOvr>
</p:sldLayout>
</file>

<file path=ppt/slideLayouts/slideLayout8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á sním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36"/>
            <a:ext cx="7772400" cy="1470025"/>
          </a:xfrm>
        </p:spPr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sk-SK" smtClean="0"/>
              <a:t>Kliknite sem a upravte štýl predlohy podnadpisov.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5F59CE-4E78-4CF4-AC34-672687DDA14D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726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3833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868"/>
            <a:ext cx="5486400" cy="80433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0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6E4CC1-AFA4-4B2A-A260-520922513915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Hlavička sekc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E1D24AA-D7D0-4365-82AD-AA2EADD191A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503121-A761-468B-AB8E-EEE0371B745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tex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5" name="Zástupný symbol textu 4"/>
          <p:cNvSpPr>
            <a:spLocks noGrp="1"/>
          </p:cNvSpPr>
          <p:nvPr>
            <p:ph type="body" sz="quarter" idx="3"/>
          </p:nvPr>
        </p:nvSpPr>
        <p:spPr>
          <a:xfrm>
            <a:off x="4645033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6" name="Zástupný symbol obsahu 5"/>
          <p:cNvSpPr>
            <a:spLocks noGrp="1"/>
          </p:cNvSpPr>
          <p:nvPr>
            <p:ph sz="quarter" idx="4"/>
          </p:nvPr>
        </p:nvSpPr>
        <p:spPr>
          <a:xfrm>
            <a:off x="4645033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7" name="Zástupný symbol dátumu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8" name="Zástupný symbol päty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9" name="Zástupný symbol čísla snímky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F89709-FAD1-4FB7-8B6D-A7E0DF6A2136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Len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dátumu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päty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čísla snímky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E20918-9EE1-46A0-82F6-414651C11471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dátumu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3" name="Zástupný symbol päty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4" name="Zástupný symbol čísla snímky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7DB2666-7F0E-451C-8E17-BD466555447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575050" y="27306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457202" y="143510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BD4B139-77B6-4846-B255-7F08B23B737C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ok s p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obrázka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sk-SK" smtClean="0"/>
              <a:t>Ak chcete pridať obrázok, kliknite na ikonu</a:t>
            </a:r>
            <a:endParaRPr lang="sk-SK"/>
          </a:p>
        </p:txBody>
      </p:sp>
      <p:sp>
        <p:nvSpPr>
          <p:cNvPr id="4" name="Zástupný symbol textu 3"/>
          <p:cNvSpPr>
            <a:spLocks noGrp="1"/>
          </p:cNvSpPr>
          <p:nvPr>
            <p:ph type="body" sz="half" idx="2"/>
          </p:nvPr>
        </p:nvSpPr>
        <p:spPr>
          <a:xfrm>
            <a:off x="1792288" y="5367347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k-SK" smtClean="0"/>
              <a:t>Kliknite sem a upravte štýly predlohy textu.</a:t>
            </a:r>
          </a:p>
        </p:txBody>
      </p:sp>
      <p:sp>
        <p:nvSpPr>
          <p:cNvPr id="5" name="Zástupný symbol dátumu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päty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7" name="Zástupný symbol čísla snímky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EFC588-B3E3-41AA-9776-481619899E9A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z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F113FAF-2AD4-4937-BD16-45EDBBA6CDA1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Layouts/slideLayout9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Z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sk-SK" smtClean="0"/>
              <a:t>Kliknite sem a upravte štýl predlohy nadpisov.</a:t>
            </a:r>
            <a:endParaRPr lang="sk-SK"/>
          </a:p>
        </p:txBody>
      </p:sp>
      <p:sp>
        <p:nvSpPr>
          <p:cNvPr id="3" name="Zástupný symbol zvislého textu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sk-SK"/>
          </a:p>
        </p:txBody>
      </p:sp>
      <p:sp>
        <p:nvSpPr>
          <p:cNvPr id="4" name="Zástupný symbol dátumu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5" name="Zástupný symbol päty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sk-SK" altLang="zh-CN"/>
          </a:p>
        </p:txBody>
      </p:sp>
      <p:sp>
        <p:nvSpPr>
          <p:cNvPr id="6" name="Zástupný symbol čísla snímky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045A3E-F211-41CA-A1D4-ED52762D8BE5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10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07.xml"/><Relationship Id="rId3" Type="http://schemas.openxmlformats.org/officeDocument/2006/relationships/slideLayout" Target="../slideLayouts/slideLayout102.xml"/><Relationship Id="rId7" Type="http://schemas.openxmlformats.org/officeDocument/2006/relationships/slideLayout" Target="../slideLayouts/slideLayout106.xml"/><Relationship Id="rId12" Type="http://schemas.openxmlformats.org/officeDocument/2006/relationships/theme" Target="../theme/theme10.xml"/><Relationship Id="rId2" Type="http://schemas.openxmlformats.org/officeDocument/2006/relationships/slideLayout" Target="../slideLayouts/slideLayout101.xml"/><Relationship Id="rId1" Type="http://schemas.openxmlformats.org/officeDocument/2006/relationships/slideLayout" Target="../slideLayouts/slideLayout100.xml"/><Relationship Id="rId6" Type="http://schemas.openxmlformats.org/officeDocument/2006/relationships/slideLayout" Target="../slideLayouts/slideLayout105.xml"/><Relationship Id="rId11" Type="http://schemas.openxmlformats.org/officeDocument/2006/relationships/slideLayout" Target="../slideLayouts/slideLayout110.xml"/><Relationship Id="rId5" Type="http://schemas.openxmlformats.org/officeDocument/2006/relationships/slideLayout" Target="../slideLayouts/slideLayout104.xml"/><Relationship Id="rId10" Type="http://schemas.openxmlformats.org/officeDocument/2006/relationships/slideLayout" Target="../slideLayouts/slideLayout109.xml"/><Relationship Id="rId4" Type="http://schemas.openxmlformats.org/officeDocument/2006/relationships/slideLayout" Target="../slideLayouts/slideLayout103.xml"/><Relationship Id="rId9" Type="http://schemas.openxmlformats.org/officeDocument/2006/relationships/slideLayout" Target="../slideLayouts/slideLayout108.xml"/></Relationships>
</file>

<file path=ppt/slideMasters/_rels/slideMaster1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18.xml"/><Relationship Id="rId3" Type="http://schemas.openxmlformats.org/officeDocument/2006/relationships/slideLayout" Target="../slideLayouts/slideLayout113.xml"/><Relationship Id="rId7" Type="http://schemas.openxmlformats.org/officeDocument/2006/relationships/slideLayout" Target="../slideLayouts/slideLayout117.xml"/><Relationship Id="rId12" Type="http://schemas.openxmlformats.org/officeDocument/2006/relationships/theme" Target="../theme/theme11.xml"/><Relationship Id="rId2" Type="http://schemas.openxmlformats.org/officeDocument/2006/relationships/slideLayout" Target="../slideLayouts/slideLayout112.xml"/><Relationship Id="rId1" Type="http://schemas.openxmlformats.org/officeDocument/2006/relationships/slideLayout" Target="../slideLayouts/slideLayout111.xml"/><Relationship Id="rId6" Type="http://schemas.openxmlformats.org/officeDocument/2006/relationships/slideLayout" Target="../slideLayouts/slideLayout116.xml"/><Relationship Id="rId11" Type="http://schemas.openxmlformats.org/officeDocument/2006/relationships/slideLayout" Target="../slideLayouts/slideLayout121.xml"/><Relationship Id="rId5" Type="http://schemas.openxmlformats.org/officeDocument/2006/relationships/slideLayout" Target="../slideLayouts/slideLayout115.xml"/><Relationship Id="rId10" Type="http://schemas.openxmlformats.org/officeDocument/2006/relationships/slideLayout" Target="../slideLayouts/slideLayout120.xml"/><Relationship Id="rId4" Type="http://schemas.openxmlformats.org/officeDocument/2006/relationships/slideLayout" Target="../slideLayouts/slideLayout114.xml"/><Relationship Id="rId9" Type="http://schemas.openxmlformats.org/officeDocument/2006/relationships/slideLayout" Target="../slideLayouts/slideLayout119.xml"/></Relationships>
</file>

<file path=ppt/slideMasters/_rels/slideMaster1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9.xml"/><Relationship Id="rId3" Type="http://schemas.openxmlformats.org/officeDocument/2006/relationships/slideLayout" Target="../slideLayouts/slideLayout124.xml"/><Relationship Id="rId7" Type="http://schemas.openxmlformats.org/officeDocument/2006/relationships/slideLayout" Target="../slideLayouts/slideLayout128.xml"/><Relationship Id="rId12" Type="http://schemas.openxmlformats.org/officeDocument/2006/relationships/theme" Target="../theme/theme12.xml"/><Relationship Id="rId2" Type="http://schemas.openxmlformats.org/officeDocument/2006/relationships/slideLayout" Target="../slideLayouts/slideLayout123.xml"/><Relationship Id="rId1" Type="http://schemas.openxmlformats.org/officeDocument/2006/relationships/slideLayout" Target="../slideLayouts/slideLayout122.xml"/><Relationship Id="rId6" Type="http://schemas.openxmlformats.org/officeDocument/2006/relationships/slideLayout" Target="../slideLayouts/slideLayout127.xml"/><Relationship Id="rId11" Type="http://schemas.openxmlformats.org/officeDocument/2006/relationships/slideLayout" Target="../slideLayouts/slideLayout132.xml"/><Relationship Id="rId5" Type="http://schemas.openxmlformats.org/officeDocument/2006/relationships/slideLayout" Target="../slideLayouts/slideLayout126.xml"/><Relationship Id="rId10" Type="http://schemas.openxmlformats.org/officeDocument/2006/relationships/slideLayout" Target="../slideLayouts/slideLayout131.xml"/><Relationship Id="rId4" Type="http://schemas.openxmlformats.org/officeDocument/2006/relationships/slideLayout" Target="../slideLayouts/slideLayout125.xml"/><Relationship Id="rId9" Type="http://schemas.openxmlformats.org/officeDocument/2006/relationships/slideLayout" Target="../slideLayouts/slideLayout13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_rels/slideMaster7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74.xml"/><Relationship Id="rId3" Type="http://schemas.openxmlformats.org/officeDocument/2006/relationships/slideLayout" Target="../slideLayouts/slideLayout69.xml"/><Relationship Id="rId7" Type="http://schemas.openxmlformats.org/officeDocument/2006/relationships/slideLayout" Target="../slideLayouts/slideLayout73.xml"/><Relationship Id="rId12" Type="http://schemas.openxmlformats.org/officeDocument/2006/relationships/theme" Target="../theme/theme7.xml"/><Relationship Id="rId2" Type="http://schemas.openxmlformats.org/officeDocument/2006/relationships/slideLayout" Target="../slideLayouts/slideLayout68.xml"/><Relationship Id="rId1" Type="http://schemas.openxmlformats.org/officeDocument/2006/relationships/slideLayout" Target="../slideLayouts/slideLayout67.xml"/><Relationship Id="rId6" Type="http://schemas.openxmlformats.org/officeDocument/2006/relationships/slideLayout" Target="../slideLayouts/slideLayout72.xml"/><Relationship Id="rId11" Type="http://schemas.openxmlformats.org/officeDocument/2006/relationships/slideLayout" Target="../slideLayouts/slideLayout77.xml"/><Relationship Id="rId5" Type="http://schemas.openxmlformats.org/officeDocument/2006/relationships/slideLayout" Target="../slideLayouts/slideLayout71.xml"/><Relationship Id="rId10" Type="http://schemas.openxmlformats.org/officeDocument/2006/relationships/slideLayout" Target="../slideLayouts/slideLayout76.xml"/><Relationship Id="rId4" Type="http://schemas.openxmlformats.org/officeDocument/2006/relationships/slideLayout" Target="../slideLayouts/slideLayout70.xml"/><Relationship Id="rId9" Type="http://schemas.openxmlformats.org/officeDocument/2006/relationships/slideLayout" Target="../slideLayouts/slideLayout75.xml"/></Relationships>
</file>

<file path=ppt/slideMasters/_rels/slideMaster8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5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80.xml"/><Relationship Id="rId7" Type="http://schemas.openxmlformats.org/officeDocument/2006/relationships/slideLayout" Target="../slideLayouts/slideLayout84.xml"/><Relationship Id="rId12" Type="http://schemas.openxmlformats.org/officeDocument/2006/relationships/theme" Target="../theme/theme8.xml"/><Relationship Id="rId2" Type="http://schemas.openxmlformats.org/officeDocument/2006/relationships/slideLayout" Target="../slideLayouts/slideLayout79.xml"/><Relationship Id="rId1" Type="http://schemas.openxmlformats.org/officeDocument/2006/relationships/slideLayout" Target="../slideLayouts/slideLayout78.xml"/><Relationship Id="rId6" Type="http://schemas.openxmlformats.org/officeDocument/2006/relationships/slideLayout" Target="../slideLayouts/slideLayout83.xml"/><Relationship Id="rId11" Type="http://schemas.openxmlformats.org/officeDocument/2006/relationships/slideLayout" Target="../slideLayouts/slideLayout88.xml"/><Relationship Id="rId5" Type="http://schemas.openxmlformats.org/officeDocument/2006/relationships/slideLayout" Target="../slideLayouts/slideLayout82.xml"/><Relationship Id="rId10" Type="http://schemas.openxmlformats.org/officeDocument/2006/relationships/slideLayout" Target="../slideLayouts/slideLayout87.xml"/><Relationship Id="rId4" Type="http://schemas.openxmlformats.org/officeDocument/2006/relationships/slideLayout" Target="../slideLayouts/slideLayout81.xml"/><Relationship Id="rId9" Type="http://schemas.openxmlformats.org/officeDocument/2006/relationships/slideLayout" Target="../slideLayouts/slideLayout86.xml"/></Relationships>
</file>

<file path=ppt/slideMasters/_rels/slideMaster9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6.xml"/><Relationship Id="rId3" Type="http://schemas.openxmlformats.org/officeDocument/2006/relationships/slideLayout" Target="../slideLayouts/slideLayout91.xml"/><Relationship Id="rId7" Type="http://schemas.openxmlformats.org/officeDocument/2006/relationships/slideLayout" Target="../slideLayouts/slideLayout95.xml"/><Relationship Id="rId12" Type="http://schemas.openxmlformats.org/officeDocument/2006/relationships/theme" Target="../theme/theme9.xml"/><Relationship Id="rId2" Type="http://schemas.openxmlformats.org/officeDocument/2006/relationships/slideLayout" Target="../slideLayouts/slideLayout90.xml"/><Relationship Id="rId1" Type="http://schemas.openxmlformats.org/officeDocument/2006/relationships/slideLayout" Target="../slideLayouts/slideLayout89.xml"/><Relationship Id="rId6" Type="http://schemas.openxmlformats.org/officeDocument/2006/relationships/slideLayout" Target="../slideLayouts/slideLayout94.xml"/><Relationship Id="rId11" Type="http://schemas.openxmlformats.org/officeDocument/2006/relationships/slideLayout" Target="../slideLayouts/slideLayout99.xml"/><Relationship Id="rId5" Type="http://schemas.openxmlformats.org/officeDocument/2006/relationships/slideLayout" Target="../slideLayouts/slideLayout93.xml"/><Relationship Id="rId10" Type="http://schemas.openxmlformats.org/officeDocument/2006/relationships/slideLayout" Target="../slideLayouts/slideLayout98.xml"/><Relationship Id="rId4" Type="http://schemas.openxmlformats.org/officeDocument/2006/relationships/slideLayout" Target="../slideLayouts/slideLayout92.xml"/><Relationship Id="rId9" Type="http://schemas.openxmlformats.org/officeDocument/2006/relationships/slideLayout" Target="../slideLayouts/slideLayout97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3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3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3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63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9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59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59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59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0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77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F43FC757-E7E2-4493-98CB-B22BAC4DA6B5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77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77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35EA505B-EAA6-4F1B-BA37-4241C2F7838F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sk-SK" smtClean="0"/>
              <a:t>Upravte štýly predlohy textu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286000"/>
            <a:ext cx="7290055" cy="4023360"/>
          </a:xfrm>
          <a:prstGeom prst="rect">
            <a:avLst/>
          </a:prstGeom>
        </p:spPr>
        <p:txBody>
          <a:bodyPr vert="horz" lIns="45720" tIns="45720" rIns="45720" bIns="45720" rtlCol="0">
            <a:normAutofit/>
          </a:bodyPr>
          <a:lstStyle/>
          <a:p>
            <a:pPr lvl="0"/>
            <a:r>
              <a:rPr lang="sk-SK" smtClean="0"/>
              <a:t>Upravte štýl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097" y="6470704"/>
            <a:ext cx="1615607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704"/>
            <a:ext cx="4426094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704"/>
            <a:ext cx="73025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  <p:cxnSp>
        <p:nvCxnSpPr>
          <p:cNvPr id="8" name="Straight Connector 7"/>
          <p:cNvCxnSpPr/>
          <p:nvPr/>
        </p:nvCxnSpPr>
        <p:spPr>
          <a:xfrm flipV="1">
            <a:off x="571500" y="826324"/>
            <a:ext cx="0" cy="914400"/>
          </a:xfrm>
          <a:prstGeom prst="line">
            <a:avLst/>
          </a:prstGeom>
          <a:ln w="19050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56709146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907" r:id="rId1"/>
    <p:sldLayoutId id="2147483908" r:id="rId2"/>
    <p:sldLayoutId id="2147483909" r:id="rId3"/>
    <p:sldLayoutId id="2147483910" r:id="rId4"/>
    <p:sldLayoutId id="2147483911" r:id="rId5"/>
    <p:sldLayoutId id="2147483912" r:id="rId6"/>
    <p:sldLayoutId id="2147483913" r:id="rId7"/>
    <p:sldLayoutId id="2147483914" r:id="rId8"/>
    <p:sldLayoutId id="2147483915" r:id="rId9"/>
    <p:sldLayoutId id="2147483916" r:id="rId10"/>
    <p:sldLayoutId id="2147483917" r:id="rId11"/>
  </p:sldLayoutIdLst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4400" kern="1200" cap="all" spc="100" baseline="0">
          <a:solidFill>
            <a:schemeClr val="tx1">
              <a:lumMod val="95000"/>
              <a:lumOff val="5000"/>
            </a:schemeClr>
          </a:solidFill>
          <a:latin typeface="+mj-lt"/>
          <a:ea typeface="+mj-ea"/>
          <a:cs typeface="+mj-cs"/>
        </a:defRPr>
      </a:lvl1pPr>
    </p:titleStyle>
    <p:bodyStyle>
      <a:lvl1pPr marL="91440" indent="-91440" algn="l" defTabSz="914400" rtl="0" eaLnBrk="1" latinLnBrk="0" hangingPunct="1">
        <a:lnSpc>
          <a:spcPct val="90000"/>
        </a:lnSpc>
        <a:spcBef>
          <a:spcPts val="1200"/>
        </a:spcBef>
        <a:spcAft>
          <a:spcPts val="200"/>
        </a:spcAft>
        <a:buClr>
          <a:schemeClr val="accent2"/>
        </a:buClr>
        <a:buSzPct val="100000"/>
        <a:buFont typeface="Tw Cen MT" panose="020B0602020104020603" pitchFamily="34" charset="0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7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80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436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724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2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4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81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45B00CD6-14A7-499C-9FCD-CC7294727324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81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81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2ECEA9D-D3E9-4850-ABE3-CB9183D28D92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 predlohy nadpisov.</a:t>
            </a:r>
            <a:endParaRPr lang="fr-FR" smtClean="0"/>
          </a:p>
        </p:txBody>
      </p:sp>
      <p:sp>
        <p:nvSpPr>
          <p:cNvPr id="1027" name="Text Placeholder 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2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sk-SK" smtClean="0"/>
              <a:t>Kliknite sem a upravte štýly predlohy textu.</a:t>
            </a:r>
          </a:p>
          <a:p>
            <a:pPr lvl="1"/>
            <a:r>
              <a:rPr lang="sk-SK" smtClean="0"/>
              <a:t>Druhá úroveň</a:t>
            </a:r>
          </a:p>
          <a:p>
            <a:pPr lvl="2"/>
            <a:r>
              <a:rPr lang="sk-SK" smtClean="0"/>
              <a:t>Tretia úroveň</a:t>
            </a:r>
          </a:p>
          <a:p>
            <a:pPr lvl="3"/>
            <a:r>
              <a:rPr lang="sk-SK" smtClean="0"/>
              <a:t>Štvrtá úroveň</a:t>
            </a:r>
          </a:p>
          <a:p>
            <a:pPr lvl="4"/>
            <a:r>
              <a:rPr lang="sk-SK" smtClean="0"/>
              <a:t>Piata úroveň</a:t>
            </a:r>
            <a:endParaRPr lang="fr-FR" smtClean="0"/>
          </a:p>
        </p:txBody>
      </p:sp>
      <p:sp>
        <p:nvSpPr>
          <p:cNvPr id="1028" name="Date Placeholder 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356362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</a:defRPr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1029" name="Footer Placeholder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356362"/>
            <a:ext cx="2895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lang="sk-SK"/>
          </a:p>
        </p:txBody>
      </p:sp>
      <p:sp>
        <p:nvSpPr>
          <p:cNvPr id="1030" name="Slide Number Placeholder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356362"/>
            <a:ext cx="2133600" cy="3661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516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单击此处编辑母版标题样式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13"/>
            <a:ext cx="8229600" cy="452543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smtClean="0"/>
              <a:t>单击此处编辑母版文本样式</a:t>
            </a:r>
          </a:p>
          <a:p>
            <a:pPr lvl="1"/>
            <a:r>
              <a:rPr lang="fr-FR" smtClean="0"/>
              <a:t>第二级</a:t>
            </a:r>
          </a:p>
          <a:p>
            <a:pPr lvl="2"/>
            <a:r>
              <a:rPr lang="fr-FR" smtClean="0"/>
              <a:t>第三级</a:t>
            </a:r>
          </a:p>
          <a:p>
            <a:pPr lvl="3"/>
            <a:r>
              <a:rPr lang="fr-FR" smtClean="0"/>
              <a:t>第四级</a:t>
            </a:r>
          </a:p>
          <a:p>
            <a:pPr lvl="4"/>
            <a:r>
              <a:rPr lang="fr-FR" smtClean="0"/>
              <a:t>第五级</a:t>
            </a:r>
          </a:p>
        </p:txBody>
      </p:sp>
      <p:sp>
        <p:nvSpPr>
          <p:cNvPr id="205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417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6B2CA6DE-4305-4899-8C46-4ADBDE18FAAD}" type="datetimeFigureOut">
              <a:rPr lang="fr-FR"/>
              <a:pPr/>
              <a:t>01/10/2014</a:t>
            </a:fld>
            <a:endParaRPr lang="fr-FR"/>
          </a:p>
        </p:txBody>
      </p:sp>
      <p:sp>
        <p:nvSpPr>
          <p:cNvPr id="205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4179"/>
            <a:ext cx="2895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fr-FR"/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4179"/>
            <a:ext cx="2133600" cy="4783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E5B5CEA-6222-4952-BD3E-F1BA274AE59B}" type="slidenum">
              <a:rPr lang="fr-FR"/>
              <a:pPr/>
              <a:t>‹#›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图片2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68314" y="1125538"/>
            <a:ext cx="8207375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</p:txBody>
      </p:sp>
      <p:sp>
        <p:nvSpPr>
          <p:cNvPr id="1028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468314" y="188913"/>
            <a:ext cx="8207375" cy="57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7235826" y="6524625"/>
            <a:ext cx="1439863" cy="1968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/>
            <a:r>
              <a:rPr lang="de-DE" altLang="en-US" sz="1000"/>
              <a:t>Page </a:t>
            </a:r>
            <a:r>
              <a:rPr lang="de-DE" altLang="en-US" sz="1000">
                <a:sym typeface="MS UI Gothic" pitchFamily="34" charset="-128"/>
              </a:rPr>
              <a:t></a:t>
            </a:r>
            <a:r>
              <a:rPr lang="de-DE" altLang="en-US" sz="1000"/>
              <a:t> </a:t>
            </a:r>
            <a:fld id="{0BC352F7-F9C9-43B6-ADAD-E0DBF8568F11}" type="slidenum">
              <a:rPr lang="zh-CN" altLang="en-US" sz="1000"/>
              <a:pPr algn="r" eaLnBrk="0" hangingPunct="0"/>
              <a:t>‹#›</a:t>
            </a:fld>
            <a:endParaRPr lang="en-US" sz="100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图片1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fld id="{CE1AF7D5-EA18-4A76-BD33-A059C0542CCC}" type="datetime1">
              <a:rPr lang="zh-CN" altLang="en-US"/>
              <a:pPr/>
              <a:t>2014/10/1</a:t>
            </a:fld>
            <a:endParaRPr lang="zh-CN" altLang="en-US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A2348F60-B1CC-4504-BCE7-33DA66CDC4A5}" type="slidenum">
              <a:rPr lang="sk-SK" altLang="zh-CN"/>
              <a:pPr/>
              <a:t>‹#›</a:t>
            </a:fld>
            <a:endParaRPr lang="sk-SK" altLang="zh-CN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hdr="0" ft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600" b="1">
          <a:solidFill>
            <a:schemeClr val="tx1"/>
          </a:solidFill>
          <a:latin typeface="Arial" pitchFamily="34" charset="0"/>
          <a:ea typeface="SimHei" pitchFamily="49" charset="-122"/>
        </a:defRPr>
      </a:lvl9pPr>
    </p:titleStyle>
    <p:bodyStyle>
      <a:lvl1pPr marL="342900" indent="-3429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sz="20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n"/>
        <a:defRPr b="1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accent2"/>
        </a:buClr>
        <a:buFont typeface="Wingdings" pitchFamily="2" charset="2"/>
        <a:buChar char="n"/>
        <a:defRPr sz="1600" b="1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lnSpc>
          <a:spcPct val="120000"/>
        </a:lnSpc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n"/>
        <a:defRPr sz="1400" b="1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410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400" b="0"/>
            </a:lvl1pPr>
          </a:lstStyle>
          <a:p>
            <a:fld id="{F1B9E971-140A-4760-9775-627DA695E269}" type="datetime1">
              <a:rPr lang="zh-CN" altLang="en-US"/>
              <a:pPr/>
              <a:t>2014/10/1</a:t>
            </a:fld>
            <a:endParaRPr lang="sk-SK" altLang="zh-CN"/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/>
            </a:lvl1pPr>
          </a:lstStyle>
          <a:p>
            <a:endParaRPr lang="sk-SK" altLang="zh-CN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/>
            </a:lvl1pPr>
          </a:lstStyle>
          <a:p>
            <a:fld id="{6614EEE2-92CB-4C78-9BA7-AD470F9BE41F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p:hf hdr="0" ftr="0" dt="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4"/>
            <a:ext cx="9144000" cy="765175"/>
          </a:xfrm>
          <a:prstGeom prst="rect">
            <a:avLst/>
          </a:prstGeom>
          <a:gradFill rotWithShape="1">
            <a:gsLst>
              <a:gs pos="0">
                <a:srgbClr val="CEFF43"/>
              </a:gs>
              <a:gs pos="100000">
                <a:srgbClr val="CEFF43">
                  <a:gamma/>
                  <a:tint val="50980"/>
                  <a:invGamma/>
                </a:srgbClr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0" y="6642103"/>
            <a:ext cx="9144000" cy="215900"/>
          </a:xfrm>
          <a:prstGeom prst="rect">
            <a:avLst/>
          </a:prstGeom>
          <a:gradFill rotWithShape="1">
            <a:gsLst>
              <a:gs pos="0">
                <a:srgbClr val="B9FA00"/>
              </a:gs>
              <a:gs pos="100000">
                <a:srgbClr val="CCFF33"/>
              </a:gs>
            </a:gsLst>
            <a:lin ang="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sk-SK"/>
          </a:p>
        </p:txBody>
      </p:sp>
      <p:pic>
        <p:nvPicPr>
          <p:cNvPr id="1028" name="Picture 4" descr="精美环保系列１７"/>
          <p:cNvPicPr>
            <a:picLocks noChangeAspect="1" noChangeArrowheads="1"/>
          </p:cNvPicPr>
          <p:nvPr/>
        </p:nvPicPr>
        <p:blipFill>
          <a:blip r:embed="rId1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667625" y="5700723"/>
            <a:ext cx="1403350" cy="968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395288" y="117480"/>
            <a:ext cx="8229600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341437"/>
            <a:ext cx="8229600" cy="4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fld id="{8E6ACB3E-6579-4B15-B798-B29BC632B9F1}" type="datetimeFigureOut">
              <a:rPr lang="sk-SK" smtClean="0"/>
              <a:pPr/>
              <a:t>1. 10. 2014</a:t>
            </a:fld>
            <a:endParaRPr lang="sk-SK"/>
          </a:p>
        </p:txBody>
      </p:sp>
      <p:sp>
        <p:nvSpPr>
          <p:cNvPr id="1032" name="Rectangle 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B74E447-2B9B-4540-B23A-71718F58950C}" type="slidenum">
              <a:rPr lang="sk-SK" smtClean="0"/>
              <a:pPr/>
              <a:t>‹#›</a:t>
            </a:fld>
            <a:endParaRPr lang="sk-SK"/>
          </a:p>
        </p:txBody>
      </p:sp>
      <p:sp>
        <p:nvSpPr>
          <p:cNvPr id="1033" name="Rectangle 9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600" b="1">
          <a:solidFill>
            <a:schemeClr val="tx2"/>
          </a:solidFill>
          <a:latin typeface="Arial" pitchFamily="34" charset="0"/>
          <a:ea typeface="幼圆" pitchFamily="1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16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12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 bwMode="auto"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7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单击此处编辑母版标题样式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smtClean="0"/>
              <a:t>单击此处编辑母版文本样式</a:t>
            </a:r>
          </a:p>
          <a:p>
            <a:pPr lvl="1"/>
            <a:r>
              <a:rPr lang="zh-CN" smtClean="0"/>
              <a:t>第二级</a:t>
            </a:r>
          </a:p>
          <a:p>
            <a:pPr lvl="2"/>
            <a:r>
              <a:rPr lang="zh-CN" smtClean="0"/>
              <a:t>第三级</a:t>
            </a:r>
          </a:p>
          <a:p>
            <a:pPr lvl="3"/>
            <a:r>
              <a:rPr lang="zh-CN" smtClean="0"/>
              <a:t>第四级</a:t>
            </a:r>
          </a:p>
          <a:p>
            <a:pPr lvl="4"/>
            <a:r>
              <a:rPr lang="zh-CN" smtClean="0"/>
              <a:t>第五级</a:t>
            </a:r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sk-SK" altLang="zh-CN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sk-SK" altLang="zh-CN"/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439EB142-1D4D-4483-8375-0FC68AC396C3}" type="slidenum">
              <a:rPr lang="sk-SK" altLang="zh-CN"/>
              <a:pPr/>
              <a:t>‹#›</a:t>
            </a:fld>
            <a:endParaRPr lang="sk-SK" altLang="zh-C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ea typeface="宋体" pitchFamily="2" charset="-122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sk-S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2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IRa1SWdJouM" TargetMode="External"/><Relationship Id="rId2" Type="http://schemas.openxmlformats.org/officeDocument/2006/relationships/hyperlink" Target="http://www.red3d.com/cwr/boids/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http://www.disneymeetsdarwin.com/" TargetMode="Externa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gral.istc.cnr.it/research%20project/Coordinated%20Motion%20in%20a%20Swarm.htm" TargetMode="External"/><Relationship Id="rId2" Type="http://schemas.openxmlformats.org/officeDocument/2006/relationships/hyperlink" Target="http://gral.istc.cnr.it/research%20project/Evolution%20and%20Self%20Organization%20in%20Swarm.htm" TargetMode="External"/><Relationship Id="rId1" Type="http://schemas.openxmlformats.org/officeDocument/2006/relationships/slideLayout" Target="../slideLayouts/slideLayout123.xml"/><Relationship Id="rId4" Type="http://schemas.openxmlformats.org/officeDocument/2006/relationships/hyperlink" Target="http://gral.istc.cnr.it/research%20project/Co-evolving%20predator%20and%20prey%20robots.htm" TargetMode="Externa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.mit.edu/" TargetMode="External"/><Relationship Id="rId1" Type="http://schemas.openxmlformats.org/officeDocument/2006/relationships/slideLayout" Target="../slideLayouts/slideLayout123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5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hyperlink" Target="http://biomediale.ncca-kaliningrad.ru/?blang=eng&amp;author=ascott" TargetMode="External"/><Relationship Id="rId1" Type="http://schemas.openxmlformats.org/officeDocument/2006/relationships/slideLayout" Target="../slideLayouts/slideLayout123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gif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12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://hostprods.net/projects/autoinducer-video/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5.xml"/><Relationship Id="rId4" Type="http://schemas.openxmlformats.org/officeDocument/2006/relationships/hyperlink" Target="http://hostprods.net/projects/autoinducerph-1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mediaartnet.org/themes/aesthetics_of_the_digital/art_science_technology/" TargetMode="External"/><Relationship Id="rId1" Type="http://schemas.openxmlformats.org/officeDocument/2006/relationships/slideLayout" Target="../slideLayouts/slideLayout12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yuqmdXakWTo" TargetMode="External"/><Relationship Id="rId1" Type="http://schemas.openxmlformats.org/officeDocument/2006/relationships/slideLayout" Target="../slideLayouts/slideLayout12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79512" y="1628800"/>
            <a:ext cx="7632848" cy="2448272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bg2">
                    <a:lumMod val="75000"/>
                  </a:schemeClr>
                </a:solidFill>
              </a:rPr>
              <a:t>IM120 Artificial Life </a:t>
            </a:r>
            <a:r>
              <a:rPr lang="sk-SK" b="1" dirty="0" err="1" smtClean="0">
                <a:solidFill>
                  <a:schemeClr val="bg2">
                    <a:lumMod val="75000"/>
                  </a:schemeClr>
                </a:solidFill>
              </a:rPr>
              <a:t>Art</a:t>
            </a:r>
            <a:endParaRPr lang="sk-SK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11560" y="5013176"/>
            <a:ext cx="8207375" cy="1415179"/>
          </a:xfrm>
        </p:spPr>
        <p:txBody>
          <a:bodyPr>
            <a:normAutofit/>
          </a:bodyPr>
          <a:lstStyle/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Východiská a perspektívy umenia umelého života                                       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PS  2014,  TEORIE  INTERAKTIVNÍCH  MÉDIÍ</a:t>
            </a:r>
          </a:p>
          <a:p>
            <a:r>
              <a:rPr lang="sk-SK" b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Mgr. Martina </a:t>
            </a:r>
            <a:r>
              <a:rPr lang="sk-SK" b="1" dirty="0" err="1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Ivičič</a:t>
            </a:r>
            <a:endParaRPr lang="sk-SK" b="1" dirty="0" smtClean="0">
              <a:solidFill>
                <a:schemeClr val="tx1">
                  <a:lumMod val="95000"/>
                  <a:lumOff val="5000"/>
                </a:schemeClr>
              </a:solidFill>
            </a:endParaRP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2400" b="0" dirty="0" smtClean="0"/>
              <a:t/>
            </a:r>
            <a:br>
              <a:rPr lang="sk-SK" sz="2400" b="0" dirty="0" smtClean="0"/>
            </a:br>
            <a:r>
              <a:rPr lang="sk-SK" sz="2400" b="0" dirty="0" smtClean="0"/>
              <a:t>J</a:t>
            </a:r>
            <a:r>
              <a:rPr lang="sk-SK" sz="2400" b="0" dirty="0"/>
              <a:t>. </a:t>
            </a:r>
            <a:r>
              <a:rPr lang="sk-SK" sz="2400" b="0" dirty="0" err="1"/>
              <a:t>Doyne</a:t>
            </a:r>
            <a:r>
              <a:rPr lang="sk-SK" sz="2400" b="0" dirty="0"/>
              <a:t> </a:t>
            </a:r>
            <a:r>
              <a:rPr lang="sk-SK" sz="2400" b="0" i="1" dirty="0" err="1"/>
              <a:t>Farmer</a:t>
            </a:r>
            <a:r>
              <a:rPr lang="sk-SK" sz="2400" b="0" dirty="0"/>
              <a:t> and </a:t>
            </a:r>
            <a:r>
              <a:rPr lang="sk-SK" sz="2400" b="0" dirty="0" err="1"/>
              <a:t>Alletta</a:t>
            </a:r>
            <a:r>
              <a:rPr lang="sk-SK" sz="2400" b="0" dirty="0"/>
              <a:t> </a:t>
            </a:r>
            <a:r>
              <a:rPr lang="sk-SK" sz="2400" b="0" dirty="0" err="1"/>
              <a:t>d'A</a:t>
            </a:r>
            <a:r>
              <a:rPr lang="sk-SK" sz="2400" b="0" dirty="0"/>
              <a:t>. </a:t>
            </a:r>
            <a:r>
              <a:rPr lang="sk-SK" sz="2400" b="0" i="1" dirty="0"/>
              <a:t>Belin</a:t>
            </a:r>
            <a:r>
              <a:rPr lang="sk-SK" b="0" i="1" dirty="0"/>
              <a:t/>
            </a:r>
            <a:br>
              <a:rPr lang="sk-SK" b="0" i="1" dirty="0"/>
            </a:b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/>
          </a:bodyPr>
          <a:lstStyle/>
          <a:p>
            <a:pPr lvl="0"/>
            <a:r>
              <a:rPr lang="sk-SK" sz="2400" b="0" i="1" dirty="0" smtClean="0"/>
              <a:t>1.Vzor </a:t>
            </a:r>
            <a:r>
              <a:rPr lang="sk-SK" sz="2400" b="0" i="1" dirty="0"/>
              <a:t>v </a:t>
            </a:r>
            <a:r>
              <a:rPr lang="sk-SK" sz="2400" b="0" i="1" dirty="0" smtClean="0"/>
              <a:t>časopriestore</a:t>
            </a:r>
            <a:r>
              <a:rPr lang="sk-SK" sz="2400" b="0" i="1" dirty="0"/>
              <a:t/>
            </a:r>
            <a:br>
              <a:rPr lang="sk-SK" sz="2400" b="0" i="1" dirty="0"/>
            </a:br>
            <a:r>
              <a:rPr lang="sk-SK" sz="2400" b="0" i="1" dirty="0"/>
              <a:t>2. </a:t>
            </a:r>
            <a:r>
              <a:rPr lang="sk-SK" sz="2400" b="0" i="1" dirty="0" smtClean="0"/>
              <a:t>samo-reprodukcia</a:t>
            </a:r>
            <a:r>
              <a:rPr lang="sk-SK" sz="2400" b="0" i="1" dirty="0"/>
              <a:t/>
            </a:r>
            <a:br>
              <a:rPr lang="sk-SK" sz="2400" b="0" i="1" dirty="0"/>
            </a:br>
            <a:r>
              <a:rPr lang="sk-SK" sz="2400" b="0" i="1" dirty="0"/>
              <a:t>3. </a:t>
            </a:r>
            <a:r>
              <a:rPr lang="sk-SK" sz="2400" b="0" i="1" dirty="0" smtClean="0"/>
              <a:t>Skladovanie informácií a </a:t>
            </a:r>
            <a:r>
              <a:rPr lang="sk-SK" sz="2400" b="0" i="1" dirty="0" err="1" smtClean="0"/>
              <a:t>sebaprezentácia</a:t>
            </a:r>
            <a:r>
              <a:rPr lang="sk-SK" sz="2400" b="0" i="1" dirty="0" smtClean="0"/>
              <a:t> </a:t>
            </a:r>
            <a:r>
              <a:rPr lang="sk-SK" sz="2400" b="0" i="1" dirty="0"/>
              <a:t/>
            </a:r>
            <a:br>
              <a:rPr lang="sk-SK" sz="2400" b="0" i="1" dirty="0"/>
            </a:br>
            <a:r>
              <a:rPr lang="sk-SK" sz="2400" b="0" i="1" dirty="0"/>
              <a:t>4. Metabolizmus, ktorý premieňa </a:t>
            </a:r>
            <a:r>
              <a:rPr lang="sk-SK" sz="2400" b="0" i="1" dirty="0" smtClean="0"/>
              <a:t>hmotu na energiu</a:t>
            </a:r>
            <a:r>
              <a:rPr lang="sk-SK" sz="2400" b="0" i="1" dirty="0"/>
              <a:t/>
            </a:r>
            <a:br>
              <a:rPr lang="sk-SK" sz="2400" b="0" i="1" dirty="0"/>
            </a:br>
            <a:r>
              <a:rPr lang="sk-SK" sz="2400" b="0" i="1" dirty="0"/>
              <a:t>5. Funkčné interakcie s prostredím </a:t>
            </a:r>
            <a:br>
              <a:rPr lang="sk-SK" sz="2400" b="0" i="1" dirty="0"/>
            </a:br>
            <a:r>
              <a:rPr lang="sk-SK" sz="2400" b="0" i="1" dirty="0"/>
              <a:t>6.. Vzájomná závislosť </a:t>
            </a:r>
            <a:r>
              <a:rPr lang="sk-SK" sz="2400" b="0" i="1" dirty="0" smtClean="0"/>
              <a:t>častí </a:t>
            </a:r>
            <a:r>
              <a:rPr lang="sk-SK" sz="2400" b="0" i="1" dirty="0"/>
              <a:t>v organizme </a:t>
            </a:r>
            <a:br>
              <a:rPr lang="sk-SK" sz="2400" b="0" i="1" dirty="0"/>
            </a:br>
            <a:r>
              <a:rPr lang="sk-SK" sz="2400" b="0" i="1" dirty="0"/>
              <a:t>7. Stabilita </a:t>
            </a:r>
            <a:r>
              <a:rPr lang="sk-SK" sz="2400" b="0" i="1" dirty="0" smtClean="0"/>
              <a:t>pri výkyvoch životného </a:t>
            </a:r>
            <a:r>
              <a:rPr lang="sk-SK" sz="2400" b="0" i="1" dirty="0"/>
              <a:t>prostredia </a:t>
            </a:r>
            <a:br>
              <a:rPr lang="sk-SK" sz="2400" b="0" i="1" dirty="0"/>
            </a:br>
            <a:r>
              <a:rPr lang="sk-SK" sz="2400" b="0" i="1" dirty="0"/>
              <a:t>8. Schopnosť vyvíjať </a:t>
            </a:r>
            <a:r>
              <a:rPr lang="sk-SK" sz="2400" b="0" i="1" dirty="0" smtClean="0"/>
              <a:t>sa</a:t>
            </a:r>
            <a:r>
              <a:rPr lang="sk-SK" sz="2400" b="0" i="1" dirty="0"/>
              <a:t/>
            </a:r>
            <a:br>
              <a:rPr lang="sk-SK" sz="2400" b="0" i="1" dirty="0"/>
            </a:br>
            <a:r>
              <a:rPr lang="sk-SK" sz="2400" b="0" i="1" dirty="0"/>
              <a:t>9. Autonómia </a:t>
            </a:r>
            <a:endParaRPr lang="sk-SK" sz="2400" b="0" i="1" dirty="0" smtClean="0"/>
          </a:p>
          <a:p>
            <a:pPr lvl="0"/>
            <a:r>
              <a:rPr lang="en-US" b="0" dirty="0"/>
              <a:t>Farmer, J., &amp; Belin, A. (1992). </a:t>
            </a:r>
            <a:r>
              <a:rPr lang="en-US" b="0" dirty="0">
                <a:solidFill>
                  <a:schemeClr val="accent2">
                    <a:lumMod val="75000"/>
                  </a:schemeClr>
                </a:solidFill>
              </a:rPr>
              <a:t>Artificial Life: the Coming Evolution</a:t>
            </a:r>
            <a:r>
              <a:rPr lang="en-US" b="0" dirty="0"/>
              <a:t>. In C. G. Langton (Ed.), </a:t>
            </a:r>
            <a:r>
              <a:rPr lang="en-US" b="0" i="1" dirty="0"/>
              <a:t>Artificial Life II </a:t>
            </a:r>
            <a:r>
              <a:rPr lang="en-US" b="0" dirty="0"/>
              <a:t>(pp. 815-840). Redwood City: Addison-Wesley.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136269959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908720"/>
            <a:ext cx="8231832" cy="762000"/>
          </a:xfrm>
        </p:spPr>
        <p:txBody>
          <a:bodyPr>
            <a:normAutofit/>
          </a:bodyPr>
          <a:lstStyle/>
          <a:p>
            <a:r>
              <a:rPr lang="sk-SK" dirty="0" smtClean="0"/>
              <a:t>Ako definujú život biológovia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670720"/>
            <a:ext cx="7290055" cy="4638640"/>
          </a:xfrm>
        </p:spPr>
        <p:txBody>
          <a:bodyPr>
            <a:normAutofit/>
          </a:bodyPr>
          <a:lstStyle/>
          <a:p>
            <a:r>
              <a:rPr lang="sk-SK" sz="2400" i="1" dirty="0" smtClean="0"/>
              <a:t> </a:t>
            </a:r>
            <a:r>
              <a:rPr lang="sk-SK" sz="2400" b="1" i="1" dirty="0" smtClean="0">
                <a:solidFill>
                  <a:schemeClr val="accent2">
                    <a:lumMod val="75000"/>
                  </a:schemeClr>
                </a:solidFill>
              </a:rPr>
              <a:t>látková výmena </a:t>
            </a:r>
            <a:r>
              <a:rPr lang="sk-SK" sz="2400" b="1" i="1" dirty="0" smtClean="0"/>
              <a:t>(metabolizmus)</a:t>
            </a:r>
            <a:endParaRPr lang="sk-SK" sz="2400" dirty="0" smtClean="0"/>
          </a:p>
          <a:p>
            <a:r>
              <a:rPr lang="sk-SK" sz="2400" i="1" dirty="0" smtClean="0"/>
              <a:t> </a:t>
            </a:r>
            <a:r>
              <a:rPr lang="sk-SK" sz="2400" b="1" i="1" dirty="0" smtClean="0">
                <a:solidFill>
                  <a:schemeClr val="accent2">
                    <a:lumMod val="75000"/>
                  </a:schemeClr>
                </a:solidFill>
              </a:rPr>
              <a:t>dráždivosť </a:t>
            </a:r>
            <a:r>
              <a:rPr lang="sk-SK" sz="2400" i="1" dirty="0" smtClean="0"/>
              <a:t> (schopnosť reagovať na zmeny v prostredí a informácie o týchto zmenách viesť do príslušných centier alebo výkonných orgánov tela)</a:t>
            </a:r>
            <a:endParaRPr lang="sk-SK" sz="2400" dirty="0" smtClean="0"/>
          </a:p>
          <a:p>
            <a:r>
              <a:rPr lang="sk-SK" sz="2400" i="1" dirty="0" smtClean="0"/>
              <a:t> </a:t>
            </a:r>
            <a:r>
              <a:rPr lang="sk-SK" sz="2400" b="1" i="1" dirty="0" smtClean="0">
                <a:solidFill>
                  <a:schemeClr val="accent2">
                    <a:lumMod val="75000"/>
                  </a:schemeClr>
                </a:solidFill>
              </a:rPr>
              <a:t>dedičnosť znakov, </a:t>
            </a:r>
            <a:r>
              <a:rPr lang="sk-SK" sz="2400" b="1" i="1" dirty="0" smtClean="0"/>
              <a:t>rozmnožovanie (reprodukcia)</a:t>
            </a:r>
            <a:r>
              <a:rPr lang="sk-SK" sz="2400" i="1" dirty="0" smtClean="0"/>
              <a:t> –uchovávanie dedičnej informácie (DNA) a prenášanie z generácie na generáciu,</a:t>
            </a:r>
            <a:endParaRPr lang="sk-SK" sz="2400" dirty="0" smtClean="0"/>
          </a:p>
          <a:p>
            <a:r>
              <a:rPr lang="sk-SK" sz="2400" b="1" i="1" dirty="0" smtClean="0">
                <a:solidFill>
                  <a:schemeClr val="accent2">
                    <a:lumMod val="75000"/>
                  </a:schemeClr>
                </a:solidFill>
              </a:rPr>
              <a:t>vývoj (evolúcia</a:t>
            </a:r>
            <a:r>
              <a:rPr lang="sk-SK" sz="2400" b="1" i="1" dirty="0" smtClean="0"/>
              <a:t>) </a:t>
            </a:r>
            <a:r>
              <a:rPr lang="sk-SK" sz="2400" i="1" dirty="0" smtClean="0"/>
              <a:t>–postupné zmeny genetickej informácie, ktoré umožňujú aj pri zmenách podmienok úspešne prežívať a zanechávať potomstvo</a:t>
            </a:r>
            <a:endParaRPr lang="sk-SK" sz="2400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je úlohou biológov?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Pozorovať život v jeho </a:t>
            </a:r>
            <a:r>
              <a:rPr lang="sk-SK" sz="2400" u="sng" dirty="0" smtClean="0"/>
              <a:t>prirodzenom prostredí</a:t>
            </a:r>
          </a:p>
          <a:p>
            <a:r>
              <a:rPr lang="sk-SK" sz="2400" dirty="0" smtClean="0"/>
              <a:t>Nevýhody:</a:t>
            </a:r>
          </a:p>
          <a:p>
            <a:r>
              <a:rPr lang="sk-SK" sz="2400" dirty="0" smtClean="0"/>
              <a:t>Nedokáže pozorovať život, ktorý existoval pred desať miliónmi rokov ani ten, ktorý bude (možno) existovať o desať miliónov rokov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692696"/>
            <a:ext cx="7290055" cy="5616664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BIOLÓGIA</a:t>
            </a:r>
            <a:r>
              <a:rPr lang="sk-SK" sz="2800" dirty="0" smtClean="0"/>
              <a:t>: </a:t>
            </a:r>
          </a:p>
          <a:p>
            <a:r>
              <a:rPr lang="it-IT" sz="2800" dirty="0" smtClean="0"/>
              <a:t>skúman</a:t>
            </a:r>
            <a:r>
              <a:rPr lang="sk-SK" sz="2800" dirty="0" err="1" smtClean="0"/>
              <a:t>ie</a:t>
            </a:r>
            <a:r>
              <a:rPr lang="it-IT" sz="2800" dirty="0" smtClean="0"/>
              <a:t> organizmov </a:t>
            </a:r>
            <a:endParaRPr lang="sk-SK" sz="2800" dirty="0" smtClean="0"/>
          </a:p>
          <a:p>
            <a:r>
              <a:rPr lang="it-IT" sz="2800" b="1" i="1" u="sng" dirty="0" smtClean="0"/>
              <a:t>in vivo</a:t>
            </a:r>
            <a:r>
              <a:rPr lang="sk-SK" sz="2800" b="1" i="1" u="sng" dirty="0" smtClean="0"/>
              <a:t> </a:t>
            </a:r>
            <a:r>
              <a:rPr lang="sk-SK" sz="2800" i="1" dirty="0" smtClean="0"/>
              <a:t>(lat. v živom) </a:t>
            </a:r>
          </a:p>
          <a:p>
            <a:r>
              <a:rPr lang="it-IT" sz="2800" b="1" i="1" u="sng" dirty="0" smtClean="0"/>
              <a:t>in vitro </a:t>
            </a:r>
            <a:r>
              <a:rPr lang="sk-SK" sz="2800" i="1" dirty="0" smtClean="0"/>
              <a:t>(lat. „v skle“) – skúmavka, </a:t>
            </a:r>
            <a:r>
              <a:rPr lang="sk-SK" sz="2800" i="1" dirty="0" err="1" smtClean="0"/>
              <a:t>petriho</a:t>
            </a:r>
            <a:r>
              <a:rPr lang="sk-SK" sz="2800" i="1" dirty="0" smtClean="0"/>
              <a:t> miska a iné kontrolované prostredia</a:t>
            </a:r>
          </a:p>
          <a:p>
            <a:r>
              <a:rPr lang="sk-SK" sz="2800" b="1" cap="all" dirty="0" smtClean="0">
                <a:solidFill>
                  <a:schemeClr val="accent2">
                    <a:lumMod val="75000"/>
                  </a:schemeClr>
                </a:solidFill>
              </a:rPr>
              <a:t>Artificial Life:</a:t>
            </a:r>
          </a:p>
          <a:p>
            <a:r>
              <a:rPr lang="sk-SK" sz="2800" b="1" i="1" u="sng" dirty="0" smtClean="0"/>
              <a:t>in </a:t>
            </a:r>
            <a:r>
              <a:rPr lang="sk-SK" sz="2800" b="1" i="1" u="sng" dirty="0" err="1" smtClean="0"/>
              <a:t>silico</a:t>
            </a:r>
            <a:r>
              <a:rPr lang="sk-SK" sz="2800" b="1" dirty="0" smtClean="0"/>
              <a:t>: „</a:t>
            </a:r>
            <a:r>
              <a:rPr lang="en-US" sz="2800" dirty="0" smtClean="0"/>
              <a:t> </a:t>
            </a:r>
            <a:r>
              <a:rPr lang="sk-SK" sz="2800" dirty="0" smtClean="0"/>
              <a:t> počítačové simulácie“ </a:t>
            </a:r>
          </a:p>
          <a:p>
            <a:r>
              <a:rPr lang="sk-SK" sz="2800" b="1" i="1" u="sng" dirty="0" smtClean="0"/>
              <a:t>in </a:t>
            </a:r>
            <a:r>
              <a:rPr lang="sk-SK" sz="2800" b="1" i="1" u="sng" dirty="0" err="1" smtClean="0"/>
              <a:t>info</a:t>
            </a:r>
            <a:r>
              <a:rPr lang="sk-SK" sz="2800" u="sng" dirty="0" smtClean="0"/>
              <a:t>: </a:t>
            </a:r>
            <a:r>
              <a:rPr lang="sk-SK" sz="2800" dirty="0" smtClean="0"/>
              <a:t>„konceptuálne organizmy“, ktoré existujú ako formálne (matematicky precízne) definované a skúmateľné opisy.  (Jozef Kelemen)</a:t>
            </a:r>
          </a:p>
          <a:p>
            <a:r>
              <a:rPr lang="sk-SK" sz="2800" dirty="0" smtClean="0"/>
              <a:t>vírusy</a:t>
            </a:r>
            <a:endParaRPr lang="sk-SK" sz="2800" b="1" i="1" dirty="0" smtClean="0"/>
          </a:p>
        </p:txBody>
      </p:sp>
    </p:spTree>
  </p:cSld>
  <p:clrMapOvr>
    <a:masterClrMapping/>
  </p:clrMapOvr>
  <p:transition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Čo by malo byť úlohou  AL?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 lnSpcReduction="10000"/>
          </a:bodyPr>
          <a:lstStyle/>
          <a:p>
            <a:r>
              <a:rPr lang="sk-SK" sz="2400" b="1" dirty="0" smtClean="0"/>
              <a:t>AL </a:t>
            </a:r>
            <a:r>
              <a:rPr lang="sk-SK" sz="2400" b="1" u="sng" dirty="0" smtClean="0"/>
              <a:t>dopĺňa</a:t>
            </a:r>
            <a:r>
              <a:rPr lang="sk-SK" sz="2400" b="1" dirty="0" smtClean="0"/>
              <a:t> tradičnú biológiu</a:t>
            </a:r>
            <a:r>
              <a:rPr lang="sk-SK" sz="2400" dirty="0" smtClean="0"/>
              <a:t>: </a:t>
            </a:r>
          </a:p>
          <a:p>
            <a:r>
              <a:rPr lang="sk-SK" sz="2400" dirty="0" smtClean="0"/>
              <a:t>„</a:t>
            </a:r>
            <a:r>
              <a:rPr lang="sk-SK" sz="2400" i="1" dirty="0" err="1" smtClean="0"/>
              <a:t>The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biology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of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possible</a:t>
            </a:r>
            <a:r>
              <a:rPr lang="sk-SK" sz="2400" i="1" dirty="0" smtClean="0"/>
              <a:t> life</a:t>
            </a:r>
            <a:r>
              <a:rPr lang="sk-SK" sz="2400" dirty="0" smtClean="0"/>
              <a:t>“ (</a:t>
            </a:r>
            <a:r>
              <a:rPr lang="sk-SK" sz="2400" dirty="0" err="1" smtClean="0"/>
              <a:t>Ch.Langton</a:t>
            </a:r>
            <a:r>
              <a:rPr lang="sk-SK" sz="2400" dirty="0" smtClean="0"/>
              <a:t>)</a:t>
            </a:r>
            <a:endParaRPr lang="en-US" sz="2400" dirty="0" smtClean="0"/>
          </a:p>
          <a:p>
            <a:r>
              <a:rPr lang="sk-SK" sz="2400" dirty="0" smtClean="0"/>
              <a:t>analýza živých organizmov syntetickým prístupom ako nástroj </a:t>
            </a:r>
            <a:r>
              <a:rPr lang="sk-SK" sz="2400" b="1" dirty="0" smtClean="0"/>
              <a:t>poznávania prírody</a:t>
            </a:r>
            <a:r>
              <a:rPr lang="sk-SK" sz="2400" dirty="0" smtClean="0"/>
              <a:t>.</a:t>
            </a:r>
          </a:p>
          <a:p>
            <a:r>
              <a:rPr lang="sk-SK" sz="2400" dirty="0" smtClean="0"/>
              <a:t> </a:t>
            </a:r>
          </a:p>
          <a:p>
            <a:r>
              <a:rPr lang="sk-SK" sz="2400" u="sng" dirty="0" smtClean="0"/>
              <a:t>Význam?</a:t>
            </a:r>
          </a:p>
          <a:p>
            <a:r>
              <a:rPr lang="sk-SK" sz="2400" b="1" dirty="0" smtClean="0"/>
              <a:t>Testovanie</a:t>
            </a:r>
            <a:r>
              <a:rPr lang="sk-SK" sz="2400" dirty="0" smtClean="0"/>
              <a:t> ekologických a evolučných hypotéz </a:t>
            </a:r>
          </a:p>
          <a:p>
            <a:r>
              <a:rPr lang="sk-SK" sz="2400" b="1" dirty="0" smtClean="0"/>
              <a:t>Overovanie platnosti </a:t>
            </a:r>
            <a:r>
              <a:rPr lang="sk-SK" sz="2400" dirty="0" smtClean="0"/>
              <a:t>všeobecných teórií, procesov a konceptov (napr. prírodný výber, </a:t>
            </a:r>
            <a:r>
              <a:rPr lang="sk-SK" sz="2400" dirty="0" err="1" smtClean="0"/>
              <a:t>sebaorganizácia</a:t>
            </a:r>
            <a:r>
              <a:rPr lang="sk-SK" sz="2400" dirty="0" smtClean="0"/>
              <a:t>...)</a:t>
            </a:r>
          </a:p>
          <a:p>
            <a:r>
              <a:rPr lang="sk-SK" sz="2400" dirty="0" smtClean="0"/>
              <a:t>Predikcia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sk-SK" dirty="0" smtClean="0"/>
              <a:t>Rozdiel v prístupoch: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628800"/>
            <a:ext cx="7290055" cy="468056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Biologický výskum – </a:t>
            </a:r>
            <a:r>
              <a:rPr lang="sk-SK" sz="2800" b="1" dirty="0" smtClean="0"/>
              <a:t>analytický prístup</a:t>
            </a:r>
          </a:p>
          <a:p>
            <a:r>
              <a:rPr lang="sk-SK" sz="2800" dirty="0" smtClean="0"/>
              <a:t>(od celku k jednotlivým častiam)</a:t>
            </a:r>
          </a:p>
          <a:p>
            <a:r>
              <a:rPr lang="sk-SK" sz="2800" dirty="0" smtClean="0"/>
              <a:t>štúdium života </a:t>
            </a:r>
            <a:r>
              <a:rPr lang="sk-SK" sz="2800" b="1" i="1" dirty="0" smtClean="0"/>
              <a:t>aký je</a:t>
            </a:r>
          </a:p>
          <a:p>
            <a:endParaRPr lang="sk-SK" sz="2800" dirty="0" smtClean="0"/>
          </a:p>
          <a:p>
            <a:r>
              <a:rPr lang="sk-SK" sz="2800" dirty="0" smtClean="0"/>
              <a:t>AL – </a:t>
            </a:r>
            <a:r>
              <a:rPr lang="sk-SK" sz="2800" b="1" dirty="0" smtClean="0"/>
              <a:t>syntetický prístup</a:t>
            </a:r>
          </a:p>
          <a:p>
            <a:r>
              <a:rPr lang="sk-SK" sz="2800" dirty="0" smtClean="0"/>
              <a:t>( sformovať nový celok z jeho jednotlivých častí )</a:t>
            </a:r>
          </a:p>
          <a:p>
            <a:pPr lvl="0"/>
            <a:r>
              <a:rPr lang="sk-SK" sz="2800" dirty="0" smtClean="0"/>
              <a:t>Skúmanie života takého, „</a:t>
            </a:r>
            <a:r>
              <a:rPr lang="sk-SK" sz="2800" b="1" i="1" dirty="0" smtClean="0"/>
              <a:t>aký by mohol byť</a:t>
            </a:r>
            <a:r>
              <a:rPr lang="sk-SK" sz="2800" dirty="0" smtClean="0"/>
              <a:t>“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Terminológia: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u="sng" dirty="0" smtClean="0"/>
              <a:t>Vedecká disciplína</a:t>
            </a:r>
            <a:r>
              <a:rPr lang="sk-SK" dirty="0" smtClean="0"/>
              <a:t>:</a:t>
            </a:r>
          </a:p>
          <a:p>
            <a:r>
              <a:rPr lang="sk-SK" dirty="0" err="1" smtClean="0"/>
              <a:t>Christopher</a:t>
            </a:r>
            <a:r>
              <a:rPr lang="sk-SK" dirty="0" smtClean="0"/>
              <a:t> </a:t>
            </a:r>
            <a:r>
              <a:rPr lang="sk-SK" dirty="0" err="1" smtClean="0"/>
              <a:t>Langton</a:t>
            </a:r>
            <a:r>
              <a:rPr lang="sk-SK" dirty="0" smtClean="0"/>
              <a:t>: </a:t>
            </a:r>
            <a:r>
              <a:rPr lang="sk-SK" b="1" dirty="0" smtClean="0">
                <a:solidFill>
                  <a:schemeClr val="accent2">
                    <a:lumMod val="75000"/>
                  </a:schemeClr>
                </a:solidFill>
              </a:rPr>
              <a:t>Artificial Life,  AL </a:t>
            </a:r>
            <a:r>
              <a:rPr lang="sk-SK" dirty="0" smtClean="0"/>
              <a:t>(paralelný systém s pojmami Artificial </a:t>
            </a:r>
            <a:r>
              <a:rPr lang="sk-SK" dirty="0" err="1" smtClean="0"/>
              <a:t>Inteligence</a:t>
            </a:r>
            <a:r>
              <a:rPr lang="sk-SK" dirty="0" smtClean="0"/>
              <a:t> a AI)</a:t>
            </a:r>
          </a:p>
          <a:p>
            <a:r>
              <a:rPr lang="sk-SK" i="1" dirty="0" smtClean="0"/>
              <a:t>...........................................................................</a:t>
            </a:r>
          </a:p>
          <a:p>
            <a:r>
              <a:rPr lang="sk-SK" u="sng" dirty="0" smtClean="0"/>
              <a:t>Umenie umelého života:</a:t>
            </a:r>
          </a:p>
          <a:p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A-</a:t>
            </a:r>
            <a:r>
              <a:rPr lang="sk-SK" b="1" i="1" dirty="0" err="1" smtClean="0">
                <a:solidFill>
                  <a:schemeClr val="accent2">
                    <a:lumMod val="75000"/>
                  </a:schemeClr>
                </a:solidFill>
              </a:rPr>
              <a:t>life</a:t>
            </a:r>
            <a:r>
              <a:rPr lang="sk-SK" b="1" i="1" dirty="0" smtClean="0">
                <a:solidFill>
                  <a:schemeClr val="accent2">
                    <a:lumMod val="75000"/>
                  </a:schemeClr>
                </a:solidFill>
              </a:rPr>
              <a:t> art,  ALA </a:t>
            </a:r>
          </a:p>
        </p:txBody>
      </p:sp>
    </p:spTree>
  </p:cSld>
  <p:clrMapOvr>
    <a:masterClrMapping/>
  </p:clrMapOvr>
  <p:transition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/>
          </a:bodyPr>
          <a:lstStyle/>
          <a:p>
            <a:r>
              <a:rPr lang="en-US" dirty="0" smtClean="0"/>
              <a:t> </a:t>
            </a:r>
            <a:r>
              <a:rPr lang="sk-SK" sz="2800" dirty="0" smtClean="0"/>
              <a:t>vedecká disciplína, vznik v Los </a:t>
            </a:r>
            <a:r>
              <a:rPr lang="sk-SK" sz="2800" dirty="0" err="1" smtClean="0"/>
              <a:t>Alamos</a:t>
            </a:r>
            <a:r>
              <a:rPr lang="sk-SK" sz="2800" dirty="0" smtClean="0"/>
              <a:t> </a:t>
            </a:r>
            <a:r>
              <a:rPr lang="sk-SK" sz="2800" dirty="0" err="1" smtClean="0"/>
              <a:t>National</a:t>
            </a:r>
            <a:r>
              <a:rPr lang="sk-SK" sz="2800" dirty="0" smtClean="0"/>
              <a:t> </a:t>
            </a:r>
            <a:r>
              <a:rPr lang="sk-SK" sz="2800" dirty="0" err="1" smtClean="0"/>
              <a:t>Laboratory</a:t>
            </a:r>
            <a:r>
              <a:rPr lang="sk-SK" sz="2800" dirty="0" smtClean="0"/>
              <a:t>:</a:t>
            </a:r>
          </a:p>
          <a:p>
            <a:r>
              <a:rPr lang="en-US" sz="2800" dirty="0" smtClean="0"/>
              <a:t>1987 workshop: “</a:t>
            </a:r>
            <a:r>
              <a:rPr lang="en-US" sz="2800" i="1" dirty="0" smtClean="0"/>
              <a:t>Synthesis and simulation of</a:t>
            </a:r>
          </a:p>
          <a:p>
            <a:r>
              <a:rPr lang="sk-SK" sz="2800" i="1" dirty="0" err="1" smtClean="0"/>
              <a:t>biological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systems</a:t>
            </a:r>
            <a:r>
              <a:rPr lang="sk-SK" sz="2800" dirty="0" smtClean="0"/>
              <a:t>“</a:t>
            </a:r>
          </a:p>
          <a:p>
            <a:r>
              <a:rPr lang="sk-SK" sz="2800" dirty="0" smtClean="0"/>
              <a:t>Zakladateľ: </a:t>
            </a:r>
            <a:r>
              <a:rPr lang="sk-SK" sz="2800" dirty="0" err="1" smtClean="0">
                <a:solidFill>
                  <a:schemeClr val="accent2">
                    <a:lumMod val="75000"/>
                  </a:schemeClr>
                </a:solidFill>
              </a:rPr>
              <a:t>Christopher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dirty="0" err="1" smtClean="0">
                <a:solidFill>
                  <a:schemeClr val="accent2">
                    <a:lumMod val="75000"/>
                  </a:schemeClr>
                </a:solidFill>
              </a:rPr>
              <a:t>Langton</a:t>
            </a:r>
            <a:endParaRPr lang="sk-SK" sz="2800" dirty="0" smtClean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en-US" sz="2800" dirty="0" smtClean="0">
                <a:solidFill>
                  <a:schemeClr val="accent2">
                    <a:lumMod val="75000"/>
                  </a:schemeClr>
                </a:solidFill>
              </a:rPr>
              <a:t>"</a:t>
            </a:r>
            <a:r>
              <a:rPr lang="en-US" sz="2800" i="1" dirty="0" smtClean="0">
                <a:solidFill>
                  <a:schemeClr val="accent2">
                    <a:lumMod val="75000"/>
                  </a:schemeClr>
                </a:solidFill>
              </a:rPr>
              <a:t>Art" + "Life" = Artificial Life: Life made by Man rather than by Nature</a:t>
            </a:r>
            <a:r>
              <a:rPr lang="en-US" sz="2800" i="1" dirty="0" smtClean="0"/>
              <a:t>.</a:t>
            </a:r>
            <a:endParaRPr lang="sk-SK" sz="2800" i="1" dirty="0" smtClean="0"/>
          </a:p>
          <a:p>
            <a:r>
              <a:rPr lang="sk-SK" sz="2800" dirty="0" smtClean="0"/>
              <a:t>Konferencie na </a:t>
            </a:r>
            <a:r>
              <a:rPr lang="sk-SK" sz="2800" i="1" dirty="0" err="1" smtClean="0"/>
              <a:t>Santa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Fe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Institute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for</a:t>
            </a:r>
            <a:r>
              <a:rPr lang="sk-SK" sz="2800" i="1" dirty="0" smtClean="0"/>
              <a:t> </a:t>
            </a:r>
            <a:r>
              <a:rPr lang="sk-SK" sz="2800" i="1" dirty="0" err="1" smtClean="0"/>
              <a:t>Non-Linear</a:t>
            </a:r>
            <a:r>
              <a:rPr lang="sk-SK" sz="2800" i="1" dirty="0" smtClean="0"/>
              <a:t> Dynamics</a:t>
            </a:r>
            <a:r>
              <a:rPr lang="sk-SK" sz="2800" dirty="0" smtClean="0"/>
              <a:t> 1988</a:t>
            </a:r>
          </a:p>
          <a:p>
            <a:endParaRPr lang="sk-SK" i="1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628800"/>
            <a:ext cx="7290055" cy="4752528"/>
          </a:xfrm>
        </p:spPr>
        <p:txBody>
          <a:bodyPr>
            <a:normAutofit fontScale="92500"/>
          </a:bodyPr>
          <a:lstStyle/>
          <a:p>
            <a:r>
              <a:rPr lang="sk-SK" sz="3200" dirty="0" smtClean="0"/>
              <a:t>Pôvod v biologickom laboratóriu?</a:t>
            </a:r>
          </a:p>
          <a:p>
            <a:r>
              <a:rPr lang="sk-SK" sz="3200" b="1" dirty="0" err="1" smtClean="0"/>
              <a:t>Hackeri</a:t>
            </a:r>
            <a:r>
              <a:rPr lang="sk-SK" sz="3200" b="1" dirty="0" smtClean="0"/>
              <a:t>:</a:t>
            </a:r>
          </a:p>
          <a:p>
            <a:r>
              <a:rPr lang="en-US" sz="3200" b="1" dirty="0" smtClean="0"/>
              <a:t>T-13 </a:t>
            </a:r>
            <a:r>
              <a:rPr lang="en-US" sz="3200" dirty="0" smtClean="0"/>
              <a:t>Complex Studies Group</a:t>
            </a:r>
            <a:r>
              <a:rPr lang="sk-SK" sz="3200" dirty="0" smtClean="0"/>
              <a:t>, </a:t>
            </a:r>
            <a:r>
              <a:rPr lang="en-US" sz="3200" dirty="0" smtClean="0"/>
              <a:t>Los Alamos National Laboratory</a:t>
            </a:r>
            <a:r>
              <a:rPr lang="sk-SK" sz="3200" dirty="0" smtClean="0"/>
              <a:t>, </a:t>
            </a:r>
            <a:r>
              <a:rPr lang="en-US" sz="3200" dirty="0" smtClean="0"/>
              <a:t>New Mexico</a:t>
            </a:r>
            <a:endParaRPr lang="sk-SK" sz="3200" dirty="0" smtClean="0"/>
          </a:p>
          <a:p>
            <a:r>
              <a:rPr lang="sk-SK" sz="3200" dirty="0" smtClean="0"/>
              <a:t>+ </a:t>
            </a:r>
            <a:r>
              <a:rPr lang="en-US" sz="3200" dirty="0" smtClean="0"/>
              <a:t>Santa Fe Institute, New Mexico. </a:t>
            </a:r>
            <a:endParaRPr lang="sk-SK" sz="3200" dirty="0" smtClean="0"/>
          </a:p>
          <a:p>
            <a:r>
              <a:rPr lang="sk-SK" sz="3200" dirty="0" smtClean="0"/>
              <a:t>Najdôležitejšia črta prvého „života“:</a:t>
            </a:r>
          </a:p>
          <a:p>
            <a:r>
              <a:rPr lang="sk-SK" sz="3200" b="1" i="1" dirty="0" smtClean="0"/>
              <a:t>generovanie </a:t>
            </a:r>
            <a:r>
              <a:rPr lang="sk-SK" sz="3200" b="1" i="1" dirty="0" err="1" smtClean="0"/>
              <a:t>samo-reprodukcie</a:t>
            </a:r>
            <a:r>
              <a:rPr lang="sk-SK" sz="3200" b="1" i="1" dirty="0" smtClean="0"/>
              <a:t> </a:t>
            </a:r>
            <a:r>
              <a:rPr lang="sk-SK" sz="3200" dirty="0" smtClean="0"/>
              <a:t>ako základného predpokladu organického života.</a:t>
            </a:r>
          </a:p>
          <a:p>
            <a:r>
              <a:rPr lang="sk-SK" dirty="0" smtClean="0"/>
              <a:t> 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2286000"/>
            <a:ext cx="7620328" cy="4023360"/>
          </a:xfrm>
        </p:spPr>
        <p:txBody>
          <a:bodyPr/>
          <a:lstStyle/>
          <a:p>
            <a:pPr marL="0" indent="0">
              <a:buNone/>
            </a:pPr>
            <a:r>
              <a:rPr lang="sk-SK" dirty="0" smtClean="0"/>
              <a:t>„</a:t>
            </a:r>
            <a:r>
              <a:rPr lang="sk-SK" sz="2800" dirty="0" smtClean="0"/>
              <a:t>Rozšírením empirickej základne biológie založenej na uhlíkovom reťazci, AL môže prispieť teoretickej biológií rozšírením „</a:t>
            </a: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života aký ho poznáme</a:t>
            </a:r>
            <a:r>
              <a:rPr lang="sk-SK" sz="2800" dirty="0" smtClean="0"/>
              <a:t>“ do širšieho kontextu „</a:t>
            </a: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života aký by mohol byť</a:t>
            </a:r>
            <a:r>
              <a:rPr lang="sk-SK" sz="2800" dirty="0" smtClean="0"/>
              <a:t>“ </a:t>
            </a:r>
          </a:p>
          <a:p>
            <a:pPr>
              <a:buNone/>
            </a:pPr>
            <a:r>
              <a:rPr lang="sk-SK" sz="2800" dirty="0" smtClean="0"/>
              <a:t>		</a:t>
            </a:r>
            <a:r>
              <a:rPr lang="sk-SK" dirty="0" smtClean="0"/>
              <a:t>				      (</a:t>
            </a:r>
            <a:r>
              <a:rPr lang="sk-SK" dirty="0" err="1" smtClean="0"/>
              <a:t>Langton</a:t>
            </a:r>
            <a:r>
              <a:rPr lang="sk-SK" dirty="0" smtClean="0"/>
              <a:t> 1988)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 1. BLOK: OSNOVA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endParaRPr lang="sk-SK" sz="2400" dirty="0"/>
          </a:p>
          <a:p>
            <a:r>
              <a:rPr lang="sk-SK" sz="2400" dirty="0"/>
              <a:t>1. Úvod do problematiky</a:t>
            </a:r>
          </a:p>
          <a:p>
            <a:r>
              <a:rPr lang="sk-SK" sz="2400" dirty="0"/>
              <a:t>2. Rozdiely medzi biológiou a AL </a:t>
            </a:r>
            <a:r>
              <a:rPr lang="sk-SK" sz="2400" dirty="0" smtClean="0"/>
              <a:t>(podstata života ?)</a:t>
            </a:r>
            <a:endParaRPr lang="sk-SK" sz="2400" dirty="0"/>
          </a:p>
          <a:p>
            <a:r>
              <a:rPr lang="sk-SK" sz="2400" dirty="0"/>
              <a:t>3. Definícia AL podľa </a:t>
            </a:r>
            <a:r>
              <a:rPr lang="sk-SK" sz="2400" dirty="0" err="1"/>
              <a:t>Langtona</a:t>
            </a:r>
            <a:endParaRPr lang="sk-SK" sz="2400" dirty="0"/>
          </a:p>
          <a:p>
            <a:r>
              <a:rPr lang="sk-SK" sz="2400" dirty="0"/>
              <a:t>4. Ukotvenie do kontextu tretej kultúry</a:t>
            </a:r>
          </a:p>
          <a:p>
            <a:r>
              <a:rPr lang="sk-SK" sz="2400" dirty="0"/>
              <a:t>5. Prístupy : silný slabý AL</a:t>
            </a:r>
          </a:p>
          <a:p>
            <a:r>
              <a:rPr lang="sk-SK" sz="2400" dirty="0"/>
              <a:t>6. Kritériá AL</a:t>
            </a:r>
          </a:p>
          <a:p>
            <a:r>
              <a:rPr lang="sk-SK" sz="2400" dirty="0"/>
              <a:t>7. </a:t>
            </a:r>
            <a:r>
              <a:rPr lang="sk-SK" sz="2400" dirty="0" smtClean="0"/>
              <a:t>Kritici</a:t>
            </a:r>
            <a:endParaRPr lang="sk-SK" sz="2400" dirty="0"/>
          </a:p>
          <a:p>
            <a:r>
              <a:rPr lang="sk-SK" sz="2400" dirty="0" smtClean="0"/>
              <a:t>8</a:t>
            </a:r>
            <a:r>
              <a:rPr lang="sk-SK" sz="2400" dirty="0"/>
              <a:t>. Oblasti výskumu </a:t>
            </a:r>
            <a:r>
              <a:rPr lang="sk-SK" sz="2400" dirty="0" smtClean="0"/>
              <a:t>AL :  </a:t>
            </a:r>
            <a:r>
              <a:rPr lang="sk-SK" sz="2400" dirty="0"/>
              <a:t>HW – WW -  SW</a:t>
            </a:r>
          </a:p>
          <a:p>
            <a:r>
              <a:rPr lang="sk-SK" sz="2400" dirty="0"/>
              <a:t>9. Laboratóriá a prax</a:t>
            </a:r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Situovanie AL: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00808"/>
            <a:ext cx="7692336" cy="4608552"/>
          </a:xfrm>
        </p:spPr>
        <p:txBody>
          <a:bodyPr>
            <a:normAutofit fontScale="92500" lnSpcReduction="10000"/>
          </a:bodyPr>
          <a:lstStyle/>
          <a:p>
            <a:r>
              <a:rPr lang="sk-SK" dirty="0" smtClean="0"/>
              <a:t>A-</a:t>
            </a:r>
            <a:r>
              <a:rPr lang="sk-SK" dirty="0" err="1" smtClean="0"/>
              <a:t>life</a:t>
            </a:r>
            <a:r>
              <a:rPr lang="sk-SK" dirty="0" smtClean="0"/>
              <a:t> </a:t>
            </a:r>
            <a:r>
              <a:rPr lang="sk-SK" dirty="0"/>
              <a:t>sa nachádza na pomedzí </a:t>
            </a:r>
            <a:r>
              <a:rPr lang="sk-SK" dirty="0" smtClean="0"/>
              <a:t>humanitných,</a:t>
            </a:r>
            <a:r>
              <a:rPr lang="sk-SK" dirty="0"/>
              <a:t> prírodných </a:t>
            </a:r>
            <a:r>
              <a:rPr lang="sk-SK" dirty="0" smtClean="0"/>
              <a:t>a</a:t>
            </a:r>
            <a:r>
              <a:rPr lang="sk-SK" dirty="0"/>
              <a:t> počítačových vied</a:t>
            </a:r>
            <a:r>
              <a:rPr lang="sk-SK" dirty="0" smtClean="0"/>
              <a:t>.  </a:t>
            </a:r>
            <a:endParaRPr lang="sk-SK" dirty="0"/>
          </a:p>
          <a:p>
            <a:pPr lvl="8"/>
            <a:r>
              <a:rPr lang="sk-SK" sz="3000" b="1" dirty="0" err="1" smtClean="0"/>
              <a:t>Technoveda</a:t>
            </a:r>
            <a:endParaRPr lang="sk-SK" sz="3000" b="1" dirty="0" smtClean="0"/>
          </a:p>
          <a:p>
            <a:r>
              <a:rPr lang="sk-SK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Two</a:t>
            </a:r>
            <a:r>
              <a:rPr lang="sk-SK" sz="3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3000" b="1" i="1" dirty="0" err="1" smtClean="0">
                <a:solidFill>
                  <a:schemeClr val="accent2">
                    <a:lumMod val="75000"/>
                  </a:schemeClr>
                </a:solidFill>
              </a:rPr>
              <a:t>cultures</a:t>
            </a:r>
            <a:r>
              <a:rPr lang="sk-SK" sz="30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3000" dirty="0" smtClean="0"/>
              <a:t>( C.P. </a:t>
            </a:r>
            <a:r>
              <a:rPr lang="sk-SK" sz="3000" dirty="0" err="1" smtClean="0"/>
              <a:t>Snow</a:t>
            </a:r>
            <a:r>
              <a:rPr lang="sk-SK" sz="3000" dirty="0" smtClean="0"/>
              <a:t>: </a:t>
            </a:r>
            <a:r>
              <a:rPr lang="sk-SK" sz="3000" dirty="0" err="1" smtClean="0"/>
              <a:t>Two</a:t>
            </a:r>
            <a:r>
              <a:rPr lang="sk-SK" sz="3000" dirty="0" smtClean="0"/>
              <a:t> </a:t>
            </a:r>
            <a:r>
              <a:rPr lang="sk-SK" sz="3000" dirty="0" err="1" smtClean="0"/>
              <a:t>cultures</a:t>
            </a:r>
            <a:r>
              <a:rPr lang="sk-SK" sz="3000" dirty="0" smtClean="0"/>
              <a:t> 1964)</a:t>
            </a:r>
          </a:p>
          <a:p>
            <a:r>
              <a:rPr lang="sk-SK" dirty="0" smtClean="0"/>
              <a:t>Opozitný názor:</a:t>
            </a:r>
          </a:p>
          <a:p>
            <a:r>
              <a:rPr lang="sk-SK" sz="2800" dirty="0" err="1" smtClean="0"/>
              <a:t>Susan</a:t>
            </a:r>
            <a:r>
              <a:rPr lang="sk-SK" sz="2800" dirty="0" smtClean="0"/>
              <a:t> </a:t>
            </a:r>
            <a:r>
              <a:rPr lang="sk-SK" sz="2800" dirty="0" err="1" smtClean="0"/>
              <a:t>Sontag</a:t>
            </a:r>
            <a:r>
              <a:rPr lang="sk-SK" sz="2800" dirty="0" smtClean="0"/>
              <a:t> v eseji z roku 1966 </a:t>
            </a:r>
          </a:p>
          <a:p>
            <a:r>
              <a:rPr lang="sk-SK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One</a:t>
            </a:r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Culture</a:t>
            </a: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 and </a:t>
            </a:r>
            <a:r>
              <a:rPr lang="sk-SK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the</a:t>
            </a: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 New </a:t>
            </a:r>
            <a:r>
              <a:rPr lang="sk-SK" sz="2800" b="1" i="1" dirty="0" err="1" smtClean="0">
                <a:solidFill>
                  <a:schemeClr val="accent2">
                    <a:lumMod val="75000"/>
                  </a:schemeClr>
                </a:solidFill>
              </a:rPr>
              <a:t>Sensibility</a:t>
            </a:r>
            <a:r>
              <a:rPr lang="sk-SK" sz="2800" b="1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sk-SK" sz="2800" i="1" dirty="0" smtClean="0">
                <a:solidFill>
                  <a:schemeClr val="accent2">
                    <a:lumMod val="75000"/>
                  </a:schemeClr>
                </a:solidFill>
              </a:rPr>
              <a:t>Jedna </a:t>
            </a:r>
            <a:r>
              <a:rPr lang="sk-SK" sz="2800" i="1" dirty="0" err="1" smtClean="0">
                <a:solidFill>
                  <a:schemeClr val="accent2">
                    <a:lumMod val="75000"/>
                  </a:schemeClr>
                </a:solidFill>
              </a:rPr>
              <a:t>kultura</a:t>
            </a:r>
            <a:r>
              <a:rPr lang="sk-SK" sz="2800" i="1" dirty="0" smtClean="0">
                <a:solidFill>
                  <a:schemeClr val="accent2">
                    <a:lumMod val="75000"/>
                  </a:schemeClr>
                </a:solidFill>
              </a:rPr>
              <a:t> a nová senzibilita</a:t>
            </a:r>
            <a:r>
              <a:rPr lang="sk-SK" sz="2800" dirty="0" smtClean="0">
                <a:solidFill>
                  <a:schemeClr val="accent2">
                    <a:lumMod val="75000"/>
                  </a:schemeClr>
                </a:solidFill>
              </a:rPr>
              <a:t>, česky 1988</a:t>
            </a:r>
            <a:r>
              <a:rPr lang="sk-SK" sz="2800" dirty="0" smtClean="0"/>
              <a:t>)</a:t>
            </a:r>
          </a:p>
          <a:p>
            <a:r>
              <a:rPr lang="sk-SK" sz="2800" dirty="0" smtClean="0"/>
              <a:t>„</a:t>
            </a:r>
            <a:r>
              <a:rPr lang="sk-SK" sz="2800" b="1" i="1" dirty="0" err="1" smtClean="0"/>
              <a:t>The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Third</a:t>
            </a:r>
            <a:r>
              <a:rPr lang="sk-SK" sz="2800" b="1" i="1" dirty="0" smtClean="0"/>
              <a:t> </a:t>
            </a:r>
            <a:r>
              <a:rPr lang="sk-SK" sz="2800" b="1" i="1" dirty="0" err="1" smtClean="0"/>
              <a:t>Culture</a:t>
            </a:r>
            <a:r>
              <a:rPr lang="sk-SK" sz="2800" dirty="0" smtClean="0"/>
              <a:t>“ </a:t>
            </a:r>
            <a:r>
              <a:rPr lang="en-US" sz="2800" dirty="0" smtClean="0"/>
              <a:t> John Brockman</a:t>
            </a:r>
            <a:r>
              <a:rPr lang="sk-SK" sz="2800" dirty="0" smtClean="0"/>
              <a:t> (1995)</a:t>
            </a:r>
          </a:p>
          <a:p>
            <a:r>
              <a:rPr lang="sk-SK" dirty="0" smtClean="0"/>
              <a:t>„</a:t>
            </a:r>
            <a:r>
              <a:rPr lang="sk-SK" dirty="0" err="1" smtClean="0"/>
              <a:t>techno-pop-kultúra</a:t>
            </a:r>
            <a:r>
              <a:rPr lang="sk-SK" dirty="0" smtClean="0"/>
              <a:t>“</a:t>
            </a:r>
          </a:p>
          <a:p>
            <a:r>
              <a:rPr lang="sk-SK" dirty="0" smtClean="0"/>
              <a:t>Technológia má svoju „tretiu kultúru“</a:t>
            </a:r>
          </a:p>
          <a:p>
            <a:endParaRPr lang="sk-SK" b="1" dirty="0" smtClean="0"/>
          </a:p>
        </p:txBody>
      </p:sp>
      <p:sp>
        <p:nvSpPr>
          <p:cNvPr id="4" name="Šípka doprava 3"/>
          <p:cNvSpPr/>
          <p:nvPr/>
        </p:nvSpPr>
        <p:spPr>
          <a:xfrm flipV="1">
            <a:off x="1403648" y="2099945"/>
            <a:ext cx="792088" cy="360040"/>
          </a:xfrm>
          <a:prstGeom prst="rightArrow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</p:cSld>
  <p:clrMapOvr>
    <a:masterClrMapping/>
  </p:clrMapOvr>
  <p:transition>
    <p:fade thruBlk="1"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Vizionári  </a:t>
            </a:r>
            <a:r>
              <a:rPr lang="sk-SK" dirty="0" err="1" smtClean="0"/>
              <a:t>vs</a:t>
            </a:r>
            <a:r>
              <a:rPr lang="sk-SK" dirty="0" smtClean="0"/>
              <a:t>. praktici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4608552"/>
          </a:xfrm>
        </p:spPr>
        <p:txBody>
          <a:bodyPr>
            <a:normAutofit/>
          </a:bodyPr>
          <a:lstStyle/>
          <a:p>
            <a:r>
              <a:rPr lang="sk-SK" sz="2800" b="1" dirty="0" smtClean="0">
                <a:solidFill>
                  <a:schemeClr val="accent3">
                    <a:lumMod val="75000"/>
                  </a:schemeClr>
                </a:solidFill>
              </a:rPr>
              <a:t>Vizionári:</a:t>
            </a:r>
          </a:p>
          <a:p>
            <a:r>
              <a:rPr lang="sk-SK" sz="2800" dirty="0" smtClean="0"/>
              <a:t>AL znamená vytvorenie a vylepšovanie účinnosti nových foriem života v inom médiu, ako sú uhľovodíky, čiže na báze kremíkových čipov.</a:t>
            </a:r>
          </a:p>
          <a:p>
            <a:endParaRPr lang="sk-SK" sz="2800" dirty="0" smtClean="0"/>
          </a:p>
          <a:p>
            <a:r>
              <a:rPr lang="sk-SK" sz="2800" b="1" dirty="0" smtClean="0">
                <a:solidFill>
                  <a:schemeClr val="accent2">
                    <a:lumMod val="75000"/>
                  </a:schemeClr>
                </a:solidFill>
              </a:rPr>
              <a:t>Praktici:</a:t>
            </a:r>
          </a:p>
          <a:p>
            <a:r>
              <a:rPr lang="sk-SK" sz="2800" dirty="0" smtClean="0"/>
              <a:t>Cieľom AL je vytvorenie nových metód pre štúdium života vedúce k lepšiemu pochopeniu tohto biologického fenoménu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79512" y="1628800"/>
            <a:ext cx="8208912" cy="5029200"/>
          </a:xfrm>
        </p:spPr>
        <p:txBody>
          <a:bodyPr/>
          <a:lstStyle/>
          <a:p>
            <a:pPr marL="0" indent="0">
              <a:buNone/>
            </a:pPr>
            <a:endParaRPr lang="sk-SK" sz="4400" dirty="0" smtClean="0"/>
          </a:p>
          <a:p>
            <a:pPr marL="0" indent="0" algn="ctr">
              <a:buNone/>
            </a:pPr>
            <a:r>
              <a:rPr lang="sk-SK" sz="4400" dirty="0" smtClean="0"/>
              <a:t>  „</a:t>
            </a:r>
            <a:r>
              <a:rPr lang="sk-SK" sz="4400" dirty="0" err="1" smtClean="0"/>
              <a:t>Artificial</a:t>
            </a:r>
            <a:r>
              <a:rPr lang="sk-SK" sz="4400" dirty="0" smtClean="0"/>
              <a:t> </a:t>
            </a:r>
            <a:r>
              <a:rPr lang="sk-SK" sz="4400" dirty="0" err="1"/>
              <a:t>Life</a:t>
            </a:r>
            <a:r>
              <a:rPr lang="sk-SK" sz="4400" dirty="0"/>
              <a:t> </a:t>
            </a:r>
            <a:r>
              <a:rPr lang="sk-SK" sz="4400" dirty="0" err="1"/>
              <a:t>is</a:t>
            </a:r>
            <a:r>
              <a:rPr lang="sk-SK" sz="4400" dirty="0"/>
              <a:t> </a:t>
            </a:r>
            <a:r>
              <a:rPr lang="sk-SK" sz="4400" dirty="0" err="1"/>
              <a:t>concerned</a:t>
            </a:r>
            <a:r>
              <a:rPr lang="sk-SK" sz="4400" dirty="0"/>
              <a:t> </a:t>
            </a:r>
            <a:r>
              <a:rPr lang="sk-SK" sz="4400" dirty="0" err="1"/>
              <a:t>with</a:t>
            </a:r>
            <a:r>
              <a:rPr lang="sk-SK" sz="4400" dirty="0"/>
              <a:t> </a:t>
            </a:r>
            <a:r>
              <a:rPr lang="sk-SK" sz="4400" dirty="0" err="1" smtClean="0"/>
              <a:t>generating</a:t>
            </a:r>
            <a:r>
              <a:rPr lang="sk-SK" sz="4400" dirty="0" smtClean="0"/>
              <a:t> </a:t>
            </a:r>
            <a:r>
              <a:rPr lang="sk-SK" sz="4400" b="1" i="1" dirty="0" err="1">
                <a:solidFill>
                  <a:schemeClr val="accent2">
                    <a:lumMod val="75000"/>
                  </a:schemeClr>
                </a:solidFill>
              </a:rPr>
              <a:t>lifelike</a:t>
            </a:r>
            <a:r>
              <a:rPr lang="sk-SK" sz="4400" b="1" i="1" dirty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4400" b="1" i="1" dirty="0" err="1">
                <a:solidFill>
                  <a:schemeClr val="accent2">
                    <a:lumMod val="75000"/>
                  </a:schemeClr>
                </a:solidFill>
              </a:rPr>
              <a:t>behavior</a:t>
            </a:r>
            <a:r>
              <a:rPr lang="sk-SK" sz="4400" dirty="0" smtClean="0"/>
              <a:t>.”</a:t>
            </a:r>
          </a:p>
          <a:p>
            <a:pPr marL="0" indent="0">
              <a:buNone/>
            </a:pPr>
            <a:r>
              <a:rPr lang="sk-SK" sz="4400" dirty="0" smtClean="0"/>
              <a:t>			</a:t>
            </a:r>
            <a:r>
              <a:rPr lang="sk-SK" dirty="0" smtClean="0"/>
              <a:t>(</a:t>
            </a:r>
            <a:r>
              <a:rPr lang="sk-SK" dirty="0" err="1" smtClean="0"/>
              <a:t>Langton</a:t>
            </a:r>
            <a:r>
              <a:rPr lang="sk-SK" dirty="0"/>
              <a:t>, 1989, </a:t>
            </a:r>
            <a:r>
              <a:rPr lang="sk-SK" dirty="0" err="1"/>
              <a:t>pp</a:t>
            </a:r>
            <a:r>
              <a:rPr lang="sk-SK" dirty="0"/>
              <a:t> 4 and </a:t>
            </a:r>
            <a:r>
              <a:rPr lang="sk-SK" dirty="0" smtClean="0"/>
              <a:t>5)</a:t>
            </a:r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17894986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dirty="0" err="1" smtClean="0"/>
              <a:t>Alifers</a:t>
            </a:r>
            <a:r>
              <a:rPr lang="sk-SK" dirty="0" smtClean="0"/>
              <a:t>“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57200" y="1775195"/>
            <a:ext cx="8435280" cy="4625609"/>
          </a:xfrm>
        </p:spPr>
        <p:txBody>
          <a:bodyPr>
            <a:normAutofit/>
          </a:bodyPr>
          <a:lstStyle/>
          <a:p>
            <a:r>
              <a:rPr lang="en-US" b="1" dirty="0" smtClean="0"/>
              <a:t>1. </a:t>
            </a:r>
            <a:r>
              <a:rPr lang="sk-SK" b="1" dirty="0" smtClean="0"/>
              <a:t>Výpočtoví biológovia (silný/slabý AL)</a:t>
            </a:r>
            <a:endParaRPr lang="sk-SK" dirty="0" smtClean="0"/>
          </a:p>
          <a:p>
            <a:pPr lvl="0"/>
            <a:r>
              <a:rPr lang="sk-SK" b="1" dirty="0" smtClean="0"/>
              <a:t>2. </a:t>
            </a:r>
            <a:r>
              <a:rPr lang="en-US" b="1" dirty="0" err="1" smtClean="0"/>
              <a:t>Konštruktéri</a:t>
            </a:r>
            <a:r>
              <a:rPr lang="en-US" b="1" dirty="0" smtClean="0"/>
              <a:t> </a:t>
            </a:r>
            <a:r>
              <a:rPr lang="en-US" b="1" dirty="0" err="1" smtClean="0"/>
              <a:t>procesných</a:t>
            </a:r>
            <a:r>
              <a:rPr lang="en-US" b="1" dirty="0" smtClean="0"/>
              <a:t> </a:t>
            </a:r>
            <a:r>
              <a:rPr lang="en-US" b="1" dirty="0" err="1" smtClean="0"/>
              <a:t>systémov</a:t>
            </a:r>
            <a:r>
              <a:rPr lang="en-US" b="1" dirty="0" smtClean="0"/>
              <a:t> </a:t>
            </a:r>
            <a:r>
              <a:rPr lang="en-US" dirty="0" smtClean="0"/>
              <a:t>– </a:t>
            </a:r>
            <a:r>
              <a:rPr lang="en-US" dirty="0" err="1" smtClean="0"/>
              <a:t>imitácia</a:t>
            </a:r>
            <a:r>
              <a:rPr lang="en-US" dirty="0" smtClean="0"/>
              <a:t> </a:t>
            </a:r>
            <a:r>
              <a:rPr lang="en-US" dirty="0" err="1" smtClean="0"/>
              <a:t>určitého</a:t>
            </a:r>
            <a:r>
              <a:rPr lang="en-US" dirty="0" smtClean="0"/>
              <a:t> </a:t>
            </a:r>
            <a:r>
              <a:rPr lang="en-US" dirty="0" err="1" smtClean="0"/>
              <a:t>správania</a:t>
            </a:r>
            <a:r>
              <a:rPr lang="en-US" b="1" dirty="0" smtClean="0"/>
              <a:t> </a:t>
            </a:r>
            <a:endParaRPr lang="sk-SK" b="1" dirty="0" smtClean="0"/>
          </a:p>
          <a:p>
            <a:r>
              <a:rPr lang="en-US" i="1" dirty="0" smtClean="0">
                <a:solidFill>
                  <a:srgbClr val="00B0F0"/>
                </a:solidFill>
              </a:rPr>
              <a:t>Craig Reynolds `</a:t>
            </a:r>
            <a:r>
              <a:rPr lang="en-US" i="1" dirty="0" err="1" smtClean="0">
                <a:solidFill>
                  <a:srgbClr val="00B0F0"/>
                </a:solidFill>
              </a:rPr>
              <a:t>Boids</a:t>
            </a:r>
            <a:r>
              <a:rPr lang="en-US" i="1" dirty="0" smtClean="0">
                <a:solidFill>
                  <a:srgbClr val="00B0F0"/>
                </a:solidFill>
              </a:rPr>
              <a:t>' </a:t>
            </a:r>
            <a:endParaRPr lang="sk-SK" i="1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  <a:hlinkClick r:id="rId2"/>
              </a:rPr>
              <a:t>http://www.red3d.com/cwr/boids/</a:t>
            </a:r>
            <a:endParaRPr lang="sk-SK" i="1" dirty="0" smtClean="0">
              <a:solidFill>
                <a:srgbClr val="00B0F0"/>
              </a:solidFill>
            </a:endParaRPr>
          </a:p>
          <a:p>
            <a:r>
              <a:rPr lang="sk-SK" dirty="0" smtClean="0">
                <a:solidFill>
                  <a:srgbClr val="00B0F0"/>
                </a:solidFill>
                <a:hlinkClick r:id="rId3"/>
              </a:rPr>
              <a:t>http://www.youtube.com/watch?v=IRa1SWdJouM</a:t>
            </a:r>
            <a:r>
              <a:rPr lang="sk-SK" dirty="0" smtClean="0">
                <a:solidFill>
                  <a:srgbClr val="00B0F0"/>
                </a:solidFill>
              </a:rPr>
              <a:t> </a:t>
            </a:r>
            <a:r>
              <a:rPr lang="sk-SK" i="1" dirty="0" smtClean="0">
                <a:solidFill>
                  <a:srgbClr val="00B0F0"/>
                </a:solidFill>
              </a:rPr>
              <a:t> </a:t>
            </a:r>
          </a:p>
          <a:p>
            <a:r>
              <a:rPr lang="en-US" i="1" dirty="0" smtClean="0">
                <a:solidFill>
                  <a:srgbClr val="00B0F0"/>
                </a:solidFill>
              </a:rPr>
              <a:t>Karl Sims: evolving 3D morphology and behavior by competition</a:t>
            </a:r>
            <a:endParaRPr lang="sk-SK" i="1" dirty="0" smtClean="0">
              <a:solidFill>
                <a:srgbClr val="00B0F0"/>
              </a:solidFill>
            </a:endParaRPr>
          </a:p>
          <a:p>
            <a:r>
              <a:rPr lang="en-US" i="1" dirty="0" smtClean="0">
                <a:solidFill>
                  <a:srgbClr val="00B0F0"/>
                </a:solidFill>
              </a:rPr>
              <a:t>Jeff </a:t>
            </a:r>
            <a:r>
              <a:rPr lang="en-US" i="1" dirty="0" err="1" smtClean="0">
                <a:solidFill>
                  <a:srgbClr val="00B0F0"/>
                </a:solidFill>
              </a:rPr>
              <a:t>Ventrella's</a:t>
            </a:r>
            <a:r>
              <a:rPr lang="en-US" i="1" dirty="0" smtClean="0">
                <a:solidFill>
                  <a:srgbClr val="00B0F0"/>
                </a:solidFill>
              </a:rPr>
              <a:t> evolving animated characters</a:t>
            </a:r>
            <a:r>
              <a:rPr lang="sk-SK" i="1" dirty="0" smtClean="0">
                <a:solidFill>
                  <a:srgbClr val="00B0F0"/>
                </a:solidFill>
              </a:rPr>
              <a:t>: </a:t>
            </a:r>
            <a:r>
              <a:rPr lang="sk-SK" dirty="0" smtClean="0">
                <a:hlinkClick r:id="rId4"/>
              </a:rPr>
              <a:t>http://www.disneymeetsdarwin.com/</a:t>
            </a:r>
            <a:r>
              <a:rPr lang="sk-SK" dirty="0" smtClean="0"/>
              <a:t> </a:t>
            </a:r>
            <a:endParaRPr lang="sk-SK" i="1" dirty="0" smtClean="0">
              <a:solidFill>
                <a:srgbClr val="00B0F0"/>
              </a:solidFill>
            </a:endParaRPr>
          </a:p>
          <a:p>
            <a:r>
              <a:rPr lang="sk-SK" b="1" dirty="0" smtClean="0"/>
              <a:t>3. </a:t>
            </a:r>
            <a:r>
              <a:rPr lang="en-US" b="1" dirty="0" err="1" smtClean="0"/>
              <a:t>Robotika</a:t>
            </a:r>
            <a:r>
              <a:rPr lang="en-US" b="1" dirty="0" smtClean="0"/>
              <a:t> </a:t>
            </a:r>
            <a:r>
              <a:rPr lang="en-US" b="1" dirty="0" err="1" smtClean="0"/>
              <a:t>zdola</a:t>
            </a:r>
            <a:r>
              <a:rPr lang="en-US" b="1" dirty="0" smtClean="0"/>
              <a:t> </a:t>
            </a:r>
            <a:r>
              <a:rPr lang="en-US" b="1" dirty="0" err="1" smtClean="0"/>
              <a:t>nahor</a:t>
            </a:r>
            <a:endParaRPr lang="sk-SK" b="1" dirty="0" smtClean="0"/>
          </a:p>
          <a:p>
            <a:r>
              <a:rPr lang="sk-SK" b="1" dirty="0" smtClean="0"/>
              <a:t>4. </a:t>
            </a:r>
            <a:r>
              <a:rPr lang="en-US" b="1" dirty="0" smtClean="0"/>
              <a:t>Wet </a:t>
            </a:r>
            <a:r>
              <a:rPr lang="en-US" b="1" dirty="0" err="1" smtClean="0"/>
              <a:t>Alifers</a:t>
            </a:r>
            <a:r>
              <a:rPr lang="sk-SK" b="1" dirty="0" smtClean="0"/>
              <a:t> </a:t>
            </a:r>
            <a:r>
              <a:rPr lang="sk-SK" dirty="0" smtClean="0"/>
              <a:t>/ molekulárni biológovia</a:t>
            </a:r>
            <a:endParaRPr lang="sk-SK" b="1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Doplnková</a:t>
            </a:r>
            <a:r>
              <a:rPr lang="en-US" dirty="0"/>
              <a:t> </a:t>
            </a:r>
            <a:r>
              <a:rPr lang="en-US" dirty="0" err="1"/>
              <a:t>literatúra</a:t>
            </a:r>
            <a:r>
              <a:rPr lang="en-US" dirty="0"/>
              <a:t>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err="1" smtClean="0"/>
              <a:t>Simulated</a:t>
            </a:r>
            <a:r>
              <a:rPr lang="sk-SK" dirty="0" smtClean="0"/>
              <a:t> </a:t>
            </a:r>
            <a:r>
              <a:rPr lang="sk-SK" dirty="0" err="1"/>
              <a:t>Predator</a:t>
            </a:r>
            <a:r>
              <a:rPr lang="sk-SK" dirty="0"/>
              <a:t> </a:t>
            </a:r>
            <a:r>
              <a:rPr lang="sk-SK" dirty="0" err="1"/>
              <a:t>Attacks</a:t>
            </a:r>
            <a:r>
              <a:rPr lang="sk-SK" dirty="0"/>
              <a:t> on </a:t>
            </a:r>
            <a:r>
              <a:rPr lang="sk-SK" dirty="0" err="1"/>
              <a:t>Flocks</a:t>
            </a:r>
            <a:r>
              <a:rPr lang="sk-SK" dirty="0"/>
              <a:t>: A </a:t>
            </a:r>
            <a:r>
              <a:rPr lang="sk-SK" dirty="0" err="1"/>
              <a:t>Comparison</a:t>
            </a:r>
            <a:r>
              <a:rPr lang="sk-SK" dirty="0"/>
              <a:t> of </a:t>
            </a:r>
            <a:r>
              <a:rPr lang="sk-SK" dirty="0" err="1"/>
              <a:t>Tactics</a:t>
            </a:r>
            <a:endParaRPr lang="sk-SK" dirty="0"/>
          </a:p>
          <a:p>
            <a:r>
              <a:rPr lang="sk-SK" dirty="0"/>
              <a:t>Jure </a:t>
            </a:r>
            <a:r>
              <a:rPr lang="sk-SK" dirty="0" err="1"/>
              <a:t>Demšar</a:t>
            </a:r>
            <a:r>
              <a:rPr lang="sk-SK" dirty="0"/>
              <a:t> and </a:t>
            </a:r>
            <a:r>
              <a:rPr lang="sk-SK" dirty="0" err="1"/>
              <a:t>Iztok</a:t>
            </a:r>
            <a:r>
              <a:rPr lang="sk-SK" dirty="0"/>
              <a:t> </a:t>
            </a:r>
            <a:r>
              <a:rPr lang="sk-SK" dirty="0" err="1"/>
              <a:t>Lebar</a:t>
            </a:r>
            <a:r>
              <a:rPr lang="sk-SK" dirty="0"/>
              <a:t> </a:t>
            </a:r>
            <a:r>
              <a:rPr lang="sk-SK" dirty="0" err="1"/>
              <a:t>Bajec</a:t>
            </a:r>
            <a:r>
              <a:rPr lang="sk-SK" dirty="0"/>
              <a:t>. </a:t>
            </a:r>
            <a:r>
              <a:rPr lang="sk-SK" dirty="0" err="1"/>
              <a:t>Artificial</a:t>
            </a:r>
            <a:r>
              <a:rPr lang="sk-SK" dirty="0"/>
              <a:t> </a:t>
            </a:r>
            <a:r>
              <a:rPr lang="sk-SK" dirty="0" err="1"/>
              <a:t>Life</a:t>
            </a:r>
            <a:r>
              <a:rPr lang="sk-SK" dirty="0"/>
              <a:t>, </a:t>
            </a:r>
            <a:r>
              <a:rPr lang="sk-SK" dirty="0" err="1"/>
              <a:t>Summer</a:t>
            </a:r>
            <a:r>
              <a:rPr lang="sk-SK" dirty="0"/>
              <a:t> 2014, </a:t>
            </a:r>
            <a:r>
              <a:rPr lang="sk-SK" dirty="0" err="1"/>
              <a:t>Vol</a:t>
            </a:r>
            <a:r>
              <a:rPr lang="sk-SK" dirty="0"/>
              <a:t>. 20, No. 3 , </a:t>
            </a:r>
            <a:r>
              <a:rPr lang="sk-SK" dirty="0" err="1"/>
              <a:t>Pages</a:t>
            </a:r>
            <a:r>
              <a:rPr lang="sk-SK" dirty="0"/>
              <a:t> 343-359. (</a:t>
            </a:r>
            <a:r>
              <a:rPr lang="sk-SK" dirty="0" err="1"/>
              <a:t>doi</a:t>
            </a:r>
            <a:r>
              <a:rPr lang="sk-SK" dirty="0"/>
              <a:t>: 10.1162/ARTL_a_00135)</a:t>
            </a:r>
          </a:p>
          <a:p>
            <a:endParaRPr lang="sk-SK" dirty="0"/>
          </a:p>
        </p:txBody>
      </p:sp>
    </p:spTree>
    <p:extLst>
      <p:ext uri="{BB962C8B-B14F-4D97-AF65-F5344CB8AC3E}">
        <p14:creationId xmlns:p14="http://schemas.microsoft.com/office/powerpoint/2010/main" val="20862307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1124744"/>
            <a:ext cx="8663880" cy="762000"/>
          </a:xfrm>
        </p:spPr>
        <p:txBody>
          <a:bodyPr/>
          <a:lstStyle/>
          <a:p>
            <a:r>
              <a:rPr lang="sk-SK" dirty="0" smtClean="0"/>
              <a:t>Modelovanie umelého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988840"/>
            <a:ext cx="7290055" cy="4023360"/>
          </a:xfrm>
        </p:spPr>
        <p:txBody>
          <a:bodyPr/>
          <a:lstStyle/>
          <a:p>
            <a:pPr marL="0" indent="0">
              <a:buNone/>
            </a:pPr>
            <a:r>
              <a:rPr lang="pt-BR" spc="-150" dirty="0" smtClean="0"/>
              <a:t>K </a:t>
            </a:r>
            <a:r>
              <a:rPr lang="pt-BR" spc="-150" dirty="0"/>
              <a:t>o m p l e x n ý </a:t>
            </a:r>
            <a:r>
              <a:rPr lang="sk-SK" spc="-150" dirty="0" smtClean="0"/>
              <a:t> </a:t>
            </a:r>
            <a:r>
              <a:rPr lang="pt-BR" spc="-150" dirty="0" smtClean="0"/>
              <a:t>a </a:t>
            </a:r>
            <a:r>
              <a:rPr lang="pt-BR" spc="-150" dirty="0"/>
              <a:t>d a p t í v n y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y s t é m</a:t>
            </a:r>
          </a:p>
          <a:p>
            <a:pPr marL="0" indent="0">
              <a:buNone/>
            </a:pPr>
            <a:r>
              <a:rPr lang="pt-BR" b="0" dirty="0" smtClean="0"/>
              <a:t> I</a:t>
            </a:r>
            <a:r>
              <a:rPr lang="sk-SK" b="0" dirty="0" err="1" smtClean="0"/>
              <a:t>nterakcie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Mutovanie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sk-SK" b="0" dirty="0" smtClean="0"/>
              <a:t>Replikovanie agentov</a:t>
            </a:r>
            <a:endParaRPr lang="pt-BR" b="0" dirty="0"/>
          </a:p>
          <a:p>
            <a:pPr marL="0" indent="0">
              <a:buNone/>
            </a:pPr>
            <a:r>
              <a:rPr lang="pt-BR" b="0" dirty="0"/>
              <a:t> </a:t>
            </a:r>
            <a:r>
              <a:rPr lang="pt-BR" b="0" dirty="0" smtClean="0"/>
              <a:t>Z</a:t>
            </a:r>
            <a:r>
              <a:rPr lang="sk-SK" b="0" dirty="0" err="1" smtClean="0"/>
              <a:t>anikanie</a:t>
            </a:r>
            <a:r>
              <a:rPr lang="sk-SK" b="0" dirty="0" smtClean="0"/>
              <a:t> agentov</a:t>
            </a:r>
            <a:endParaRPr lang="pt-BR" b="0" dirty="0"/>
          </a:p>
          <a:p>
            <a:pPr marL="0" indent="0">
              <a:buNone/>
            </a:pPr>
            <a:r>
              <a:rPr lang="pt-BR" dirty="0"/>
              <a:t> </a:t>
            </a:r>
            <a:r>
              <a:rPr lang="sk-SK" b="0" dirty="0" smtClean="0"/>
              <a:t>Meniace sa prostredie</a:t>
            </a:r>
          </a:p>
          <a:p>
            <a:pPr marL="0" indent="0">
              <a:buNone/>
            </a:pPr>
            <a:r>
              <a:rPr lang="pt-BR" spc="-150" dirty="0" smtClean="0"/>
              <a:t>Z </a:t>
            </a:r>
            <a:r>
              <a:rPr lang="pt-BR" spc="-150" dirty="0"/>
              <a:t>a m e r a n i e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a </a:t>
            </a:r>
            <a:r>
              <a:rPr lang="sk-SK" spc="-150" dirty="0" smtClean="0"/>
              <a:t>  </a:t>
            </a:r>
            <a:r>
              <a:rPr lang="pt-BR" spc="-150" dirty="0" smtClean="0"/>
              <a:t>n </a:t>
            </a:r>
            <a:r>
              <a:rPr lang="pt-BR" spc="-150" dirty="0"/>
              <a:t>a </a:t>
            </a:r>
            <a:r>
              <a:rPr lang="sk-SK" spc="-150" dirty="0" smtClean="0"/>
              <a:t> </a:t>
            </a:r>
            <a:r>
              <a:rPr lang="pt-BR" spc="-150" dirty="0" smtClean="0"/>
              <a:t>s </a:t>
            </a:r>
            <a:r>
              <a:rPr lang="pt-BR" spc="-150" dirty="0"/>
              <a:t>p r </a:t>
            </a:r>
            <a:r>
              <a:rPr lang="sk-SK" spc="-150" dirty="0" smtClean="0"/>
              <a:t>á </a:t>
            </a:r>
            <a:r>
              <a:rPr lang="pt-BR" spc="-150" dirty="0" smtClean="0"/>
              <a:t>v </a:t>
            </a:r>
            <a:r>
              <a:rPr lang="pt-BR" spc="-150" dirty="0"/>
              <a:t>a n i e </a:t>
            </a:r>
            <a:r>
              <a:rPr lang="sk-SK" spc="-150" dirty="0" smtClean="0"/>
              <a:t>  </a:t>
            </a:r>
            <a:r>
              <a:rPr lang="pt-BR" spc="-150" dirty="0" smtClean="0"/>
              <a:t>j </a:t>
            </a:r>
            <a:r>
              <a:rPr lang="pt-BR" spc="-150" dirty="0"/>
              <a:t>e d i n c a</a:t>
            </a:r>
          </a:p>
          <a:p>
            <a:pPr marL="0" indent="0">
              <a:buNone/>
            </a:pPr>
            <a:r>
              <a:rPr lang="pt-BR" b="0" spc="-150" dirty="0"/>
              <a:t> </a:t>
            </a:r>
            <a:r>
              <a:rPr lang="sk-SK" b="0" dirty="0" err="1" smtClean="0"/>
              <a:t>Emergentné</a:t>
            </a:r>
            <a:r>
              <a:rPr lang="sk-SK" b="0" dirty="0" smtClean="0"/>
              <a:t> správanie  /vzory správania</a:t>
            </a:r>
          </a:p>
        </p:txBody>
      </p:sp>
    </p:spTree>
    <p:extLst>
      <p:ext uri="{BB962C8B-B14F-4D97-AF65-F5344CB8AC3E}">
        <p14:creationId xmlns:p14="http://schemas.microsoft.com/office/powerpoint/2010/main" val="274092959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/>
              <a:t>Repast</a:t>
            </a:r>
            <a:r>
              <a:rPr lang="sk-SK" dirty="0"/>
              <a:t> (modeling </a:t>
            </a:r>
            <a:r>
              <a:rPr lang="sk-SK" dirty="0" err="1"/>
              <a:t>toolkit</a:t>
            </a:r>
            <a:r>
              <a:rPr lang="sk-SK" dirty="0"/>
              <a:t>)</a:t>
            </a:r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/>
          </a:bodyPr>
          <a:lstStyle/>
          <a:p>
            <a:r>
              <a:rPr lang="en-US" sz="2000" b="0" dirty="0"/>
              <a:t>The Recursive Porous Agent Simulation Toolkit (Repast</a:t>
            </a:r>
            <a:r>
              <a:rPr lang="en-US" sz="2000" b="0" dirty="0" smtClean="0"/>
              <a:t>)</a:t>
            </a:r>
            <a:endParaRPr lang="sk-SK" sz="2000" b="0" dirty="0" smtClean="0"/>
          </a:p>
          <a:p>
            <a:pPr marL="0" indent="0">
              <a:buNone/>
            </a:pPr>
            <a:r>
              <a:rPr lang="sk-SK" dirty="0"/>
              <a:t> </a:t>
            </a:r>
            <a:r>
              <a:rPr lang="sk-SK" sz="2400" i="1" dirty="0" smtClean="0"/>
              <a:t>Vývoj </a:t>
            </a:r>
            <a:r>
              <a:rPr lang="sk-SK" sz="2400" i="1" dirty="0"/>
              <a:t>extrémne flexibilných modelov agentov</a:t>
            </a:r>
          </a:p>
          <a:p>
            <a:r>
              <a:rPr lang="sk-SK" sz="2400" i="1" dirty="0" err="1" smtClean="0"/>
              <a:t>Open</a:t>
            </a:r>
            <a:r>
              <a:rPr lang="sk-SK" sz="2400" i="1" dirty="0" smtClean="0"/>
              <a:t> </a:t>
            </a:r>
            <a:r>
              <a:rPr lang="sk-SK" sz="2400" i="1" dirty="0" err="1" smtClean="0"/>
              <a:t>source</a:t>
            </a:r>
            <a:r>
              <a:rPr lang="sk-SK" sz="2400" i="1" dirty="0" smtClean="0"/>
              <a:t> nástroj na báze simulácie nástrojov vyvinutý špeciálne pre výskum v spoločenských vedách </a:t>
            </a:r>
          </a:p>
          <a:p>
            <a:r>
              <a:rPr lang="sk-SK" sz="2400" i="1" dirty="0" smtClean="0"/>
              <a:t>Využíva </a:t>
            </a:r>
            <a:r>
              <a:rPr lang="sk-SK" sz="2400" i="1" u="sng" dirty="0" smtClean="0"/>
              <a:t>genetické algoritmy</a:t>
            </a:r>
          </a:p>
          <a:p>
            <a:endParaRPr lang="sk-SK" sz="2000" b="0" dirty="0"/>
          </a:p>
          <a:p>
            <a:r>
              <a:rPr lang="en-US" dirty="0" smtClean="0"/>
              <a:t>Tobias</a:t>
            </a:r>
            <a:r>
              <a:rPr lang="en-US" dirty="0"/>
              <a:t>, Hofmann </a:t>
            </a:r>
            <a:r>
              <a:rPr lang="sk-SK" dirty="0" smtClean="0"/>
              <a:t>: „</a:t>
            </a:r>
            <a:r>
              <a:rPr lang="en-US" b="0" i="1" dirty="0" smtClean="0">
                <a:solidFill>
                  <a:schemeClr val="accent2">
                    <a:lumMod val="75000"/>
                  </a:schemeClr>
                </a:solidFill>
              </a:rPr>
              <a:t>Repast </a:t>
            </a:r>
            <a:r>
              <a:rPr lang="en-US" b="0" i="1" dirty="0">
                <a:solidFill>
                  <a:schemeClr val="accent2">
                    <a:lumMod val="75000"/>
                  </a:schemeClr>
                </a:solidFill>
              </a:rPr>
              <a:t>is at the moment the most suitable simulation framework for the applied modeling of social interventions based on </a:t>
            </a:r>
            <a:r>
              <a:rPr lang="en-US" sz="2000" b="0" i="1" dirty="0">
                <a:solidFill>
                  <a:schemeClr val="accent2">
                    <a:lumMod val="75000"/>
                  </a:schemeClr>
                </a:solidFill>
              </a:rPr>
              <a:t>theories and data</a:t>
            </a:r>
            <a:r>
              <a:rPr lang="en-US" sz="2000" dirty="0" smtClean="0"/>
              <a:t>.“</a:t>
            </a:r>
            <a:endParaRPr lang="sk-SK" sz="2000" dirty="0" smtClean="0"/>
          </a:p>
          <a:p>
            <a:r>
              <a:rPr lang="sk-SK" sz="2000" dirty="0" smtClean="0"/>
              <a:t>        </a:t>
            </a:r>
            <a:r>
              <a:rPr lang="sk-SK" sz="2000" dirty="0" smtClean="0">
                <a:solidFill>
                  <a:srgbClr val="00B0F0"/>
                </a:solidFill>
              </a:rPr>
              <a:t>          Simulácia sociálnych systémov a modelovanie AL</a:t>
            </a:r>
            <a:endParaRPr lang="sk-SK" sz="2000" dirty="0">
              <a:solidFill>
                <a:srgbClr val="00B0F0"/>
              </a:solidFill>
            </a:endParaRPr>
          </a:p>
          <a:p>
            <a:endParaRPr lang="sk-SK" dirty="0" smtClean="0"/>
          </a:p>
          <a:p>
            <a:endParaRPr lang="sk-SK" dirty="0"/>
          </a:p>
          <a:p>
            <a:endParaRPr lang="sk-SK" dirty="0"/>
          </a:p>
        </p:txBody>
      </p:sp>
      <p:sp>
        <p:nvSpPr>
          <p:cNvPr id="4" name="Šípka doprava 3"/>
          <p:cNvSpPr/>
          <p:nvPr/>
        </p:nvSpPr>
        <p:spPr>
          <a:xfrm>
            <a:off x="1331640" y="5517232"/>
            <a:ext cx="576064" cy="36004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sk-SK"/>
          </a:p>
        </p:txBody>
      </p:sp>
    </p:spTree>
    <p:extLst>
      <p:ext uri="{BB962C8B-B14F-4D97-AF65-F5344CB8AC3E}">
        <p14:creationId xmlns:p14="http://schemas.microsoft.com/office/powerpoint/2010/main" val="300088067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Strong</a:t>
            </a:r>
            <a:r>
              <a:rPr lang="sk-SK" dirty="0" smtClean="0"/>
              <a:t> / </a:t>
            </a:r>
            <a:r>
              <a:rPr lang="sk-SK" dirty="0" err="1" smtClean="0"/>
              <a:t>Weak</a:t>
            </a:r>
            <a:r>
              <a:rPr lang="sk-SK" dirty="0" smtClean="0"/>
              <a:t> 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72816"/>
            <a:ext cx="7290055" cy="4536544"/>
          </a:xfrm>
        </p:spPr>
        <p:txBody>
          <a:bodyPr>
            <a:normAutofit/>
          </a:bodyPr>
          <a:lstStyle/>
          <a:p>
            <a:r>
              <a:rPr lang="sk-SK" i="1" dirty="0" err="1" smtClean="0"/>
              <a:t>Macy</a:t>
            </a:r>
            <a:r>
              <a:rPr lang="sk-SK" i="1" dirty="0" smtClean="0"/>
              <a:t> </a:t>
            </a:r>
            <a:r>
              <a:rPr lang="sk-SK" i="1" dirty="0" err="1" smtClean="0"/>
              <a:t>Conferences</a:t>
            </a:r>
            <a:r>
              <a:rPr lang="sk-SK" i="1" dirty="0" smtClean="0"/>
              <a:t> on </a:t>
            </a:r>
            <a:r>
              <a:rPr lang="sk-SK" i="1" dirty="0" err="1" smtClean="0"/>
              <a:t>Cybernetics</a:t>
            </a:r>
            <a:r>
              <a:rPr lang="sk-SK" i="1" dirty="0" smtClean="0"/>
              <a:t> </a:t>
            </a:r>
            <a:r>
              <a:rPr lang="sk-SK" dirty="0" smtClean="0"/>
              <a:t>1943 až 1954</a:t>
            </a:r>
          </a:p>
          <a:p>
            <a:r>
              <a:rPr lang="sk-SK" u="sng" dirty="0" smtClean="0"/>
              <a:t>Slabý: </a:t>
            </a:r>
          </a:p>
          <a:p>
            <a:r>
              <a:rPr lang="sk-SK" b="0" i="1" dirty="0" smtClean="0"/>
              <a:t>AL </a:t>
            </a:r>
            <a:r>
              <a:rPr lang="sk-SK" b="0" i="1" u="sng" dirty="0" smtClean="0"/>
              <a:t>simuluje</a:t>
            </a:r>
            <a:r>
              <a:rPr lang="sk-SK" b="0" i="1" dirty="0" smtClean="0"/>
              <a:t> život a evolučné procesy</a:t>
            </a:r>
            <a:r>
              <a:rPr lang="sk-SK" b="0" dirty="0" smtClean="0"/>
              <a:t>/</a:t>
            </a:r>
          </a:p>
          <a:p>
            <a:r>
              <a:rPr lang="sk-SK" b="0" i="1" dirty="0" err="1" smtClean="0"/>
              <a:t>odtelesnený</a:t>
            </a:r>
            <a:r>
              <a:rPr lang="sk-SK" b="0" i="1" dirty="0" smtClean="0"/>
              <a:t> pohľad na informáciu. </a:t>
            </a:r>
          </a:p>
          <a:p>
            <a:r>
              <a:rPr lang="sk-SK" u="sng" dirty="0" smtClean="0"/>
              <a:t>Silný</a:t>
            </a:r>
            <a:r>
              <a:rPr lang="sk-SK" dirty="0" smtClean="0"/>
              <a:t>: (</a:t>
            </a:r>
            <a:r>
              <a:rPr lang="sk-SK" i="1" dirty="0" smtClean="0"/>
              <a:t>stelesnený pohľad)</a:t>
            </a:r>
          </a:p>
          <a:p>
            <a:r>
              <a:rPr lang="sk-SK" dirty="0" smtClean="0"/>
              <a:t>Život ako proces môže byť oddelený od akéhokoľvek média</a:t>
            </a:r>
          </a:p>
          <a:p>
            <a:r>
              <a:rPr lang="sk-SK" dirty="0" smtClean="0"/>
              <a:t>„</a:t>
            </a:r>
            <a:r>
              <a:rPr lang="sk-SK" sz="2400" b="0" i="1" dirty="0" smtClean="0">
                <a:solidFill>
                  <a:schemeClr val="accent2">
                    <a:lumMod val="75000"/>
                  </a:schemeClr>
                </a:solidFill>
              </a:rPr>
              <a:t>Počítačový kód sa stáva prírodnou formou života, pričom iba médium ostáva umelé. Počítačový program </a:t>
            </a:r>
            <a:r>
              <a:rPr lang="sk-SK" sz="2400" b="0" i="1" dirty="0" err="1" smtClean="0">
                <a:solidFill>
                  <a:schemeClr val="accent2">
                    <a:lumMod val="75000"/>
                  </a:schemeClr>
                </a:solidFill>
              </a:rPr>
              <a:t>Tierra</a:t>
            </a:r>
            <a:r>
              <a:rPr lang="sk-SK" sz="2400" b="0" i="1" dirty="0" smtClean="0">
                <a:solidFill>
                  <a:schemeClr val="accent2">
                    <a:lumMod val="75000"/>
                  </a:schemeClr>
                </a:solidFill>
              </a:rPr>
              <a:t> život nesimuluje, ale syntetizuje“ </a:t>
            </a:r>
          </a:p>
          <a:p>
            <a:pPr>
              <a:buNone/>
            </a:pPr>
            <a:r>
              <a:rPr lang="sk-SK" b="0" i="1" dirty="0"/>
              <a:t> </a:t>
            </a:r>
            <a:r>
              <a:rPr lang="sk-SK" b="0" i="1" dirty="0" smtClean="0"/>
              <a:t>                                              </a:t>
            </a:r>
            <a:r>
              <a:rPr lang="sk-SK" b="0" dirty="0" smtClean="0"/>
              <a:t>(T. </a:t>
            </a:r>
            <a:r>
              <a:rPr lang="sk-SK" b="0" dirty="0" err="1" smtClean="0"/>
              <a:t>Ray</a:t>
            </a:r>
            <a:r>
              <a:rPr lang="sk-SK" b="0" dirty="0" smtClean="0"/>
              <a:t>, 1994).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980728"/>
            <a:ext cx="8087816" cy="762000"/>
          </a:xfrm>
        </p:spPr>
        <p:txBody>
          <a:bodyPr>
            <a:normAutofit/>
          </a:bodyPr>
          <a:lstStyle/>
          <a:p>
            <a:r>
              <a:rPr lang="sk-SK" sz="2800" dirty="0" smtClean="0"/>
              <a:t>Artificial Life </a:t>
            </a:r>
            <a:r>
              <a:rPr lang="sk-SK" sz="2800" dirty="0" err="1" smtClean="0"/>
              <a:t>vs</a:t>
            </a:r>
            <a:r>
              <a:rPr lang="sk-SK" sz="2800" dirty="0" smtClean="0"/>
              <a:t> Artificial </a:t>
            </a:r>
            <a:r>
              <a:rPr lang="sk-SK" sz="2800" dirty="0" err="1" smtClean="0"/>
              <a:t>Inteligence</a:t>
            </a:r>
            <a:r>
              <a:rPr lang="sk-SK" sz="2800" dirty="0" smtClean="0"/>
              <a:t> </a:t>
            </a:r>
            <a:endParaRPr lang="sk-SK" sz="28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b="1" dirty="0" smtClean="0"/>
              <a:t>Artificial </a:t>
            </a:r>
            <a:r>
              <a:rPr lang="sk-SK" b="1" dirty="0" err="1" smtClean="0"/>
              <a:t>Inteligence</a:t>
            </a:r>
            <a:r>
              <a:rPr lang="sk-SK" b="1" dirty="0" smtClean="0"/>
              <a:t> </a:t>
            </a:r>
            <a:r>
              <a:rPr lang="sk-SK" dirty="0" smtClean="0"/>
              <a:t>(racionálny model )</a:t>
            </a:r>
          </a:p>
          <a:p>
            <a:r>
              <a:rPr lang="sk-SK" i="1" dirty="0" smtClean="0"/>
              <a:t>komplexná ľudská činnosť (hranie šachu)</a:t>
            </a:r>
          </a:p>
          <a:p>
            <a:r>
              <a:rPr lang="sk-SK" b="1" dirty="0" smtClean="0"/>
              <a:t>(</a:t>
            </a:r>
            <a:r>
              <a:rPr lang="sk-SK" i="1" dirty="0" err="1" smtClean="0"/>
              <a:t>neurálne</a:t>
            </a:r>
            <a:r>
              <a:rPr lang="sk-SK" i="1" dirty="0" smtClean="0"/>
              <a:t> siete na modelovanie mozgu, stroje na učenie sa...) </a:t>
            </a:r>
          </a:p>
          <a:p>
            <a:endParaRPr lang="sk-SK" dirty="0" smtClean="0"/>
          </a:p>
          <a:p>
            <a:r>
              <a:rPr lang="sk-SK" b="1" dirty="0" smtClean="0"/>
              <a:t>Artificial life </a:t>
            </a:r>
            <a:r>
              <a:rPr lang="sk-SK" dirty="0" smtClean="0"/>
              <a:t>( biologický model )  </a:t>
            </a:r>
          </a:p>
          <a:p>
            <a:r>
              <a:rPr lang="sk-SK" i="1" dirty="0" smtClean="0"/>
              <a:t>základné prvky prirodzeného správania </a:t>
            </a:r>
          </a:p>
          <a:p>
            <a:r>
              <a:rPr lang="sk-SK" i="1" dirty="0" smtClean="0"/>
              <a:t>Simulovanie biologickej evolúcie </a:t>
            </a:r>
            <a:endParaRPr lang="sk-SK" i="1" dirty="0"/>
          </a:p>
        </p:txBody>
      </p:sp>
    </p:spTree>
  </p:cSld>
  <p:clrMapOvr>
    <a:masterClrMapping/>
  </p:clrMapOvr>
  <p:transition>
    <p:fade thruBlk="1"/>
  </p:transition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Kritériá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dirty="0" smtClean="0"/>
          </a:p>
          <a:p>
            <a:r>
              <a:rPr lang="sk-SK" sz="2800" dirty="0" smtClean="0"/>
              <a:t>* evolúcia</a:t>
            </a:r>
            <a:endParaRPr lang="sk-SK" sz="2800" dirty="0"/>
          </a:p>
          <a:p>
            <a:r>
              <a:rPr lang="sk-SK" sz="2800" dirty="0"/>
              <a:t>* </a:t>
            </a:r>
            <a:r>
              <a:rPr lang="sk-SK" sz="2800" dirty="0" smtClean="0"/>
              <a:t>genetický </a:t>
            </a:r>
            <a:r>
              <a:rPr lang="sk-SK" sz="2800" dirty="0"/>
              <a:t>program s príkazmi determinujúcimi </a:t>
            </a:r>
            <a:r>
              <a:rPr lang="sk-SK" sz="2800" dirty="0" smtClean="0"/>
              <a:t>      správanie</a:t>
            </a:r>
            <a:r>
              <a:rPr lang="sk-SK" sz="2800" dirty="0"/>
              <a:t>, reprodukciu a DNA faktor. </a:t>
            </a:r>
          </a:p>
          <a:p>
            <a:r>
              <a:rPr lang="sk-SK" sz="2800" dirty="0"/>
              <a:t>* </a:t>
            </a:r>
            <a:r>
              <a:rPr lang="sk-SK" sz="2800" dirty="0" smtClean="0"/>
              <a:t>komplexnosť </a:t>
            </a:r>
            <a:endParaRPr lang="sk-SK" sz="2800" dirty="0"/>
          </a:p>
          <a:p>
            <a:r>
              <a:rPr lang="sk-SK" sz="2800" dirty="0"/>
              <a:t>* samo-reprodukcia</a:t>
            </a:r>
          </a:p>
        </p:txBody>
      </p:sp>
    </p:spTree>
    <p:extLst>
      <p:ext uri="{BB962C8B-B14F-4D97-AF65-F5344CB8AC3E}">
        <p14:creationId xmlns:p14="http://schemas.microsoft.com/office/powerpoint/2010/main" val="20246301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Organizácia života na Zemi: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2400" dirty="0" smtClean="0"/>
              <a:t>4 úrovne : </a:t>
            </a:r>
          </a:p>
          <a:p>
            <a:r>
              <a:rPr lang="sk-SK" sz="2400" i="1" dirty="0" smtClean="0"/>
              <a:t>* molekulárnej</a:t>
            </a:r>
            <a:endParaRPr lang="sk-SK" sz="2400" dirty="0" smtClean="0"/>
          </a:p>
          <a:p>
            <a:r>
              <a:rPr lang="sk-SK" sz="2400" i="1" dirty="0" smtClean="0"/>
              <a:t>* celulárnej/bunkovej</a:t>
            </a:r>
            <a:endParaRPr lang="sk-SK" sz="2400" dirty="0" smtClean="0"/>
          </a:p>
          <a:p>
            <a:r>
              <a:rPr lang="sk-SK" sz="2400" i="1" dirty="0" smtClean="0"/>
              <a:t>* na úrovni organizmov</a:t>
            </a:r>
            <a:endParaRPr lang="sk-SK" sz="2400" dirty="0" smtClean="0"/>
          </a:p>
          <a:p>
            <a:r>
              <a:rPr lang="sk-SK" sz="2400" i="1" dirty="0" smtClean="0"/>
              <a:t>* a na úrovni celých populácií</a:t>
            </a:r>
            <a:endParaRPr lang="sk-SK" sz="2400" dirty="0"/>
          </a:p>
          <a:p>
            <a:endParaRPr lang="sk-SK" sz="2400" dirty="0" smtClean="0"/>
          </a:p>
          <a:p>
            <a:r>
              <a:rPr lang="sk-SK" sz="2400" dirty="0" smtClean="0"/>
              <a:t>... skúma všeobecná biológia 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KRITICI: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Nell</a:t>
            </a:r>
            <a:r>
              <a:rPr lang="sk-SK" dirty="0" smtClean="0"/>
              <a:t> </a:t>
            </a:r>
            <a:r>
              <a:rPr lang="sk-SK" dirty="0" err="1"/>
              <a:t>Tenhaaf</a:t>
            </a:r>
            <a:r>
              <a:rPr lang="sk-SK" dirty="0"/>
              <a:t> </a:t>
            </a:r>
            <a:r>
              <a:rPr lang="sk-SK" dirty="0" smtClean="0"/>
              <a:t>: </a:t>
            </a:r>
          </a:p>
          <a:p>
            <a:r>
              <a:rPr lang="sk-SK" dirty="0" smtClean="0"/>
              <a:t>biologický konštrukt: </a:t>
            </a:r>
            <a:r>
              <a:rPr lang="sk-SK" b="1" dirty="0" err="1" smtClean="0"/>
              <a:t>readymade</a:t>
            </a:r>
            <a:endParaRPr lang="sk-SK" b="1" dirty="0" smtClean="0"/>
          </a:p>
          <a:p>
            <a:r>
              <a:rPr lang="sk-SK" b="1" dirty="0" err="1" smtClean="0"/>
              <a:t>Apropriácia</a:t>
            </a:r>
            <a:r>
              <a:rPr lang="sk-SK" b="1" dirty="0" smtClean="0"/>
              <a:t> princípov</a:t>
            </a:r>
            <a:r>
              <a:rPr lang="sk-SK" dirty="0" smtClean="0"/>
              <a:t> biológie a následná manipulácia</a:t>
            </a:r>
          </a:p>
          <a:p>
            <a:r>
              <a:rPr lang="sk-SK" b="1" i="1" dirty="0" smtClean="0"/>
              <a:t>„</a:t>
            </a:r>
            <a:r>
              <a:rPr lang="en-US" b="1" i="1" dirty="0" smtClean="0"/>
              <a:t>A-Life</a:t>
            </a:r>
            <a:r>
              <a:rPr lang="sk-SK" b="1" i="1" dirty="0" smtClean="0"/>
              <a:t> </a:t>
            </a:r>
            <a:r>
              <a:rPr lang="sk-SK" b="1" i="1" dirty="0" err="1" smtClean="0"/>
              <a:t>is</a:t>
            </a:r>
            <a:r>
              <a:rPr lang="en-US" b="1" i="1" dirty="0" smtClean="0"/>
              <a:t> to Nature</a:t>
            </a:r>
            <a:r>
              <a:rPr lang="sk-SK" b="1" i="1" dirty="0" smtClean="0"/>
              <a:t> </a:t>
            </a:r>
            <a:r>
              <a:rPr lang="en-US" b="1" i="1" dirty="0" smtClean="0"/>
              <a:t>as Art Is to Life</a:t>
            </a:r>
            <a:r>
              <a:rPr lang="sk-SK" b="1" i="1" dirty="0" smtClean="0"/>
              <a:t>“</a:t>
            </a:r>
            <a:endParaRPr lang="sk-SK" i="1" dirty="0" smtClean="0"/>
          </a:p>
          <a:p>
            <a:r>
              <a:rPr lang="sk-SK" b="1" dirty="0" smtClean="0"/>
              <a:t> </a:t>
            </a:r>
            <a:endParaRPr lang="sk-SK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TENHAAF, Nell (1998).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As Art Is Lifelike: Evolution, Art, and the Readymade</a:t>
            </a:r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Kritiky: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endParaRPr lang="sk-SK" b="1" dirty="0" smtClean="0"/>
          </a:p>
          <a:p>
            <a:r>
              <a:rPr lang="en-US" b="0" i="1" dirty="0" smtClean="0"/>
              <a:t>“</a:t>
            </a:r>
            <a:r>
              <a:rPr lang="en-US" b="1" i="1" dirty="0"/>
              <a:t>Artificial Life is basically a fact-free science</a:t>
            </a:r>
            <a:r>
              <a:rPr lang="en-US" b="1" dirty="0" smtClean="0"/>
              <a:t>”</a:t>
            </a:r>
            <a:endParaRPr lang="sk-SK" b="1" dirty="0" smtClean="0"/>
          </a:p>
          <a:p>
            <a:r>
              <a:rPr lang="en-US" sz="2200" b="0" dirty="0" smtClean="0"/>
              <a:t>[</a:t>
            </a:r>
            <a:r>
              <a:rPr lang="en-US" sz="2200" b="0" dirty="0"/>
              <a:t>John Maynard Smith </a:t>
            </a:r>
            <a:r>
              <a:rPr lang="sk-SK" sz="2200" b="0" dirty="0" smtClean="0"/>
              <a:t>in </a:t>
            </a:r>
            <a:r>
              <a:rPr lang="en-US" sz="2200" b="0" i="1" dirty="0" smtClean="0"/>
              <a:t>Scientific </a:t>
            </a:r>
            <a:r>
              <a:rPr lang="en-US" sz="2200" b="0" i="1" dirty="0"/>
              <a:t>American</a:t>
            </a:r>
            <a:r>
              <a:rPr lang="en-US" sz="2200" b="0" dirty="0"/>
              <a:t>, </a:t>
            </a:r>
            <a:r>
              <a:rPr lang="en-US" sz="2200" b="0" dirty="0" smtClean="0"/>
              <a:t>June1995 </a:t>
            </a:r>
            <a:r>
              <a:rPr lang="en-US" sz="2200" b="0" dirty="0"/>
              <a:t>issue, “From Complexity to Perplexity”, by J. </a:t>
            </a:r>
            <a:r>
              <a:rPr lang="en-US" sz="2200" b="0" dirty="0" err="1"/>
              <a:t>Horgan</a:t>
            </a:r>
            <a:r>
              <a:rPr lang="en-US" sz="2200" b="0" dirty="0"/>
              <a:t>, page 107</a:t>
            </a:r>
            <a:r>
              <a:rPr lang="en-US" b="0" dirty="0" smtClean="0"/>
              <a:t>]</a:t>
            </a:r>
            <a:r>
              <a:rPr lang="sk-SK" b="0" dirty="0" smtClean="0"/>
              <a:t> </a:t>
            </a:r>
            <a:endParaRPr lang="sk-SK" dirty="0" smtClean="0"/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Simon Penny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austrálsky umelec a teoretik Simon Penny. </a:t>
            </a:r>
          </a:p>
          <a:p>
            <a:r>
              <a:rPr lang="sk-SK" dirty="0" smtClean="0"/>
              <a:t>Analyzuje </a:t>
            </a:r>
            <a:r>
              <a:rPr lang="sk-SK" dirty="0" err="1" smtClean="0"/>
              <a:t>naratívy</a:t>
            </a:r>
            <a:r>
              <a:rPr lang="sk-SK" dirty="0" smtClean="0"/>
              <a:t> AL </a:t>
            </a:r>
          </a:p>
          <a:p>
            <a:r>
              <a:rPr lang="sk-SK" dirty="0" smtClean="0"/>
              <a:t>„</a:t>
            </a:r>
            <a:r>
              <a:rPr lang="sk-SK" dirty="0"/>
              <a:t>špekulatívna a utopická </a:t>
            </a:r>
            <a:r>
              <a:rPr lang="sk-SK" dirty="0" err="1"/>
              <a:t>prométeovská</a:t>
            </a:r>
            <a:r>
              <a:rPr lang="sk-SK" dirty="0"/>
              <a:t> snaha vytvoriť nové formy života“</a:t>
            </a:r>
          </a:p>
          <a:p>
            <a:r>
              <a:rPr lang="sk-SK" dirty="0"/>
              <a:t>teoretizovanie o biologickom živote v digitálnom médiu. </a:t>
            </a:r>
            <a:endParaRPr lang="sk-SK" dirty="0" smtClean="0"/>
          </a:p>
          <a:p>
            <a:r>
              <a:rPr lang="sk-SK" dirty="0" smtClean="0"/>
              <a:t>Nie entity ale vedecké artefakty</a:t>
            </a:r>
            <a:endParaRPr lang="sk-SK" dirty="0"/>
          </a:p>
          <a:p>
            <a:endParaRPr lang="sk-SK" dirty="0" smtClean="0"/>
          </a:p>
          <a:p>
            <a:r>
              <a:rPr lang="en-US" dirty="0" smtClean="0">
                <a:solidFill>
                  <a:schemeClr val="accent2">
                    <a:lumMod val="75000"/>
                  </a:schemeClr>
                </a:solidFill>
              </a:rPr>
              <a:t>PENNY, Simon (1996). </a:t>
            </a:r>
            <a:r>
              <a:rPr lang="en-US" i="1" dirty="0" smtClean="0">
                <a:solidFill>
                  <a:schemeClr val="accent2">
                    <a:lumMod val="75000"/>
                  </a:schemeClr>
                </a:solidFill>
              </a:rPr>
              <a:t>The Darwin Machine: Artificial Life and Interactive Art.</a:t>
            </a:r>
            <a:endParaRPr lang="sk-SK" dirty="0">
              <a:solidFill>
                <a:schemeClr val="accent2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>
    <p:fade thruBlk="1"/>
  </p:transition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Katherine</a:t>
            </a:r>
            <a:r>
              <a:rPr lang="sk-SK" dirty="0" smtClean="0"/>
              <a:t> </a:t>
            </a:r>
            <a:r>
              <a:rPr lang="sk-SK" dirty="0" err="1" smtClean="0"/>
              <a:t>Hayles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Vedecké</a:t>
            </a:r>
            <a:r>
              <a:rPr lang="sk-SK" i="1" dirty="0" smtClean="0"/>
              <a:t> </a:t>
            </a:r>
            <a:r>
              <a:rPr lang="sk-SK" dirty="0" smtClean="0"/>
              <a:t>i umelecké prístupy v oblasti AL označuje za </a:t>
            </a:r>
            <a:r>
              <a:rPr lang="sk-SK" b="1" dirty="0" err="1" smtClean="0"/>
              <a:t>platónisticky</a:t>
            </a:r>
            <a:r>
              <a:rPr lang="sk-SK" b="1" dirty="0" smtClean="0"/>
              <a:t> </a:t>
            </a:r>
            <a:r>
              <a:rPr lang="sk-SK" b="1" dirty="0" err="1" smtClean="0"/>
              <a:t>redukcionistické</a:t>
            </a:r>
            <a:r>
              <a:rPr lang="sk-SK" b="1" dirty="0" smtClean="0"/>
              <a:t>.</a:t>
            </a:r>
          </a:p>
          <a:p>
            <a:r>
              <a:rPr lang="sk-SK" dirty="0" smtClean="0"/>
              <a:t>Dôsledok: dochádza k prehliadaniu skutočných informácií o živote, ktoré sú stelesnené v živých organizmoch</a:t>
            </a:r>
          </a:p>
          <a:p>
            <a:r>
              <a:rPr lang="sk-SK" i="1" dirty="0" err="1" smtClean="0"/>
              <a:t>In:Narratives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Artificial Life 1996</a:t>
            </a:r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i="1" dirty="0" smtClean="0"/>
          </a:p>
          <a:p>
            <a:pPr>
              <a:buNone/>
            </a:pPr>
            <a:endParaRPr lang="sk-SK" i="1" dirty="0"/>
          </a:p>
          <a:p>
            <a:pPr>
              <a:buNone/>
            </a:pPr>
            <a:r>
              <a:rPr lang="sk-SK" i="1" dirty="0" smtClean="0"/>
              <a:t>   „</a:t>
            </a:r>
            <a:r>
              <a:rPr lang="sk-SK" i="1" dirty="0" err="1" smtClean="0"/>
              <a:t>Fysis</a:t>
            </a:r>
            <a:r>
              <a:rPr lang="sk-SK" i="1" dirty="0" smtClean="0"/>
              <a:t>  nie je možné uchopiť, pretože nám práve tým uchopením unikne, ako prirodzenosť, ako voda v hrsti“ </a:t>
            </a:r>
          </a:p>
          <a:p>
            <a:pPr>
              <a:buNone/>
            </a:pPr>
            <a:r>
              <a:rPr lang="sk-SK" i="1" dirty="0" smtClean="0"/>
              <a:t>                                                          </a:t>
            </a:r>
            <a:r>
              <a:rPr lang="sk-SK" i="1" dirty="0" err="1" smtClean="0"/>
              <a:t>Zdeněk</a:t>
            </a:r>
            <a:r>
              <a:rPr lang="sk-SK" i="1" dirty="0" smtClean="0"/>
              <a:t> </a:t>
            </a:r>
            <a:r>
              <a:rPr lang="sk-SK" i="1" dirty="0" err="1" smtClean="0"/>
              <a:t>Kratochvíl</a:t>
            </a:r>
            <a:endParaRPr lang="en-US" i="1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J.Burnham</a:t>
            </a:r>
            <a:r>
              <a:rPr lang="sk-SK" sz="3600" dirty="0" smtClean="0"/>
              <a:t>: </a:t>
            </a:r>
            <a:r>
              <a:rPr lang="sk-SK" sz="3600" dirty="0" err="1" smtClean="0"/>
              <a:t>Systems</a:t>
            </a:r>
            <a:r>
              <a:rPr lang="sk-SK" sz="3600" dirty="0" smtClean="0"/>
              <a:t> </a:t>
            </a:r>
            <a:r>
              <a:rPr lang="sk-SK" sz="3600" dirty="0" err="1" smtClean="0"/>
              <a:t>Esthetics</a:t>
            </a:r>
            <a:r>
              <a:rPr lang="sk-SK" sz="3600" dirty="0" smtClean="0"/>
              <a:t>, 1968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4772000"/>
          </a:xfrm>
        </p:spPr>
        <p:txBody>
          <a:bodyPr>
            <a:noAutofit/>
          </a:bodyPr>
          <a:lstStyle/>
          <a:p>
            <a:pPr algn="ctr"/>
            <a:r>
              <a:rPr lang="en-US" sz="2200" dirty="0" smtClean="0"/>
              <a:t>"</a:t>
            </a:r>
            <a:r>
              <a:rPr lang="en-US" sz="3600" b="1" i="1" u="sng" dirty="0" smtClean="0"/>
              <a:t>object-oriented</a:t>
            </a:r>
            <a:r>
              <a:rPr lang="en-US" sz="3600" u="sng" dirty="0" smtClean="0"/>
              <a:t> to a </a:t>
            </a:r>
            <a:r>
              <a:rPr lang="en-US" sz="3600" b="1" i="1" u="sng" dirty="0" smtClean="0"/>
              <a:t>systems-oriented</a:t>
            </a:r>
            <a:r>
              <a:rPr lang="en-US" sz="3600" u="sng" dirty="0" smtClean="0"/>
              <a:t> </a:t>
            </a:r>
            <a:r>
              <a:rPr lang="en-US" sz="3600" dirty="0" smtClean="0"/>
              <a:t>culture</a:t>
            </a:r>
          </a:p>
          <a:p>
            <a:pPr algn="ctr"/>
            <a:endParaRPr lang="en-US" sz="3600" dirty="0" smtClean="0"/>
          </a:p>
          <a:p>
            <a:pPr algn="ctr"/>
            <a:r>
              <a:rPr lang="en-US" sz="3600" dirty="0" smtClean="0"/>
              <a:t>Here change emanates, not </a:t>
            </a:r>
            <a:r>
              <a:rPr lang="en-US" sz="3600" b="1" dirty="0" smtClean="0"/>
              <a:t>from </a:t>
            </a:r>
            <a:r>
              <a:rPr lang="en-US" sz="3600" b="1" i="1" dirty="0" smtClean="0"/>
              <a:t>things</a:t>
            </a:r>
            <a:r>
              <a:rPr lang="en-US" sz="3600" b="1" dirty="0" smtClean="0"/>
              <a:t>, </a:t>
            </a:r>
            <a:endParaRPr lang="sk-SK" sz="3600" b="1" dirty="0" smtClean="0"/>
          </a:p>
          <a:p>
            <a:pPr algn="ctr"/>
            <a:r>
              <a:rPr lang="en-US" sz="3600" b="1" dirty="0" smtClean="0"/>
              <a:t>but from </a:t>
            </a:r>
            <a:r>
              <a:rPr lang="en-US" sz="3600" b="1" i="1" u="sng" dirty="0" smtClean="0"/>
              <a:t>the way things are done.“</a:t>
            </a:r>
            <a:endParaRPr lang="en-US" sz="3600" b="1" i="1" u="sng" dirty="0"/>
          </a:p>
        </p:txBody>
      </p:sp>
    </p:spTree>
  </p:cSld>
  <p:clrMapOvr>
    <a:masterClrMapping/>
  </p:clrMapOvr>
  <p:transition>
    <p:fade thruBlk="1"/>
  </p:transition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K systémovej estetike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3600" dirty="0"/>
              <a:t>Každá prirodzenosť (podstata živého)  tkvie v </a:t>
            </a:r>
            <a:r>
              <a:rPr lang="sk-SK" sz="3600" u="sng" dirty="0"/>
              <a:t>premene</a:t>
            </a:r>
            <a:r>
              <a:rPr lang="sk-SK" sz="3600" dirty="0"/>
              <a:t>. </a:t>
            </a:r>
            <a:endParaRPr lang="sk-SK" sz="3600" dirty="0" smtClean="0"/>
          </a:p>
          <a:p>
            <a:r>
              <a:rPr lang="sk-SK" sz="3600" b="0" dirty="0" err="1" smtClean="0"/>
              <a:t>Predsókratovská</a:t>
            </a:r>
            <a:r>
              <a:rPr lang="sk-SK" sz="3600" b="0" dirty="0" smtClean="0"/>
              <a:t> filozofia priraďuje k </a:t>
            </a:r>
            <a:r>
              <a:rPr lang="sk-SK" sz="3600" b="0" dirty="0" err="1" smtClean="0"/>
              <a:t>Fysis</a:t>
            </a:r>
            <a:r>
              <a:rPr lang="sk-SK" sz="3600" b="0" dirty="0" smtClean="0"/>
              <a:t> (čiže </a:t>
            </a:r>
            <a:r>
              <a:rPr lang="sk-SK" sz="3600" b="0" dirty="0" err="1" smtClean="0"/>
              <a:t>príroda,prirodzenosť</a:t>
            </a:r>
            <a:r>
              <a:rPr lang="sk-SK" sz="3600" b="0" dirty="0" smtClean="0"/>
              <a:t>) </a:t>
            </a:r>
            <a:r>
              <a:rPr lang="sk-SK" sz="3600" b="0" dirty="0" err="1" smtClean="0"/>
              <a:t>metabolé</a:t>
            </a:r>
            <a:r>
              <a:rPr lang="sk-SK" sz="3600" b="0" dirty="0" smtClean="0"/>
              <a:t> (premenu)</a:t>
            </a:r>
          </a:p>
        </p:txBody>
      </p:sp>
    </p:spTree>
  </p:cSld>
  <p:clrMapOvr>
    <a:masterClrMapping/>
  </p:clrMapOvr>
  <p:transition>
    <p:fade thruBlk="1"/>
  </p:transition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620688"/>
            <a:ext cx="7290055" cy="5688672"/>
          </a:xfrm>
        </p:spPr>
        <p:txBody>
          <a:bodyPr/>
          <a:lstStyle/>
          <a:p>
            <a:r>
              <a:rPr lang="sk-SK" sz="2800" b="0" dirty="0" err="1" smtClean="0"/>
              <a:t>Herakleitos</a:t>
            </a:r>
            <a:r>
              <a:rPr lang="sk-SK" sz="2800" b="0" dirty="0" smtClean="0"/>
              <a:t> z </a:t>
            </a:r>
            <a:r>
              <a:rPr lang="sk-SK" sz="2800" b="0" dirty="0" err="1" smtClean="0"/>
              <a:t>Efezu</a:t>
            </a:r>
            <a:r>
              <a:rPr lang="sk-SK" sz="2800" b="0" dirty="0" smtClean="0"/>
              <a:t> (540 </a:t>
            </a:r>
            <a:r>
              <a:rPr lang="sk-SK" sz="2800" b="0" dirty="0" err="1" smtClean="0"/>
              <a:t>p.n.l</a:t>
            </a:r>
            <a:r>
              <a:rPr lang="sk-SK" sz="2800" b="0" dirty="0" smtClean="0"/>
              <a:t>.) </a:t>
            </a:r>
            <a:r>
              <a:rPr lang="sk-SK" sz="2800" b="0" dirty="0" err="1" smtClean="0"/>
              <a:t>prazáklad</a:t>
            </a:r>
            <a:r>
              <a:rPr lang="sk-SK" sz="2800" b="0" dirty="0" smtClean="0"/>
              <a:t> (</a:t>
            </a:r>
            <a:r>
              <a:rPr lang="sk-SK" sz="2800" b="0" dirty="0" err="1" smtClean="0"/>
              <a:t>arché</a:t>
            </a:r>
            <a:r>
              <a:rPr lang="sk-SK" sz="2800" b="0" dirty="0" smtClean="0"/>
              <a:t>) </a:t>
            </a:r>
            <a:r>
              <a:rPr lang="en-US" sz="2800" b="0" dirty="0" smtClean="0"/>
              <a:t>= </a:t>
            </a:r>
            <a:r>
              <a:rPr lang="sk-SK" sz="2800" b="0" dirty="0" smtClean="0">
                <a:solidFill>
                  <a:schemeClr val="accent2">
                    <a:lumMod val="75000"/>
                  </a:schemeClr>
                </a:solidFill>
              </a:rPr>
              <a:t>oheň </a:t>
            </a:r>
            <a:r>
              <a:rPr lang="en-US" sz="2800" b="0" dirty="0" err="1" smtClean="0">
                <a:solidFill>
                  <a:schemeClr val="accent2">
                    <a:lumMod val="75000"/>
                  </a:schemeClr>
                </a:solidFill>
              </a:rPr>
              <a:t>ako</a:t>
            </a:r>
            <a:r>
              <a:rPr lang="en-US" sz="2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0" dirty="0" err="1" smtClean="0">
                <a:solidFill>
                  <a:schemeClr val="accent2">
                    <a:lumMod val="75000"/>
                  </a:schemeClr>
                </a:solidFill>
              </a:rPr>
              <a:t>steles</a:t>
            </a:r>
            <a:r>
              <a:rPr lang="en-US" sz="2800" b="0" dirty="0" err="1" smtClean="0">
                <a:solidFill>
                  <a:schemeClr val="accent2">
                    <a:lumMod val="75000"/>
                  </a:schemeClr>
                </a:solidFill>
              </a:rPr>
              <a:t>nenie</a:t>
            </a:r>
            <a:r>
              <a:rPr lang="en-US" sz="2800" b="0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800" b="0" dirty="0" err="1" smtClean="0">
                <a:solidFill>
                  <a:schemeClr val="accent2">
                    <a:lumMod val="75000"/>
                  </a:schemeClr>
                </a:solidFill>
              </a:rPr>
              <a:t>energi</a:t>
            </a:r>
            <a:r>
              <a:rPr lang="en-US" sz="2800" b="0" dirty="0" smtClean="0">
                <a:solidFill>
                  <a:schemeClr val="accent2">
                    <a:lumMod val="75000"/>
                  </a:schemeClr>
                </a:solidFill>
              </a:rPr>
              <a:t>e</a:t>
            </a:r>
            <a:endParaRPr lang="sk-SK" sz="2800" b="0" dirty="0" smtClean="0">
              <a:solidFill>
                <a:schemeClr val="accent2">
                  <a:lumMod val="75000"/>
                </a:schemeClr>
              </a:solidFill>
            </a:endParaRPr>
          </a:p>
          <a:p>
            <a:endParaRPr lang="en-US" sz="2800" b="0" dirty="0" smtClean="0"/>
          </a:p>
          <a:p>
            <a:r>
              <a:rPr lang="sk-SK" sz="2800" b="0" dirty="0" smtClean="0"/>
              <a:t>Aristoteles</a:t>
            </a:r>
            <a:r>
              <a:rPr lang="en-US" sz="2800" b="0" dirty="0" smtClean="0"/>
              <a:t> </a:t>
            </a:r>
            <a:r>
              <a:rPr lang="sk-SK" sz="2800" b="0" dirty="0" smtClean="0"/>
              <a:t>(</a:t>
            </a:r>
            <a:r>
              <a:rPr lang="en-US" sz="2800" b="0" dirty="0" smtClean="0"/>
              <a:t>384 – 322 </a:t>
            </a:r>
            <a:r>
              <a:rPr lang="en-US" sz="2800" b="0" dirty="0" err="1" smtClean="0"/>
              <a:t>p.n.l</a:t>
            </a:r>
            <a:r>
              <a:rPr lang="en-US" sz="2800" b="0" dirty="0" smtClean="0"/>
              <a:t>.</a:t>
            </a:r>
            <a:r>
              <a:rPr lang="sk-SK" sz="2800" b="0" dirty="0" smtClean="0"/>
              <a:t>):  </a:t>
            </a:r>
            <a:r>
              <a:rPr lang="sk-SK" sz="2800" b="0" dirty="0" err="1" smtClean="0">
                <a:solidFill>
                  <a:schemeClr val="accent2">
                    <a:lumMod val="75000"/>
                  </a:schemeClr>
                </a:solidFill>
              </a:rPr>
              <a:t>Hýlomorfizmus</a:t>
            </a:r>
            <a:r>
              <a:rPr lang="sk-SK" sz="2800" b="0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k-SK" sz="2800" b="0" dirty="0" smtClean="0"/>
              <a:t>Východiskom pre pochopenie živého  je chápanie POHYBU</a:t>
            </a:r>
          </a:p>
          <a:p>
            <a:r>
              <a:rPr lang="sk-SK" sz="2800" b="0" dirty="0" smtClean="0"/>
              <a:t>látka/</a:t>
            </a:r>
            <a:r>
              <a:rPr lang="sk-SK" sz="2800" b="0" dirty="0" err="1" smtClean="0"/>
              <a:t>hýlé</a:t>
            </a:r>
            <a:r>
              <a:rPr lang="sk-SK" sz="2800" b="0" dirty="0" smtClean="0"/>
              <a:t> – pasívna, obsahuje možnosť (</a:t>
            </a:r>
            <a:r>
              <a:rPr lang="sk-SK" sz="2800" b="0" dirty="0" err="1" smtClean="0"/>
              <a:t>potentia</a:t>
            </a:r>
            <a:r>
              <a:rPr lang="sk-SK" sz="2800" b="0" dirty="0" smtClean="0"/>
              <a:t>) </a:t>
            </a:r>
          </a:p>
          <a:p>
            <a:r>
              <a:rPr lang="sk-SK" sz="2800" b="0" dirty="0" smtClean="0"/>
              <a:t>a k nej pridáva aktívnu formu/</a:t>
            </a:r>
            <a:r>
              <a:rPr lang="sk-SK" sz="2800" b="0" dirty="0" err="1" smtClean="0"/>
              <a:t>eidos</a:t>
            </a:r>
            <a:r>
              <a:rPr lang="sk-SK" sz="2800" b="0" dirty="0" smtClean="0"/>
              <a:t>/</a:t>
            </a:r>
            <a:r>
              <a:rPr lang="sk-SK" sz="2800" b="0" dirty="0" err="1" smtClean="0"/>
              <a:t>morfé</a:t>
            </a:r>
            <a:r>
              <a:rPr lang="sk-SK" sz="2800" b="0" dirty="0" smtClean="0"/>
              <a:t>, čiže uskutočnenie – POHYB.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J.Burnham</a:t>
            </a:r>
            <a:r>
              <a:rPr lang="sk-SK" sz="3600" dirty="0" smtClean="0"/>
              <a:t>: </a:t>
            </a:r>
            <a:r>
              <a:rPr lang="sk-SK" sz="3600" dirty="0" err="1" smtClean="0"/>
              <a:t>Systems</a:t>
            </a:r>
            <a:r>
              <a:rPr lang="sk-SK" sz="3600" dirty="0" smtClean="0"/>
              <a:t> </a:t>
            </a:r>
            <a:r>
              <a:rPr lang="sk-SK" sz="3600" dirty="0" err="1" smtClean="0"/>
              <a:t>Esthetics</a:t>
            </a:r>
            <a:r>
              <a:rPr lang="sk-SK" sz="3600" dirty="0" smtClean="0"/>
              <a:t>, 1968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i="1" dirty="0" smtClean="0"/>
              <a:t>„ </a:t>
            </a:r>
            <a:r>
              <a:rPr lang="sk-SK" sz="3200" i="1" dirty="0"/>
              <a:t>Prioritou súčasnosti  je pochopiť problém organizácie, usporiadania vecí. Systémový pohľad je zameraný na vytvorenie stabilných vzťahov medzi organickými a neorganickými systémami, či sú to susedské vzťahy, priemysel, farmy, verejná doprava a iné sústavy systémov.“</a:t>
            </a:r>
            <a:endParaRPr lang="sk-SK" sz="3200" dirty="0"/>
          </a:p>
        </p:txBody>
      </p:sp>
    </p:spTree>
  </p:cSld>
  <p:clrMapOvr>
    <a:masterClrMapping/>
  </p:clrMapOvr>
  <p:transition>
    <p:fade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Oblasti výskumu AL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sz="4000" dirty="0" smtClean="0"/>
              <a:t>Hardware</a:t>
            </a:r>
          </a:p>
          <a:p>
            <a:r>
              <a:rPr lang="sk-SK" sz="4000" dirty="0" smtClean="0"/>
              <a:t>Software</a:t>
            </a:r>
          </a:p>
          <a:p>
            <a:r>
              <a:rPr lang="sk-SK" sz="4000" dirty="0" err="1" smtClean="0"/>
              <a:t>Wetware</a:t>
            </a:r>
            <a:endParaRPr lang="sk-SK" sz="4000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Všeobecná biológia 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400" i="1" dirty="0" smtClean="0"/>
              <a:t>biologický výskum všeobecných vlastností živých sústav, napr. tvaru, funkcie, vývoja, fyzikálnych vlastností, dedičnosti ap. </a:t>
            </a:r>
            <a:endParaRPr lang="sk-SK" sz="2400" dirty="0" smtClean="0"/>
          </a:p>
          <a:p>
            <a:r>
              <a:rPr lang="sk-SK" sz="2400" i="1" dirty="0" smtClean="0"/>
              <a:t>Zaoberá sa vývojom organizmov z individuálneho hľadiska (ontologický vývoj)  a historického hľadiska (fylogenetický vývoj).</a:t>
            </a:r>
            <a:endParaRPr lang="sk-SK" sz="2400" dirty="0" smtClean="0"/>
          </a:p>
          <a:p>
            <a:r>
              <a:rPr lang="sk-SK" sz="2400" i="1" dirty="0" smtClean="0"/>
              <a:t>Predmetom jej skúmania sú organizmy od najjednoduchších foriem (vírusy), rastliny, živočíchy a človeka.</a:t>
            </a:r>
            <a:endParaRPr lang="sk-SK" sz="2400" dirty="0"/>
          </a:p>
        </p:txBody>
      </p:sp>
    </p:spTree>
  </p:cSld>
  <p:clrMapOvr>
    <a:masterClrMapping/>
  </p:clrMapOvr>
  <p:transition>
    <p:fade thruBlk="1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Hardware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628800"/>
            <a:ext cx="7290055" cy="4680560"/>
          </a:xfrm>
        </p:spPr>
        <p:txBody>
          <a:bodyPr numCol="2">
            <a:normAutofit fontScale="55000" lnSpcReduction="20000"/>
          </a:bodyPr>
          <a:lstStyle/>
          <a:p>
            <a:r>
              <a:rPr lang="sk-SK" sz="3600" i="1" dirty="0" smtClean="0"/>
              <a:t>artificial </a:t>
            </a:r>
            <a:r>
              <a:rPr lang="sk-SK" sz="3600" i="1" dirty="0" err="1" smtClean="0"/>
              <a:t>brain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research</a:t>
            </a:r>
            <a:endParaRPr lang="sk-SK" sz="3600" i="1" dirty="0" smtClean="0"/>
          </a:p>
          <a:p>
            <a:r>
              <a:rPr lang="sk-SK" sz="3600" i="1" dirty="0" err="1" smtClean="0"/>
              <a:t>artificial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mind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research</a:t>
            </a:r>
            <a:endParaRPr lang="sk-SK" sz="3600" i="1" dirty="0" smtClean="0"/>
          </a:p>
          <a:p>
            <a:r>
              <a:rPr lang="sk-SK" sz="3600" i="1" dirty="0" err="1" smtClean="0"/>
              <a:t>micro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machines</a:t>
            </a:r>
            <a:endParaRPr lang="sk-SK" sz="3600" i="1" dirty="0" smtClean="0"/>
          </a:p>
          <a:p>
            <a:r>
              <a:rPr lang="sk-SK" sz="3600" i="1" dirty="0" smtClean="0"/>
              <a:t>mobile </a:t>
            </a:r>
            <a:r>
              <a:rPr lang="sk-SK" sz="3600" i="1" dirty="0" err="1" smtClean="0"/>
              <a:t>vehicles</a:t>
            </a:r>
            <a:endParaRPr lang="sk-SK" sz="3600" i="1" dirty="0" smtClean="0"/>
          </a:p>
          <a:p>
            <a:r>
              <a:rPr lang="sk-SK" sz="3600" i="1" dirty="0" smtClean="0"/>
              <a:t>s</a:t>
            </a:r>
            <a:r>
              <a:rPr lang="en-US" sz="3600" i="1" dirty="0" err="1" smtClean="0"/>
              <a:t>ensory</a:t>
            </a:r>
            <a:r>
              <a:rPr lang="en-US" sz="3600" i="1" dirty="0" smtClean="0"/>
              <a:t>-motor </a:t>
            </a:r>
            <a:r>
              <a:rPr lang="en-US" sz="3600" i="1" dirty="0" err="1" smtClean="0"/>
              <a:t>coordinatio</a:t>
            </a:r>
            <a:r>
              <a:rPr lang="sk-SK" sz="3600" i="1" dirty="0" smtClean="0"/>
              <a:t>n</a:t>
            </a:r>
          </a:p>
          <a:p>
            <a:r>
              <a:rPr lang="en-US" sz="3600" i="1" dirty="0" smtClean="0"/>
              <a:t>motivation and </a:t>
            </a:r>
            <a:r>
              <a:rPr lang="en-US" sz="3600" i="1" dirty="0" err="1" smtClean="0"/>
              <a:t>behaviour</a:t>
            </a:r>
            <a:r>
              <a:rPr lang="en-US" sz="3600" i="1" dirty="0" smtClean="0"/>
              <a:t> arbitration</a:t>
            </a:r>
            <a:endParaRPr lang="sk-SK" sz="3600" i="1" dirty="0" smtClean="0"/>
          </a:p>
          <a:p>
            <a:r>
              <a:rPr lang="sk-SK" sz="3600" i="1" dirty="0" err="1" smtClean="0"/>
              <a:t>collective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behaviour</a:t>
            </a:r>
            <a:endParaRPr lang="sk-SK" sz="3600" i="1" dirty="0" smtClean="0"/>
          </a:p>
          <a:p>
            <a:r>
              <a:rPr lang="en-US" sz="3600" i="1" dirty="0" smtClean="0"/>
              <a:t>autonomous robots</a:t>
            </a:r>
            <a:endParaRPr lang="sk-SK" sz="3600" i="1" dirty="0" smtClean="0"/>
          </a:p>
          <a:p>
            <a:r>
              <a:rPr lang="en-US" sz="3600" i="1" dirty="0" smtClean="0"/>
              <a:t>evolutionary robotics</a:t>
            </a:r>
            <a:endParaRPr lang="sk-SK" sz="3600" i="1" dirty="0" smtClean="0"/>
          </a:p>
          <a:p>
            <a:r>
              <a:rPr lang="en-US" sz="3600" i="1" dirty="0" smtClean="0"/>
              <a:t>adaptive </a:t>
            </a:r>
            <a:r>
              <a:rPr lang="en-US" sz="3600" i="1" dirty="0" err="1" smtClean="0"/>
              <a:t>behaviour</a:t>
            </a:r>
            <a:r>
              <a:rPr lang="sk-SK" sz="3600" i="1" dirty="0" smtClean="0"/>
              <a:t> </a:t>
            </a:r>
            <a:endParaRPr lang="sk-SK" sz="3600" i="1" dirty="0"/>
          </a:p>
          <a:p>
            <a:endParaRPr lang="sk-SK" sz="3600" dirty="0"/>
          </a:p>
          <a:p>
            <a:r>
              <a:rPr lang="sk-SK" sz="3600" dirty="0" smtClean="0"/>
              <a:t>Bio-</a:t>
            </a:r>
            <a:r>
              <a:rPr lang="sk-SK" sz="3600" dirty="0" err="1" smtClean="0"/>
              <a:t>inspired</a:t>
            </a:r>
            <a:r>
              <a:rPr lang="sk-SK" sz="3600" dirty="0" smtClean="0"/>
              <a:t> </a:t>
            </a:r>
            <a:r>
              <a:rPr lang="sk-SK" sz="3600" dirty="0" err="1"/>
              <a:t>robotics</a:t>
            </a:r>
            <a:endParaRPr lang="sk-SK" sz="3600" dirty="0"/>
          </a:p>
          <a:p>
            <a:r>
              <a:rPr lang="sk-SK" sz="3600" dirty="0" err="1"/>
              <a:t>Swarm</a:t>
            </a:r>
            <a:r>
              <a:rPr lang="sk-SK" sz="3600" dirty="0"/>
              <a:t> </a:t>
            </a:r>
            <a:r>
              <a:rPr lang="sk-SK" sz="3600" dirty="0" err="1"/>
              <a:t>robotics</a:t>
            </a:r>
            <a:endParaRPr lang="sk-SK" sz="3600" dirty="0"/>
          </a:p>
          <a:p>
            <a:r>
              <a:rPr lang="sk-SK" sz="3600" dirty="0" err="1"/>
              <a:t>Modelling</a:t>
            </a:r>
            <a:r>
              <a:rPr lang="sk-SK" sz="3600" dirty="0"/>
              <a:t> of </a:t>
            </a:r>
            <a:r>
              <a:rPr lang="sk-SK" sz="3600" dirty="0" err="1"/>
              <a:t>swarm-intelligent</a:t>
            </a:r>
            <a:r>
              <a:rPr lang="sk-SK" sz="3600" dirty="0"/>
              <a:t> </a:t>
            </a:r>
            <a:r>
              <a:rPr lang="sk-SK" sz="3600" dirty="0" err="1"/>
              <a:t>systems</a:t>
            </a:r>
            <a:endParaRPr lang="sk-SK" sz="3600" dirty="0"/>
          </a:p>
          <a:p>
            <a:r>
              <a:rPr lang="sk-SK" sz="3600" dirty="0" err="1" smtClean="0"/>
              <a:t>Studies</a:t>
            </a:r>
            <a:r>
              <a:rPr lang="sk-SK" sz="3600" dirty="0" smtClean="0"/>
              <a:t> </a:t>
            </a:r>
            <a:r>
              <a:rPr lang="sk-SK" sz="3600" dirty="0"/>
              <a:t>of </a:t>
            </a:r>
            <a:r>
              <a:rPr lang="sk-SK" sz="3600" dirty="0" err="1"/>
              <a:t>biological</a:t>
            </a:r>
            <a:r>
              <a:rPr lang="sk-SK" sz="3600" dirty="0"/>
              <a:t> </a:t>
            </a:r>
            <a:r>
              <a:rPr lang="sk-SK" sz="3600" dirty="0" err="1"/>
              <a:t>self-organization</a:t>
            </a:r>
            <a:r>
              <a:rPr lang="sk-SK" sz="3600" dirty="0"/>
              <a:t> (</a:t>
            </a:r>
            <a:r>
              <a:rPr lang="sk-SK" sz="3600" dirty="0" err="1"/>
              <a:t>mainly</a:t>
            </a:r>
            <a:r>
              <a:rPr lang="sk-SK" sz="3600" dirty="0"/>
              <a:t> </a:t>
            </a:r>
            <a:r>
              <a:rPr lang="sk-SK" sz="3600" dirty="0" err="1"/>
              <a:t>honeybees</a:t>
            </a:r>
            <a:r>
              <a:rPr lang="sk-SK" sz="3600" dirty="0"/>
              <a:t>)</a:t>
            </a:r>
          </a:p>
          <a:p>
            <a:r>
              <a:rPr lang="sk-SK" sz="3600" dirty="0" err="1"/>
              <a:t>Multi</a:t>
            </a:r>
            <a:r>
              <a:rPr lang="sk-SK" sz="3600" dirty="0"/>
              <a:t>-agent </a:t>
            </a:r>
            <a:r>
              <a:rPr lang="sk-SK" sz="3600" dirty="0" err="1"/>
              <a:t>simulations</a:t>
            </a:r>
            <a:endParaRPr lang="sk-SK" sz="3600" dirty="0"/>
          </a:p>
          <a:p>
            <a:r>
              <a:rPr lang="sk-SK" sz="3600" dirty="0" err="1"/>
              <a:t>Artificial</a:t>
            </a:r>
            <a:r>
              <a:rPr lang="sk-SK" sz="3600" dirty="0"/>
              <a:t> </a:t>
            </a:r>
            <a:r>
              <a:rPr lang="sk-SK" sz="3600" dirty="0" err="1"/>
              <a:t>ecologies</a:t>
            </a:r>
            <a:endParaRPr lang="sk-SK" sz="3600" dirty="0"/>
          </a:p>
          <a:p>
            <a:r>
              <a:rPr lang="sk-SK" sz="3600" dirty="0" err="1"/>
              <a:t>Artificial</a:t>
            </a:r>
            <a:r>
              <a:rPr lang="sk-SK" sz="3600" dirty="0"/>
              <a:t> </a:t>
            </a:r>
            <a:r>
              <a:rPr lang="sk-SK" sz="3600" dirty="0" err="1"/>
              <a:t>evolution</a:t>
            </a:r>
            <a:endParaRPr lang="sk-SK" sz="3600" dirty="0"/>
          </a:p>
          <a:p>
            <a:r>
              <a:rPr lang="sk-SK" sz="3600" dirty="0" err="1"/>
              <a:t>Artificial</a:t>
            </a:r>
            <a:r>
              <a:rPr lang="sk-SK" sz="3600" dirty="0"/>
              <a:t> </a:t>
            </a:r>
            <a:r>
              <a:rPr lang="sk-SK" sz="3600" dirty="0" err="1"/>
              <a:t>physiology</a:t>
            </a:r>
            <a:endParaRPr lang="sk-SK" sz="3600" dirty="0"/>
          </a:p>
          <a:p>
            <a:endParaRPr lang="sk-SK" sz="2800" i="1" dirty="0" smtClean="0"/>
          </a:p>
          <a:p>
            <a:endParaRPr lang="sk-SK" dirty="0" smtClean="0"/>
          </a:p>
          <a:p>
            <a:endParaRPr lang="sk-SK" dirty="0" smtClean="0"/>
          </a:p>
        </p:txBody>
      </p:sp>
    </p:spTree>
  </p:cSld>
  <p:clrMapOvr>
    <a:masterClrMapping/>
  </p:clrMapOvr>
  <p:transition>
    <p:fade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Jack</a:t>
            </a:r>
            <a:r>
              <a:rPr lang="sk-SK" sz="3600" dirty="0" smtClean="0"/>
              <a:t> </a:t>
            </a:r>
            <a:r>
              <a:rPr lang="sk-SK" sz="3600" dirty="0" err="1" smtClean="0"/>
              <a:t>Burnham</a:t>
            </a:r>
            <a:r>
              <a:rPr lang="sk-SK" sz="3600" dirty="0" smtClean="0"/>
              <a:t>: </a:t>
            </a:r>
            <a:br>
              <a:rPr lang="sk-SK" sz="3600" dirty="0" smtClean="0"/>
            </a:br>
            <a:r>
              <a:rPr lang="sk-SK" sz="3600" dirty="0" err="1" smtClean="0"/>
              <a:t>Beyond</a:t>
            </a:r>
            <a:r>
              <a:rPr lang="sk-SK" sz="3600" dirty="0" smtClean="0"/>
              <a:t> </a:t>
            </a:r>
            <a:r>
              <a:rPr lang="sk-SK" sz="3600" dirty="0" err="1" smtClean="0"/>
              <a:t>Modern</a:t>
            </a:r>
            <a:r>
              <a:rPr lang="sk-SK" sz="3600" dirty="0" smtClean="0"/>
              <a:t> </a:t>
            </a:r>
            <a:r>
              <a:rPr lang="sk-SK" sz="3600" dirty="0" err="1" smtClean="0"/>
              <a:t>Sculpture</a:t>
            </a:r>
            <a:r>
              <a:rPr lang="sk-SK" sz="3600" dirty="0" smtClean="0"/>
              <a:t>, 1968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sk-SK" dirty="0" smtClean="0"/>
          </a:p>
          <a:p>
            <a:pPr>
              <a:buNone/>
            </a:pPr>
            <a:endParaRPr lang="sk-SK" dirty="0" smtClean="0"/>
          </a:p>
          <a:p>
            <a:pPr>
              <a:buNone/>
            </a:pPr>
            <a:r>
              <a:rPr lang="sk-SK" sz="3200" dirty="0"/>
              <a:t> </a:t>
            </a:r>
            <a:r>
              <a:rPr lang="sk-SK" sz="3200" dirty="0" smtClean="0"/>
              <a:t>   „</a:t>
            </a:r>
            <a:r>
              <a:rPr lang="sk-SK" sz="3200" i="1" dirty="0" smtClean="0"/>
              <a:t>Logickým vyústením technologického vplyvu na umenie pred koncom storočia by mohli byť série umeleckých foriem manifestujúcich skutočnú inteligenciu</a:t>
            </a:r>
            <a:r>
              <a:rPr lang="sk-SK" sz="3200" dirty="0" smtClean="0"/>
              <a:t>“ 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115592"/>
          </a:xfrm>
        </p:spPr>
        <p:txBody>
          <a:bodyPr>
            <a:normAutofit/>
          </a:bodyPr>
          <a:lstStyle/>
          <a:p>
            <a:r>
              <a:rPr lang="sk-SK" dirty="0" err="1" smtClean="0"/>
              <a:t>labs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4608552"/>
          </a:xfrm>
        </p:spPr>
        <p:txBody>
          <a:bodyPr>
            <a:normAutofit fontScale="92500" lnSpcReduction="20000"/>
          </a:bodyPr>
          <a:lstStyle/>
          <a:p>
            <a:r>
              <a:rPr lang="en-US" sz="2400" dirty="0"/>
              <a:t>Laboratory of Autonomous Robotics and Artificial </a:t>
            </a:r>
            <a:r>
              <a:rPr lang="en-US" sz="2400" dirty="0" err="1"/>
              <a:t>Life</a:t>
            </a:r>
            <a:r>
              <a:rPr lang="en-US" sz="2800" dirty="0" err="1" smtClean="0"/>
              <a:t>E</a:t>
            </a:r>
            <a:r>
              <a:rPr lang="sk-SK" sz="2800" dirty="0" err="1" smtClean="0"/>
              <a:t>volúcia</a:t>
            </a:r>
            <a:r>
              <a:rPr lang="sk-SK" sz="2800" dirty="0" smtClean="0"/>
              <a:t> a </a:t>
            </a:r>
            <a:r>
              <a:rPr lang="sk-SK" sz="2800" dirty="0" err="1" smtClean="0"/>
              <a:t>samo-organizácia</a:t>
            </a:r>
            <a:r>
              <a:rPr lang="sk-SK" sz="2800" dirty="0" smtClean="0"/>
              <a:t> v dave robotov </a:t>
            </a:r>
          </a:p>
          <a:p>
            <a:r>
              <a:rPr lang="sk-SK" sz="1800" dirty="0" smtClean="0">
                <a:hlinkClick r:id="rId2"/>
              </a:rPr>
              <a:t>http://gral.istc.cnr.it/research%20project/Evolution%20and%20Self%20Organization%20in%20Swarm.htm</a:t>
            </a:r>
            <a:r>
              <a:rPr lang="sk-SK" sz="1800" dirty="0" smtClean="0"/>
              <a:t> </a:t>
            </a:r>
          </a:p>
          <a:p>
            <a:r>
              <a:rPr lang="sk-SK" sz="2400" dirty="0" smtClean="0"/>
              <a:t>Koordinovaný pohyb davu autonómnych robotov zmontovaných do celku</a:t>
            </a:r>
            <a:endParaRPr lang="en-US" sz="2400" dirty="0" smtClean="0"/>
          </a:p>
          <a:p>
            <a:r>
              <a:rPr lang="sk-SK" sz="1800" dirty="0" smtClean="0">
                <a:hlinkClick r:id="rId3"/>
              </a:rPr>
              <a:t>http://gral.istc.cnr.it/research%20project/Coordinated%20Motion%20in%20a%20Swarm.htm</a:t>
            </a:r>
            <a:endParaRPr lang="sk-SK" sz="1800" dirty="0" smtClean="0"/>
          </a:p>
          <a:p>
            <a:r>
              <a:rPr lang="sk-SK" sz="2200" dirty="0" smtClean="0"/>
              <a:t>Spolu sa rozvíjajúci predátor a obeť </a:t>
            </a:r>
            <a:r>
              <a:rPr lang="sk-SK" sz="1800" dirty="0" smtClean="0">
                <a:hlinkClick r:id="rId4"/>
              </a:rPr>
              <a:t>http://gral.istc.cnr.it/research%20project/Co-evolving%20predator%20and%20prey%20robots.htm</a:t>
            </a:r>
            <a:endParaRPr lang="sk-SK" sz="1800" dirty="0" smtClean="0"/>
          </a:p>
          <a:p>
            <a:r>
              <a:rPr lang="en-US" sz="2600" b="1" dirty="0"/>
              <a:t>Artificial Life Lab of the Department of Zoology - Karl </a:t>
            </a:r>
            <a:r>
              <a:rPr lang="en-US" sz="2600" b="1" dirty="0" err="1"/>
              <a:t>Franzens</a:t>
            </a:r>
            <a:r>
              <a:rPr lang="en-US" sz="2600" b="1" dirty="0"/>
              <a:t> University Graz</a:t>
            </a:r>
            <a:endParaRPr lang="sk-SK" sz="2600" b="1" dirty="0"/>
          </a:p>
          <a:p>
            <a:r>
              <a:rPr lang="sk-SK" sz="1800" dirty="0"/>
              <a:t>http://zool33.uni-graz.at/artlife/antbots</a:t>
            </a:r>
          </a:p>
          <a:p>
            <a:endParaRPr lang="sk-SK" sz="1800" dirty="0" smtClean="0"/>
          </a:p>
          <a:p>
            <a:endParaRPr lang="sk-SK" sz="1800" dirty="0"/>
          </a:p>
        </p:txBody>
      </p:sp>
    </p:spTree>
  </p:cSld>
  <p:clrMapOvr>
    <a:masterClrMapping/>
  </p:clrMapOvr>
  <p:transition>
    <p:fade thruBlk="1"/>
  </p:transition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ok 5" descr="I-Cub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995936" y="1918976"/>
            <a:ext cx="5148064" cy="4701899"/>
          </a:xfrm>
          <a:prstGeom prst="rect">
            <a:avLst/>
          </a:prstGeom>
        </p:spPr>
      </p:pic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Laboratory of Autonomous Robotics and 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395536" y="2126723"/>
            <a:ext cx="2915816" cy="4844008"/>
          </a:xfrm>
        </p:spPr>
        <p:txBody>
          <a:bodyPr>
            <a:normAutofit/>
          </a:bodyPr>
          <a:lstStyle/>
          <a:p>
            <a:r>
              <a:rPr lang="sk-SK" sz="2000" b="1" dirty="0" err="1" smtClean="0"/>
              <a:t>Humanoidné</a:t>
            </a:r>
            <a:r>
              <a:rPr lang="sk-SK" sz="2000" b="1" dirty="0" smtClean="0"/>
              <a:t> roboty: Vývoj  schopností  manipulácie s objektmi</a:t>
            </a:r>
          </a:p>
          <a:p>
            <a:endParaRPr lang="sk-SK" sz="2000" b="1" dirty="0" smtClean="0"/>
          </a:p>
          <a:p>
            <a:r>
              <a:rPr lang="en-US" sz="2000" dirty="0" smtClean="0"/>
              <a:t>International Symposium on Artificial Life and Robotics (ISAROB</a:t>
            </a:r>
            <a:r>
              <a:rPr lang="sk-SK" sz="2000" dirty="0" smtClean="0"/>
              <a:t> Japan)</a:t>
            </a:r>
          </a:p>
          <a:p>
            <a:endParaRPr lang="sk-SK" sz="2000" dirty="0" smtClean="0"/>
          </a:p>
          <a:p>
            <a:r>
              <a:rPr lang="sk-SK" sz="2000" dirty="0" smtClean="0"/>
              <a:t>Artificial Life and </a:t>
            </a:r>
            <a:r>
              <a:rPr lang="sk-SK" sz="2000" dirty="0" err="1" smtClean="0"/>
              <a:t>Robotics</a:t>
            </a:r>
            <a:r>
              <a:rPr lang="sk-SK" sz="2000" dirty="0" smtClean="0"/>
              <a:t> </a:t>
            </a:r>
            <a:r>
              <a:rPr lang="sk-SK" sz="2000" dirty="0" err="1" smtClean="0"/>
              <a:t>journal</a:t>
            </a:r>
            <a:r>
              <a:rPr lang="sk-SK" sz="2000" dirty="0" smtClean="0"/>
              <a:t>, </a:t>
            </a:r>
            <a:r>
              <a:rPr lang="sk-SK" sz="2000" dirty="0" err="1" smtClean="0"/>
              <a:t>Springer</a:t>
            </a:r>
            <a:r>
              <a:rPr lang="sk-SK" sz="2000" dirty="0" smtClean="0"/>
              <a:t>. ISSN 1433-5298</a:t>
            </a:r>
          </a:p>
          <a:p>
            <a:endParaRPr lang="sk-SK" sz="2000" b="1" dirty="0" smtClean="0"/>
          </a:p>
        </p:txBody>
      </p:sp>
    </p:spTree>
  </p:cSld>
  <p:clrMapOvr>
    <a:masterClrMapping/>
  </p:clrMapOvr>
  <p:transition>
    <p:fade thruBlk="1"/>
  </p:transition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>
                <a:hlinkClick r:id="rId2" action="ppaction://hlinkfile" tooltip="Home"/>
              </a:rPr>
              <a:t>MIT </a:t>
            </a:r>
            <a:r>
              <a:rPr lang="sk-SK" dirty="0" err="1" smtClean="0">
                <a:hlinkClick r:id="rId2" action="ppaction://hlinkfile" tooltip="Home"/>
              </a:rPr>
              <a:t>Media</a:t>
            </a:r>
            <a:r>
              <a:rPr lang="sk-SK" dirty="0" smtClean="0">
                <a:hlinkClick r:id="rId2" action="ppaction://hlinkfile" tooltip="Home"/>
              </a:rPr>
              <a:t> </a:t>
            </a:r>
            <a:r>
              <a:rPr lang="sk-SK" dirty="0" err="1" smtClean="0">
                <a:hlinkClick r:id="rId2" action="ppaction://hlinkfile" tooltip="Home"/>
              </a:rPr>
              <a:t>Lab</a:t>
            </a:r>
            <a:r>
              <a:rPr lang="sk-SK" dirty="0" smtClean="0"/>
              <a:t>: </a:t>
            </a:r>
            <a:r>
              <a:rPr lang="sk-SK" dirty="0" err="1" smtClean="0"/>
              <a:t>Biomechatronics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Mechanizmy ako extenzie ľudského tela: štrukturálne, neurologicky a dynamicky</a:t>
            </a:r>
          </a:p>
          <a:p>
            <a:r>
              <a:rPr lang="sk-SK" dirty="0" err="1" smtClean="0"/>
              <a:t>Biomechatronics</a:t>
            </a:r>
            <a:r>
              <a:rPr lang="sk-SK" dirty="0" smtClean="0"/>
              <a:t> akcelerujú a prepájajú telo so strojom</a:t>
            </a:r>
          </a:p>
          <a:p>
            <a:r>
              <a:rPr lang="sk-SK" dirty="0" smtClean="0"/>
              <a:t>Svalový a kostrový systém tela s </a:t>
            </a:r>
            <a:r>
              <a:rPr lang="sk-SK" dirty="0" err="1" smtClean="0"/>
              <a:t>extendujúcimi</a:t>
            </a:r>
            <a:r>
              <a:rPr lang="sk-SK" dirty="0" smtClean="0"/>
              <a:t> technológiami </a:t>
            </a:r>
          </a:p>
          <a:p>
            <a:r>
              <a:rPr lang="en-US" b="1" dirty="0" err="1" smtClean="0"/>
              <a:t>Biomimetic</a:t>
            </a:r>
            <a:r>
              <a:rPr lang="en-US" b="1" dirty="0" smtClean="0"/>
              <a:t> Active Prosthesis for Above-Knee Amputees </a:t>
            </a:r>
            <a:endParaRPr lang="sk-SK" b="1" dirty="0" smtClean="0"/>
          </a:p>
          <a:p>
            <a:endParaRPr lang="sk-SK" b="1" dirty="0" smtClean="0"/>
          </a:p>
          <a:p>
            <a:r>
              <a:rPr lang="en-US" b="1" dirty="0" smtClean="0"/>
              <a:t>http://www.media.mit.edu/research/groups/biomechatronics</a:t>
            </a:r>
          </a:p>
          <a:p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err="1" smtClean="0"/>
              <a:t>Wetware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Rudy </a:t>
            </a:r>
            <a:r>
              <a:rPr lang="sk-SK" dirty="0" err="1" smtClean="0"/>
              <a:t>Rucker</a:t>
            </a:r>
            <a:r>
              <a:rPr lang="sk-SK" dirty="0"/>
              <a:t> </a:t>
            </a:r>
            <a:r>
              <a:rPr lang="sk-SK" i="1" dirty="0" err="1"/>
              <a:t>Wetware</a:t>
            </a:r>
            <a:r>
              <a:rPr lang="sk-SK" i="1" dirty="0"/>
              <a:t> (1988) </a:t>
            </a:r>
            <a:endParaRPr lang="sk-SK" dirty="0" smtClean="0"/>
          </a:p>
          <a:p>
            <a:r>
              <a:rPr lang="sk-SK" dirty="0" err="1" smtClean="0"/>
              <a:t>biopunková</a:t>
            </a:r>
            <a:r>
              <a:rPr lang="sk-SK" dirty="0" smtClean="0"/>
              <a:t>  novela</a:t>
            </a:r>
          </a:p>
          <a:p>
            <a:endParaRPr lang="sk-SK" dirty="0" smtClean="0"/>
          </a:p>
          <a:p>
            <a:r>
              <a:rPr lang="en-US" dirty="0" smtClean="0"/>
              <a:t>The Ware </a:t>
            </a:r>
            <a:r>
              <a:rPr lang="en-US" dirty="0" err="1" smtClean="0"/>
              <a:t>Tetralogy</a:t>
            </a:r>
            <a:r>
              <a:rPr lang="sk-SK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</a:t>
            </a:r>
          </a:p>
          <a:p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</a:t>
            </a:r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Software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(1982)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Wetware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(1988)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Freeware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(1997)</a:t>
            </a:r>
            <a:endParaRPr lang="sk-SK" b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en-US" b="0" i="1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Realware</a:t>
            </a:r>
            <a:r>
              <a:rPr lang="en-US" b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 (2000</a:t>
            </a:r>
            <a:endParaRPr lang="sk-SK" dirty="0" smtClean="0"/>
          </a:p>
          <a:p>
            <a:endParaRPr lang="sk-SK" dirty="0" smtClean="0"/>
          </a:p>
          <a:p>
            <a:endParaRPr lang="sk-SK" dirty="0" smtClean="0"/>
          </a:p>
          <a:p>
            <a:endParaRPr lang="sk-SK" sz="2000" dirty="0" smtClean="0"/>
          </a:p>
          <a:p>
            <a:endParaRPr lang="sk-SK" dirty="0"/>
          </a:p>
        </p:txBody>
      </p:sp>
      <p:pic>
        <p:nvPicPr>
          <p:cNvPr id="6" name="Zástupný symbol obsahu 5" descr="Rudy Rucker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86300" y="1340768"/>
            <a:ext cx="4457700" cy="3034112"/>
          </a:xfrm>
        </p:spPr>
      </p:pic>
    </p:spTree>
  </p:cSld>
  <p:clrMapOvr>
    <a:masterClrMapping/>
  </p:clrMapOvr>
  <p:transition>
    <p:fade thruBlk="1"/>
  </p:transition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Nadpis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WETWARE :</a:t>
            </a:r>
          </a:p>
          <a:p>
            <a:r>
              <a:rPr lang="sk-SK" u="sng" dirty="0" smtClean="0"/>
              <a:t>molekulárna biológia    </a:t>
            </a:r>
          </a:p>
          <a:p>
            <a:r>
              <a:rPr lang="sk-SK" u="sng" dirty="0" smtClean="0"/>
              <a:t> syntetická biológia</a:t>
            </a:r>
            <a:endParaRPr lang="sk-SK" dirty="0" smtClean="0"/>
          </a:p>
          <a:p>
            <a:endParaRPr lang="sk-SK" sz="2000" dirty="0" smtClean="0"/>
          </a:p>
          <a:p>
            <a:r>
              <a:rPr lang="sk-SK" i="1" dirty="0"/>
              <a:t>„</a:t>
            </a:r>
            <a:r>
              <a:rPr lang="en-US" i="1" dirty="0"/>
              <a:t>Synthetic biology is different, it’s about building slippery wetware entities that might live in the real world.</a:t>
            </a:r>
            <a:r>
              <a:rPr lang="sk-SK" i="1" dirty="0"/>
              <a:t>“ R. </a:t>
            </a:r>
            <a:r>
              <a:rPr lang="sk-SK" i="1" dirty="0" err="1"/>
              <a:t>Rucker</a:t>
            </a:r>
            <a:endParaRPr lang="sk-SK" i="1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err="1" smtClean="0"/>
              <a:t>Moistmedia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„</a:t>
            </a:r>
            <a:r>
              <a:rPr lang="sk-SK" i="1" dirty="0" err="1" smtClean="0"/>
              <a:t>Silicon-dry</a:t>
            </a:r>
            <a:r>
              <a:rPr lang="sk-SK" i="1" dirty="0" smtClean="0"/>
              <a:t>“ (kremíkové- suché) digitálne médiá sa spoja s vlhkým biologickým systémom a vznikne živná pôda pre takzvané „</a:t>
            </a:r>
            <a:r>
              <a:rPr lang="sk-SK" i="1" dirty="0" err="1" smtClean="0"/>
              <a:t>moistmedia</a:t>
            </a:r>
            <a:r>
              <a:rPr lang="sk-SK" i="1" dirty="0" smtClean="0"/>
              <a:t>“ (vlhké médiá), ktoré budú charakteristickou formou vo vede a umení začiatku 21. storočia.“</a:t>
            </a:r>
          </a:p>
          <a:p>
            <a:pPr>
              <a:buNone/>
            </a:pPr>
            <a:r>
              <a:rPr lang="sk-SK" dirty="0" smtClean="0"/>
              <a:t>                                                                   (</a:t>
            </a:r>
            <a:r>
              <a:rPr lang="sk-SK" dirty="0" err="1" smtClean="0"/>
              <a:t>Roy</a:t>
            </a:r>
            <a:r>
              <a:rPr lang="sk-SK" dirty="0" smtClean="0"/>
              <a:t> </a:t>
            </a:r>
            <a:r>
              <a:rPr lang="sk-SK" dirty="0" err="1" smtClean="0"/>
              <a:t>Ascott</a:t>
            </a:r>
            <a:r>
              <a:rPr lang="sk-SK" dirty="0" smtClean="0"/>
              <a:t> )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sz="3600" dirty="0" err="1" smtClean="0"/>
              <a:t>Roy</a:t>
            </a:r>
            <a:r>
              <a:rPr lang="sk-SK" sz="3600" dirty="0" smtClean="0"/>
              <a:t> </a:t>
            </a:r>
            <a:r>
              <a:rPr lang="sk-SK" sz="3600" dirty="0" err="1" smtClean="0"/>
              <a:t>Ascott</a:t>
            </a:r>
            <a:r>
              <a:rPr lang="sk-SK" sz="3600" dirty="0" smtClean="0"/>
              <a:t>: </a:t>
            </a:r>
            <a:r>
              <a:rPr lang="sk-SK" sz="3600" i="1" dirty="0" err="1" smtClean="0"/>
              <a:t>The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Moistmedia</a:t>
            </a:r>
            <a:r>
              <a:rPr lang="sk-SK" sz="3600" i="1" dirty="0" smtClean="0"/>
              <a:t> </a:t>
            </a:r>
            <a:r>
              <a:rPr lang="sk-SK" sz="3600" i="1" dirty="0" err="1" smtClean="0"/>
              <a:t>Manifesto</a:t>
            </a:r>
            <a:r>
              <a:rPr lang="sk-SK" sz="3600" i="1" dirty="0" smtClean="0"/>
              <a:t> 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b="1" i="1" dirty="0" smtClean="0"/>
              <a:t>THE MOIST MANIFESTO 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 SPACE is where dry pixels and wet molecules converge</a:t>
            </a:r>
            <a:br>
              <a:rPr lang="en-US" i="1" dirty="0" smtClean="0"/>
            </a:br>
            <a:r>
              <a:rPr lang="en-US" i="1" dirty="0" smtClean="0"/>
              <a:t>MOIST ART is digitally dry, biologically wet, and spiritually numinous</a:t>
            </a:r>
            <a:br>
              <a:rPr lang="en-US" i="1" dirty="0" smtClean="0"/>
            </a:br>
            <a:r>
              <a:rPr lang="en-US" i="1" dirty="0" smtClean="0"/>
              <a:t>MOIST REALITY combines Virtual Reality with Vegetal Reality</a:t>
            </a:r>
            <a:br>
              <a:rPr lang="en-US" i="1" dirty="0" smtClean="0"/>
            </a:br>
            <a:r>
              <a:rPr lang="en-US" i="1" dirty="0" smtClean="0"/>
              <a:t>MOIST MEDIA comprises bits, atoms, neurons, and genes</a:t>
            </a:r>
            <a:br>
              <a:rPr lang="en-US" i="1" dirty="0" smtClean="0"/>
            </a:br>
            <a:r>
              <a:rPr lang="en-US" i="1" dirty="0" smtClean="0"/>
              <a:t>MOIST TECHNOLOGY is interactive and psychoactive</a:t>
            </a:r>
            <a:br>
              <a:rPr lang="en-US" i="1" dirty="0" smtClean="0"/>
            </a:br>
            <a:r>
              <a:rPr lang="en-US" i="1" dirty="0" smtClean="0"/>
              <a:t>MOIST LIFE embraces digital identity and biological being</a:t>
            </a:r>
            <a:br>
              <a:rPr lang="en-US" i="1" dirty="0" smtClean="0"/>
            </a:br>
            <a:r>
              <a:rPr lang="en-US" i="1" dirty="0" smtClean="0"/>
              <a:t>MOIST MIND is </a:t>
            </a:r>
            <a:r>
              <a:rPr lang="en-US" i="1" dirty="0" err="1" smtClean="0"/>
              <a:t>technoetic</a:t>
            </a:r>
            <a:r>
              <a:rPr lang="en-US" i="1" dirty="0" smtClean="0"/>
              <a:t> </a:t>
            </a:r>
            <a:r>
              <a:rPr lang="en-US" i="1" dirty="0" err="1" smtClean="0"/>
              <a:t>multiconsciousness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MOISTWARE erodes the boundary between hardware and wetware</a:t>
            </a:r>
            <a:br>
              <a:rPr lang="en-US" i="1" dirty="0" smtClean="0"/>
            </a:br>
            <a:r>
              <a:rPr lang="en-US" i="1" dirty="0" smtClean="0"/>
              <a:t>MOIST MANUFACTURE is </a:t>
            </a:r>
            <a:r>
              <a:rPr lang="en-US" i="1" dirty="0" err="1" smtClean="0"/>
              <a:t>tele</a:t>
            </a:r>
            <a:r>
              <a:rPr lang="en-US" i="1" dirty="0" smtClean="0"/>
              <a:t>-biotic, </a:t>
            </a:r>
            <a:r>
              <a:rPr lang="en-US" i="1" dirty="0" err="1" smtClean="0"/>
              <a:t>neuro</a:t>
            </a:r>
            <a:r>
              <a:rPr lang="en-US" i="1" dirty="0" smtClean="0"/>
              <a:t>-constructive, </a:t>
            </a:r>
            <a:r>
              <a:rPr lang="en-US" i="1" dirty="0" err="1" smtClean="0"/>
              <a:t>nano</a:t>
            </a:r>
            <a:r>
              <a:rPr lang="en-US" i="1" dirty="0" smtClean="0"/>
              <a:t>-robotic</a:t>
            </a:r>
            <a:br>
              <a:rPr lang="en-US" i="1" dirty="0" smtClean="0"/>
            </a:br>
            <a:r>
              <a:rPr lang="en-US" i="1" dirty="0" smtClean="0"/>
              <a:t>MOIST ENGINEERING embraces ontology</a:t>
            </a:r>
            <a:br>
              <a:rPr lang="en-US" i="1" dirty="0" smtClean="0"/>
            </a:br>
            <a:r>
              <a:rPr lang="en-US" i="1" dirty="0" smtClean="0"/>
              <a:t>MOIST DESIGN is bottom-up, seeded and emergent</a:t>
            </a:r>
            <a:br>
              <a:rPr lang="en-US" i="1" dirty="0" smtClean="0"/>
            </a:br>
            <a:r>
              <a:rPr lang="en-US" i="1" dirty="0" smtClean="0"/>
              <a:t>MOIST COMMS are bio-</a:t>
            </a:r>
            <a:r>
              <a:rPr lang="en-US" i="1" dirty="0" err="1" smtClean="0"/>
              <a:t>telematic</a:t>
            </a:r>
            <a:r>
              <a:rPr lang="en-US" i="1" dirty="0" smtClean="0"/>
              <a:t> and psi-</a:t>
            </a:r>
            <a:r>
              <a:rPr lang="en-US" i="1" dirty="0" err="1" smtClean="0"/>
              <a:t>bernetic</a:t>
            </a:r>
            <a:r>
              <a:rPr lang="en-US" i="1" dirty="0" smtClean="0"/>
              <a:t/>
            </a:r>
            <a:br>
              <a:rPr lang="en-US" i="1" dirty="0" smtClean="0"/>
            </a:br>
            <a:r>
              <a:rPr lang="en-US" i="1" dirty="0" smtClean="0"/>
              <a:t>MOIST ART is at the edge of the Net</a:t>
            </a:r>
            <a:endParaRPr lang="sk-SK" dirty="0" smtClean="0"/>
          </a:p>
          <a:p>
            <a:endParaRPr lang="sk-SK" dirty="0" smtClean="0"/>
          </a:p>
          <a:p>
            <a:r>
              <a:rPr lang="sk-SK" dirty="0" smtClean="0"/>
              <a:t>Dostupné </a:t>
            </a:r>
            <a:r>
              <a:rPr lang="sk-SK" dirty="0" err="1" smtClean="0"/>
              <a:t>online</a:t>
            </a:r>
            <a:r>
              <a:rPr lang="sk-SK" dirty="0" smtClean="0"/>
              <a:t>:</a:t>
            </a:r>
          </a:p>
          <a:p>
            <a:r>
              <a:rPr lang="sk-SK" u="sng" dirty="0" smtClean="0">
                <a:hlinkClick r:id="rId2"/>
              </a:rPr>
              <a:t>http://biomediale.ncca-kaliningrad.ru/?blang=eng&amp;author=ascott</a:t>
            </a:r>
            <a:r>
              <a:rPr lang="sk-SK" dirty="0" smtClean="0"/>
              <a:t> </a:t>
            </a:r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sk-SK" dirty="0" smtClean="0"/>
              <a:t>Pojem WETWARE viac </a:t>
            </a:r>
            <a:r>
              <a:rPr lang="sk-SK" dirty="0"/>
              <a:t>súvisí v počítačovými </a:t>
            </a:r>
            <a:r>
              <a:rPr lang="sk-SK" dirty="0" err="1"/>
              <a:t>komponentami</a:t>
            </a:r>
            <a:r>
              <a:rPr lang="sk-SK" dirty="0"/>
              <a:t> a spája sa viac s počítačovými </a:t>
            </a:r>
            <a:r>
              <a:rPr lang="sk-SK" dirty="0" smtClean="0"/>
              <a:t>vedami</a:t>
            </a:r>
          </a:p>
          <a:p>
            <a:r>
              <a:rPr lang="sk-SK" dirty="0" smtClean="0"/>
              <a:t>MOISTMEDIA </a:t>
            </a:r>
            <a:r>
              <a:rPr lang="sk-SK" dirty="0"/>
              <a:t>je vďaka jeho slovnému základu príbuznejší téme umenia nových médií. </a:t>
            </a:r>
          </a:p>
          <a:p>
            <a:endParaRPr lang="sk-SK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Artificial Life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sk-SK" sz="2800" dirty="0" smtClean="0"/>
              <a:t>    </a:t>
            </a:r>
            <a:r>
              <a:rPr lang="en-US" sz="2800" dirty="0" smtClean="0"/>
              <a:t>=</a:t>
            </a:r>
            <a:r>
              <a:rPr lang="sk-SK" sz="2800" dirty="0" smtClean="0"/>
              <a:t> biológia, počítačové vedy, matematika, filozofia, sociálne štúdiá, antropológia, etológia, ... ...  </a:t>
            </a:r>
            <a:endParaRPr lang="sk-SK" sz="2800" dirty="0"/>
          </a:p>
        </p:txBody>
      </p:sp>
    </p:spTree>
  </p:cSld>
  <p:clrMapOvr>
    <a:masterClrMapping/>
  </p:clrMapOvr>
  <p:transition>
    <p:fade thruBlk="1"/>
  </p:transition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b="1" dirty="0" smtClean="0"/>
              <a:t>EIDEA: </a:t>
            </a:r>
            <a:r>
              <a:rPr lang="sk-SK" sz="3600" dirty="0" err="1" smtClean="0"/>
              <a:t>Environment</a:t>
            </a:r>
            <a:r>
              <a:rPr lang="sk-SK" sz="3600" dirty="0" smtClean="0"/>
              <a:t> </a:t>
            </a:r>
            <a:r>
              <a:rPr lang="sk-SK" sz="3600" dirty="0" err="1"/>
              <a:t>for</a:t>
            </a:r>
            <a:r>
              <a:rPr lang="sk-SK" sz="3600" dirty="0"/>
              <a:t> </a:t>
            </a:r>
            <a:r>
              <a:rPr lang="sk-SK" sz="3600" dirty="0" err="1"/>
              <a:t>the</a:t>
            </a:r>
            <a:r>
              <a:rPr lang="sk-SK" sz="3600" dirty="0"/>
              <a:t> </a:t>
            </a:r>
            <a:r>
              <a:rPr lang="sk-SK" sz="3600" dirty="0" err="1"/>
              <a:t>Interactive</a:t>
            </a:r>
            <a:r>
              <a:rPr lang="sk-SK" sz="3600" dirty="0"/>
              <a:t> Design of </a:t>
            </a:r>
            <a:r>
              <a:rPr lang="sk-SK" sz="3600" dirty="0" err="1"/>
              <a:t>Emergent</a:t>
            </a:r>
            <a:r>
              <a:rPr lang="sk-SK" sz="3600" dirty="0"/>
              <a:t> </a:t>
            </a:r>
            <a:r>
              <a:rPr lang="sk-SK" sz="3600" dirty="0" smtClean="0"/>
              <a:t>Art</a:t>
            </a:r>
            <a:br>
              <a:rPr lang="sk-SK" sz="3600" dirty="0" smtClean="0"/>
            </a:br>
            <a:r>
              <a:rPr lang="sk-SK" sz="2700" i="1" dirty="0"/>
              <a:t>John D. </a:t>
            </a:r>
            <a:r>
              <a:rPr lang="sk-SK" sz="2700" i="1" dirty="0" err="1"/>
              <a:t>Mitchell</a:t>
            </a:r>
            <a:r>
              <a:rPr lang="sk-SK" sz="2700" i="1" dirty="0"/>
              <a:t> and </a:t>
            </a:r>
            <a:r>
              <a:rPr lang="sk-SK" sz="2700" i="1" dirty="0" err="1"/>
              <a:t>Robb</a:t>
            </a:r>
            <a:r>
              <a:rPr lang="sk-SK" sz="2700" i="1" dirty="0"/>
              <a:t> E. </a:t>
            </a:r>
            <a:r>
              <a:rPr lang="sk-SK" sz="2700" i="1" dirty="0" err="1"/>
              <a:t>Lovell</a:t>
            </a:r>
            <a:r>
              <a:rPr lang="sk-SK" b="1" dirty="0"/>
              <a:t/>
            </a:r>
            <a:br>
              <a:rPr lang="sk-SK" b="1" dirty="0"/>
            </a:br>
            <a:endParaRPr lang="sk-SK" dirty="0"/>
          </a:p>
        </p:txBody>
      </p:sp>
      <p:pic>
        <p:nvPicPr>
          <p:cNvPr id="4" name="Zástupný symbol obsahu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1194" y="2204864"/>
            <a:ext cx="5372014" cy="4022725"/>
          </a:xfrm>
          <a:prstGeom prst="rect">
            <a:avLst/>
          </a:prstGeom>
        </p:spPr>
      </p:pic>
      <p:pic>
        <p:nvPicPr>
          <p:cNvPr id="5" name="Obrázo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88219" y="2707585"/>
            <a:ext cx="2683614" cy="2694117"/>
          </a:xfrm>
          <a:prstGeom prst="rect">
            <a:avLst/>
          </a:prstGeom>
        </p:spPr>
      </p:pic>
      <p:sp>
        <p:nvSpPr>
          <p:cNvPr id="6" name="Obdĺžnik 5"/>
          <p:cNvSpPr/>
          <p:nvPr/>
        </p:nvSpPr>
        <p:spPr>
          <a:xfrm>
            <a:off x="611559" y="6024455"/>
            <a:ext cx="793528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/>
              <a:t>http://www.siliconatelier.com/intelligentstage/installations/eidea1/eidea.html</a:t>
            </a:r>
          </a:p>
        </p:txBody>
      </p:sp>
    </p:spTree>
    <p:extLst>
      <p:ext uri="{BB962C8B-B14F-4D97-AF65-F5344CB8AC3E}">
        <p14:creationId xmlns:p14="http://schemas.microsoft.com/office/powerpoint/2010/main" val="1534369653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83568" y="389546"/>
            <a:ext cx="7290054" cy="1499616"/>
          </a:xfrm>
        </p:spPr>
        <p:txBody>
          <a:bodyPr/>
          <a:lstStyle/>
          <a:p>
            <a:r>
              <a:rPr lang="sk-SK" sz="2000" dirty="0" smtClean="0"/>
              <a:t>Andy </a:t>
            </a:r>
            <a:r>
              <a:rPr lang="sk-SK" sz="2000" dirty="0" err="1" smtClean="0"/>
              <a:t>Gracie</a:t>
            </a:r>
            <a:r>
              <a:rPr lang="sk-SK" sz="2000" dirty="0" smtClean="0"/>
              <a:t>: Autoinducer_Ph-1 (</a:t>
            </a:r>
            <a:r>
              <a:rPr lang="sk-SK" sz="2000" dirty="0" err="1" smtClean="0"/>
              <a:t>cross</a:t>
            </a:r>
            <a:r>
              <a:rPr lang="sk-SK" sz="2000" dirty="0" smtClean="0"/>
              <a:t> </a:t>
            </a:r>
            <a:r>
              <a:rPr lang="sk-SK" sz="2000" dirty="0" err="1" smtClean="0"/>
              <a:t>cultural</a:t>
            </a:r>
            <a:r>
              <a:rPr lang="sk-SK" sz="2000" dirty="0" smtClean="0"/>
              <a:t> </a:t>
            </a:r>
            <a:r>
              <a:rPr lang="sk-SK" sz="2000" dirty="0" err="1" smtClean="0"/>
              <a:t>chemistry</a:t>
            </a:r>
            <a:r>
              <a:rPr lang="sk-SK" sz="2000" dirty="0" smtClean="0"/>
              <a:t>) (2006</a:t>
            </a:r>
            <a:endParaRPr lang="sk-SK" sz="2000" dirty="0"/>
          </a:p>
        </p:txBody>
      </p:sp>
      <p:pic>
        <p:nvPicPr>
          <p:cNvPr id="6" name="Zástupný symbol obsahu 5" descr="PR_2007_autoinducer_003_p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1187029" y="1398166"/>
            <a:ext cx="6283131" cy="4536504"/>
          </a:xfrm>
        </p:spPr>
      </p:pic>
      <p:sp>
        <p:nvSpPr>
          <p:cNvPr id="8" name="Obdĺžnik 7"/>
          <p:cNvSpPr/>
          <p:nvPr/>
        </p:nvSpPr>
        <p:spPr>
          <a:xfrm>
            <a:off x="1691680" y="5934670"/>
            <a:ext cx="567037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dirty="0" smtClean="0">
                <a:hlinkClick r:id="rId3"/>
              </a:rPr>
              <a:t>http://hostprods.net/projects/autoinducer-video/</a:t>
            </a:r>
            <a:endParaRPr lang="sk-SK" dirty="0" smtClean="0"/>
          </a:p>
          <a:p>
            <a:r>
              <a:rPr lang="sk-SK" dirty="0" smtClean="0">
                <a:hlinkClick r:id="rId4"/>
              </a:rPr>
              <a:t>http://hostprods.net/projects/autoinducerph-1/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Literatúra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628800"/>
            <a:ext cx="7290055" cy="4680560"/>
          </a:xfrm>
        </p:spPr>
        <p:txBody>
          <a:bodyPr>
            <a:normAutofit fontScale="70000" lnSpcReduction="20000"/>
          </a:bodyPr>
          <a:lstStyle/>
          <a:p>
            <a:endParaRPr lang="sk-SK" dirty="0" smtClean="0"/>
          </a:p>
          <a:p>
            <a:r>
              <a:rPr lang="sk-SK" b="1" dirty="0" smtClean="0"/>
              <a:t>Výber literatúry:</a:t>
            </a:r>
            <a:endParaRPr lang="sk-SK" dirty="0" smtClean="0"/>
          </a:p>
          <a:p>
            <a:r>
              <a:rPr lang="cs-CZ" dirty="0" smtClean="0"/>
              <a:t>BURNHAM, Jack (1968) </a:t>
            </a:r>
            <a:r>
              <a:rPr lang="cs-CZ" i="1" dirty="0" err="1" smtClean="0"/>
              <a:t>Beyond</a:t>
            </a:r>
            <a:r>
              <a:rPr lang="cs-CZ" i="1" dirty="0" smtClean="0"/>
              <a:t> </a:t>
            </a:r>
            <a:r>
              <a:rPr lang="cs-CZ" i="1" dirty="0" err="1" smtClean="0"/>
              <a:t>Modern</a:t>
            </a:r>
            <a:r>
              <a:rPr lang="cs-CZ" i="1" dirty="0" smtClean="0"/>
              <a:t> </a:t>
            </a:r>
            <a:r>
              <a:rPr lang="cs-CZ" i="1" dirty="0" err="1" smtClean="0"/>
              <a:t>Sculpture</a:t>
            </a:r>
            <a:r>
              <a:rPr lang="cs-CZ" i="1" dirty="0" smtClean="0"/>
              <a:t>: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Effects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Science </a:t>
            </a:r>
            <a:r>
              <a:rPr lang="cs-CZ" i="1" dirty="0" err="1" smtClean="0"/>
              <a:t>and</a:t>
            </a:r>
            <a:r>
              <a:rPr lang="cs-CZ" i="1" dirty="0" smtClean="0"/>
              <a:t> Technology on </a:t>
            </a:r>
            <a:r>
              <a:rPr lang="cs-CZ" i="1" dirty="0" err="1" smtClean="0"/>
              <a:t>the</a:t>
            </a:r>
            <a:r>
              <a:rPr lang="cs-CZ" i="1" dirty="0" smtClean="0"/>
              <a:t> </a:t>
            </a:r>
            <a:r>
              <a:rPr lang="cs-CZ" i="1" dirty="0" err="1" smtClean="0"/>
              <a:t>Sculpture</a:t>
            </a:r>
            <a:r>
              <a:rPr lang="cs-CZ" i="1" dirty="0" smtClean="0"/>
              <a:t> </a:t>
            </a:r>
            <a:r>
              <a:rPr lang="cs-CZ" i="1" dirty="0" err="1" smtClean="0"/>
              <a:t>of</a:t>
            </a:r>
            <a:r>
              <a:rPr lang="cs-CZ" i="1" dirty="0" smtClean="0"/>
              <a:t> </a:t>
            </a:r>
            <a:r>
              <a:rPr lang="cs-CZ" i="1" dirty="0" err="1" smtClean="0"/>
              <a:t>this</a:t>
            </a:r>
            <a:r>
              <a:rPr lang="cs-CZ" i="1" dirty="0" smtClean="0"/>
              <a:t> </a:t>
            </a:r>
            <a:r>
              <a:rPr lang="cs-CZ" i="1" dirty="0" err="1" smtClean="0"/>
              <a:t>Century</a:t>
            </a:r>
            <a:r>
              <a:rPr lang="cs-CZ" i="1" dirty="0" smtClean="0"/>
              <a:t>.</a:t>
            </a:r>
            <a:r>
              <a:rPr lang="cs-CZ" dirty="0" smtClean="0"/>
              <a:t> London: </a:t>
            </a:r>
            <a:r>
              <a:rPr lang="cs-CZ" dirty="0" err="1" smtClean="0"/>
              <a:t>Penguin</a:t>
            </a:r>
            <a:r>
              <a:rPr lang="cs-CZ" dirty="0" smtClean="0"/>
              <a:t>. </a:t>
            </a:r>
            <a:endParaRPr lang="sk-SK" dirty="0" smtClean="0"/>
          </a:p>
          <a:p>
            <a:r>
              <a:rPr lang="cs-CZ" dirty="0" smtClean="0"/>
              <a:t>BURNHAM, Jack (1968): </a:t>
            </a:r>
            <a:r>
              <a:rPr lang="cs-CZ" dirty="0" err="1" smtClean="0"/>
              <a:t>Systems</a:t>
            </a:r>
            <a:r>
              <a:rPr lang="cs-CZ" dirty="0" smtClean="0"/>
              <a:t> </a:t>
            </a:r>
            <a:r>
              <a:rPr lang="cs-CZ" dirty="0" err="1" smtClean="0"/>
              <a:t>Esthetics</a:t>
            </a:r>
            <a:endParaRPr lang="cs-CZ" dirty="0" smtClean="0"/>
          </a:p>
          <a:p>
            <a:r>
              <a:rPr lang="sk-SK" dirty="0" smtClean="0"/>
              <a:t>PENNY, Simon (1999) “</a:t>
            </a:r>
            <a:r>
              <a:rPr lang="sk-SK" i="1" dirty="0" err="1" smtClean="0"/>
              <a:t>Systems</a:t>
            </a:r>
            <a:r>
              <a:rPr lang="sk-SK" i="1" dirty="0" smtClean="0"/>
              <a:t> </a:t>
            </a:r>
            <a:r>
              <a:rPr lang="sk-SK" i="1" dirty="0" err="1" smtClean="0"/>
              <a:t>Aesthetics</a:t>
            </a:r>
            <a:r>
              <a:rPr lang="sk-SK" i="1" dirty="0" smtClean="0"/>
              <a:t> and </a:t>
            </a:r>
            <a:r>
              <a:rPr lang="sk-SK" i="1" dirty="0" err="1" smtClean="0"/>
              <a:t>Cyborg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: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Legacy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</a:t>
            </a:r>
            <a:r>
              <a:rPr lang="sk-SK" i="1" dirty="0" err="1" smtClean="0"/>
              <a:t>Jack</a:t>
            </a:r>
            <a:r>
              <a:rPr lang="sk-SK" i="1" dirty="0" smtClean="0"/>
              <a:t> </a:t>
            </a:r>
            <a:r>
              <a:rPr lang="sk-SK" i="1" dirty="0" err="1" smtClean="0"/>
              <a:t>Burnham</a:t>
            </a:r>
            <a:r>
              <a:rPr lang="sk-SK" dirty="0" smtClean="0"/>
              <a:t>.”</a:t>
            </a:r>
          </a:p>
          <a:p>
            <a:pPr lvl="0"/>
            <a:r>
              <a:rPr lang="sk-SK" dirty="0" smtClean="0"/>
              <a:t>WHITELAW, </a:t>
            </a:r>
            <a:r>
              <a:rPr lang="sk-SK" dirty="0" err="1" smtClean="0"/>
              <a:t>Mitchel</a:t>
            </a:r>
            <a:r>
              <a:rPr lang="sk-SK" dirty="0" smtClean="0"/>
              <a:t> (2004) </a:t>
            </a:r>
            <a:r>
              <a:rPr lang="sk-SK" dirty="0" err="1" smtClean="0"/>
              <a:t>Metacreation</a:t>
            </a:r>
            <a:r>
              <a:rPr lang="sk-SK" dirty="0" smtClean="0"/>
              <a:t> – </a:t>
            </a:r>
            <a:r>
              <a:rPr lang="sk-SK" dirty="0" err="1" smtClean="0"/>
              <a:t>Art</a:t>
            </a:r>
            <a:r>
              <a:rPr lang="sk-SK" dirty="0" smtClean="0"/>
              <a:t>  and Artificial Life. Cambridge, Massachusetts: </a:t>
            </a:r>
            <a:r>
              <a:rPr lang="sk-SK" dirty="0" err="1" smtClean="0"/>
              <a:t>The</a:t>
            </a:r>
            <a:r>
              <a:rPr lang="sk-SK" dirty="0" smtClean="0"/>
              <a:t> MIT Press,. 296 s. ISBN 978-0-262-04249-9  (</a:t>
            </a:r>
            <a:r>
              <a:rPr lang="sk-SK" b="1" dirty="0" err="1" smtClean="0"/>
              <a:t>Introduction</a:t>
            </a:r>
            <a:r>
              <a:rPr lang="sk-SK" b="1" dirty="0" smtClean="0"/>
              <a:t>: s. 1-20</a:t>
            </a:r>
            <a:r>
              <a:rPr lang="sk-SK" dirty="0" smtClean="0"/>
              <a:t>)</a:t>
            </a:r>
          </a:p>
          <a:p>
            <a:pPr lvl="0"/>
            <a:r>
              <a:rPr lang="sk-SK" dirty="0" smtClean="0"/>
              <a:t>TAYLOR, </a:t>
            </a:r>
            <a:r>
              <a:rPr lang="sk-SK" dirty="0" err="1" smtClean="0"/>
              <a:t>Charles</a:t>
            </a:r>
            <a:r>
              <a:rPr lang="sk-SK" dirty="0" smtClean="0"/>
              <a:t>- JEFFERSON, </a:t>
            </a:r>
            <a:r>
              <a:rPr lang="sk-SK" dirty="0" err="1" smtClean="0"/>
              <a:t>David</a:t>
            </a:r>
            <a:r>
              <a:rPr lang="sk-SK" dirty="0" smtClean="0"/>
              <a:t>: </a:t>
            </a:r>
            <a:r>
              <a:rPr lang="sk-SK" i="1" dirty="0" smtClean="0"/>
              <a:t>Artificial Life </a:t>
            </a:r>
            <a:r>
              <a:rPr lang="sk-SK" i="1" dirty="0" err="1" smtClean="0"/>
              <a:t>as</a:t>
            </a:r>
            <a:r>
              <a:rPr lang="sk-SK" i="1" dirty="0" smtClean="0"/>
              <a:t> a </a:t>
            </a:r>
            <a:r>
              <a:rPr lang="sk-SK" i="1" dirty="0" err="1" smtClean="0"/>
              <a:t>Tool</a:t>
            </a:r>
            <a:r>
              <a:rPr lang="sk-SK" i="1" dirty="0" smtClean="0"/>
              <a:t> </a:t>
            </a:r>
            <a:r>
              <a:rPr lang="sk-SK" i="1" dirty="0" err="1" smtClean="0"/>
              <a:t>for</a:t>
            </a:r>
            <a:r>
              <a:rPr lang="sk-SK" i="1" dirty="0" smtClean="0"/>
              <a:t> </a:t>
            </a:r>
            <a:r>
              <a:rPr lang="sk-SK" i="1" dirty="0" err="1" smtClean="0"/>
              <a:t>Biological</a:t>
            </a:r>
            <a:r>
              <a:rPr lang="sk-SK" i="1" dirty="0" smtClean="0"/>
              <a:t> </a:t>
            </a:r>
            <a:r>
              <a:rPr lang="sk-SK" i="1" dirty="0" err="1" smtClean="0"/>
              <a:t>Inquiry</a:t>
            </a:r>
            <a:r>
              <a:rPr lang="sk-SK" dirty="0" smtClean="0"/>
              <a:t>. In: LANGTON, </a:t>
            </a:r>
            <a:r>
              <a:rPr lang="sk-SK" dirty="0" err="1" smtClean="0"/>
              <a:t>Christopher</a:t>
            </a:r>
            <a:r>
              <a:rPr lang="sk-SK" dirty="0" smtClean="0"/>
              <a:t> (1995). Artificial Life: </a:t>
            </a:r>
            <a:r>
              <a:rPr lang="sk-SK" dirty="0" err="1" smtClean="0"/>
              <a:t>An</a:t>
            </a:r>
            <a:r>
              <a:rPr lang="sk-SK" dirty="0" smtClean="0"/>
              <a:t> </a:t>
            </a:r>
            <a:r>
              <a:rPr lang="sk-SK" dirty="0" err="1" smtClean="0"/>
              <a:t>Overview</a:t>
            </a:r>
            <a:r>
              <a:rPr lang="sk-SK" dirty="0" smtClean="0"/>
              <a:t>.  </a:t>
            </a:r>
            <a:r>
              <a:rPr lang="sk-SK" dirty="0" err="1" smtClean="0"/>
              <a:t>edited</a:t>
            </a:r>
            <a:r>
              <a:rPr lang="sk-SK" dirty="0" smtClean="0"/>
              <a:t> by </a:t>
            </a:r>
            <a:r>
              <a:rPr lang="sk-SK" dirty="0" err="1" smtClean="0"/>
              <a:t>Christopher</a:t>
            </a:r>
            <a:r>
              <a:rPr lang="sk-SK" dirty="0" smtClean="0"/>
              <a:t> G. </a:t>
            </a:r>
            <a:r>
              <a:rPr lang="sk-SK" dirty="0" err="1" smtClean="0"/>
              <a:t>Langton</a:t>
            </a:r>
            <a:r>
              <a:rPr lang="sk-SK" dirty="0" smtClean="0"/>
              <a:t>, A </a:t>
            </a:r>
            <a:r>
              <a:rPr lang="sk-SK" dirty="0" err="1" smtClean="0"/>
              <a:t>Bradford</a:t>
            </a:r>
            <a:r>
              <a:rPr lang="sk-SK" dirty="0" smtClean="0"/>
              <a:t> </a:t>
            </a:r>
            <a:r>
              <a:rPr lang="sk-SK" dirty="0" err="1" smtClean="0"/>
              <a:t>Book</a:t>
            </a:r>
            <a:r>
              <a:rPr lang="sk-SK" dirty="0" smtClean="0"/>
              <a:t> Cambridge Massachusetts: </a:t>
            </a:r>
            <a:r>
              <a:rPr lang="sk-SK" dirty="0" err="1" smtClean="0"/>
              <a:t>The</a:t>
            </a:r>
            <a:r>
              <a:rPr lang="sk-SK" dirty="0" smtClean="0"/>
              <a:t> MIT Press, </a:t>
            </a:r>
            <a:r>
              <a:rPr lang="sk-SK" dirty="0" err="1" smtClean="0"/>
              <a:t>London</a:t>
            </a:r>
            <a:r>
              <a:rPr lang="sk-SK" dirty="0" smtClean="0"/>
              <a:t>, </a:t>
            </a:r>
            <a:r>
              <a:rPr lang="sk-SK" dirty="0" err="1" smtClean="0"/>
              <a:t>England</a:t>
            </a:r>
            <a:endParaRPr lang="sk-SK" dirty="0" smtClean="0"/>
          </a:p>
          <a:p>
            <a:pPr lvl="0"/>
            <a:r>
              <a:rPr lang="sk-SK" dirty="0" smtClean="0"/>
              <a:t>HAYLES, </a:t>
            </a:r>
            <a:r>
              <a:rPr lang="sk-SK" dirty="0" err="1" smtClean="0"/>
              <a:t>Katherine</a:t>
            </a:r>
            <a:r>
              <a:rPr lang="sk-SK" dirty="0" smtClean="0"/>
              <a:t> (1996)  </a:t>
            </a:r>
            <a:r>
              <a:rPr lang="sk-SK" i="1" dirty="0" err="1" smtClean="0"/>
              <a:t>Narratives</a:t>
            </a:r>
            <a:r>
              <a:rPr lang="sk-SK" i="1" dirty="0" smtClean="0"/>
              <a:t> </a:t>
            </a:r>
            <a:r>
              <a:rPr lang="sk-SK" i="1" dirty="0" err="1" smtClean="0"/>
              <a:t>of</a:t>
            </a:r>
            <a:r>
              <a:rPr lang="sk-SK" i="1" dirty="0" smtClean="0"/>
              <a:t> Artificial Life,</a:t>
            </a:r>
            <a:r>
              <a:rPr lang="sk-SK" dirty="0" smtClean="0"/>
              <a:t> in </a:t>
            </a:r>
            <a:r>
              <a:rPr lang="sk-SK" dirty="0" err="1" smtClean="0"/>
              <a:t>FutureNatural</a:t>
            </a:r>
            <a:r>
              <a:rPr lang="sk-SK" dirty="0" smtClean="0"/>
              <a:t>, </a:t>
            </a:r>
            <a:r>
              <a:rPr lang="sk-SK" dirty="0" err="1" smtClean="0"/>
              <a:t>ed</a:t>
            </a:r>
            <a:r>
              <a:rPr lang="sk-SK" dirty="0" smtClean="0"/>
              <a:t>. </a:t>
            </a:r>
            <a:r>
              <a:rPr lang="sk-SK" dirty="0" err="1" smtClean="0"/>
              <a:t>George</a:t>
            </a:r>
            <a:r>
              <a:rPr lang="sk-SK" dirty="0" smtClean="0"/>
              <a:t> </a:t>
            </a:r>
            <a:r>
              <a:rPr lang="sk-SK" dirty="0" err="1" smtClean="0"/>
              <a:t>Robertosn</a:t>
            </a:r>
            <a:r>
              <a:rPr lang="sk-SK" dirty="0" smtClean="0"/>
              <a:t> </a:t>
            </a:r>
            <a:r>
              <a:rPr lang="sk-SK" dirty="0" err="1" smtClean="0"/>
              <a:t>et</a:t>
            </a:r>
            <a:r>
              <a:rPr lang="sk-SK" dirty="0" smtClean="0"/>
              <a:t>. al. </a:t>
            </a:r>
            <a:r>
              <a:rPr lang="sk-SK" dirty="0" err="1" smtClean="0"/>
              <a:t>London:Routledge</a:t>
            </a:r>
            <a:endParaRPr lang="sk-SK" dirty="0" smtClean="0"/>
          </a:p>
          <a:p>
            <a:pPr lvl="0"/>
            <a:r>
              <a:rPr lang="sk-SK" dirty="0" smtClean="0"/>
              <a:t>TENHAAF, Nel (1998): </a:t>
            </a:r>
            <a:r>
              <a:rPr lang="sk-SK" i="1" dirty="0" err="1" smtClean="0"/>
              <a:t>As</a:t>
            </a:r>
            <a:r>
              <a:rPr lang="sk-SK" i="1" dirty="0" smtClean="0"/>
              <a:t> </a:t>
            </a:r>
            <a:r>
              <a:rPr lang="sk-SK" i="1" dirty="0" err="1" smtClean="0"/>
              <a:t>Art</a:t>
            </a:r>
            <a:r>
              <a:rPr lang="sk-SK" i="1" dirty="0" smtClean="0"/>
              <a:t> </a:t>
            </a:r>
            <a:r>
              <a:rPr lang="sk-SK" i="1" dirty="0" err="1" smtClean="0"/>
              <a:t>Is</a:t>
            </a:r>
            <a:r>
              <a:rPr lang="sk-SK" i="1" dirty="0" smtClean="0"/>
              <a:t> </a:t>
            </a:r>
            <a:r>
              <a:rPr lang="sk-SK" i="1" dirty="0" err="1" smtClean="0"/>
              <a:t>Lifelike</a:t>
            </a:r>
            <a:r>
              <a:rPr lang="sk-SK" i="1" dirty="0" smtClean="0"/>
              <a:t>: </a:t>
            </a:r>
            <a:r>
              <a:rPr lang="sk-SK" i="1" dirty="0" err="1" smtClean="0"/>
              <a:t>Evolution</a:t>
            </a:r>
            <a:r>
              <a:rPr lang="sk-SK" i="1" dirty="0" smtClean="0"/>
              <a:t>, </a:t>
            </a:r>
            <a:r>
              <a:rPr lang="sk-SK" i="1" dirty="0" err="1" smtClean="0"/>
              <a:t>Art</a:t>
            </a:r>
            <a:r>
              <a:rPr lang="sk-SK" i="1" dirty="0" smtClean="0"/>
              <a:t> and </a:t>
            </a:r>
            <a:r>
              <a:rPr lang="sk-SK" i="1" dirty="0" err="1" smtClean="0"/>
              <a:t>the</a:t>
            </a:r>
            <a:r>
              <a:rPr lang="sk-SK" i="1" dirty="0" smtClean="0"/>
              <a:t> </a:t>
            </a:r>
            <a:r>
              <a:rPr lang="sk-SK" i="1" dirty="0" err="1" smtClean="0"/>
              <a:t>Readymade</a:t>
            </a:r>
            <a:r>
              <a:rPr lang="sk-SK" dirty="0" err="1" smtClean="0"/>
              <a:t>,Leonardo</a:t>
            </a:r>
            <a:r>
              <a:rPr lang="sk-SK" dirty="0" smtClean="0"/>
              <a:t> 31, no. 5.</a:t>
            </a:r>
          </a:p>
          <a:p>
            <a:pPr lvl="0"/>
            <a:r>
              <a:rPr lang="sk-SK" dirty="0" smtClean="0"/>
              <a:t>GIANNETTI, </a:t>
            </a:r>
            <a:r>
              <a:rPr lang="sk-SK" dirty="0" err="1" smtClean="0"/>
              <a:t>Claudia</a:t>
            </a:r>
            <a:r>
              <a:rPr lang="sk-SK" dirty="0" smtClean="0"/>
              <a:t>: ART, SCIENCE, AND TECHNOLOGY, </a:t>
            </a:r>
            <a:r>
              <a:rPr lang="sk-SK" dirty="0" err="1" smtClean="0"/>
              <a:t>online</a:t>
            </a:r>
            <a:r>
              <a:rPr lang="sk-SK" dirty="0" smtClean="0"/>
              <a:t>: </a:t>
            </a:r>
            <a:r>
              <a:rPr lang="sk-SK" u="sng" dirty="0" smtClean="0">
                <a:hlinkClick r:id="rId2"/>
              </a:rPr>
              <a:t>http://www.mediaartnet.org/themes/aesthetics_of_the_digital/art_science_technology/</a:t>
            </a:r>
            <a:endParaRPr lang="sk-SK" u="sng" dirty="0" smtClean="0"/>
          </a:p>
          <a:p>
            <a:pPr lvl="0"/>
            <a:r>
              <a:rPr lang="sk-SK" dirty="0" smtClean="0"/>
              <a:t>KLEIN, </a:t>
            </a:r>
            <a:r>
              <a:rPr lang="sk-SK" dirty="0" err="1" smtClean="0"/>
              <a:t>Yves</a:t>
            </a:r>
            <a:r>
              <a:rPr lang="sk-SK" dirty="0" smtClean="0"/>
              <a:t> </a:t>
            </a:r>
            <a:r>
              <a:rPr lang="sk-SK" dirty="0" err="1" smtClean="0"/>
              <a:t>Amu</a:t>
            </a:r>
            <a:r>
              <a:rPr lang="sk-SK" dirty="0" smtClean="0"/>
              <a:t> (1998) </a:t>
            </a:r>
            <a:r>
              <a:rPr lang="sk-SK" dirty="0" err="1" smtClean="0"/>
              <a:t>Living</a:t>
            </a:r>
            <a:r>
              <a:rPr lang="sk-SK" dirty="0" smtClean="0"/>
              <a:t> </a:t>
            </a:r>
            <a:r>
              <a:rPr lang="sk-SK" dirty="0" err="1" smtClean="0"/>
              <a:t>Sculpture</a:t>
            </a:r>
            <a:r>
              <a:rPr lang="sk-SK" dirty="0" smtClean="0"/>
              <a:t>: </a:t>
            </a:r>
            <a:r>
              <a:rPr lang="sk-SK" dirty="0" err="1" smtClean="0"/>
              <a:t>The</a:t>
            </a:r>
            <a:r>
              <a:rPr lang="sk-SK" dirty="0" smtClean="0"/>
              <a:t> Art and </a:t>
            </a:r>
            <a:r>
              <a:rPr lang="sk-SK" dirty="0" err="1" smtClean="0"/>
              <a:t>Science</a:t>
            </a:r>
            <a:r>
              <a:rPr lang="sk-SK" dirty="0" smtClean="0"/>
              <a:t> of </a:t>
            </a:r>
            <a:r>
              <a:rPr lang="sk-SK" dirty="0" err="1" smtClean="0"/>
              <a:t>Creating</a:t>
            </a:r>
            <a:r>
              <a:rPr lang="sk-SK" dirty="0" smtClean="0"/>
              <a:t> </a:t>
            </a:r>
            <a:r>
              <a:rPr lang="sk-SK" dirty="0" err="1" smtClean="0"/>
              <a:t>Robotic</a:t>
            </a:r>
            <a:r>
              <a:rPr lang="sk-SK" dirty="0" smtClean="0"/>
              <a:t> Life. </a:t>
            </a:r>
            <a:r>
              <a:rPr lang="sk-SK" i="1" dirty="0" err="1" smtClean="0"/>
              <a:t>Leonardo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sk-SK" dirty="0" err="1" smtClean="0"/>
              <a:t>Vol</a:t>
            </a:r>
            <a:r>
              <a:rPr lang="sk-SK" dirty="0" smtClean="0"/>
              <a:t>. 31, No. 5, </a:t>
            </a:r>
            <a:r>
              <a:rPr lang="sk-SK" dirty="0" err="1" smtClean="0"/>
              <a:t>Sixth</a:t>
            </a:r>
            <a:r>
              <a:rPr lang="sk-SK" dirty="0" smtClean="0"/>
              <a:t> </a:t>
            </a:r>
            <a:r>
              <a:rPr lang="sk-SK" dirty="0" err="1" smtClean="0"/>
              <a:t>Annual</a:t>
            </a:r>
            <a:r>
              <a:rPr lang="sk-SK" dirty="0" smtClean="0"/>
              <a:t> New York </a:t>
            </a:r>
            <a:r>
              <a:rPr lang="sk-SK" dirty="0" err="1" smtClean="0"/>
              <a:t>Digital</a:t>
            </a:r>
            <a:r>
              <a:rPr lang="sk-SK" dirty="0" smtClean="0"/>
              <a:t> </a:t>
            </a:r>
            <a:r>
              <a:rPr lang="sk-SK" dirty="0" err="1" smtClean="0"/>
              <a:t>Salon</a:t>
            </a:r>
            <a:r>
              <a:rPr lang="sk-SK" dirty="0" smtClean="0"/>
              <a:t> (1998), </a:t>
            </a:r>
            <a:r>
              <a:rPr lang="sk-SK" dirty="0" err="1" smtClean="0"/>
              <a:t>pp</a:t>
            </a:r>
            <a:r>
              <a:rPr lang="sk-SK" dirty="0" smtClean="0"/>
              <a:t>. 393-396.  </a:t>
            </a:r>
            <a:r>
              <a:rPr lang="sk-SK" dirty="0" err="1" smtClean="0"/>
              <a:t>Online</a:t>
            </a:r>
            <a:endParaRPr lang="sk-SK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2000" b="0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Art and Artificial Life Exhibition. VIDA 1999-2012</a:t>
            </a:r>
          </a:p>
          <a:p>
            <a:r>
              <a:rPr lang="sk-SK" sz="2000" dirty="0" smtClean="0">
                <a:hlinkClick r:id="rId2"/>
              </a:rPr>
              <a:t>http://www.youtube.com/watch?v=yuqmdXakWTo</a:t>
            </a:r>
            <a:r>
              <a:rPr lang="sk-SK" sz="2000" dirty="0" smtClean="0"/>
              <a:t> </a:t>
            </a:r>
            <a:endParaRPr lang="sk-SK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dirty="0" smtClean="0"/>
              <a:t>Čo je základom života?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768096" y="1700808"/>
            <a:ext cx="7290055" cy="4608552"/>
          </a:xfrm>
        </p:spPr>
        <p:txBody>
          <a:bodyPr>
            <a:normAutofit/>
          </a:bodyPr>
          <a:lstStyle/>
          <a:p>
            <a:r>
              <a:rPr lang="sk-SK" dirty="0" smtClean="0"/>
              <a:t>Základ života je ...</a:t>
            </a:r>
          </a:p>
          <a:p>
            <a:r>
              <a:rPr lang="sk-SK" b="1" dirty="0" smtClean="0"/>
              <a:t>Duša</a:t>
            </a:r>
            <a:r>
              <a:rPr lang="sk-SK" dirty="0" smtClean="0"/>
              <a:t> </a:t>
            </a:r>
            <a:r>
              <a:rPr lang="sk-SK" b="1" dirty="0" smtClean="0"/>
              <a:t>a pohyb </a:t>
            </a:r>
            <a:r>
              <a:rPr lang="sk-SK" dirty="0" smtClean="0"/>
              <a:t>(Aristoteles) </a:t>
            </a:r>
            <a:r>
              <a:rPr lang="en-US" i="1" dirty="0" err="1" smtClean="0"/>
              <a:t>telos</a:t>
            </a:r>
            <a:r>
              <a:rPr lang="en-US" dirty="0" smtClean="0"/>
              <a:t> (</a:t>
            </a:r>
            <a:r>
              <a:rPr lang="sk-SK" dirty="0" err="1" smtClean="0"/>
              <a:t>gr</a:t>
            </a:r>
            <a:r>
              <a:rPr lang="sk-SK" dirty="0" smtClean="0"/>
              <a:t>. </a:t>
            </a:r>
            <a:r>
              <a:rPr lang="en-US" dirty="0" err="1" smtClean="0"/>
              <a:t>τέλος</a:t>
            </a:r>
            <a:r>
              <a:rPr lang="en-US" dirty="0" smtClean="0"/>
              <a:t> </a:t>
            </a:r>
            <a:r>
              <a:rPr lang="sk-SK" dirty="0" smtClean="0"/>
              <a:t>–účel, dôvod) </a:t>
            </a:r>
          </a:p>
          <a:p>
            <a:r>
              <a:rPr lang="sk-SK" dirty="0" smtClean="0"/>
              <a:t>Východiskom je pohyb: „</a:t>
            </a:r>
            <a:r>
              <a:rPr lang="sk-SK" i="1" dirty="0" smtClean="0"/>
              <a:t>živé je to, ktoré má silu autonómneho pohybu v sebe / z vlastného rozhodnutia“</a:t>
            </a:r>
          </a:p>
          <a:p>
            <a:r>
              <a:rPr lang="sk-SK" b="1" dirty="0" smtClean="0"/>
              <a:t>Život </a:t>
            </a:r>
            <a:r>
              <a:rPr lang="en-US" b="1" dirty="0" smtClean="0"/>
              <a:t>= </a:t>
            </a:r>
            <a:r>
              <a:rPr lang="en-US" b="1" dirty="0" err="1" smtClean="0"/>
              <a:t>evol</a:t>
            </a:r>
            <a:r>
              <a:rPr lang="sk-SK" b="1" dirty="0" err="1" smtClean="0"/>
              <a:t>úcia</a:t>
            </a:r>
            <a:r>
              <a:rPr lang="en-US" b="1" dirty="0" smtClean="0"/>
              <a:t> </a:t>
            </a:r>
            <a:r>
              <a:rPr lang="sk-SK" dirty="0" err="1" smtClean="0"/>
              <a:t>Jacques</a:t>
            </a:r>
            <a:r>
              <a:rPr lang="sk-SK" dirty="0" smtClean="0"/>
              <a:t> </a:t>
            </a:r>
            <a:r>
              <a:rPr lang="sk-SK" dirty="0" err="1" smtClean="0"/>
              <a:t>Monod</a:t>
            </a:r>
            <a:r>
              <a:rPr lang="sk-SK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sz="2600" i="1" dirty="0" smtClean="0">
                <a:solidFill>
                  <a:schemeClr val="accent2">
                    <a:lumMod val="75000"/>
                  </a:schemeClr>
                </a:solidFill>
              </a:rPr>
              <a:t>(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Náhoda a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Nutnost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 (2008) In: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Markoš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, A. (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ed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.) Náhoda a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nutnost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.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Jacques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Monod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 v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zrcadle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 dnešní doby. </a:t>
            </a:r>
            <a:r>
              <a:rPr lang="sk-SK" i="1" dirty="0" err="1" smtClean="0">
                <a:solidFill>
                  <a:schemeClr val="accent2">
                    <a:lumMod val="75000"/>
                  </a:schemeClr>
                </a:solidFill>
              </a:rPr>
              <a:t>Mervart</a:t>
            </a:r>
            <a:r>
              <a:rPr lang="sk-SK" i="1" dirty="0" smtClean="0">
                <a:solidFill>
                  <a:schemeClr val="accent2">
                    <a:lumMod val="75000"/>
                  </a:schemeClr>
                </a:solidFill>
              </a:rPr>
              <a:t>, Praha) </a:t>
            </a:r>
          </a:p>
          <a:p>
            <a:r>
              <a:rPr lang="sk-SK" b="1" dirty="0" err="1" smtClean="0"/>
              <a:t>Élan</a:t>
            </a:r>
            <a:r>
              <a:rPr lang="sk-SK" b="1" dirty="0" smtClean="0"/>
              <a:t> </a:t>
            </a:r>
            <a:r>
              <a:rPr lang="sk-SK" b="1" dirty="0" err="1" smtClean="0"/>
              <a:t>vital</a:t>
            </a:r>
            <a:r>
              <a:rPr lang="sk-SK" b="1" dirty="0" smtClean="0"/>
              <a:t>:  </a:t>
            </a:r>
            <a:r>
              <a:rPr lang="sk-SK" dirty="0" err="1" smtClean="0"/>
              <a:t>Vitalisti</a:t>
            </a:r>
            <a:r>
              <a:rPr lang="sk-SK" dirty="0" smtClean="0"/>
              <a:t>: </a:t>
            </a:r>
            <a:r>
              <a:rPr lang="en-US" dirty="0" smtClean="0"/>
              <a:t>Henri Bergson </a:t>
            </a:r>
            <a:r>
              <a:rPr lang="sk-SK" dirty="0" smtClean="0"/>
              <a:t>(</a:t>
            </a:r>
            <a:r>
              <a:rPr lang="sk-SK" i="1" dirty="0" err="1" smtClean="0"/>
              <a:t>Creative</a:t>
            </a:r>
            <a:r>
              <a:rPr lang="sk-SK" i="1" dirty="0" smtClean="0"/>
              <a:t> </a:t>
            </a:r>
            <a:r>
              <a:rPr lang="sk-SK" i="1" dirty="0" err="1" smtClean="0"/>
              <a:t>Evolution</a:t>
            </a:r>
            <a:r>
              <a:rPr lang="sk-SK" i="1" dirty="0" smtClean="0"/>
              <a:t>,</a:t>
            </a:r>
            <a:r>
              <a:rPr lang="sk-SK" dirty="0" smtClean="0"/>
              <a:t> 1907)</a:t>
            </a:r>
          </a:p>
          <a:p>
            <a:r>
              <a:rPr lang="en-US" b="1" dirty="0" smtClean="0"/>
              <a:t>N</a:t>
            </a:r>
            <a:r>
              <a:rPr lang="sk-SK" b="1" dirty="0" err="1" smtClean="0"/>
              <a:t>ič</a:t>
            </a:r>
            <a:r>
              <a:rPr lang="sk-SK" b="1" dirty="0" smtClean="0"/>
              <a:t>.. </a:t>
            </a:r>
            <a:r>
              <a:rPr lang="sk-SK" dirty="0"/>
              <a:t> </a:t>
            </a:r>
            <a:r>
              <a:rPr lang="sk-SK" dirty="0" smtClean="0"/>
              <a:t>Svet</a:t>
            </a:r>
            <a:r>
              <a:rPr lang="en-US" dirty="0" smtClean="0"/>
              <a:t>=</a:t>
            </a:r>
            <a:r>
              <a:rPr lang="en-US" dirty="0" err="1" smtClean="0"/>
              <a:t>stroj</a:t>
            </a:r>
            <a:r>
              <a:rPr lang="sk-SK" b="1" dirty="0" smtClean="0"/>
              <a:t>  </a:t>
            </a:r>
            <a:r>
              <a:rPr lang="sk-SK" dirty="0" smtClean="0"/>
              <a:t>(</a:t>
            </a:r>
            <a:r>
              <a:rPr lang="sk-SK" dirty="0" err="1" smtClean="0"/>
              <a:t>Mechanisti</a:t>
            </a:r>
            <a:r>
              <a:rPr lang="sk-SK" dirty="0" smtClean="0"/>
              <a:t>: </a:t>
            </a:r>
            <a:r>
              <a:rPr lang="sk-SK" b="1" dirty="0" err="1" smtClean="0"/>
              <a:t>Descartes</a:t>
            </a:r>
            <a:r>
              <a:rPr lang="sk-SK" b="1" dirty="0" smtClean="0"/>
              <a:t>, </a:t>
            </a:r>
            <a:r>
              <a:rPr lang="sk-SK" b="1" dirty="0" err="1" smtClean="0"/>
              <a:t>Leibnitz</a:t>
            </a:r>
            <a:r>
              <a:rPr lang="sk-SK" b="1" dirty="0" smtClean="0"/>
              <a:t>)</a:t>
            </a:r>
            <a:endParaRPr lang="sk-SK" i="1" dirty="0" smtClean="0"/>
          </a:p>
          <a:p>
            <a:r>
              <a:rPr lang="sk-SK" b="1" dirty="0" smtClean="0"/>
              <a:t>Elektrina </a:t>
            </a:r>
            <a:r>
              <a:rPr lang="sk-SK" dirty="0" smtClean="0"/>
              <a:t> (</a:t>
            </a:r>
            <a:r>
              <a:rPr lang="sk-SK" dirty="0" err="1" smtClean="0"/>
              <a:t>Frankenstein</a:t>
            </a:r>
            <a:r>
              <a:rPr lang="sk-SK" dirty="0" smtClean="0"/>
              <a:t>)</a:t>
            </a:r>
          </a:p>
          <a:p>
            <a:r>
              <a:rPr lang="sk-SK" b="1" dirty="0" smtClean="0"/>
              <a:t>Reprodukcia – </a:t>
            </a:r>
            <a:r>
              <a:rPr lang="sk-SK" dirty="0" smtClean="0"/>
              <a:t>základ</a:t>
            </a:r>
            <a:r>
              <a:rPr lang="sk-SK" b="1" dirty="0" smtClean="0"/>
              <a:t> </a:t>
            </a:r>
            <a:r>
              <a:rPr lang="sk-SK" dirty="0" smtClean="0"/>
              <a:t>evolučnej teórie (descendenčná teória)</a:t>
            </a:r>
            <a:endParaRPr lang="sk-SK" b="1" dirty="0" smtClean="0"/>
          </a:p>
          <a:p>
            <a:endParaRPr lang="sk-SK" dirty="0"/>
          </a:p>
        </p:txBody>
      </p:sp>
    </p:spTree>
  </p:cSld>
  <p:clrMapOvr>
    <a:masterClrMapping/>
  </p:clrMapOvr>
  <p:transition>
    <p:fade thruBlk="1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sk-SK" dirty="0" smtClean="0"/>
              <a:t>Definícia života ?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sk-SK" sz="2800" dirty="0" smtClean="0"/>
          </a:p>
          <a:p>
            <a:r>
              <a:rPr lang="sk-SK" sz="2800" dirty="0" smtClean="0"/>
              <a:t>Definície života:</a:t>
            </a:r>
          </a:p>
          <a:p>
            <a:r>
              <a:rPr lang="sk-SK" sz="2800" dirty="0" smtClean="0"/>
              <a:t>fyziologická, metabolická, biochemická, genetická, ekologická alebo termodynamická definícia života (</a:t>
            </a:r>
            <a:r>
              <a:rPr lang="sk-SK" sz="2800" dirty="0" err="1" smtClean="0"/>
              <a:t>Emeche</a:t>
            </a:r>
            <a:r>
              <a:rPr lang="sk-SK" sz="2800" dirty="0" smtClean="0"/>
              <a:t>, 1994).</a:t>
            </a:r>
          </a:p>
          <a:p>
            <a:endParaRPr lang="sk-SK" sz="2800" dirty="0"/>
          </a:p>
        </p:txBody>
      </p:sp>
    </p:spTree>
  </p:cSld>
  <p:clrMapOvr>
    <a:masterClrMapping/>
  </p:clrMapOvr>
  <p:transition>
    <p:fade thruBlk="1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Fyziologická definícia života</a:t>
            </a:r>
            <a:endParaRPr lang="sk-SK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sk-SK" sz="2800" dirty="0" smtClean="0"/>
              <a:t>Každý systém, ktorý má funkcie ako príjem potravy, metabolizmus, vylučovanie, dýchanie, pohyb, rast, reprodukciu a reakcie na externé podnety je živý systém. </a:t>
            </a:r>
          </a:p>
          <a:p>
            <a:r>
              <a:rPr lang="sk-SK" sz="2800" dirty="0" smtClean="0"/>
              <a:t>Existujú výnimky: napr. auto, alebo baktéria nedýchajúca kyslík.</a:t>
            </a:r>
            <a:endParaRPr lang="sk-SK" sz="28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k-SK" sz="3600" dirty="0" smtClean="0"/>
              <a:t>Metabolická definícia života</a:t>
            </a:r>
            <a:endParaRPr lang="sk-SK" sz="3600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sk-SK" sz="2800" dirty="0" smtClean="0"/>
              <a:t>Živý systém je taký, ktorý je odlišný od svojho okolia a vymieňa si materiál s okolím</a:t>
            </a:r>
          </a:p>
          <a:p>
            <a:r>
              <a:rPr lang="sk-SK" sz="2800" dirty="0" smtClean="0"/>
              <a:t> (t.j. má metabolizmus) bez zmien svojich základných parametrov. </a:t>
            </a:r>
          </a:p>
          <a:p>
            <a:r>
              <a:rPr lang="sk-SK" sz="2800" dirty="0" smtClean="0"/>
              <a:t>Tu taktiež existujú výnimky. Napr. vodný vír by bol podľa tejto definície tiež živý</a:t>
            </a:r>
            <a:endParaRPr lang="sk-SK" sz="2800" dirty="0"/>
          </a:p>
        </p:txBody>
      </p:sp>
    </p:spTree>
  </p:cSld>
  <p:clrMapOvr>
    <a:masterClrMapping/>
  </p:clrMapOvr>
</p:sld>
</file>

<file path=ppt/theme/_rels/them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0.xml><?xml version="1.0" encoding="utf-8"?>
<a:theme xmlns:a="http://schemas.openxmlformats.org/drawingml/2006/main" name="2_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11.xml><?xml version="1.0" encoding="utf-8"?>
<a:theme xmlns:a="http://schemas.openxmlformats.org/drawingml/2006/main" name="3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12.xml><?xml version="1.0" encoding="utf-8"?>
<a:theme xmlns:a="http://schemas.openxmlformats.org/drawingml/2006/main" name="Integrál">
  <a:themeElements>
    <a:clrScheme name="Integrál">
      <a:dk1>
        <a:srgbClr val="2E2B21"/>
      </a:dk1>
      <a:lt1>
        <a:srgbClr val="FFFFFF"/>
      </a:lt1>
      <a:dk2>
        <a:srgbClr val="605B4F"/>
      </a:dk2>
      <a:lt2>
        <a:srgbClr val="D8D6BE"/>
      </a:lt2>
      <a:accent1>
        <a:srgbClr val="A9A57C"/>
      </a:accent1>
      <a:accent2>
        <a:srgbClr val="9CBEBD"/>
      </a:accent2>
      <a:accent3>
        <a:srgbClr val="D2CB6C"/>
      </a:accent3>
      <a:accent4>
        <a:srgbClr val="95A39D"/>
      </a:accent4>
      <a:accent5>
        <a:srgbClr val="C89F5D"/>
      </a:accent5>
      <a:accent6>
        <a:srgbClr val="B1A089"/>
      </a:accent6>
      <a:hlink>
        <a:srgbClr val="D25814"/>
      </a:hlink>
      <a:folHlink>
        <a:srgbClr val="849A0A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4825F1AF-8DBC-4E3D-9F3D-688338DA83FC}"/>
    </a:ext>
  </a:extLst>
</a:theme>
</file>

<file path=ppt/theme/theme2.xml><?xml version="1.0" encoding="utf-8"?>
<a:theme xmlns:a="http://schemas.openxmlformats.org/drawingml/2006/main" name="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_environment-ppt-template-008">
  <a:themeElements>
    <a:clrScheme name="Motív Office 1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FFFFFF"/>
      </a:accent3>
      <a:accent4>
        <a:srgbClr val="000000"/>
      </a:accent4>
      <a:accent5>
        <a:srgbClr val="B2C1DB"/>
      </a:accent5>
      <a:accent6>
        <a:srgbClr val="AE4845"/>
      </a:accent6>
      <a:hlink>
        <a:srgbClr val="0000FF"/>
      </a:hlink>
      <a:folHlink>
        <a:srgbClr val="800080"/>
      </a:folHlink>
    </a:clrScheme>
    <a:fontScheme name="Motív Office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Motív Office 1">
        <a:dk1>
          <a:srgbClr val="000000"/>
        </a:dk1>
        <a:lt1>
          <a:srgbClr val="FFFFFF"/>
        </a:lt1>
        <a:dk2>
          <a:srgbClr val="1F497D"/>
        </a:dk2>
        <a:lt2>
          <a:srgbClr val="EEECE1"/>
        </a:lt2>
        <a:accent1>
          <a:srgbClr val="4F81BD"/>
        </a:accent1>
        <a:accent2>
          <a:srgbClr val="C0504D"/>
        </a:accent2>
        <a:accent3>
          <a:srgbClr val="FFFFFF"/>
        </a:accent3>
        <a:accent4>
          <a:srgbClr val="000000"/>
        </a:accent4>
        <a:accent5>
          <a:srgbClr val="B2C1DB"/>
        </a:accent5>
        <a:accent6>
          <a:srgbClr val="AE4845"/>
        </a:accent6>
        <a:hlink>
          <a:srgbClr val="0000FF"/>
        </a:hlink>
        <a:folHlink>
          <a:srgbClr val="80008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1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演示设计">
  <a:themeElements>
    <a:clrScheme name="演示设计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C78F"/>
      </a:folHlink>
    </a:clrScheme>
    <a:fontScheme name="演示设计">
      <a:majorFont>
        <a:latin typeface="Arial"/>
        <a:ea typeface="SimHei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C78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演示设计1">
  <a:themeElements>
    <a:clrScheme name="演示设计1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FF9021"/>
      </a:accent1>
      <a:accent2>
        <a:srgbClr val="DA5800"/>
      </a:accent2>
      <a:accent3>
        <a:srgbClr val="FFFFFF"/>
      </a:accent3>
      <a:accent4>
        <a:srgbClr val="000000"/>
      </a:accent4>
      <a:accent5>
        <a:srgbClr val="FFC6AB"/>
      </a:accent5>
      <a:accent6>
        <a:srgbClr val="C54F00"/>
      </a:accent6>
      <a:hlink>
        <a:srgbClr val="963D00"/>
      </a:hlink>
      <a:folHlink>
        <a:srgbClr val="FFAD5B"/>
      </a:folHlink>
    </a:clrScheme>
    <a:fontScheme name="演示设计1">
      <a:majorFont>
        <a:latin typeface="Arial"/>
        <a:ea typeface="SimHei"/>
        <a:cs typeface=""/>
      </a:majorFont>
      <a:minorFont>
        <a:latin typeface="Arial"/>
        <a:ea typeface="华文细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演示设计1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9021"/>
        </a:accent1>
        <a:accent2>
          <a:srgbClr val="DA5800"/>
        </a:accent2>
        <a:accent3>
          <a:srgbClr val="FFFFFF"/>
        </a:accent3>
        <a:accent4>
          <a:srgbClr val="000000"/>
        </a:accent4>
        <a:accent5>
          <a:srgbClr val="FFC6AB"/>
        </a:accent5>
        <a:accent6>
          <a:srgbClr val="C54F00"/>
        </a:accent6>
        <a:hlink>
          <a:srgbClr val="963D00"/>
        </a:hlink>
        <a:folHlink>
          <a:srgbClr val="FFAD5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7.xml><?xml version="1.0" encoding="utf-8"?>
<a:theme xmlns:a="http://schemas.openxmlformats.org/drawingml/2006/main" name="2_默认设计模板_2">
  <a:themeElements>
    <a:clrScheme name="默认设计模板_2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_2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sz="1800" b="1" i="1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  <a:ea typeface="华文细黑" pitchFamily="2" charset="-122"/>
          </a:defRPr>
        </a:defPPr>
      </a:lstStyle>
    </a:lnDef>
  </a:objectDefaults>
  <a:extraClrSchemeLst>
    <a:extraClrScheme>
      <a:clrScheme name="默认设计模板_2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_2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_2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8.xml><?xml version="1.0" encoding="utf-8"?>
<a:theme xmlns:a="http://schemas.openxmlformats.org/drawingml/2006/main" name="2_自定义设计方案">
  <a:themeElements>
    <a:clrScheme name="2_自定义设计方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2_自定义设计方案">
      <a:majorFont>
        <a:latin typeface="Arial"/>
        <a:ea typeface="幼圆"/>
        <a:cs typeface=""/>
      </a:majorFont>
      <a:minorFont>
        <a:latin typeface="Arial"/>
        <a:ea typeface="幼圆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2_自定义设计方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自定义设计方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自定义设计方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9.xml><?xml version="1.0" encoding="utf-8"?>
<a:theme xmlns:a="http://schemas.openxmlformats.org/drawingml/2006/main" name="默认设计模板">
  <a:themeElements>
    <a:clrScheme name="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默认设计模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environment-ppt-template-008</Template>
  <TotalTime>3894</TotalTime>
  <Words>2047</Words>
  <Application>Microsoft Office PowerPoint</Application>
  <PresentationFormat>Prezentácia na obrazovke (4:3)</PresentationFormat>
  <Paragraphs>322</Paragraphs>
  <Slides>53</Slides>
  <Notes>0</Notes>
  <HiddenSlides>0</HiddenSlides>
  <MMClips>0</MMClips>
  <ScaleCrop>false</ScaleCrop>
  <HeadingPairs>
    <vt:vector size="6" baseType="variant">
      <vt:variant>
        <vt:lpstr>Použité písma</vt:lpstr>
      </vt:variant>
      <vt:variant>
        <vt:i4>12</vt:i4>
      </vt:variant>
      <vt:variant>
        <vt:lpstr>Motív</vt:lpstr>
      </vt:variant>
      <vt:variant>
        <vt:i4>12</vt:i4>
      </vt:variant>
      <vt:variant>
        <vt:lpstr>Nadpisy snímok</vt:lpstr>
      </vt:variant>
      <vt:variant>
        <vt:i4>53</vt:i4>
      </vt:variant>
    </vt:vector>
  </HeadingPairs>
  <TitlesOfParts>
    <vt:vector size="77" baseType="lpstr">
      <vt:lpstr>MS UI Gothic</vt:lpstr>
      <vt:lpstr>SimHei</vt:lpstr>
      <vt:lpstr>宋体</vt:lpstr>
      <vt:lpstr>Arial</vt:lpstr>
      <vt:lpstr>Calibri</vt:lpstr>
      <vt:lpstr>华文仿宋</vt:lpstr>
      <vt:lpstr>华文细黑</vt:lpstr>
      <vt:lpstr>Tw Cen MT</vt:lpstr>
      <vt:lpstr>Tw Cen MT Condensed</vt:lpstr>
      <vt:lpstr>Wingdings</vt:lpstr>
      <vt:lpstr>Wingdings 3</vt:lpstr>
      <vt:lpstr>幼圆</vt:lpstr>
      <vt:lpstr>environment-ppt-template-008</vt:lpstr>
      <vt:lpstr>默认设计模板_2</vt:lpstr>
      <vt:lpstr>1_environment-ppt-template-008</vt:lpstr>
      <vt:lpstr>1_默认设计模板_2</vt:lpstr>
      <vt:lpstr>演示设计</vt:lpstr>
      <vt:lpstr>演示设计1</vt:lpstr>
      <vt:lpstr>2_默认设计模板_2</vt:lpstr>
      <vt:lpstr>2_自定义设计方案</vt:lpstr>
      <vt:lpstr>默认设计模板</vt:lpstr>
      <vt:lpstr>2_environment-ppt-template-008</vt:lpstr>
      <vt:lpstr>3_默认设计模板_2</vt:lpstr>
      <vt:lpstr>Integrál</vt:lpstr>
      <vt:lpstr>IM120 Artificial Life Art</vt:lpstr>
      <vt:lpstr> 1. BLOK: OSNOVA</vt:lpstr>
      <vt:lpstr>Organizácia života na Zemi:</vt:lpstr>
      <vt:lpstr>Všeobecná biológia </vt:lpstr>
      <vt:lpstr>Artificial Life</vt:lpstr>
      <vt:lpstr>Čo je základom života?</vt:lpstr>
      <vt:lpstr>Definícia života ?</vt:lpstr>
      <vt:lpstr>Fyziologická definícia života</vt:lpstr>
      <vt:lpstr>Metabolická definícia života</vt:lpstr>
      <vt:lpstr> J. Doyne Farmer and Alletta d'A. Belin </vt:lpstr>
      <vt:lpstr>Ako definujú život biológovia ?</vt:lpstr>
      <vt:lpstr>Čo je úlohou biológov? </vt:lpstr>
      <vt:lpstr>Prezentácia programu PowerPoint</vt:lpstr>
      <vt:lpstr>Čo by malo byť úlohou  AL? </vt:lpstr>
      <vt:lpstr>Rozdiel v prístupoch:</vt:lpstr>
      <vt:lpstr>Terminológia:</vt:lpstr>
      <vt:lpstr>Artificial Life</vt:lpstr>
      <vt:lpstr>Artificial Life</vt:lpstr>
      <vt:lpstr>Artificial Life</vt:lpstr>
      <vt:lpstr>Situovanie AL: </vt:lpstr>
      <vt:lpstr>Vizionári  vs. praktici</vt:lpstr>
      <vt:lpstr>Prezentácia programu PowerPoint</vt:lpstr>
      <vt:lpstr>„Alifers“</vt:lpstr>
      <vt:lpstr>Doplnková literatúra:</vt:lpstr>
      <vt:lpstr>Modelovanie umelého života</vt:lpstr>
      <vt:lpstr>Repast (modeling toolkit)</vt:lpstr>
      <vt:lpstr>Strong / Weak  AL</vt:lpstr>
      <vt:lpstr>Artificial Life vs Artificial Inteligence </vt:lpstr>
      <vt:lpstr>Kritériá AL</vt:lpstr>
      <vt:lpstr>KRITICI:</vt:lpstr>
      <vt:lpstr>Kritiky:</vt:lpstr>
      <vt:lpstr>Simon Penny</vt:lpstr>
      <vt:lpstr>Katherine Hayles</vt:lpstr>
      <vt:lpstr>Prezentácia programu PowerPoint</vt:lpstr>
      <vt:lpstr>J.Burnham: Systems Esthetics, 1968</vt:lpstr>
      <vt:lpstr>K systémovej estetike</vt:lpstr>
      <vt:lpstr>Prezentácia programu PowerPoint</vt:lpstr>
      <vt:lpstr>J.Burnham: Systems Esthetics, 1968</vt:lpstr>
      <vt:lpstr>Oblasti výskumu AL</vt:lpstr>
      <vt:lpstr>Hardware</vt:lpstr>
      <vt:lpstr>Jack Burnham:  Beyond Modern Sculpture, 1968</vt:lpstr>
      <vt:lpstr>labs</vt:lpstr>
      <vt:lpstr>Laboratory of Autonomous Robotics and Artificial Life</vt:lpstr>
      <vt:lpstr>MIT Media Lab: Biomechatronics</vt:lpstr>
      <vt:lpstr>Wetware</vt:lpstr>
      <vt:lpstr>Prezentácia programu PowerPoint</vt:lpstr>
      <vt:lpstr>Moistmedia</vt:lpstr>
      <vt:lpstr>Roy Ascott: The Moistmedia Manifesto </vt:lpstr>
      <vt:lpstr>Prezentácia programu PowerPoint</vt:lpstr>
      <vt:lpstr>EIDEA: Environment for the Interactive Design of Emergent Art John D. Mitchell and Robb E. Lovell </vt:lpstr>
      <vt:lpstr>Andy Gracie: Autoinducer_Ph-1 (cross cultural chemistry) (2006</vt:lpstr>
      <vt:lpstr>Literatúra</vt:lpstr>
      <vt:lpstr>Prezentácia programu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IM120  Artificial Life Art</dc:title>
  <dc:creator>Evilsister</dc:creator>
  <cp:lastModifiedBy>Evilsister</cp:lastModifiedBy>
  <cp:revision>366</cp:revision>
  <dcterms:created xsi:type="dcterms:W3CDTF">2012-08-14T06:09:49Z</dcterms:created>
  <dcterms:modified xsi:type="dcterms:W3CDTF">2014-10-01T07:48:12Z</dcterms:modified>
</cp:coreProperties>
</file>