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sldIdLst>
    <p:sldId id="273" r:id="rId2"/>
    <p:sldId id="309" r:id="rId3"/>
    <p:sldId id="313" r:id="rId4"/>
    <p:sldId id="312" r:id="rId5"/>
    <p:sldId id="329" r:id="rId6"/>
    <p:sldId id="274" r:id="rId7"/>
    <p:sldId id="275" r:id="rId8"/>
    <p:sldId id="277" r:id="rId9"/>
    <p:sldId id="276" r:id="rId10"/>
    <p:sldId id="278" r:id="rId11"/>
    <p:sldId id="287" r:id="rId12"/>
    <p:sldId id="288" r:id="rId13"/>
    <p:sldId id="292" r:id="rId14"/>
    <p:sldId id="325" r:id="rId15"/>
    <p:sldId id="326" r:id="rId16"/>
    <p:sldId id="327" r:id="rId17"/>
    <p:sldId id="279" r:id="rId18"/>
    <p:sldId id="281" r:id="rId19"/>
    <p:sldId id="280" r:id="rId20"/>
    <p:sldId id="314" r:id="rId21"/>
    <p:sldId id="311" r:id="rId22"/>
    <p:sldId id="328" r:id="rId23"/>
    <p:sldId id="293" r:id="rId24"/>
    <p:sldId id="294" r:id="rId25"/>
    <p:sldId id="295" r:id="rId26"/>
    <p:sldId id="316" r:id="rId27"/>
    <p:sldId id="317" r:id="rId28"/>
    <p:sldId id="324" r:id="rId29"/>
    <p:sldId id="330" r:id="rId30"/>
    <p:sldId id="318" r:id="rId31"/>
    <p:sldId id="319" r:id="rId32"/>
    <p:sldId id="321" r:id="rId33"/>
    <p:sldId id="320" r:id="rId34"/>
    <p:sldId id="300" r:id="rId35"/>
    <p:sldId id="297" r:id="rId36"/>
    <p:sldId id="323" r:id="rId37"/>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737" autoAdjust="0"/>
  </p:normalViewPr>
  <p:slideViewPr>
    <p:cSldViewPr>
      <p:cViewPr varScale="1">
        <p:scale>
          <a:sx n="67" d="100"/>
          <a:sy n="67" d="100"/>
        </p:scale>
        <p:origin x="14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152400"/>
            <a:ext cx="9144000" cy="914400"/>
          </a:xfrm>
          <a:effectLst>
            <a:outerShdw dist="35921" dir="2700000" algn="ctr" rotWithShape="0">
              <a:schemeClr val="tx1"/>
            </a:outerShdw>
          </a:effectLst>
        </p:spPr>
        <p:txBody>
          <a:bodyPr/>
          <a:lstStyle>
            <a:lvl1pPr>
              <a:defRPr sz="4800"/>
            </a:lvl1pPr>
          </a:lstStyle>
          <a:p>
            <a:r>
              <a:rPr lang="sk-SK" altLang="zh-CN" smtClean="0"/>
              <a:t>Kliknite sem a upravte štýl predlohy nadpisov.</a:t>
            </a:r>
            <a:endParaRPr lang="zh-CN" altLang="en-US"/>
          </a:p>
        </p:txBody>
      </p:sp>
      <p:sp>
        <p:nvSpPr>
          <p:cNvPr id="3076" name="Rectangle 4"/>
          <p:cNvSpPr>
            <a:spLocks noGrp="1" noChangeArrowheads="1"/>
          </p:cNvSpPr>
          <p:nvPr>
            <p:ph type="dt" sz="half" idx="2"/>
          </p:nvPr>
        </p:nvSpPr>
        <p:spPr/>
        <p:txBody>
          <a:bodyPr/>
          <a:lstStyle>
            <a:lvl1pPr>
              <a:defRPr/>
            </a:lvl1pPr>
          </a:lstStyle>
          <a:p>
            <a:pPr>
              <a:defRPr/>
            </a:pPr>
            <a:endParaRPr lang="sk-SK" altLang="en-US"/>
          </a:p>
        </p:txBody>
      </p:sp>
      <p:sp>
        <p:nvSpPr>
          <p:cNvPr id="3077" name="Rectangle 5"/>
          <p:cNvSpPr>
            <a:spLocks noGrp="1" noChangeArrowheads="1"/>
          </p:cNvSpPr>
          <p:nvPr>
            <p:ph type="ftr" sz="quarter" idx="3"/>
          </p:nvPr>
        </p:nvSpPr>
        <p:spPr/>
        <p:txBody>
          <a:bodyPr/>
          <a:lstStyle>
            <a:lvl1pPr>
              <a:defRPr/>
            </a:lvl1pPr>
          </a:lstStyle>
          <a:p>
            <a:pPr>
              <a:defRPr/>
            </a:pPr>
            <a:endParaRPr lang="sk-SK" altLang="en-US"/>
          </a:p>
        </p:txBody>
      </p:sp>
      <p:sp>
        <p:nvSpPr>
          <p:cNvPr id="3078" name="Rectangle 6"/>
          <p:cNvSpPr>
            <a:spLocks noGrp="1" noChangeArrowheads="1"/>
          </p:cNvSpPr>
          <p:nvPr>
            <p:ph type="sldNum" sz="quarter" idx="4"/>
          </p:nvPr>
        </p:nvSpPr>
        <p:spPr/>
        <p:txBody>
          <a:bodyPr/>
          <a:lstStyle>
            <a:lvl1pPr>
              <a:defRPr/>
            </a:lvl1pPr>
          </a:lstStyle>
          <a:p>
            <a:pPr>
              <a:defRPr/>
            </a:pPr>
            <a:fld id="{006EE2A6-24BD-4B1D-B15B-CE35D40C176A}" type="slidenum">
              <a:rPr lang="sk-SK" altLang="en-US" smtClean="0"/>
              <a:pPr>
                <a:defRPr/>
              </a:pPr>
              <a:t>‹#›</a:t>
            </a:fld>
            <a:endParaRPr lang="sk-SK" altLang="en-US"/>
          </a:p>
        </p:txBody>
      </p:sp>
      <p:sp>
        <p:nvSpPr>
          <p:cNvPr id="3081" name="Rectangle 9"/>
          <p:cNvSpPr>
            <a:spLocks noChangeArrowheads="1"/>
          </p:cNvSpPr>
          <p:nvPr/>
        </p:nvSpPr>
        <p:spPr bwMode="auto">
          <a:xfrm>
            <a:off x="7086600" y="1676400"/>
            <a:ext cx="1371600" cy="152400"/>
          </a:xfrm>
          <a:prstGeom prst="rect">
            <a:avLst/>
          </a:prstGeom>
          <a:solidFill>
            <a:schemeClr val="tx1"/>
          </a:solidFill>
          <a:ln w="9525">
            <a:noFill/>
            <a:miter lim="800000"/>
            <a:headEnd/>
            <a:tailEnd/>
          </a:ln>
          <a:effectLst/>
        </p:spPr>
        <p:txBody>
          <a:bodyPr wrap="none" anchor="ctr"/>
          <a:lstStyle/>
          <a:p>
            <a:endParaRPr lang="sk-SK"/>
          </a:p>
        </p:txBody>
      </p:sp>
      <p:sp>
        <p:nvSpPr>
          <p:cNvPr id="3082" name="Rectangle 10"/>
          <p:cNvSpPr>
            <a:spLocks noChangeArrowheads="1"/>
          </p:cNvSpPr>
          <p:nvPr/>
        </p:nvSpPr>
        <p:spPr bwMode="auto">
          <a:xfrm>
            <a:off x="1828800" y="1295400"/>
            <a:ext cx="7315200" cy="457200"/>
          </a:xfrm>
          <a:prstGeom prst="rect">
            <a:avLst/>
          </a:prstGeom>
          <a:solidFill>
            <a:srgbClr val="CCFF33"/>
          </a:solidFill>
          <a:ln w="12700">
            <a:solidFill>
              <a:schemeClr val="tx1"/>
            </a:solidFill>
            <a:miter lim="800000"/>
            <a:headEnd/>
            <a:tailEnd/>
          </a:ln>
          <a:effectLst/>
        </p:spPr>
        <p:txBody>
          <a:bodyPr wrap="none" anchor="ctr"/>
          <a:lstStyle/>
          <a:p>
            <a:endParaRPr lang="sk-SK"/>
          </a:p>
        </p:txBody>
      </p:sp>
      <p:sp>
        <p:nvSpPr>
          <p:cNvPr id="3083" name="Line 11"/>
          <p:cNvSpPr>
            <a:spLocks noChangeShapeType="1"/>
          </p:cNvSpPr>
          <p:nvPr/>
        </p:nvSpPr>
        <p:spPr bwMode="auto">
          <a:xfrm>
            <a:off x="0" y="1295400"/>
            <a:ext cx="9144000" cy="0"/>
          </a:xfrm>
          <a:prstGeom prst="line">
            <a:avLst/>
          </a:prstGeom>
          <a:noFill/>
          <a:ln w="76200">
            <a:solidFill>
              <a:schemeClr val="tx1"/>
            </a:solidFill>
            <a:round/>
            <a:headEnd/>
            <a:tailEnd/>
          </a:ln>
          <a:effectLst/>
        </p:spPr>
        <p:txBody>
          <a:bodyPr/>
          <a:lstStyle/>
          <a:p>
            <a:endParaRPr lang="sk-SK"/>
          </a:p>
        </p:txBody>
      </p:sp>
      <p:sp>
        <p:nvSpPr>
          <p:cNvPr id="3084" name="Rectangle 12"/>
          <p:cNvSpPr>
            <a:spLocks noChangeArrowheads="1"/>
          </p:cNvSpPr>
          <p:nvPr/>
        </p:nvSpPr>
        <p:spPr bwMode="auto">
          <a:xfrm>
            <a:off x="457200" y="1295400"/>
            <a:ext cx="1371600" cy="152400"/>
          </a:xfrm>
          <a:prstGeom prst="rect">
            <a:avLst/>
          </a:prstGeom>
          <a:solidFill>
            <a:schemeClr val="tx1"/>
          </a:solidFill>
          <a:ln w="9525">
            <a:noFill/>
            <a:miter lim="800000"/>
            <a:headEnd/>
            <a:tailEnd/>
          </a:ln>
          <a:effectLst/>
        </p:spPr>
        <p:txBody>
          <a:bodyPr wrap="none" anchor="ctr"/>
          <a:lstStyle/>
          <a:p>
            <a:endParaRPr lang="sk-SK"/>
          </a:p>
        </p:txBody>
      </p:sp>
      <p:sp>
        <p:nvSpPr>
          <p:cNvPr id="3075" name="Rectangle 3"/>
          <p:cNvSpPr>
            <a:spLocks noGrp="1" noChangeArrowheads="1"/>
          </p:cNvSpPr>
          <p:nvPr>
            <p:ph type="subTitle" idx="1"/>
          </p:nvPr>
        </p:nvSpPr>
        <p:spPr>
          <a:xfrm>
            <a:off x="1828800" y="1295400"/>
            <a:ext cx="7239000" cy="457200"/>
          </a:xfrm>
        </p:spPr>
        <p:txBody>
          <a:bodyPr/>
          <a:lstStyle>
            <a:lvl1pPr marL="0" indent="0">
              <a:buFontTx/>
              <a:buNone/>
              <a:defRPr sz="2400">
                <a:solidFill>
                  <a:srgbClr val="336600"/>
                </a:solidFill>
              </a:defRPr>
            </a:lvl1pPr>
          </a:lstStyle>
          <a:p>
            <a:r>
              <a:rPr lang="sk-SK" altLang="zh-CN" smtClean="0"/>
              <a:t>Kliknite sem a upravte štýl predlohy podnadpisov.</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ltLang="en-US"/>
          </a:p>
        </p:txBody>
      </p:sp>
      <p:sp>
        <p:nvSpPr>
          <p:cNvPr id="5" name="Zástupný symbol päty 4"/>
          <p:cNvSpPr>
            <a:spLocks noGrp="1"/>
          </p:cNvSpPr>
          <p:nvPr>
            <p:ph type="ftr" sz="quarter" idx="11"/>
          </p:nvPr>
        </p:nvSpPr>
        <p:spPr/>
        <p:txBody>
          <a:bodyPr/>
          <a:lstStyle>
            <a:lvl1pPr>
              <a:defRPr/>
            </a:lvl1pPr>
          </a:lstStyle>
          <a:p>
            <a:pPr>
              <a:defRPr/>
            </a:pPr>
            <a:endParaRPr lang="sk-SK" altLang="en-US"/>
          </a:p>
        </p:txBody>
      </p:sp>
      <p:sp>
        <p:nvSpPr>
          <p:cNvPr id="6" name="Zástupný symbol čísla snímky 5"/>
          <p:cNvSpPr>
            <a:spLocks noGrp="1"/>
          </p:cNvSpPr>
          <p:nvPr>
            <p:ph type="sldNum" sz="quarter" idx="12"/>
          </p:nvPr>
        </p:nvSpPr>
        <p:spPr/>
        <p:txBody>
          <a:bodyPr/>
          <a:lstStyle>
            <a:lvl1pPr>
              <a:defRPr/>
            </a:lvl1pPr>
          </a:lstStyle>
          <a:p>
            <a:pPr>
              <a:defRPr/>
            </a:pPr>
            <a:fld id="{46790244-2B3F-4532-B23A-69C110C66C3D}" type="slidenum">
              <a:rPr lang="sk-SK" altLang="en-US" smtClean="0"/>
              <a:pPr>
                <a:defRPr/>
              </a:pPr>
              <a:t>‹#›</a:t>
            </a:fld>
            <a:endParaRPr lang="sk-SK"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77050" y="228600"/>
            <a:ext cx="2266950" cy="6096000"/>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76200" y="228600"/>
            <a:ext cx="6648450" cy="6096000"/>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ltLang="en-US"/>
          </a:p>
        </p:txBody>
      </p:sp>
      <p:sp>
        <p:nvSpPr>
          <p:cNvPr id="5" name="Zástupný symbol päty 4"/>
          <p:cNvSpPr>
            <a:spLocks noGrp="1"/>
          </p:cNvSpPr>
          <p:nvPr>
            <p:ph type="ftr" sz="quarter" idx="11"/>
          </p:nvPr>
        </p:nvSpPr>
        <p:spPr/>
        <p:txBody>
          <a:bodyPr/>
          <a:lstStyle>
            <a:lvl1pPr>
              <a:defRPr/>
            </a:lvl1pPr>
          </a:lstStyle>
          <a:p>
            <a:pPr>
              <a:defRPr/>
            </a:pPr>
            <a:endParaRPr lang="sk-SK" altLang="en-US"/>
          </a:p>
        </p:txBody>
      </p:sp>
      <p:sp>
        <p:nvSpPr>
          <p:cNvPr id="6" name="Zástupný symbol čísla snímky 5"/>
          <p:cNvSpPr>
            <a:spLocks noGrp="1"/>
          </p:cNvSpPr>
          <p:nvPr>
            <p:ph type="sldNum" sz="quarter" idx="12"/>
          </p:nvPr>
        </p:nvSpPr>
        <p:spPr/>
        <p:txBody>
          <a:bodyPr/>
          <a:lstStyle>
            <a:lvl1pPr>
              <a:defRPr/>
            </a:lvl1pPr>
          </a:lstStyle>
          <a:p>
            <a:pPr>
              <a:defRPr/>
            </a:pPr>
            <a:fld id="{D7B7328C-22E3-4BCC-A72A-E108EB7C414D}" type="slidenum">
              <a:rPr lang="sk-SK" altLang="en-US" smtClean="0"/>
              <a:pPr>
                <a:defRPr/>
              </a:pPr>
              <a:t>‹#›</a:t>
            </a:fld>
            <a:endParaRPr lang="sk-SK"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endParaRPr lang="sk-SK" altLang="en-US"/>
          </a:p>
        </p:txBody>
      </p:sp>
      <p:sp>
        <p:nvSpPr>
          <p:cNvPr id="5" name="Zástupný symbol päty 4"/>
          <p:cNvSpPr>
            <a:spLocks noGrp="1"/>
          </p:cNvSpPr>
          <p:nvPr>
            <p:ph type="ftr" sz="quarter" idx="11"/>
          </p:nvPr>
        </p:nvSpPr>
        <p:spPr/>
        <p:txBody>
          <a:bodyPr/>
          <a:lstStyle>
            <a:lvl1pPr>
              <a:defRPr/>
            </a:lvl1pPr>
          </a:lstStyle>
          <a:p>
            <a:pPr>
              <a:defRPr/>
            </a:pPr>
            <a:endParaRPr lang="sk-SK" altLang="en-US"/>
          </a:p>
        </p:txBody>
      </p:sp>
      <p:sp>
        <p:nvSpPr>
          <p:cNvPr id="6" name="Zástupný symbol čísla snímky 5"/>
          <p:cNvSpPr>
            <a:spLocks noGrp="1"/>
          </p:cNvSpPr>
          <p:nvPr>
            <p:ph type="sldNum" sz="quarter" idx="12"/>
          </p:nvPr>
        </p:nvSpPr>
        <p:spPr/>
        <p:txBody>
          <a:bodyPr/>
          <a:lstStyle>
            <a:lvl1pPr>
              <a:defRPr/>
            </a:lvl1pPr>
          </a:lstStyle>
          <a:p>
            <a:pPr>
              <a:defRPr/>
            </a:pPr>
            <a:fld id="{D6DCB4A1-C940-4C56-BE01-93BF50641928}" type="slidenum">
              <a:rPr lang="sk-SK" altLang="en-US" smtClean="0"/>
              <a:pPr>
                <a:defRPr/>
              </a:pPr>
              <a:t>‹#›</a:t>
            </a:fld>
            <a:endParaRPr lang="sk-SK"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endParaRPr lang="sk-SK" altLang="en-US"/>
          </a:p>
        </p:txBody>
      </p:sp>
      <p:sp>
        <p:nvSpPr>
          <p:cNvPr id="5" name="Zástupný symbol päty 4"/>
          <p:cNvSpPr>
            <a:spLocks noGrp="1"/>
          </p:cNvSpPr>
          <p:nvPr>
            <p:ph type="ftr" sz="quarter" idx="11"/>
          </p:nvPr>
        </p:nvSpPr>
        <p:spPr/>
        <p:txBody>
          <a:bodyPr/>
          <a:lstStyle>
            <a:lvl1pPr>
              <a:defRPr/>
            </a:lvl1pPr>
          </a:lstStyle>
          <a:p>
            <a:pPr>
              <a:defRPr/>
            </a:pPr>
            <a:endParaRPr lang="sk-SK" altLang="en-US"/>
          </a:p>
        </p:txBody>
      </p:sp>
      <p:sp>
        <p:nvSpPr>
          <p:cNvPr id="6" name="Zástupný symbol čísla snímky 5"/>
          <p:cNvSpPr>
            <a:spLocks noGrp="1"/>
          </p:cNvSpPr>
          <p:nvPr>
            <p:ph type="sldNum" sz="quarter" idx="12"/>
          </p:nvPr>
        </p:nvSpPr>
        <p:spPr/>
        <p:txBody>
          <a:bodyPr/>
          <a:lstStyle>
            <a:lvl1pPr>
              <a:defRPr/>
            </a:lvl1pPr>
          </a:lstStyle>
          <a:p>
            <a:pPr>
              <a:defRPr/>
            </a:pPr>
            <a:fld id="{CE7047A2-14E9-46EC-B6D6-15AF9CDAA6DC}" type="slidenum">
              <a:rPr lang="sk-SK" altLang="en-US" smtClean="0"/>
              <a:pPr>
                <a:defRPr/>
              </a:pPr>
              <a:t>‹#›</a:t>
            </a:fld>
            <a:endParaRPr lang="sk-SK"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76200" y="1295400"/>
            <a:ext cx="4457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86300" y="1295400"/>
            <a:ext cx="44577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lvl1pPr>
              <a:defRPr/>
            </a:lvl1pPr>
          </a:lstStyle>
          <a:p>
            <a:pPr>
              <a:defRPr/>
            </a:pPr>
            <a:endParaRPr lang="sk-SK" altLang="en-US"/>
          </a:p>
        </p:txBody>
      </p:sp>
      <p:sp>
        <p:nvSpPr>
          <p:cNvPr id="6" name="Zástupný symbol päty 5"/>
          <p:cNvSpPr>
            <a:spLocks noGrp="1"/>
          </p:cNvSpPr>
          <p:nvPr>
            <p:ph type="ftr" sz="quarter" idx="11"/>
          </p:nvPr>
        </p:nvSpPr>
        <p:spPr/>
        <p:txBody>
          <a:bodyPr/>
          <a:lstStyle>
            <a:lvl1pPr>
              <a:defRPr/>
            </a:lvl1pPr>
          </a:lstStyle>
          <a:p>
            <a:pPr>
              <a:defRPr/>
            </a:pPr>
            <a:endParaRPr lang="sk-SK" altLang="en-US"/>
          </a:p>
        </p:txBody>
      </p:sp>
      <p:sp>
        <p:nvSpPr>
          <p:cNvPr id="7" name="Zástupný symbol čísla snímky 6"/>
          <p:cNvSpPr>
            <a:spLocks noGrp="1"/>
          </p:cNvSpPr>
          <p:nvPr>
            <p:ph type="sldNum" sz="quarter" idx="12"/>
          </p:nvPr>
        </p:nvSpPr>
        <p:spPr/>
        <p:txBody>
          <a:bodyPr/>
          <a:lstStyle>
            <a:lvl1pPr>
              <a:defRPr/>
            </a:lvl1pPr>
          </a:lstStyle>
          <a:p>
            <a:pPr>
              <a:defRPr/>
            </a:pPr>
            <a:fld id="{64ADCEA5-580B-4AD6-80AA-83D4516318C5}" type="slidenum">
              <a:rPr lang="sk-SK" altLang="en-US" smtClean="0"/>
              <a:pPr>
                <a:defRPr/>
              </a:pPr>
              <a:t>‹#›</a:t>
            </a:fld>
            <a:endParaRPr lang="sk-SK"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lvl1pPr>
              <a:defRPr/>
            </a:lvl1pPr>
          </a:lstStyle>
          <a:p>
            <a:pPr>
              <a:defRPr/>
            </a:pPr>
            <a:endParaRPr lang="sk-SK" altLang="en-US"/>
          </a:p>
        </p:txBody>
      </p:sp>
      <p:sp>
        <p:nvSpPr>
          <p:cNvPr id="8" name="Zástupný symbol päty 7"/>
          <p:cNvSpPr>
            <a:spLocks noGrp="1"/>
          </p:cNvSpPr>
          <p:nvPr>
            <p:ph type="ftr" sz="quarter" idx="11"/>
          </p:nvPr>
        </p:nvSpPr>
        <p:spPr/>
        <p:txBody>
          <a:bodyPr/>
          <a:lstStyle>
            <a:lvl1pPr>
              <a:defRPr/>
            </a:lvl1pPr>
          </a:lstStyle>
          <a:p>
            <a:pPr>
              <a:defRPr/>
            </a:pPr>
            <a:endParaRPr lang="sk-SK" altLang="en-US"/>
          </a:p>
        </p:txBody>
      </p:sp>
      <p:sp>
        <p:nvSpPr>
          <p:cNvPr id="9" name="Zástupný symbol čísla snímky 8"/>
          <p:cNvSpPr>
            <a:spLocks noGrp="1"/>
          </p:cNvSpPr>
          <p:nvPr>
            <p:ph type="sldNum" sz="quarter" idx="12"/>
          </p:nvPr>
        </p:nvSpPr>
        <p:spPr/>
        <p:txBody>
          <a:bodyPr/>
          <a:lstStyle>
            <a:lvl1pPr>
              <a:defRPr/>
            </a:lvl1pPr>
          </a:lstStyle>
          <a:p>
            <a:pPr>
              <a:defRPr/>
            </a:pPr>
            <a:fld id="{AE9F6530-43D9-4956-995F-C03E361654CA}" type="slidenum">
              <a:rPr lang="sk-SK" altLang="en-US" smtClean="0"/>
              <a:pPr>
                <a:defRPr/>
              </a:pPr>
              <a:t>‹#›</a:t>
            </a:fld>
            <a:endParaRPr lang="sk-SK"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lvl1pPr>
              <a:defRPr/>
            </a:lvl1pPr>
          </a:lstStyle>
          <a:p>
            <a:pPr>
              <a:defRPr/>
            </a:pPr>
            <a:endParaRPr lang="sk-SK" altLang="en-US"/>
          </a:p>
        </p:txBody>
      </p:sp>
      <p:sp>
        <p:nvSpPr>
          <p:cNvPr id="4" name="Zástupný symbol päty 3"/>
          <p:cNvSpPr>
            <a:spLocks noGrp="1"/>
          </p:cNvSpPr>
          <p:nvPr>
            <p:ph type="ftr" sz="quarter" idx="11"/>
          </p:nvPr>
        </p:nvSpPr>
        <p:spPr/>
        <p:txBody>
          <a:bodyPr/>
          <a:lstStyle>
            <a:lvl1pPr>
              <a:defRPr/>
            </a:lvl1pPr>
          </a:lstStyle>
          <a:p>
            <a:pPr>
              <a:defRPr/>
            </a:pPr>
            <a:endParaRPr lang="sk-SK" altLang="en-US"/>
          </a:p>
        </p:txBody>
      </p:sp>
      <p:sp>
        <p:nvSpPr>
          <p:cNvPr id="5" name="Zástupný symbol čísla snímky 4"/>
          <p:cNvSpPr>
            <a:spLocks noGrp="1"/>
          </p:cNvSpPr>
          <p:nvPr>
            <p:ph type="sldNum" sz="quarter" idx="12"/>
          </p:nvPr>
        </p:nvSpPr>
        <p:spPr/>
        <p:txBody>
          <a:bodyPr/>
          <a:lstStyle>
            <a:lvl1pPr>
              <a:defRPr/>
            </a:lvl1pPr>
          </a:lstStyle>
          <a:p>
            <a:pPr>
              <a:defRPr/>
            </a:pPr>
            <a:fld id="{721323A2-3A09-46CF-9AE4-C4670025DE0F}" type="slidenum">
              <a:rPr lang="sk-SK" altLang="en-US" smtClean="0"/>
              <a:pPr>
                <a:defRPr/>
              </a:pPr>
              <a:t>‹#›</a:t>
            </a:fld>
            <a:endParaRPr lang="sk-SK"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lvl1pPr>
              <a:defRPr/>
            </a:lvl1pPr>
          </a:lstStyle>
          <a:p>
            <a:pPr>
              <a:defRPr/>
            </a:pPr>
            <a:endParaRPr lang="sk-SK" altLang="en-US"/>
          </a:p>
        </p:txBody>
      </p:sp>
      <p:sp>
        <p:nvSpPr>
          <p:cNvPr id="3" name="Zástupný symbol päty 2"/>
          <p:cNvSpPr>
            <a:spLocks noGrp="1"/>
          </p:cNvSpPr>
          <p:nvPr>
            <p:ph type="ftr" sz="quarter" idx="11"/>
          </p:nvPr>
        </p:nvSpPr>
        <p:spPr/>
        <p:txBody>
          <a:bodyPr/>
          <a:lstStyle>
            <a:lvl1pPr>
              <a:defRPr/>
            </a:lvl1pPr>
          </a:lstStyle>
          <a:p>
            <a:pPr>
              <a:defRPr/>
            </a:pPr>
            <a:endParaRPr lang="sk-SK" altLang="en-US"/>
          </a:p>
        </p:txBody>
      </p:sp>
      <p:sp>
        <p:nvSpPr>
          <p:cNvPr id="4" name="Zástupný symbol čísla snímky 3"/>
          <p:cNvSpPr>
            <a:spLocks noGrp="1"/>
          </p:cNvSpPr>
          <p:nvPr>
            <p:ph type="sldNum" sz="quarter" idx="12"/>
          </p:nvPr>
        </p:nvSpPr>
        <p:spPr/>
        <p:txBody>
          <a:bodyPr/>
          <a:lstStyle>
            <a:lvl1pPr>
              <a:defRPr/>
            </a:lvl1pPr>
          </a:lstStyle>
          <a:p>
            <a:pPr>
              <a:defRPr/>
            </a:pPr>
            <a:fld id="{5C36E0E2-7F05-4887-B756-DF6BDB26CDDE}" type="slidenum">
              <a:rPr lang="sk-SK" altLang="en-US" smtClean="0"/>
              <a:pPr>
                <a:defRPr/>
              </a:pPr>
              <a:t>‹#›</a:t>
            </a:fld>
            <a:endParaRPr lang="sk-SK"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lvl1pPr>
              <a:defRPr/>
            </a:lvl1pPr>
          </a:lstStyle>
          <a:p>
            <a:pPr>
              <a:defRPr/>
            </a:pPr>
            <a:endParaRPr lang="sk-SK" altLang="en-US"/>
          </a:p>
        </p:txBody>
      </p:sp>
      <p:sp>
        <p:nvSpPr>
          <p:cNvPr id="6" name="Zástupný symbol päty 5"/>
          <p:cNvSpPr>
            <a:spLocks noGrp="1"/>
          </p:cNvSpPr>
          <p:nvPr>
            <p:ph type="ftr" sz="quarter" idx="11"/>
          </p:nvPr>
        </p:nvSpPr>
        <p:spPr/>
        <p:txBody>
          <a:bodyPr/>
          <a:lstStyle>
            <a:lvl1pPr>
              <a:defRPr/>
            </a:lvl1pPr>
          </a:lstStyle>
          <a:p>
            <a:pPr>
              <a:defRPr/>
            </a:pPr>
            <a:endParaRPr lang="sk-SK" altLang="en-US"/>
          </a:p>
        </p:txBody>
      </p:sp>
      <p:sp>
        <p:nvSpPr>
          <p:cNvPr id="7" name="Zástupný symbol čísla snímky 6"/>
          <p:cNvSpPr>
            <a:spLocks noGrp="1"/>
          </p:cNvSpPr>
          <p:nvPr>
            <p:ph type="sldNum" sz="quarter" idx="12"/>
          </p:nvPr>
        </p:nvSpPr>
        <p:spPr/>
        <p:txBody>
          <a:bodyPr/>
          <a:lstStyle>
            <a:lvl1pPr>
              <a:defRPr/>
            </a:lvl1pPr>
          </a:lstStyle>
          <a:p>
            <a:pPr>
              <a:defRPr/>
            </a:pPr>
            <a:fld id="{4D788880-04FF-4FDF-9CE0-4D5007B3FF27}" type="slidenum">
              <a:rPr lang="sk-SK" altLang="en-US" smtClean="0"/>
              <a:pPr>
                <a:defRPr/>
              </a:pPr>
              <a:t>‹#›</a:t>
            </a:fld>
            <a:endParaRPr lang="sk-SK"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lvl1pPr>
              <a:defRPr/>
            </a:lvl1pPr>
          </a:lstStyle>
          <a:p>
            <a:pPr>
              <a:defRPr/>
            </a:pPr>
            <a:endParaRPr lang="sk-SK" altLang="en-US"/>
          </a:p>
        </p:txBody>
      </p:sp>
      <p:sp>
        <p:nvSpPr>
          <p:cNvPr id="6" name="Zástupný symbol päty 5"/>
          <p:cNvSpPr>
            <a:spLocks noGrp="1"/>
          </p:cNvSpPr>
          <p:nvPr>
            <p:ph type="ftr" sz="quarter" idx="11"/>
          </p:nvPr>
        </p:nvSpPr>
        <p:spPr/>
        <p:txBody>
          <a:bodyPr/>
          <a:lstStyle>
            <a:lvl1pPr>
              <a:defRPr/>
            </a:lvl1pPr>
          </a:lstStyle>
          <a:p>
            <a:pPr>
              <a:defRPr/>
            </a:pPr>
            <a:endParaRPr lang="sk-SK" altLang="en-US"/>
          </a:p>
        </p:txBody>
      </p:sp>
      <p:sp>
        <p:nvSpPr>
          <p:cNvPr id="7" name="Zástupný symbol čísla snímky 6"/>
          <p:cNvSpPr>
            <a:spLocks noGrp="1"/>
          </p:cNvSpPr>
          <p:nvPr>
            <p:ph type="sldNum" sz="quarter" idx="12"/>
          </p:nvPr>
        </p:nvSpPr>
        <p:spPr/>
        <p:txBody>
          <a:bodyPr/>
          <a:lstStyle>
            <a:lvl1pPr>
              <a:defRPr/>
            </a:lvl1pPr>
          </a:lstStyle>
          <a:p>
            <a:pPr>
              <a:defRPr/>
            </a:pPr>
            <a:fld id="{E34DD859-933A-4E75-BA39-8785332C56D7}" type="slidenum">
              <a:rPr lang="sk-SK" altLang="en-US" smtClean="0"/>
              <a:pPr>
                <a:defRPr/>
              </a:pPr>
              <a:t>‹#›</a:t>
            </a:fld>
            <a:endParaRPr lang="sk-SK"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7543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76200" y="1295400"/>
            <a:ext cx="90678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ea typeface="宋体" charset="-122"/>
              </a:defRPr>
            </a:lvl1pPr>
          </a:lstStyle>
          <a:p>
            <a:pPr>
              <a:defRPr/>
            </a:pPr>
            <a:endParaRPr lang="sk-SK" altLang="en-US"/>
          </a:p>
        </p:txBody>
      </p:sp>
      <p:sp>
        <p:nvSpPr>
          <p:cNvPr id="1029"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ea typeface="宋体" charset="-122"/>
              </a:defRPr>
            </a:lvl1pPr>
          </a:lstStyle>
          <a:p>
            <a:pPr>
              <a:defRPr/>
            </a:pPr>
            <a:endParaRPr lang="sk-SK" altLang="en-US"/>
          </a:p>
        </p:txBody>
      </p:sp>
      <p:sp>
        <p:nvSpPr>
          <p:cNvPr id="1030" name="Rectangle 6"/>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ea typeface="宋体" charset="-122"/>
              </a:defRPr>
            </a:lvl1pPr>
          </a:lstStyle>
          <a:p>
            <a:pPr>
              <a:defRPr/>
            </a:pPr>
            <a:fld id="{C8E5C6C2-6E99-467A-B9FA-6BB26C7D759F}" type="slidenum">
              <a:rPr lang="sk-SK" altLang="en-US" smtClean="0"/>
              <a:pPr>
                <a:defRPr/>
              </a:pPr>
              <a:t>‹#›</a:t>
            </a:fld>
            <a:endParaRPr lang="sk-SK" alt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rtl="0" eaLnBrk="1" fontAlgn="base" hangingPunct="1">
        <a:spcBef>
          <a:spcPct val="0"/>
        </a:spcBef>
        <a:spcAft>
          <a:spcPct val="0"/>
        </a:spcAft>
        <a:defRPr sz="4000" b="1">
          <a:solidFill>
            <a:schemeClr val="bg1"/>
          </a:solidFill>
          <a:latin typeface="+mj-lt"/>
          <a:ea typeface="+mj-ea"/>
          <a:cs typeface="+mj-cs"/>
        </a:defRPr>
      </a:lvl1pPr>
      <a:lvl2pPr algn="l" rtl="0" eaLnBrk="1" fontAlgn="base" hangingPunct="1">
        <a:spcBef>
          <a:spcPct val="0"/>
        </a:spcBef>
        <a:spcAft>
          <a:spcPct val="0"/>
        </a:spcAft>
        <a:defRPr sz="4000" b="1">
          <a:solidFill>
            <a:schemeClr val="bg1"/>
          </a:solidFill>
          <a:latin typeface="Arial Black" pitchFamily="34" charset="0"/>
        </a:defRPr>
      </a:lvl2pPr>
      <a:lvl3pPr algn="l" rtl="0" eaLnBrk="1" fontAlgn="base" hangingPunct="1">
        <a:spcBef>
          <a:spcPct val="0"/>
        </a:spcBef>
        <a:spcAft>
          <a:spcPct val="0"/>
        </a:spcAft>
        <a:defRPr sz="4000" b="1">
          <a:solidFill>
            <a:schemeClr val="bg1"/>
          </a:solidFill>
          <a:latin typeface="Arial Black" pitchFamily="34" charset="0"/>
        </a:defRPr>
      </a:lvl3pPr>
      <a:lvl4pPr algn="l" rtl="0" eaLnBrk="1" fontAlgn="base" hangingPunct="1">
        <a:spcBef>
          <a:spcPct val="0"/>
        </a:spcBef>
        <a:spcAft>
          <a:spcPct val="0"/>
        </a:spcAft>
        <a:defRPr sz="4000" b="1">
          <a:solidFill>
            <a:schemeClr val="bg1"/>
          </a:solidFill>
          <a:latin typeface="Arial Black" pitchFamily="34" charset="0"/>
        </a:defRPr>
      </a:lvl4pPr>
      <a:lvl5pPr algn="l" rtl="0" eaLnBrk="1" fontAlgn="base" hangingPunct="1">
        <a:spcBef>
          <a:spcPct val="0"/>
        </a:spcBef>
        <a:spcAft>
          <a:spcPct val="0"/>
        </a:spcAft>
        <a:defRPr sz="4000" b="1">
          <a:solidFill>
            <a:schemeClr val="bg1"/>
          </a:solidFill>
          <a:latin typeface="Arial Black" pitchFamily="34" charset="0"/>
        </a:defRPr>
      </a:lvl5pPr>
      <a:lvl6pPr marL="457200" algn="l" rtl="0" eaLnBrk="1" fontAlgn="base" hangingPunct="1">
        <a:spcBef>
          <a:spcPct val="0"/>
        </a:spcBef>
        <a:spcAft>
          <a:spcPct val="0"/>
        </a:spcAft>
        <a:defRPr sz="4000" b="1">
          <a:solidFill>
            <a:schemeClr val="bg1"/>
          </a:solidFill>
          <a:latin typeface="Arial Black" pitchFamily="34" charset="0"/>
        </a:defRPr>
      </a:lvl6pPr>
      <a:lvl7pPr marL="914400" algn="l" rtl="0" eaLnBrk="1" fontAlgn="base" hangingPunct="1">
        <a:spcBef>
          <a:spcPct val="0"/>
        </a:spcBef>
        <a:spcAft>
          <a:spcPct val="0"/>
        </a:spcAft>
        <a:defRPr sz="4000" b="1">
          <a:solidFill>
            <a:schemeClr val="bg1"/>
          </a:solidFill>
          <a:latin typeface="Arial Black" pitchFamily="34" charset="0"/>
        </a:defRPr>
      </a:lvl7pPr>
      <a:lvl8pPr marL="1371600" algn="l" rtl="0" eaLnBrk="1" fontAlgn="base" hangingPunct="1">
        <a:spcBef>
          <a:spcPct val="0"/>
        </a:spcBef>
        <a:spcAft>
          <a:spcPct val="0"/>
        </a:spcAft>
        <a:defRPr sz="4000" b="1">
          <a:solidFill>
            <a:schemeClr val="bg1"/>
          </a:solidFill>
          <a:latin typeface="Arial Black" pitchFamily="34" charset="0"/>
        </a:defRPr>
      </a:lvl8pPr>
      <a:lvl9pPr marL="1828800" algn="l" rtl="0" eaLnBrk="1" fontAlgn="base" hangingPunct="1">
        <a:spcBef>
          <a:spcPct val="0"/>
        </a:spcBef>
        <a:spcAft>
          <a:spcPct val="0"/>
        </a:spcAft>
        <a:defRPr sz="4000" b="1">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000" b="1">
          <a:solidFill>
            <a:schemeClr val="tx1"/>
          </a:solidFill>
          <a:latin typeface="+mn-lt"/>
        </a:defRPr>
      </a:lvl3pPr>
      <a:lvl4pPr marL="1600200" indent="-228600" algn="l" rtl="0" eaLnBrk="1" fontAlgn="base" hangingPunct="1">
        <a:spcBef>
          <a:spcPct val="20000"/>
        </a:spcBef>
        <a:spcAft>
          <a:spcPct val="0"/>
        </a:spcAft>
        <a:buChar char="–"/>
        <a:defRPr b="1">
          <a:solidFill>
            <a:schemeClr val="tx1"/>
          </a:solidFill>
          <a:latin typeface="+mn-lt"/>
        </a:defRPr>
      </a:lvl4pPr>
      <a:lvl5pPr marL="2057400" indent="-228600" algn="l" rtl="0" eaLnBrk="1" fontAlgn="base" hangingPunct="1">
        <a:spcBef>
          <a:spcPct val="20000"/>
        </a:spcBef>
        <a:spcAft>
          <a:spcPct val="0"/>
        </a:spcAft>
        <a:buChar char="»"/>
        <a:defRPr b="1">
          <a:solidFill>
            <a:schemeClr val="tx1"/>
          </a:solidFill>
          <a:latin typeface="+mn-lt"/>
        </a:defRPr>
      </a:lvl5pPr>
      <a:lvl6pPr marL="2514600" indent="-228600" algn="l" rtl="0" eaLnBrk="1" fontAlgn="base" hangingPunct="1">
        <a:spcBef>
          <a:spcPct val="20000"/>
        </a:spcBef>
        <a:spcAft>
          <a:spcPct val="0"/>
        </a:spcAft>
        <a:buChar char="»"/>
        <a:defRPr b="1">
          <a:solidFill>
            <a:schemeClr val="tx1"/>
          </a:solidFill>
          <a:latin typeface="+mn-lt"/>
        </a:defRPr>
      </a:lvl6pPr>
      <a:lvl7pPr marL="2971800" indent="-228600" algn="l" rtl="0" eaLnBrk="1" fontAlgn="base" hangingPunct="1">
        <a:spcBef>
          <a:spcPct val="20000"/>
        </a:spcBef>
        <a:spcAft>
          <a:spcPct val="0"/>
        </a:spcAft>
        <a:buChar char="»"/>
        <a:defRPr b="1">
          <a:solidFill>
            <a:schemeClr val="tx1"/>
          </a:solidFill>
          <a:latin typeface="+mn-lt"/>
        </a:defRPr>
      </a:lvl7pPr>
      <a:lvl8pPr marL="3429000" indent="-228600" algn="l" rtl="0" eaLnBrk="1" fontAlgn="base" hangingPunct="1">
        <a:spcBef>
          <a:spcPct val="20000"/>
        </a:spcBef>
        <a:spcAft>
          <a:spcPct val="0"/>
        </a:spcAft>
        <a:buChar char="»"/>
        <a:defRPr b="1">
          <a:solidFill>
            <a:schemeClr val="tx1"/>
          </a:solidFill>
          <a:latin typeface="+mn-lt"/>
        </a:defRPr>
      </a:lvl8pPr>
      <a:lvl9pPr marL="3886200" indent="-228600" algn="l" rtl="0" eaLnBrk="1" fontAlgn="base" hangingPunct="1">
        <a:spcBef>
          <a:spcPct val="20000"/>
        </a:spcBef>
        <a:spcAft>
          <a:spcPct val="0"/>
        </a:spcAft>
        <a:buChar char="»"/>
        <a:defRPr b="1">
          <a:solidFill>
            <a:schemeClr val="tx1"/>
          </a:solidFill>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vxheaven.org/lib/afo02.html" TargetMode="External"/><Relationship Id="rId2" Type="http://schemas.openxmlformats.org/officeDocument/2006/relationships/hyperlink" Target="http://vxheaven.org/lib/ajk02.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video.pbs.org/video/140298779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ws41PAG92x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virae.org/life-of-your-words" TargetMode="External"/><Relationship Id="rId2" Type="http://schemas.openxmlformats.org/officeDocument/2006/relationships/hyperlink" Target="http://www.youtube.com/watch?v=4HKyDlzVcCo" TargetMode="External"/><Relationship Id="rId1" Type="http://schemas.openxmlformats.org/officeDocument/2006/relationships/slideLayout" Target="../slideLayouts/slideLayout2.xml"/><Relationship Id="rId4" Type="http://schemas.openxmlformats.org/officeDocument/2006/relationships/hyperlink" Target="http://idm.aku.sk/michal-simonfy/life-of-your-word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inrev.univ-paris8.fr/wiki/doku.php/01membres/cychen/accuei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ted.com/talks/christophe_adami_finding_life_we_can_t_imagine.html" TargetMode="External"/><Relationship Id="rId2" Type="http://schemas.openxmlformats.org/officeDocument/2006/relationships/hyperlink" Target="http://adamilab.msu.ed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youtube.com/watch?v=CGUCFCy3hT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IM120  Artificial Life </a:t>
            </a:r>
            <a:r>
              <a:rPr lang="sk-SK" dirty="0" err="1" smtClean="0"/>
              <a:t>Art</a:t>
            </a:r>
            <a:r>
              <a:rPr lang="sk-SK" dirty="0" smtClean="0"/>
              <a:t/>
            </a:r>
            <a:br>
              <a:rPr lang="sk-SK" dirty="0" smtClean="0"/>
            </a:br>
            <a:r>
              <a:rPr lang="sk-SK" sz="2400" dirty="0" smtClean="0"/>
              <a:t> BLOK4</a:t>
            </a:r>
            <a:endParaRPr lang="sk-SK" sz="2400" dirty="0"/>
          </a:p>
        </p:txBody>
      </p:sp>
      <p:sp>
        <p:nvSpPr>
          <p:cNvPr id="3" name="Podnadpis 2"/>
          <p:cNvSpPr>
            <a:spLocks noGrp="1"/>
          </p:cNvSpPr>
          <p:nvPr>
            <p:ph type="subTitle" idx="1"/>
          </p:nvPr>
        </p:nvSpPr>
        <p:spPr>
          <a:xfrm>
            <a:off x="755576" y="2492896"/>
            <a:ext cx="7776864" cy="1197496"/>
          </a:xfrm>
        </p:spPr>
        <p:txBody>
          <a:bodyPr/>
          <a:lstStyle/>
          <a:p>
            <a:r>
              <a:rPr lang="sk-SK" b="1" dirty="0" smtClean="0">
                <a:solidFill>
                  <a:schemeClr val="tx1"/>
                </a:solidFill>
              </a:rPr>
              <a:t>Východiská a perspektívy umenia umelého života                                       </a:t>
            </a:r>
          </a:p>
          <a:p>
            <a:r>
              <a:rPr lang="sk-SK" b="1" dirty="0" smtClean="0">
                <a:solidFill>
                  <a:schemeClr val="tx1"/>
                </a:solidFill>
              </a:rPr>
              <a:t>PS  2014 </a:t>
            </a:r>
          </a:p>
          <a:p>
            <a:r>
              <a:rPr lang="sk-SK" b="1" dirty="0" smtClean="0">
                <a:solidFill>
                  <a:schemeClr val="tx1"/>
                </a:solidFill>
              </a:rPr>
              <a:t>TEORIE  INTERAKTIVNÍCH  MÉDIÍ</a:t>
            </a:r>
          </a:p>
          <a:p>
            <a:r>
              <a:rPr lang="sk-SK" b="1" dirty="0" smtClean="0">
                <a:solidFill>
                  <a:schemeClr val="tx1"/>
                </a:solidFill>
              </a:rPr>
              <a:t>Mgr. Martina </a:t>
            </a:r>
            <a:r>
              <a:rPr lang="sk-SK" b="1" dirty="0" err="1" smtClean="0">
                <a:solidFill>
                  <a:schemeClr val="tx1"/>
                </a:solidFill>
              </a:rPr>
              <a:t>Ivičič</a:t>
            </a:r>
            <a:endParaRPr lang="sk-SK" dirty="0" smtClean="0">
              <a:solidFill>
                <a:schemeClr val="tx1"/>
              </a:solidFill>
            </a:endParaRPr>
          </a:p>
          <a:p>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Morris worm</a:t>
            </a:r>
            <a:endParaRPr lang="sk-SK" dirty="0"/>
          </a:p>
        </p:txBody>
      </p:sp>
      <p:sp>
        <p:nvSpPr>
          <p:cNvPr id="3" name="Zástupný symbol obsahu 2"/>
          <p:cNvSpPr>
            <a:spLocks noGrp="1"/>
          </p:cNvSpPr>
          <p:nvPr>
            <p:ph idx="1"/>
          </p:nvPr>
        </p:nvSpPr>
        <p:spPr/>
        <p:txBody>
          <a:bodyPr/>
          <a:lstStyle/>
          <a:p>
            <a:r>
              <a:rPr lang="sk-SK" dirty="0" smtClean="0"/>
              <a:t>2 n</a:t>
            </a:r>
            <a:r>
              <a:rPr lang="en-US" dirty="0" err="1" smtClean="0"/>
              <a:t>ovember</a:t>
            </a:r>
            <a:r>
              <a:rPr lang="en-US" dirty="0" smtClean="0"/>
              <a:t>  </a:t>
            </a:r>
            <a:r>
              <a:rPr lang="en-US" dirty="0"/>
              <a:t>1988 </a:t>
            </a:r>
            <a:endParaRPr lang="sk-SK" dirty="0" smtClean="0"/>
          </a:p>
          <a:p>
            <a:r>
              <a:rPr lang="sk-SK" dirty="0" smtClean="0"/>
              <a:t>Jeden z prvých distribuovaných </a:t>
            </a:r>
          </a:p>
          <a:p>
            <a:r>
              <a:rPr lang="sk-SK" dirty="0" smtClean="0"/>
              <a:t>Vírusov na internete </a:t>
            </a:r>
          </a:p>
          <a:p>
            <a:r>
              <a:rPr lang="en-US" dirty="0" smtClean="0"/>
              <a:t> </a:t>
            </a:r>
            <a:endParaRPr lang="sk-SK" dirty="0" smtClean="0"/>
          </a:p>
          <a:p>
            <a:r>
              <a:rPr lang="sk-SK" b="1" dirty="0" smtClean="0"/>
              <a:t>Vzor: </a:t>
            </a:r>
            <a:r>
              <a:rPr lang="sk-SK" b="0" dirty="0" smtClean="0"/>
              <a:t>Univerzálny </a:t>
            </a:r>
            <a:r>
              <a:rPr lang="sk-SK" b="0" dirty="0" err="1" smtClean="0"/>
              <a:t>Turingov</a:t>
            </a:r>
            <a:r>
              <a:rPr lang="sk-SK" b="0" dirty="0" smtClean="0"/>
              <a:t> stroj schopný </a:t>
            </a:r>
            <a:r>
              <a:rPr lang="sk-SK" b="0" dirty="0" err="1" smtClean="0"/>
              <a:t>samoreplikácie</a:t>
            </a:r>
            <a:r>
              <a:rPr lang="sk-SK" b="0" dirty="0" smtClean="0"/>
              <a:t> (1936)</a:t>
            </a:r>
          </a:p>
          <a:p>
            <a:r>
              <a:rPr lang="sk-SK" b="1" dirty="0" smtClean="0"/>
              <a:t>Nová paradigma</a:t>
            </a:r>
            <a:r>
              <a:rPr lang="sk-SK" dirty="0" smtClean="0"/>
              <a:t>: </a:t>
            </a:r>
          </a:p>
          <a:p>
            <a:r>
              <a:rPr lang="sk-SK" b="0" i="1" dirty="0" smtClean="0">
                <a:latin typeface="Tekton Pro" panose="020F0603020208020904" pitchFamily="34" charset="-18"/>
              </a:rPr>
              <a:t>Posun od kultúry </a:t>
            </a:r>
            <a:r>
              <a:rPr lang="sk-SK" b="0" i="1" dirty="0" err="1" smtClean="0">
                <a:latin typeface="Tekton Pro" panose="020F0603020208020904" pitchFamily="34" charset="-18"/>
              </a:rPr>
              <a:t>Universal</a:t>
            </a:r>
            <a:r>
              <a:rPr lang="sk-SK" b="0" i="1" dirty="0" smtClean="0">
                <a:latin typeface="Tekton Pro" panose="020F0603020208020904" pitchFamily="34" charset="-18"/>
              </a:rPr>
              <a:t> </a:t>
            </a:r>
            <a:r>
              <a:rPr lang="sk-SK" b="0" i="1" dirty="0" err="1" smtClean="0">
                <a:latin typeface="Tekton Pro" panose="020F0603020208020904" pitchFamily="34" charset="-18"/>
              </a:rPr>
              <a:t>Computing</a:t>
            </a:r>
            <a:r>
              <a:rPr lang="sk-SK" b="0" i="1" dirty="0" smtClean="0">
                <a:latin typeface="Tekton Pro" panose="020F0603020208020904" pitchFamily="34" charset="-18"/>
              </a:rPr>
              <a:t> </a:t>
            </a:r>
            <a:r>
              <a:rPr lang="sk-SK" b="0" i="1" dirty="0" err="1" smtClean="0">
                <a:latin typeface="Tekton Pro" panose="020F0603020208020904" pitchFamily="34" charset="-18"/>
              </a:rPr>
              <a:t>Machines</a:t>
            </a:r>
            <a:r>
              <a:rPr lang="sk-SK" b="0" i="1" dirty="0" smtClean="0">
                <a:latin typeface="Tekton Pro" panose="020F0603020208020904" pitchFamily="34" charset="-18"/>
              </a:rPr>
              <a:t> k </a:t>
            </a:r>
            <a:r>
              <a:rPr lang="sk-SK" b="0" i="1" dirty="0" err="1" smtClean="0">
                <a:latin typeface="Tekton Pro" panose="020F0603020208020904" pitchFamily="34" charset="-18"/>
              </a:rPr>
              <a:t>Universal</a:t>
            </a:r>
            <a:r>
              <a:rPr lang="sk-SK" b="0" i="1" dirty="0" smtClean="0">
                <a:latin typeface="Tekton Pro" panose="020F0603020208020904" pitchFamily="34" charset="-18"/>
              </a:rPr>
              <a:t> </a:t>
            </a:r>
            <a:r>
              <a:rPr lang="sk-SK" b="0" i="1" dirty="0" err="1" smtClean="0">
                <a:latin typeface="Tekton Pro" panose="020F0603020208020904" pitchFamily="34" charset="-18"/>
              </a:rPr>
              <a:t>Viral</a:t>
            </a:r>
            <a:r>
              <a:rPr lang="sk-SK" b="0" i="1" dirty="0" smtClean="0">
                <a:latin typeface="Tekton Pro" panose="020F0603020208020904" pitchFamily="34" charset="-18"/>
              </a:rPr>
              <a:t> </a:t>
            </a:r>
            <a:r>
              <a:rPr lang="sk-SK" b="0" i="1" dirty="0" err="1" smtClean="0">
                <a:latin typeface="Tekton Pro" panose="020F0603020208020904" pitchFamily="34" charset="-18"/>
              </a:rPr>
              <a:t>Machines</a:t>
            </a:r>
            <a:r>
              <a:rPr lang="sk-SK" b="0" i="1" dirty="0" smtClean="0">
                <a:latin typeface="Tekton Pro" panose="020F0603020208020904" pitchFamily="34" charset="-18"/>
              </a:rPr>
              <a:t>.</a:t>
            </a:r>
          </a:p>
          <a:p>
            <a:endParaRPr lang="sk-SK" dirty="0"/>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1295400"/>
            <a:ext cx="1857375" cy="214312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a:xfrm>
            <a:off x="221158" y="1412776"/>
            <a:ext cx="5503912" cy="5029200"/>
          </a:xfrm>
        </p:spPr>
        <p:txBody>
          <a:bodyPr/>
          <a:lstStyle/>
          <a:p>
            <a:r>
              <a:rPr lang="sk-SK" dirty="0" smtClean="0"/>
              <a:t>1994:  </a:t>
            </a:r>
            <a:r>
              <a:rPr lang="sk-SK" dirty="0" err="1" smtClean="0"/>
              <a:t>R.Morris</a:t>
            </a:r>
            <a:r>
              <a:rPr lang="sk-SK" dirty="0" smtClean="0"/>
              <a:t>: </a:t>
            </a:r>
          </a:p>
          <a:p>
            <a:r>
              <a:rPr lang="sk-SK" b="1" dirty="0" err="1" smtClean="0">
                <a:latin typeface="Tekton Pro" panose="020F0603020208020904" pitchFamily="34" charset="-18"/>
              </a:rPr>
              <a:t>It´s</a:t>
            </a:r>
            <a:r>
              <a:rPr lang="sk-SK" b="1" dirty="0" smtClean="0">
                <a:latin typeface="Tekton Pro" panose="020F0603020208020904" pitchFamily="34" charset="-18"/>
              </a:rPr>
              <a:t> ALIVE! </a:t>
            </a:r>
          </a:p>
          <a:p>
            <a:r>
              <a:rPr lang="sk-SK" b="1" dirty="0" err="1" smtClean="0">
                <a:latin typeface="Tekton Pro" panose="020F0603020208020904" pitchFamily="34" charset="-18"/>
              </a:rPr>
              <a:t>The</a:t>
            </a:r>
            <a:r>
              <a:rPr lang="sk-SK" b="1" dirty="0" smtClean="0">
                <a:latin typeface="Tekton Pro" panose="020F0603020208020904" pitchFamily="34" charset="-18"/>
              </a:rPr>
              <a:t> New </a:t>
            </a:r>
            <a:r>
              <a:rPr lang="sk-SK" b="1" dirty="0" err="1" smtClean="0">
                <a:latin typeface="Tekton Pro" panose="020F0603020208020904" pitchFamily="34" charset="-18"/>
              </a:rPr>
              <a:t>Breed</a:t>
            </a:r>
            <a:r>
              <a:rPr lang="sk-SK" b="1" dirty="0" smtClean="0">
                <a:latin typeface="Tekton Pro" panose="020F0603020208020904" pitchFamily="34" charset="-18"/>
              </a:rPr>
              <a:t> of </a:t>
            </a:r>
            <a:r>
              <a:rPr lang="sk-SK" b="1" dirty="0" err="1" smtClean="0">
                <a:latin typeface="Tekton Pro" panose="020F0603020208020904" pitchFamily="34" charset="-18"/>
              </a:rPr>
              <a:t>Computer</a:t>
            </a:r>
            <a:r>
              <a:rPr lang="sk-SK" b="1" dirty="0" smtClean="0">
                <a:latin typeface="Tekton Pro" panose="020F0603020208020904" pitchFamily="34" charset="-18"/>
              </a:rPr>
              <a:t> </a:t>
            </a:r>
            <a:r>
              <a:rPr lang="sk-SK" b="1" dirty="0" err="1" smtClean="0">
                <a:latin typeface="Tekton Pro" panose="020F0603020208020904" pitchFamily="34" charset="-18"/>
              </a:rPr>
              <a:t>Programs</a:t>
            </a:r>
            <a:endParaRPr lang="sk-SK" b="1" dirty="0" smtClean="0">
              <a:latin typeface="Tekton Pro" panose="020F0603020208020904" pitchFamily="34" charset="-18"/>
            </a:endParaRPr>
          </a:p>
          <a:p>
            <a:endParaRPr lang="sk-SK" dirty="0" smtClean="0"/>
          </a:p>
          <a:p>
            <a:r>
              <a:rPr lang="sk-SK" b="0" dirty="0" smtClean="0"/>
              <a:t>PC vírusy ako </a:t>
            </a:r>
            <a:r>
              <a:rPr lang="sk-SK" dirty="0" smtClean="0"/>
              <a:t>„</a:t>
            </a:r>
            <a:r>
              <a:rPr lang="sk-SK" b="1" dirty="0" err="1" smtClean="0">
                <a:latin typeface="Tekton Pro" panose="020F0603020208020904" pitchFamily="34" charset="-18"/>
              </a:rPr>
              <a:t>living</a:t>
            </a:r>
            <a:r>
              <a:rPr lang="sk-SK" b="1" dirty="0" smtClean="0">
                <a:latin typeface="Tekton Pro" panose="020F0603020208020904" pitchFamily="34" charset="-18"/>
              </a:rPr>
              <a:t> </a:t>
            </a:r>
            <a:r>
              <a:rPr lang="sk-SK" b="1" dirty="0" err="1" smtClean="0">
                <a:latin typeface="Tekton Pro" panose="020F0603020208020904" pitchFamily="34" charset="-18"/>
              </a:rPr>
              <a:t>programs</a:t>
            </a:r>
            <a:r>
              <a:rPr lang="sk-SK" b="1" dirty="0" smtClean="0"/>
              <a:t>“</a:t>
            </a:r>
            <a:endParaRPr lang="sk-SK" dirty="0" smtClean="0"/>
          </a:p>
          <a:p>
            <a:r>
              <a:rPr lang="sk-SK" dirty="0" smtClean="0"/>
              <a:t>(</a:t>
            </a:r>
            <a:r>
              <a:rPr lang="sk-SK" dirty="0" err="1" smtClean="0"/>
              <a:t>CoreWar</a:t>
            </a:r>
            <a:r>
              <a:rPr lang="sk-SK" dirty="0" smtClean="0"/>
              <a:t>,  Game </a:t>
            </a:r>
            <a:r>
              <a:rPr lang="sk-SK" dirty="0" err="1" smtClean="0"/>
              <a:t>of</a:t>
            </a:r>
            <a:r>
              <a:rPr lang="sk-SK" dirty="0" smtClean="0"/>
              <a:t> Life, </a:t>
            </a:r>
            <a:r>
              <a:rPr lang="sk-SK" dirty="0" err="1" smtClean="0"/>
              <a:t>Tierra</a:t>
            </a:r>
            <a:r>
              <a:rPr lang="sk-SK" dirty="0" smtClean="0"/>
              <a:t>)</a:t>
            </a:r>
          </a:p>
          <a:p>
            <a:endParaRPr lang="sk-SK" dirty="0"/>
          </a:p>
        </p:txBody>
      </p:sp>
      <p:pic>
        <p:nvPicPr>
          <p:cNvPr id="6" name="Obrázo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1581470"/>
            <a:ext cx="3342794" cy="445705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imunita</a:t>
            </a:r>
            <a:endParaRPr lang="sk-SK" dirty="0"/>
          </a:p>
        </p:txBody>
      </p:sp>
      <p:sp>
        <p:nvSpPr>
          <p:cNvPr id="3" name="Zástupný symbol obsahu 2"/>
          <p:cNvSpPr>
            <a:spLocks noGrp="1"/>
          </p:cNvSpPr>
          <p:nvPr>
            <p:ph idx="1"/>
          </p:nvPr>
        </p:nvSpPr>
        <p:spPr/>
        <p:txBody>
          <a:bodyPr>
            <a:normAutofit/>
          </a:bodyPr>
          <a:lstStyle/>
          <a:p>
            <a:r>
              <a:rPr lang="sk-SK" u="sng" dirty="0" smtClean="0"/>
              <a:t>Obranné mechanizmy proti vírusom:</a:t>
            </a:r>
          </a:p>
          <a:p>
            <a:r>
              <a:rPr lang="sk-SK" b="0" dirty="0" smtClean="0"/>
              <a:t>1994: </a:t>
            </a:r>
            <a:r>
              <a:rPr lang="sk-SK" b="0" dirty="0" err="1" smtClean="0"/>
              <a:t>ALife</a:t>
            </a:r>
            <a:r>
              <a:rPr lang="sk-SK" b="0" dirty="0" smtClean="0"/>
              <a:t> IV </a:t>
            </a:r>
            <a:r>
              <a:rPr lang="sk-SK" b="0" dirty="0" err="1" smtClean="0"/>
              <a:t>Conference</a:t>
            </a:r>
            <a:r>
              <a:rPr lang="sk-SK" b="0" dirty="0" smtClean="0"/>
              <a:t>: </a:t>
            </a:r>
          </a:p>
          <a:p>
            <a:r>
              <a:rPr lang="sk-SK" b="0" dirty="0" err="1" smtClean="0"/>
              <a:t>Jeffrey</a:t>
            </a:r>
            <a:r>
              <a:rPr lang="sk-SK" b="0" dirty="0" smtClean="0"/>
              <a:t> </a:t>
            </a:r>
            <a:r>
              <a:rPr lang="sk-SK" b="0" dirty="0" err="1" smtClean="0"/>
              <a:t>Kephart</a:t>
            </a:r>
            <a:r>
              <a:rPr lang="sk-SK" b="0" dirty="0" smtClean="0"/>
              <a:t>: </a:t>
            </a:r>
            <a:r>
              <a:rPr lang="sk-SK" b="1" dirty="0" smtClean="0">
                <a:latin typeface="Tekton Pro" panose="020F0603020208020904" pitchFamily="34" charset="-18"/>
              </a:rPr>
              <a:t>imúnne </a:t>
            </a:r>
            <a:r>
              <a:rPr lang="sk-SK" dirty="0" smtClean="0">
                <a:latin typeface="Tekton Pro" panose="020F0603020208020904" pitchFamily="34" charset="-18"/>
              </a:rPr>
              <a:t>systémy</a:t>
            </a:r>
          </a:p>
          <a:p>
            <a:endParaRPr lang="sk-SK" dirty="0">
              <a:latin typeface="Tekton Pro" panose="020F0603020208020904" pitchFamily="34" charset="-18"/>
            </a:endParaRPr>
          </a:p>
          <a:p>
            <a:r>
              <a:rPr lang="sk-SK" sz="2400" dirty="0" err="1">
                <a:latin typeface="Tekton Pro" panose="020F0603020208020904" pitchFamily="34" charset="-18"/>
              </a:rPr>
              <a:t>Blueprint</a:t>
            </a:r>
            <a:r>
              <a:rPr lang="sk-SK" sz="2400" dirty="0">
                <a:latin typeface="Tekton Pro" panose="020F0603020208020904" pitchFamily="34" charset="-18"/>
              </a:rPr>
              <a:t> </a:t>
            </a:r>
            <a:r>
              <a:rPr lang="sk-SK" sz="2400" dirty="0" err="1">
                <a:latin typeface="Tekton Pro" panose="020F0603020208020904" pitchFamily="34" charset="-18"/>
              </a:rPr>
              <a:t>for</a:t>
            </a:r>
            <a:r>
              <a:rPr lang="sk-SK" sz="2400" dirty="0">
                <a:latin typeface="Tekton Pro" panose="020F0603020208020904" pitchFamily="34" charset="-18"/>
              </a:rPr>
              <a:t> a </a:t>
            </a:r>
            <a:r>
              <a:rPr lang="sk-SK" sz="2400" dirty="0" err="1">
                <a:latin typeface="Tekton Pro" panose="020F0603020208020904" pitchFamily="34" charset="-18"/>
              </a:rPr>
              <a:t>Computer</a:t>
            </a:r>
            <a:r>
              <a:rPr lang="sk-SK" sz="2400" dirty="0">
                <a:latin typeface="Tekton Pro" panose="020F0603020208020904" pitchFamily="34" charset="-18"/>
              </a:rPr>
              <a:t> </a:t>
            </a:r>
            <a:r>
              <a:rPr lang="sk-SK" sz="2400" dirty="0" err="1">
                <a:latin typeface="Tekton Pro" panose="020F0603020208020904" pitchFamily="34" charset="-18"/>
              </a:rPr>
              <a:t>Immune</a:t>
            </a:r>
            <a:r>
              <a:rPr lang="sk-SK" sz="2400" dirty="0">
                <a:latin typeface="Tekton Pro" panose="020F0603020208020904" pitchFamily="34" charset="-18"/>
              </a:rPr>
              <a:t> </a:t>
            </a:r>
            <a:r>
              <a:rPr lang="sk-SK" sz="2400" dirty="0" err="1" smtClean="0">
                <a:latin typeface="Tekton Pro" panose="020F0603020208020904" pitchFamily="34" charset="-18"/>
              </a:rPr>
              <a:t>System</a:t>
            </a:r>
            <a:endParaRPr lang="sk-SK" sz="2400" dirty="0" smtClean="0">
              <a:latin typeface="Tekton Pro" panose="020F0603020208020904" pitchFamily="34" charset="-18"/>
            </a:endParaRPr>
          </a:p>
          <a:p>
            <a:r>
              <a:rPr lang="sk-SK" sz="2400" dirty="0">
                <a:latin typeface="Tekton Pro" panose="020F0603020208020904" pitchFamily="34" charset="-18"/>
                <a:hlinkClick r:id="rId2"/>
              </a:rPr>
              <a:t>http://</a:t>
            </a:r>
            <a:r>
              <a:rPr lang="sk-SK" sz="2400" dirty="0" smtClean="0">
                <a:latin typeface="Tekton Pro" panose="020F0603020208020904" pitchFamily="34" charset="-18"/>
                <a:hlinkClick r:id="rId2"/>
              </a:rPr>
              <a:t>vxheaven.org/lib/ajk02.html</a:t>
            </a:r>
            <a:endParaRPr lang="sk-SK" sz="2400" dirty="0" smtClean="0">
              <a:latin typeface="Tekton Pro" panose="020F0603020208020904" pitchFamily="34" charset="-18"/>
            </a:endParaRPr>
          </a:p>
          <a:p>
            <a:endParaRPr lang="sk-SK" sz="2400" dirty="0">
              <a:latin typeface="Tekton Pro" panose="020F0603020208020904" pitchFamily="34" charset="-18"/>
            </a:endParaRPr>
          </a:p>
          <a:p>
            <a:r>
              <a:rPr lang="en-US" sz="2400" dirty="0">
                <a:latin typeface="Tekton Pro" panose="020F0603020208020904" pitchFamily="34" charset="-18"/>
              </a:rPr>
              <a:t>Principles of a Computer Immune </a:t>
            </a:r>
            <a:r>
              <a:rPr lang="en-US" sz="2400" dirty="0" smtClean="0">
                <a:latin typeface="Tekton Pro" panose="020F0603020208020904" pitchFamily="34" charset="-18"/>
              </a:rPr>
              <a:t>System</a:t>
            </a:r>
            <a:endParaRPr lang="sk-SK" sz="2400" dirty="0" smtClean="0">
              <a:latin typeface="Tekton Pro" panose="020F0603020208020904" pitchFamily="34" charset="-18"/>
            </a:endParaRPr>
          </a:p>
          <a:p>
            <a:r>
              <a:rPr lang="sk-SK" sz="2400" dirty="0">
                <a:latin typeface="Tekton Pro" panose="020F0603020208020904" pitchFamily="34" charset="-18"/>
                <a:hlinkClick r:id="rId3"/>
              </a:rPr>
              <a:t>http://</a:t>
            </a:r>
            <a:r>
              <a:rPr lang="sk-SK" sz="2400" dirty="0" smtClean="0">
                <a:latin typeface="Tekton Pro" panose="020F0603020208020904" pitchFamily="34" charset="-18"/>
                <a:hlinkClick r:id="rId3"/>
              </a:rPr>
              <a:t>vxheaven.org/lib/afo02.html</a:t>
            </a:r>
            <a:r>
              <a:rPr lang="sk-SK" sz="2400" dirty="0" smtClean="0">
                <a:latin typeface="Tekton Pro" panose="020F0603020208020904" pitchFamily="34" charset="-18"/>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8600" y="228600"/>
            <a:ext cx="8159824" cy="762000"/>
          </a:xfrm>
        </p:spPr>
        <p:txBody>
          <a:bodyPr/>
          <a:lstStyle/>
          <a:p>
            <a:r>
              <a:rPr lang="sk-SK" sz="3600" dirty="0" smtClean="0"/>
              <a:t> </a:t>
            </a:r>
            <a:br>
              <a:rPr lang="sk-SK" sz="3600" dirty="0" smtClean="0"/>
            </a:br>
            <a:r>
              <a:rPr lang="sk-SK" sz="3600" cap="all" dirty="0" smtClean="0"/>
              <a:t>„</a:t>
            </a:r>
            <a:r>
              <a:rPr lang="sk-SK" sz="3600" cap="all" dirty="0"/>
              <a:t>Digitálna „</a:t>
            </a:r>
            <a:r>
              <a:rPr lang="sk-SK" sz="3600" cap="all" dirty="0" err="1"/>
              <a:t>biologizácia</a:t>
            </a:r>
            <a:r>
              <a:rPr lang="sk-SK" sz="3600" cap="all" dirty="0"/>
              <a:t>“</a:t>
            </a:r>
            <a:r>
              <a:rPr lang="sk-SK" dirty="0" smtClean="0"/>
              <a:t/>
            </a:r>
            <a:br>
              <a:rPr lang="sk-SK" dirty="0" smtClean="0"/>
            </a:br>
            <a:endParaRPr lang="sk-SK" dirty="0"/>
          </a:p>
        </p:txBody>
      </p:sp>
      <p:sp>
        <p:nvSpPr>
          <p:cNvPr id="3" name="Zástupný symbol obsahu 2"/>
          <p:cNvSpPr>
            <a:spLocks noGrp="1"/>
          </p:cNvSpPr>
          <p:nvPr>
            <p:ph idx="1"/>
          </p:nvPr>
        </p:nvSpPr>
        <p:spPr/>
        <p:txBody>
          <a:bodyPr/>
          <a:lstStyle/>
          <a:p>
            <a:r>
              <a:rPr lang="sk-SK" b="1" i="1" dirty="0" smtClean="0"/>
              <a:t>biológia a počítačová veda</a:t>
            </a:r>
          </a:p>
          <a:p>
            <a:endParaRPr lang="sk-SK" i="1" dirty="0"/>
          </a:p>
          <a:p>
            <a:r>
              <a:rPr lang="sk-SK" dirty="0" smtClean="0"/>
              <a:t>Prečo? </a:t>
            </a:r>
          </a:p>
          <a:p>
            <a:r>
              <a:rPr lang="sk-SK" i="1" dirty="0" smtClean="0">
                <a:latin typeface="Tekton Pro" panose="020F0603020208020904" pitchFamily="34" charset="-18"/>
              </a:rPr>
              <a:t>Vznik PC vírusov</a:t>
            </a:r>
          </a:p>
          <a:p>
            <a:r>
              <a:rPr lang="sk-SK" i="1" dirty="0" smtClean="0">
                <a:latin typeface="Tekton Pro" panose="020F0603020208020904" pitchFamily="34" charset="-18"/>
              </a:rPr>
              <a:t>Ich analógia k biologickým vírusom</a:t>
            </a:r>
          </a:p>
          <a:p>
            <a:r>
              <a:rPr lang="sk-SK" i="1" dirty="0" smtClean="0">
                <a:latin typeface="Tekton Pro" panose="020F0603020208020904" pitchFamily="34" charset="-18"/>
              </a:rPr>
              <a:t>Ich samotné lingvistické pomenovanie</a:t>
            </a:r>
            <a:endParaRPr lang="sk-SK" dirty="0" smtClean="0">
              <a:latin typeface="Tekton Pro" panose="020F0603020208020904" pitchFamily="34" charset="-18"/>
            </a:endParaRPr>
          </a:p>
          <a:p>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i="1" dirty="0" err="1" smtClean="0"/>
              <a:t>Douglas</a:t>
            </a:r>
            <a:r>
              <a:rPr lang="sk-SK" i="1" dirty="0" smtClean="0"/>
              <a:t> </a:t>
            </a:r>
            <a:r>
              <a:rPr lang="sk-SK" i="1" dirty="0" err="1" smtClean="0"/>
              <a:t>Rushkoff</a:t>
            </a:r>
            <a:endParaRPr lang="sk-SK" dirty="0"/>
          </a:p>
        </p:txBody>
      </p:sp>
      <p:sp>
        <p:nvSpPr>
          <p:cNvPr id="3" name="Zástupný symbol obsahu 2"/>
          <p:cNvSpPr>
            <a:spLocks noGrp="1"/>
          </p:cNvSpPr>
          <p:nvPr>
            <p:ph idx="1"/>
          </p:nvPr>
        </p:nvSpPr>
        <p:spPr/>
        <p:txBody>
          <a:bodyPr/>
          <a:lstStyle/>
          <a:p>
            <a:r>
              <a:rPr lang="sk-SK" i="1" dirty="0" smtClean="0">
                <a:latin typeface="Tekton Pro" panose="020F0603020208020904" pitchFamily="34" charset="-18"/>
              </a:rPr>
              <a:t>biologická terminológia je oveľa vhodnejšia na zachytenie spôsobu, ako sa </a:t>
            </a:r>
            <a:r>
              <a:rPr lang="sk-SK" i="1" dirty="0" err="1" smtClean="0">
                <a:latin typeface="Tekton Pro" panose="020F0603020208020904" pitchFamily="34" charset="-18"/>
              </a:rPr>
              <a:t>kyberkultúra</a:t>
            </a:r>
            <a:r>
              <a:rPr lang="sk-SK" i="1" dirty="0" smtClean="0">
                <a:latin typeface="Tekton Pro" panose="020F0603020208020904" pitchFamily="34" charset="-18"/>
              </a:rPr>
              <a:t> vyvíja a mení.  </a:t>
            </a:r>
          </a:p>
          <a:p>
            <a:endParaRPr lang="sk-SK" i="1" dirty="0" smtClean="0">
              <a:latin typeface="Tekton Pro" panose="020F0603020208020904" pitchFamily="34" charset="-18"/>
            </a:endParaRPr>
          </a:p>
          <a:p>
            <a:r>
              <a:rPr lang="sk-SK" i="1" dirty="0" smtClean="0">
                <a:latin typeface="Tekton Pro" panose="020F0603020208020904" pitchFamily="34" charset="-18"/>
              </a:rPr>
              <a:t>„Uvažujte o </a:t>
            </a:r>
            <a:r>
              <a:rPr lang="sk-SK" i="1" dirty="0" err="1" smtClean="0">
                <a:latin typeface="Tekton Pro" panose="020F0603020208020904" pitchFamily="34" charset="-18"/>
              </a:rPr>
              <a:t>kyberpriestore</a:t>
            </a:r>
            <a:r>
              <a:rPr lang="sk-SK" i="1" dirty="0" smtClean="0">
                <a:latin typeface="Tekton Pro" panose="020F0603020208020904" pitchFamily="34" charset="-18"/>
              </a:rPr>
              <a:t> ako o sociálnej </a:t>
            </a:r>
            <a:r>
              <a:rPr lang="sk-SK" i="1" dirty="0" err="1" smtClean="0">
                <a:latin typeface="Tekton Pro" panose="020F0603020208020904" pitchFamily="34" charset="-18"/>
              </a:rPr>
              <a:t>petriho</a:t>
            </a:r>
            <a:r>
              <a:rPr lang="sk-SK" i="1" dirty="0" smtClean="0">
                <a:latin typeface="Tekton Pro" panose="020F0603020208020904" pitchFamily="34" charset="-18"/>
              </a:rPr>
              <a:t> miske, o internete ako agare a virtuálnych komunitách v celej svojej diverzite ako o kolóniách mikroorganizmov, ktoré rastú v </a:t>
            </a:r>
            <a:r>
              <a:rPr lang="sk-SK" i="1" dirty="0" err="1" smtClean="0">
                <a:latin typeface="Tekton Pro" panose="020F0603020208020904" pitchFamily="34" charset="-18"/>
              </a:rPr>
              <a:t>petriho</a:t>
            </a:r>
            <a:r>
              <a:rPr lang="sk-SK" i="1" dirty="0" smtClean="0">
                <a:latin typeface="Tekton Pro" panose="020F0603020208020904" pitchFamily="34" charset="-18"/>
              </a:rPr>
              <a:t> miske</a:t>
            </a:r>
            <a:r>
              <a:rPr lang="sk-SK" i="1" dirty="0" smtClean="0"/>
              <a:t>“. </a:t>
            </a:r>
          </a:p>
          <a:p>
            <a:endParaRPr lang="sk-SK" dirty="0" smtClean="0"/>
          </a:p>
          <a:p>
            <a:r>
              <a:rPr lang="sk-SK" sz="1400" i="1" dirty="0" err="1" smtClean="0"/>
              <a:t>Rushkoff</a:t>
            </a:r>
            <a:r>
              <a:rPr lang="sk-SK" sz="1400" i="1" dirty="0" smtClean="0"/>
              <a:t>, </a:t>
            </a:r>
            <a:r>
              <a:rPr lang="sk-SK" sz="1400" i="1" dirty="0" err="1" smtClean="0"/>
              <a:t>Douglas</a:t>
            </a:r>
            <a:r>
              <a:rPr lang="sk-SK" sz="1400" i="1" dirty="0" smtClean="0"/>
              <a:t>: </a:t>
            </a:r>
            <a:r>
              <a:rPr lang="sk-SK" sz="1400" i="1" dirty="0" err="1" smtClean="0"/>
              <a:t>Media</a:t>
            </a:r>
            <a:r>
              <a:rPr lang="sk-SK" sz="1400" i="1" dirty="0" smtClean="0"/>
              <a:t> </a:t>
            </a:r>
            <a:r>
              <a:rPr lang="sk-SK" sz="1400" i="1" dirty="0" err="1" smtClean="0"/>
              <a:t>Virus</a:t>
            </a:r>
            <a:r>
              <a:rPr lang="sk-SK" sz="1400" i="1" dirty="0" smtClean="0"/>
              <a:t>!, New York: </a:t>
            </a:r>
            <a:r>
              <a:rPr lang="sk-SK" sz="1400" i="1" dirty="0" err="1" smtClean="0"/>
              <a:t>Ballantine</a:t>
            </a:r>
            <a:r>
              <a:rPr lang="sk-SK" sz="1400" i="1" dirty="0" smtClean="0"/>
              <a:t> </a:t>
            </a:r>
            <a:r>
              <a:rPr lang="sk-SK" sz="1400" i="1" dirty="0" err="1" smtClean="0"/>
              <a:t>Books</a:t>
            </a:r>
            <a:r>
              <a:rPr lang="sk-SK" sz="1400" i="1" dirty="0" smtClean="0"/>
              <a:t>, 1996, p. 247</a:t>
            </a:r>
            <a:endParaRPr lang="sk-SK" sz="1400" dirty="0" smtClean="0"/>
          </a:p>
          <a:p>
            <a:endParaRPr lang="sk-SK" dirty="0"/>
          </a:p>
        </p:txBody>
      </p:sp>
    </p:spTree>
    <p:extLst>
      <p:ext uri="{BB962C8B-B14F-4D97-AF65-F5344CB8AC3E}">
        <p14:creationId xmlns:p14="http://schemas.microsoft.com/office/powerpoint/2010/main" val="3002242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Douglas </a:t>
            </a:r>
            <a:r>
              <a:rPr lang="sk-SK" dirty="0" err="1"/>
              <a:t>Rushkoff</a:t>
            </a:r>
            <a:r>
              <a:rPr lang="sk-SK" dirty="0"/>
              <a:t>: </a:t>
            </a:r>
          </a:p>
        </p:txBody>
      </p:sp>
      <p:sp>
        <p:nvSpPr>
          <p:cNvPr id="3" name="Zástupný symbol obsahu 2"/>
          <p:cNvSpPr>
            <a:spLocks noGrp="1"/>
          </p:cNvSpPr>
          <p:nvPr>
            <p:ph idx="1"/>
          </p:nvPr>
        </p:nvSpPr>
        <p:spPr/>
        <p:txBody>
          <a:bodyPr/>
          <a:lstStyle/>
          <a:p>
            <a:pPr lvl="0"/>
            <a:r>
              <a:rPr lang="sk-SK" i="1" dirty="0" smtClean="0"/>
              <a:t>americký </a:t>
            </a:r>
            <a:r>
              <a:rPr lang="sk-SK" i="1" dirty="0"/>
              <a:t>mediálny teoretik, člen </a:t>
            </a:r>
            <a:r>
              <a:rPr lang="sk-SK" i="1" dirty="0" err="1"/>
              <a:t>kyberpunkového</a:t>
            </a:r>
            <a:r>
              <a:rPr lang="sk-SK" i="1" dirty="0"/>
              <a:t> hnutia, autor </a:t>
            </a:r>
            <a:r>
              <a:rPr lang="sk-SK" i="1" dirty="0" smtClean="0"/>
              <a:t>konceptov:</a:t>
            </a:r>
          </a:p>
          <a:p>
            <a:pPr lvl="0"/>
            <a:r>
              <a:rPr lang="sk-SK" i="1" dirty="0"/>
              <a:t> </a:t>
            </a:r>
            <a:r>
              <a:rPr lang="sk-SK" i="1" dirty="0" smtClean="0"/>
              <a:t>           „</a:t>
            </a:r>
            <a:r>
              <a:rPr lang="sk-SK" sz="3200" i="1" dirty="0" err="1" smtClean="0">
                <a:latin typeface="Tekton Pro" panose="020F0603020208020904" pitchFamily="34" charset="-18"/>
              </a:rPr>
              <a:t>viral</a:t>
            </a:r>
            <a:r>
              <a:rPr lang="sk-SK" sz="3200" i="1" dirty="0" smtClean="0">
                <a:latin typeface="Tekton Pro" panose="020F0603020208020904" pitchFamily="34" charset="-18"/>
              </a:rPr>
              <a:t> </a:t>
            </a:r>
            <a:r>
              <a:rPr lang="sk-SK" sz="3200" i="1" dirty="0" err="1">
                <a:latin typeface="Tekton Pro" panose="020F0603020208020904" pitchFamily="34" charset="-18"/>
              </a:rPr>
              <a:t>media</a:t>
            </a:r>
            <a:r>
              <a:rPr lang="sk-SK" sz="3200" i="1" dirty="0">
                <a:latin typeface="Tekton Pro" panose="020F0603020208020904" pitchFamily="34" charset="-18"/>
              </a:rPr>
              <a:t>“, „</a:t>
            </a:r>
            <a:r>
              <a:rPr lang="sk-SK" sz="3200" i="1" dirty="0" err="1">
                <a:latin typeface="Tekton Pro" panose="020F0603020208020904" pitchFamily="34" charset="-18"/>
              </a:rPr>
              <a:t>digital</a:t>
            </a:r>
            <a:r>
              <a:rPr lang="sk-SK" sz="3200" i="1" dirty="0">
                <a:latin typeface="Tekton Pro" panose="020F0603020208020904" pitchFamily="34" charset="-18"/>
              </a:rPr>
              <a:t> </a:t>
            </a:r>
            <a:r>
              <a:rPr lang="sk-SK" sz="3200" i="1" dirty="0" err="1">
                <a:latin typeface="Tekton Pro" panose="020F0603020208020904" pitchFamily="34" charset="-18"/>
              </a:rPr>
              <a:t>natives</a:t>
            </a:r>
            <a:r>
              <a:rPr lang="sk-SK" sz="3200" i="1" dirty="0">
                <a:latin typeface="Tekton Pro" panose="020F0603020208020904" pitchFamily="34" charset="-18"/>
              </a:rPr>
              <a:t>“ </a:t>
            </a:r>
            <a:endParaRPr lang="sk-SK" sz="3200" i="1" dirty="0" smtClean="0">
              <a:latin typeface="Tekton Pro" panose="020F0603020208020904" pitchFamily="34" charset="-18"/>
            </a:endParaRPr>
          </a:p>
          <a:p>
            <a:pPr lvl="0"/>
            <a:r>
              <a:rPr lang="sk-SK" i="1" dirty="0" smtClean="0"/>
              <a:t>Publikácie: </a:t>
            </a:r>
          </a:p>
          <a:p>
            <a:pPr lvl="0"/>
            <a:r>
              <a:rPr lang="sk-SK" i="1" dirty="0" err="1" smtClean="0">
                <a:latin typeface="Tekton Pro" panose="020F0603020208020904" pitchFamily="34" charset="-18"/>
              </a:rPr>
              <a:t>Media</a:t>
            </a:r>
            <a:r>
              <a:rPr lang="sk-SK" i="1" dirty="0" smtClean="0">
                <a:latin typeface="Tekton Pro" panose="020F0603020208020904" pitchFamily="34" charset="-18"/>
              </a:rPr>
              <a:t> </a:t>
            </a:r>
            <a:r>
              <a:rPr lang="sk-SK" i="1" dirty="0" err="1" smtClean="0">
                <a:latin typeface="Tekton Pro" panose="020F0603020208020904" pitchFamily="34" charset="-18"/>
              </a:rPr>
              <a:t>virus</a:t>
            </a:r>
            <a:endParaRPr lang="sk-SK" i="1" dirty="0" smtClean="0">
              <a:latin typeface="Tekton Pro" panose="020F0603020208020904" pitchFamily="34" charset="-18"/>
            </a:endParaRPr>
          </a:p>
          <a:p>
            <a:pPr lvl="0"/>
            <a:r>
              <a:rPr lang="sk-SK" i="1" dirty="0" smtClean="0">
                <a:latin typeface="Tekton Pro" panose="020F0603020208020904" pitchFamily="34" charset="-18"/>
              </a:rPr>
              <a:t>Program </a:t>
            </a:r>
            <a:r>
              <a:rPr lang="sk-SK" i="1" dirty="0">
                <a:latin typeface="Tekton Pro" panose="020F0603020208020904" pitchFamily="34" charset="-18"/>
              </a:rPr>
              <a:t>or </a:t>
            </a:r>
            <a:r>
              <a:rPr lang="sk-SK" i="1" dirty="0" err="1">
                <a:latin typeface="Tekton Pro" panose="020F0603020208020904" pitchFamily="34" charset="-18"/>
              </a:rPr>
              <a:t>be</a:t>
            </a:r>
            <a:r>
              <a:rPr lang="sk-SK" i="1" dirty="0">
                <a:latin typeface="Tekton Pro" panose="020F0603020208020904" pitchFamily="34" charset="-18"/>
              </a:rPr>
              <a:t> </a:t>
            </a:r>
            <a:r>
              <a:rPr lang="sk-SK" i="1" dirty="0" err="1">
                <a:latin typeface="Tekton Pro" panose="020F0603020208020904" pitchFamily="34" charset="-18"/>
              </a:rPr>
              <a:t>programmed</a:t>
            </a:r>
            <a:r>
              <a:rPr lang="sk-SK" i="1" dirty="0" smtClean="0">
                <a:latin typeface="Tekton Pro" panose="020F0603020208020904" pitchFamily="34" charset="-18"/>
              </a:rPr>
              <a:t>,</a:t>
            </a:r>
          </a:p>
          <a:p>
            <a:pPr lvl="0"/>
            <a:endParaRPr lang="sk-SK" dirty="0">
              <a:latin typeface="Tekton Pro" panose="020F0603020208020904" pitchFamily="34" charset="-18"/>
            </a:endParaRPr>
          </a:p>
          <a:p>
            <a:pPr lvl="0"/>
            <a:r>
              <a:rPr lang="sk-SK" i="1" dirty="0"/>
              <a:t>Spoluautor dokumentu </a:t>
            </a:r>
            <a:r>
              <a:rPr lang="sk-SK" i="1" dirty="0" err="1"/>
              <a:t>Frontline</a:t>
            </a:r>
            <a:r>
              <a:rPr lang="sk-SK" i="1" dirty="0"/>
              <a:t>: </a:t>
            </a:r>
            <a:r>
              <a:rPr lang="sk-SK" i="1" dirty="0" err="1"/>
              <a:t>Digital</a:t>
            </a:r>
            <a:r>
              <a:rPr lang="sk-SK" i="1" dirty="0"/>
              <a:t> </a:t>
            </a:r>
            <a:r>
              <a:rPr lang="sk-SK" i="1" dirty="0" err="1"/>
              <a:t>Nation</a:t>
            </a:r>
            <a:r>
              <a:rPr lang="sk-SK" i="1" dirty="0"/>
              <a:t> </a:t>
            </a:r>
            <a:r>
              <a:rPr lang="sk-SK" u="sng" dirty="0">
                <a:hlinkClick r:id="rId2"/>
              </a:rPr>
              <a:t>http://video.pbs.org/video/1402987791/</a:t>
            </a:r>
            <a:r>
              <a:rPr lang="sk-SK" i="1" dirty="0"/>
              <a:t> </a:t>
            </a:r>
            <a:endParaRPr lang="sk-SK" dirty="0"/>
          </a:p>
          <a:p>
            <a:r>
              <a:rPr lang="sk-SK" dirty="0"/>
              <a:t> </a:t>
            </a:r>
            <a:r>
              <a:rPr lang="sk-SK" dirty="0" smtClean="0">
                <a:hlinkClick r:id="rId2"/>
              </a:rPr>
              <a:t>/</a:t>
            </a:r>
            <a:r>
              <a:rPr lang="sk-SK" dirty="0" smtClean="0"/>
              <a:t> </a:t>
            </a:r>
            <a:endParaRPr lang="sk-SK" dirty="0"/>
          </a:p>
        </p:txBody>
      </p:sp>
    </p:spTree>
    <p:extLst>
      <p:ext uri="{BB962C8B-B14F-4D97-AF65-F5344CB8AC3E}">
        <p14:creationId xmlns:p14="http://schemas.microsoft.com/office/powerpoint/2010/main" val="4207500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32656"/>
            <a:ext cx="8136904" cy="762000"/>
          </a:xfrm>
        </p:spPr>
        <p:txBody>
          <a:bodyPr>
            <a:normAutofit fontScale="90000"/>
          </a:bodyPr>
          <a:lstStyle/>
          <a:p>
            <a:r>
              <a:rPr lang="sk-SK" sz="3200" dirty="0" smtClean="0"/>
              <a:t>BENTLEY, Peter: </a:t>
            </a:r>
            <a:r>
              <a:rPr lang="sk-SK" sz="3200" i="1" dirty="0" err="1" smtClean="0"/>
              <a:t>Digital</a:t>
            </a:r>
            <a:r>
              <a:rPr lang="sk-SK" sz="3200" i="1" dirty="0" smtClean="0"/>
              <a:t> </a:t>
            </a:r>
            <a:r>
              <a:rPr lang="sk-SK" sz="3200" i="1" dirty="0" err="1" smtClean="0"/>
              <a:t>Biology</a:t>
            </a:r>
            <a:r>
              <a:rPr lang="sk-SK" sz="3200" i="1" dirty="0" smtClean="0"/>
              <a:t> 2002</a:t>
            </a:r>
            <a:endParaRPr lang="sk-SK" sz="3200" dirty="0"/>
          </a:p>
        </p:txBody>
      </p:sp>
      <p:sp>
        <p:nvSpPr>
          <p:cNvPr id="3" name="Zástupný symbol obsahu 2"/>
          <p:cNvSpPr>
            <a:spLocks noGrp="1"/>
          </p:cNvSpPr>
          <p:nvPr>
            <p:ph idx="1"/>
          </p:nvPr>
        </p:nvSpPr>
        <p:spPr/>
        <p:txBody>
          <a:bodyPr>
            <a:normAutofit/>
          </a:bodyPr>
          <a:lstStyle/>
          <a:p>
            <a:r>
              <a:rPr lang="sk-SK" b="0" i="1" dirty="0" smtClean="0">
                <a:latin typeface="Tekton Pro" panose="020F0603020208020904" pitchFamily="34" charset="-18"/>
              </a:rPr>
              <a:t>Digitálna biológia ako efektívny prostriedok k lepšiemu pochopeniu prírodných procesov</a:t>
            </a:r>
          </a:p>
          <a:p>
            <a:endParaRPr lang="sk-SK" b="0" i="1" dirty="0" smtClean="0">
              <a:latin typeface="Tekton Pro" panose="020F0603020208020904" pitchFamily="34" charset="-18"/>
            </a:endParaRPr>
          </a:p>
          <a:p>
            <a:r>
              <a:rPr lang="sk-SK" dirty="0" smtClean="0"/>
              <a:t>„</a:t>
            </a:r>
            <a:r>
              <a:rPr lang="sk-SK" sz="3200" i="1" dirty="0">
                <a:latin typeface="Tekton Pro" panose="020F0603020208020904" pitchFamily="34" charset="-18"/>
              </a:rPr>
              <a:t>digitálne univerzá nie sú žiadnymi simuláciami, pretože digitálne entity žijú a umierajú v digitálnej sfére a sú každým svojím bitom biologické, tak isto ako </a:t>
            </a:r>
            <a:r>
              <a:rPr lang="sk-SK" sz="3200" i="1" dirty="0" smtClean="0">
                <a:latin typeface="Tekton Pro" panose="020F0603020208020904" pitchFamily="34" charset="-18"/>
              </a:rPr>
              <a:t>my“</a:t>
            </a:r>
            <a:endParaRPr lang="sk-SK" sz="3200" b="0" i="1" dirty="0" smtClean="0">
              <a:latin typeface="Tekton Pro" panose="020F0603020208020904" pitchFamily="34" charset="-18"/>
            </a:endParaRPr>
          </a:p>
          <a:p>
            <a:r>
              <a:rPr lang="sk-SK" dirty="0" smtClean="0"/>
              <a:t> </a:t>
            </a:r>
          </a:p>
          <a:p>
            <a:r>
              <a:rPr lang="sk-SK" sz="2200" dirty="0" smtClean="0"/>
              <a:t>BENTLEY, Peter: </a:t>
            </a:r>
            <a:r>
              <a:rPr lang="sk-SK" sz="2200" i="1" dirty="0" err="1" smtClean="0"/>
              <a:t>Digital</a:t>
            </a:r>
            <a:r>
              <a:rPr lang="sk-SK" sz="2200" i="1" dirty="0" smtClean="0"/>
              <a:t> </a:t>
            </a:r>
            <a:r>
              <a:rPr lang="sk-SK" sz="2200" i="1" dirty="0" err="1" smtClean="0"/>
              <a:t>Biology</a:t>
            </a:r>
            <a:r>
              <a:rPr lang="sk-SK" sz="2200" i="1" dirty="0" smtClean="0"/>
              <a:t>: </a:t>
            </a:r>
            <a:r>
              <a:rPr lang="sk-SK" sz="2200" i="1" dirty="0" err="1" smtClean="0"/>
              <a:t>The</a:t>
            </a:r>
            <a:r>
              <a:rPr lang="sk-SK" sz="2200" i="1" dirty="0" smtClean="0"/>
              <a:t> </a:t>
            </a:r>
            <a:r>
              <a:rPr lang="sk-SK" sz="2200" i="1" dirty="0" err="1" smtClean="0"/>
              <a:t>Creation</a:t>
            </a:r>
            <a:r>
              <a:rPr lang="sk-SK" sz="2200" i="1" dirty="0" smtClean="0"/>
              <a:t> </a:t>
            </a:r>
            <a:r>
              <a:rPr lang="sk-SK" sz="2200" i="1" dirty="0" err="1" smtClean="0"/>
              <a:t>of</a:t>
            </a:r>
            <a:r>
              <a:rPr lang="sk-SK" sz="2200" i="1" dirty="0" smtClean="0"/>
              <a:t> Life </a:t>
            </a:r>
            <a:r>
              <a:rPr lang="sk-SK" sz="2200" i="1" dirty="0" err="1" smtClean="0"/>
              <a:t>Inside</a:t>
            </a:r>
            <a:r>
              <a:rPr lang="sk-SK" sz="2200" i="1" dirty="0" smtClean="0"/>
              <a:t> </a:t>
            </a:r>
            <a:r>
              <a:rPr lang="sk-SK" sz="2200" i="1" dirty="0" err="1" smtClean="0"/>
              <a:t>Computers</a:t>
            </a:r>
            <a:r>
              <a:rPr lang="sk-SK" sz="2200" i="1" dirty="0" smtClean="0"/>
              <a:t> and </a:t>
            </a:r>
            <a:r>
              <a:rPr lang="sk-SK" sz="2200" i="1" dirty="0" err="1" smtClean="0"/>
              <a:t>How</a:t>
            </a:r>
            <a:r>
              <a:rPr lang="sk-SK" sz="2200" i="1" dirty="0" smtClean="0"/>
              <a:t> </a:t>
            </a:r>
            <a:r>
              <a:rPr lang="sk-SK" sz="2200" i="1" dirty="0" err="1" smtClean="0"/>
              <a:t>It</a:t>
            </a:r>
            <a:r>
              <a:rPr lang="sk-SK" sz="2200" i="1" dirty="0" smtClean="0"/>
              <a:t> </a:t>
            </a:r>
            <a:r>
              <a:rPr lang="sk-SK" sz="2200" i="1" dirty="0" err="1" smtClean="0"/>
              <a:t>Will</a:t>
            </a:r>
            <a:r>
              <a:rPr lang="sk-SK" sz="2200" i="1" dirty="0" smtClean="0"/>
              <a:t> </a:t>
            </a:r>
            <a:r>
              <a:rPr lang="sk-SK" sz="2200" i="1" dirty="0" err="1" smtClean="0"/>
              <a:t>Affect</a:t>
            </a:r>
            <a:r>
              <a:rPr lang="sk-SK" sz="2200" i="1" dirty="0" smtClean="0"/>
              <a:t> </a:t>
            </a:r>
            <a:r>
              <a:rPr lang="sk-SK" sz="2200" i="1" dirty="0" err="1" smtClean="0"/>
              <a:t>Us</a:t>
            </a:r>
            <a:r>
              <a:rPr lang="sk-SK" sz="2200" dirty="0" smtClean="0"/>
              <a:t>.  277   </a:t>
            </a:r>
            <a:r>
              <a:rPr lang="sk-SK" sz="2200" dirty="0" err="1" smtClean="0"/>
              <a:t>pages</a:t>
            </a:r>
            <a:r>
              <a:rPr lang="sk-SK" sz="2200" dirty="0" smtClean="0"/>
              <a:t>,  Simon and Schuster, 2002. </a:t>
            </a:r>
            <a:endParaRPr lang="sk-SK" sz="2200" dirty="0"/>
          </a:p>
        </p:txBody>
      </p:sp>
    </p:spTree>
    <p:extLst>
      <p:ext uri="{BB962C8B-B14F-4D97-AF65-F5344CB8AC3E}">
        <p14:creationId xmlns:p14="http://schemas.microsoft.com/office/powerpoint/2010/main" val="1180807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normAutofit/>
          </a:bodyPr>
          <a:lstStyle/>
          <a:p>
            <a:r>
              <a:rPr lang="sk-SK" b="1" dirty="0" err="1" smtClean="0"/>
              <a:t>David</a:t>
            </a:r>
            <a:r>
              <a:rPr lang="sk-SK" b="1" dirty="0" smtClean="0"/>
              <a:t> </a:t>
            </a:r>
            <a:r>
              <a:rPr lang="sk-SK" b="1" dirty="0" err="1" smtClean="0"/>
              <a:t>Ackley</a:t>
            </a:r>
            <a:r>
              <a:rPr lang="sk-SK" b="1" dirty="0" smtClean="0"/>
              <a:t>:</a:t>
            </a:r>
          </a:p>
          <a:p>
            <a:r>
              <a:rPr lang="sk-SK" i="1" dirty="0" smtClean="0">
                <a:latin typeface="Tekton Pro" panose="020F0603020208020904" pitchFamily="34" charset="-18"/>
              </a:rPr>
              <a:t>„software </a:t>
            </a:r>
            <a:r>
              <a:rPr lang="sk-SK" i="1" dirty="0" err="1" smtClean="0">
                <a:latin typeface="Tekton Pro" panose="020F0603020208020904" pitchFamily="34" charset="-18"/>
              </a:rPr>
              <a:t>genetics</a:t>
            </a:r>
            <a:r>
              <a:rPr lang="sk-SK" i="1" dirty="0" smtClean="0">
                <a:latin typeface="Tekton Pro" panose="020F0603020208020904" pitchFamily="34" charset="-18"/>
              </a:rPr>
              <a:t>“  /    „</a:t>
            </a:r>
            <a:r>
              <a:rPr lang="sk-SK" i="1" dirty="0" err="1" smtClean="0">
                <a:latin typeface="Tekton Pro" panose="020F0603020208020904" pitchFamily="34" charset="-18"/>
              </a:rPr>
              <a:t>living</a:t>
            </a:r>
            <a:r>
              <a:rPr lang="sk-SK" i="1" dirty="0" smtClean="0">
                <a:latin typeface="Tekton Pro" panose="020F0603020208020904" pitchFamily="34" charset="-18"/>
              </a:rPr>
              <a:t> </a:t>
            </a:r>
            <a:r>
              <a:rPr lang="sk-SK" i="1" dirty="0" err="1" smtClean="0">
                <a:latin typeface="Tekton Pro" panose="020F0603020208020904" pitchFamily="34" charset="-18"/>
              </a:rPr>
              <a:t>computing</a:t>
            </a:r>
            <a:r>
              <a:rPr lang="sk-SK" i="1" dirty="0" smtClean="0">
                <a:latin typeface="Tekton Pro" panose="020F0603020208020904" pitchFamily="34" charset="-18"/>
              </a:rPr>
              <a:t>“</a:t>
            </a:r>
          </a:p>
          <a:p>
            <a:r>
              <a:rPr lang="sk-SK" dirty="0" smtClean="0"/>
              <a:t>Paralely živých systémov a počítačov: </a:t>
            </a:r>
          </a:p>
          <a:p>
            <a:r>
              <a:rPr lang="sk-SK" dirty="0" smtClean="0"/>
              <a:t>oboje sú jedinečným </a:t>
            </a:r>
            <a:r>
              <a:rPr lang="sk-SK" b="1" i="1" dirty="0" err="1" smtClean="0"/>
              <a:t>virus</a:t>
            </a:r>
            <a:r>
              <a:rPr lang="sk-SK" b="1" i="1" dirty="0" smtClean="0"/>
              <a:t> – </a:t>
            </a:r>
            <a:r>
              <a:rPr lang="sk-SK" b="1" i="1" dirty="0" err="1" smtClean="0"/>
              <a:t>friendly</a:t>
            </a:r>
            <a:r>
              <a:rPr lang="sk-SK" b="1" i="1" dirty="0" smtClean="0"/>
              <a:t> </a:t>
            </a:r>
            <a:r>
              <a:rPr lang="sk-SK" dirty="0" smtClean="0"/>
              <a:t>prostredím.</a:t>
            </a:r>
          </a:p>
          <a:p>
            <a:endParaRPr lang="sk-SK" dirty="0" smtClean="0"/>
          </a:p>
          <a:p>
            <a:endParaRPr lang="sk-SK" dirty="0" smtClean="0"/>
          </a:p>
          <a:p>
            <a:r>
              <a:rPr lang="sk-SK" sz="2600" dirty="0" smtClean="0"/>
              <a:t>ACKLEY, </a:t>
            </a:r>
            <a:r>
              <a:rPr lang="sk-SK" sz="2600" b="0" dirty="0" err="1" smtClean="0"/>
              <a:t>David</a:t>
            </a:r>
            <a:r>
              <a:rPr lang="sk-SK" sz="2600" b="0" dirty="0" smtClean="0"/>
              <a:t>: </a:t>
            </a:r>
            <a:r>
              <a:rPr lang="sk-SK" sz="2600" b="0" i="1" dirty="0" err="1" smtClean="0"/>
              <a:t>Real</a:t>
            </a:r>
            <a:r>
              <a:rPr lang="sk-SK" sz="2600" b="0" i="1" dirty="0" smtClean="0"/>
              <a:t> Artificial Life: </a:t>
            </a:r>
            <a:r>
              <a:rPr lang="sk-SK" sz="2600" b="0" i="1" dirty="0" err="1" smtClean="0"/>
              <a:t>Where</a:t>
            </a:r>
            <a:r>
              <a:rPr lang="sk-SK" sz="2600" b="0" i="1" dirty="0" smtClean="0"/>
              <a:t> </a:t>
            </a:r>
            <a:r>
              <a:rPr lang="sk-SK" sz="2600" b="0" i="1" dirty="0" err="1" smtClean="0"/>
              <a:t>We</a:t>
            </a:r>
            <a:r>
              <a:rPr lang="sk-SK" sz="2600" b="0" i="1" dirty="0" smtClean="0"/>
              <a:t> </a:t>
            </a:r>
            <a:r>
              <a:rPr lang="sk-SK" sz="2600" b="0" i="1" dirty="0" err="1" smtClean="0"/>
              <a:t>May</a:t>
            </a:r>
            <a:r>
              <a:rPr lang="sk-SK" sz="2600" b="0" i="1" dirty="0" smtClean="0"/>
              <a:t> </a:t>
            </a:r>
            <a:r>
              <a:rPr lang="sk-SK" sz="2600" b="0" i="1" dirty="0" err="1" smtClean="0"/>
              <a:t>Be</a:t>
            </a:r>
            <a:r>
              <a:rPr lang="sk-SK" sz="2600" b="0" dirty="0" smtClean="0"/>
              <a:t>.  In </a:t>
            </a:r>
            <a:r>
              <a:rPr lang="sk-SK" sz="2600" b="0" dirty="0" err="1" smtClean="0"/>
              <a:t>Bedau</a:t>
            </a:r>
            <a:r>
              <a:rPr lang="sk-SK" sz="2600" b="0" dirty="0" smtClean="0"/>
              <a:t>, </a:t>
            </a:r>
            <a:r>
              <a:rPr lang="sk-SK" sz="2600" b="0" dirty="0" err="1" smtClean="0"/>
              <a:t>Mark</a:t>
            </a:r>
            <a:r>
              <a:rPr lang="sk-SK" sz="2600" b="0" dirty="0" smtClean="0"/>
              <a:t> </a:t>
            </a:r>
            <a:r>
              <a:rPr lang="sk-SK" sz="2600" b="0" dirty="0" err="1" smtClean="0"/>
              <a:t>et</a:t>
            </a:r>
            <a:r>
              <a:rPr lang="sk-SK" sz="2600" b="0" dirty="0" smtClean="0"/>
              <a:t> </a:t>
            </a:r>
            <a:r>
              <a:rPr lang="sk-SK" sz="2600" b="0" dirty="0" err="1" smtClean="0"/>
              <a:t>al</a:t>
            </a:r>
            <a:r>
              <a:rPr lang="sk-SK" sz="2600" b="0" dirty="0" smtClean="0"/>
              <a:t> (</a:t>
            </a:r>
            <a:r>
              <a:rPr lang="sk-SK" sz="2600" b="0" dirty="0" err="1" smtClean="0"/>
              <a:t>eds</a:t>
            </a:r>
            <a:r>
              <a:rPr lang="sk-SK" sz="2600" b="0" dirty="0" smtClean="0"/>
              <a:t>.):  Artificial Life VII,     Cambridge, MA: MIT Press, 2000,  s.487-496. </a:t>
            </a:r>
          </a:p>
          <a:p>
            <a:endParaRPr lang="sk-S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David </a:t>
            </a:r>
            <a:r>
              <a:rPr lang="sk-SK" dirty="0" err="1"/>
              <a:t>Ackley</a:t>
            </a:r>
            <a:r>
              <a:rPr lang="sk-SK" dirty="0" smtClean="0"/>
              <a:t>:</a:t>
            </a:r>
            <a:endParaRPr lang="sk-SK" dirty="0"/>
          </a:p>
        </p:txBody>
      </p:sp>
      <p:sp>
        <p:nvSpPr>
          <p:cNvPr id="3" name="Zástupný symbol obsahu 2"/>
          <p:cNvSpPr>
            <a:spLocks noGrp="1"/>
          </p:cNvSpPr>
          <p:nvPr>
            <p:ph idx="1"/>
          </p:nvPr>
        </p:nvSpPr>
        <p:spPr/>
        <p:txBody>
          <a:bodyPr>
            <a:normAutofit/>
          </a:bodyPr>
          <a:lstStyle/>
          <a:p>
            <a:r>
              <a:rPr lang="sk-SK" dirty="0" smtClean="0"/>
              <a:t> </a:t>
            </a:r>
            <a:r>
              <a:rPr lang="sk-SK" b="1" dirty="0" smtClean="0"/>
              <a:t>Počítačový zdrojový kód ako genotyp</a:t>
            </a:r>
          </a:p>
          <a:p>
            <a:r>
              <a:rPr lang="sk-SK" dirty="0" smtClean="0"/>
              <a:t>(</a:t>
            </a:r>
            <a:r>
              <a:rPr lang="sk-SK" i="1" dirty="0" smtClean="0"/>
              <a:t>súbor dedičných faktorov organizmu</a:t>
            </a:r>
            <a:r>
              <a:rPr lang="sk-SK" dirty="0" smtClean="0"/>
              <a:t>) </a:t>
            </a:r>
          </a:p>
          <a:p>
            <a:r>
              <a:rPr lang="sk-SK" dirty="0" smtClean="0"/>
              <a:t> </a:t>
            </a:r>
            <a:r>
              <a:rPr lang="sk-SK" b="1" dirty="0" smtClean="0"/>
              <a:t>výsledný binárny kód ako fenotyp </a:t>
            </a:r>
          </a:p>
          <a:p>
            <a:r>
              <a:rPr lang="sk-SK" dirty="0" smtClean="0"/>
              <a:t>(</a:t>
            </a:r>
            <a:r>
              <a:rPr lang="sk-SK" i="1" dirty="0" smtClean="0"/>
              <a:t>súhrn dedičných vonkajších znakov a vlastností organizmu</a:t>
            </a:r>
            <a:r>
              <a:rPr lang="sk-SK" dirty="0" smtClean="0"/>
              <a:t>)</a:t>
            </a:r>
          </a:p>
          <a:p>
            <a:endParaRPr lang="sk-SK" dirty="0" smtClean="0"/>
          </a:p>
          <a:p>
            <a:r>
              <a:rPr lang="sk-SK" b="1" dirty="0" smtClean="0">
                <a:latin typeface="Tekton Pro" panose="020F0603020208020904" pitchFamily="34" charset="-18"/>
              </a:rPr>
              <a:t>SW proces ako embryonálny vývoj organizmu</a:t>
            </a:r>
          </a:p>
          <a:p>
            <a:endParaRPr lang="sk-SK" dirty="0" smtClean="0"/>
          </a:p>
          <a:p>
            <a:endParaRPr lang="sk-SK" dirty="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900" b="0" i="0" u="none" strike="noStrike" cap="none" normalizeH="0" baseline="0" smtClean="0">
                <a:ln>
                  <a:noFill/>
                </a:ln>
                <a:solidFill>
                  <a:schemeClr val="tx1"/>
                </a:solidFill>
                <a:effectLst/>
                <a:latin typeface="Calibri" pitchFamily="34" charset="0"/>
                <a:ea typeface="Calibri" pitchFamily="34" charset="0"/>
                <a:cs typeface="CMR9"/>
              </a:rPr>
              <a:t> computers and communications</a:t>
            </a:r>
            <a:endParaRPr kumimoji="0" lang="sk-SK"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900" b="0" i="0" u="none" strike="noStrike" cap="none" normalizeH="0" baseline="0" smtClean="0">
                <a:ln>
                  <a:noFill/>
                </a:ln>
                <a:solidFill>
                  <a:schemeClr val="tx1"/>
                </a:solidFill>
                <a:effectLst/>
                <a:latin typeface="Calibri" pitchFamily="34" charset="0"/>
                <a:ea typeface="Calibri" pitchFamily="34" charset="0"/>
                <a:cs typeface="CMR9"/>
              </a:rPr>
              <a:t>networks can be </a:t>
            </a:r>
            <a:r>
              <a:rPr kumimoji="0" lang="sk-SK" sz="900" b="0" i="1" u="none" strike="noStrike" cap="none" normalizeH="0" baseline="0" smtClean="0">
                <a:ln>
                  <a:noFill/>
                </a:ln>
                <a:solidFill>
                  <a:schemeClr val="tx1"/>
                </a:solidFill>
                <a:effectLst/>
                <a:latin typeface="Calibri" pitchFamily="34" charset="0"/>
                <a:ea typeface="Calibri" pitchFamily="34" charset="0"/>
                <a:cs typeface="CMTI9"/>
              </a:rPr>
              <a:t>subjects</a:t>
            </a:r>
            <a:r>
              <a:rPr kumimoji="0" lang="sk-SK" sz="900" b="0" i="0" u="none" strike="noStrike" cap="none" normalizeH="0" baseline="0" smtClean="0">
                <a:ln>
                  <a:noFill/>
                </a:ln>
                <a:solidFill>
                  <a:schemeClr val="tx1"/>
                </a:solidFill>
                <a:effectLst/>
                <a:latin typeface="Calibri" pitchFamily="34" charset="0"/>
                <a:ea typeface="Calibri" pitchFamily="34" charset="0"/>
                <a:cs typeface="CMR9"/>
              </a:rPr>
              <a:t>, as well as tools, for artificial</a:t>
            </a:r>
            <a:endParaRPr kumimoji="0" lang="sk-SK"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900" b="0" i="0" u="none" strike="noStrike" cap="none" normalizeH="0" baseline="0" smtClean="0">
                <a:ln>
                  <a:noFill/>
                </a:ln>
                <a:solidFill>
                  <a:schemeClr val="tx1"/>
                </a:solidFill>
                <a:effectLst/>
                <a:latin typeface="Calibri" pitchFamily="34" charset="0"/>
                <a:ea typeface="Calibri" pitchFamily="34" charset="0"/>
                <a:cs typeface="CMR9"/>
              </a:rPr>
              <a:t>life modelling,</a:t>
            </a: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sk-SK" b="1" dirty="0" err="1" smtClean="0"/>
              <a:t>David</a:t>
            </a:r>
            <a:r>
              <a:rPr lang="sk-SK" b="1" dirty="0" smtClean="0"/>
              <a:t> H. </a:t>
            </a:r>
            <a:r>
              <a:rPr lang="sk-SK" b="1" dirty="0" err="1" smtClean="0"/>
              <a:t>Ackley</a:t>
            </a:r>
            <a:r>
              <a:rPr lang="sk-SK" b="1" dirty="0" smtClean="0"/>
              <a:t>: </a:t>
            </a:r>
          </a:p>
          <a:p>
            <a:r>
              <a:rPr lang="sk-SK" b="1" dirty="0" err="1" smtClean="0"/>
              <a:t>Real</a:t>
            </a:r>
            <a:r>
              <a:rPr lang="sk-SK" b="1" dirty="0" smtClean="0"/>
              <a:t> artificial life: </a:t>
            </a:r>
            <a:r>
              <a:rPr lang="sk-SK" b="1" dirty="0" err="1" smtClean="0"/>
              <a:t>Where</a:t>
            </a:r>
            <a:r>
              <a:rPr lang="sk-SK" b="1" dirty="0" smtClean="0"/>
              <a:t> </a:t>
            </a:r>
            <a:r>
              <a:rPr lang="sk-SK" b="1" dirty="0" err="1" smtClean="0"/>
              <a:t>we</a:t>
            </a:r>
            <a:r>
              <a:rPr lang="sk-SK" b="1" dirty="0" smtClean="0"/>
              <a:t> </a:t>
            </a:r>
            <a:r>
              <a:rPr lang="sk-SK" b="1" dirty="0" err="1" smtClean="0"/>
              <a:t>may</a:t>
            </a:r>
            <a:r>
              <a:rPr lang="sk-SK" b="1" dirty="0" smtClean="0"/>
              <a:t> </a:t>
            </a:r>
            <a:r>
              <a:rPr lang="sk-SK" b="1" dirty="0" err="1" smtClean="0"/>
              <a:t>be</a:t>
            </a:r>
            <a:endParaRPr lang="sk-SK" dirty="0" smtClean="0"/>
          </a:p>
          <a:p>
            <a:r>
              <a:rPr lang="sk-SK" sz="2400" dirty="0" smtClean="0"/>
              <a:t>Department </a:t>
            </a:r>
            <a:r>
              <a:rPr lang="sk-SK" sz="2400" dirty="0" err="1" smtClean="0"/>
              <a:t>of</a:t>
            </a:r>
            <a:r>
              <a:rPr lang="sk-SK" sz="2400" dirty="0" smtClean="0"/>
              <a:t> </a:t>
            </a:r>
            <a:r>
              <a:rPr lang="sk-SK" sz="2400" dirty="0" err="1" smtClean="0"/>
              <a:t>Computer</a:t>
            </a:r>
            <a:r>
              <a:rPr lang="sk-SK" sz="2400" dirty="0" smtClean="0"/>
              <a:t> </a:t>
            </a:r>
            <a:r>
              <a:rPr lang="sk-SK" sz="2400" dirty="0" err="1" smtClean="0"/>
              <a:t>Science</a:t>
            </a:r>
            <a:r>
              <a:rPr lang="sk-SK" sz="2400" dirty="0" smtClean="0"/>
              <a:t>,  </a:t>
            </a:r>
            <a:r>
              <a:rPr lang="sk-SK" sz="2400" dirty="0" err="1" smtClean="0"/>
              <a:t>University</a:t>
            </a:r>
            <a:r>
              <a:rPr lang="sk-SK" sz="2400" dirty="0" smtClean="0"/>
              <a:t> </a:t>
            </a:r>
            <a:r>
              <a:rPr lang="sk-SK" sz="2400" dirty="0" err="1" smtClean="0"/>
              <a:t>of</a:t>
            </a:r>
            <a:r>
              <a:rPr lang="sk-SK" sz="2400" dirty="0" smtClean="0"/>
              <a:t> New </a:t>
            </a:r>
            <a:r>
              <a:rPr lang="sk-SK" sz="2400" dirty="0" err="1" smtClean="0"/>
              <a:t>Mexico</a:t>
            </a:r>
            <a:r>
              <a:rPr lang="sk-SK" sz="2400" i="1" dirty="0" smtClean="0"/>
              <a:t> </a:t>
            </a:r>
            <a:endParaRPr lang="sk-SK" sz="2400" dirty="0" smtClean="0"/>
          </a:p>
          <a:p>
            <a:endParaRPr lang="sk-SK" dirty="0" smtClean="0"/>
          </a:p>
          <a:p>
            <a:r>
              <a:rPr lang="sk-SK" dirty="0" smtClean="0"/>
              <a:t>„</a:t>
            </a:r>
            <a:r>
              <a:rPr lang="sk-SK" dirty="0" err="1" smtClean="0">
                <a:latin typeface="Tekton Pro" panose="020F0603020208020904" pitchFamily="34" charset="-18"/>
              </a:rPr>
              <a:t>computer</a:t>
            </a:r>
            <a:r>
              <a:rPr lang="sk-SK" dirty="0" smtClean="0">
                <a:latin typeface="Tekton Pro" panose="020F0603020208020904" pitchFamily="34" charset="-18"/>
              </a:rPr>
              <a:t> or </a:t>
            </a:r>
            <a:r>
              <a:rPr lang="sk-SK" dirty="0" err="1" smtClean="0">
                <a:latin typeface="Tekton Pro" panose="020F0603020208020904" pitchFamily="34" charset="-18"/>
              </a:rPr>
              <a:t>perhaps</a:t>
            </a:r>
            <a:r>
              <a:rPr lang="sk-SK" dirty="0" smtClean="0">
                <a:latin typeface="Tekton Pro" panose="020F0603020208020904" pitchFamily="34" charset="-18"/>
              </a:rPr>
              <a:t> software </a:t>
            </a:r>
          </a:p>
          <a:p>
            <a:pPr>
              <a:buNone/>
            </a:pPr>
            <a:r>
              <a:rPr lang="sk-SK" i="1" dirty="0" smtClean="0">
                <a:latin typeface="Tekton Pro" panose="020F0603020208020904" pitchFamily="34" charset="-18"/>
              </a:rPr>
              <a:t>    are </a:t>
            </a:r>
            <a:r>
              <a:rPr lang="sk-SK" b="1" i="1" dirty="0" err="1" smtClean="0">
                <a:latin typeface="Tekton Pro" panose="020F0603020208020904" pitchFamily="34" charset="-18"/>
              </a:rPr>
              <a:t>themselves</a:t>
            </a:r>
            <a:r>
              <a:rPr lang="sk-SK" i="1" dirty="0" smtClean="0">
                <a:latin typeface="Tekton Pro" panose="020F0603020208020904" pitchFamily="34" charset="-18"/>
              </a:rPr>
              <a:t> </a:t>
            </a:r>
            <a:r>
              <a:rPr lang="sk-SK" dirty="0" err="1" smtClean="0">
                <a:latin typeface="Tekton Pro" panose="020F0603020208020904" pitchFamily="34" charset="-18"/>
              </a:rPr>
              <a:t>some</a:t>
            </a:r>
            <a:r>
              <a:rPr lang="sk-SK" dirty="0" smtClean="0">
                <a:latin typeface="Tekton Pro" panose="020F0603020208020904" pitchFamily="34" charset="-18"/>
              </a:rPr>
              <a:t> </a:t>
            </a:r>
            <a:r>
              <a:rPr lang="sk-SK" dirty="0" err="1" smtClean="0">
                <a:latin typeface="Tekton Pro" panose="020F0603020208020904" pitchFamily="34" charset="-18"/>
              </a:rPr>
              <a:t>kind</a:t>
            </a:r>
            <a:r>
              <a:rPr lang="sk-SK" dirty="0" smtClean="0">
                <a:latin typeface="Tekton Pro" panose="020F0603020208020904" pitchFamily="34" charset="-18"/>
              </a:rPr>
              <a:t> </a:t>
            </a:r>
            <a:r>
              <a:rPr lang="sk-SK" dirty="0" err="1" smtClean="0">
                <a:latin typeface="Tekton Pro" panose="020F0603020208020904" pitchFamily="34" charset="-18"/>
              </a:rPr>
              <a:t>of</a:t>
            </a:r>
            <a:r>
              <a:rPr lang="sk-SK" dirty="0" smtClean="0">
                <a:latin typeface="Tekton Pro" panose="020F0603020208020904" pitchFamily="34" charset="-18"/>
              </a:rPr>
              <a:t> </a:t>
            </a:r>
            <a:r>
              <a:rPr lang="sk-SK" dirty="0" err="1" smtClean="0">
                <a:latin typeface="Tekton Pro" panose="020F0603020208020904" pitchFamily="34" charset="-18"/>
              </a:rPr>
              <a:t>living</a:t>
            </a:r>
            <a:r>
              <a:rPr lang="sk-SK" dirty="0" smtClean="0">
                <a:latin typeface="Tekton Pro" panose="020F0603020208020904" pitchFamily="34" charset="-18"/>
              </a:rPr>
              <a:t> </a:t>
            </a:r>
            <a:r>
              <a:rPr lang="sk-SK" dirty="0" err="1" smtClean="0">
                <a:latin typeface="Tekton Pro" panose="020F0603020208020904" pitchFamily="34" charset="-18"/>
              </a:rPr>
              <a:t>systems</a:t>
            </a:r>
            <a:r>
              <a:rPr lang="sk-SK" dirty="0" smtClean="0">
                <a:latin typeface="Tekton Pro" panose="020F0603020208020904" pitchFamily="34" charset="-18"/>
              </a:rPr>
              <a:t>“</a:t>
            </a:r>
          </a:p>
          <a:p>
            <a:endParaRPr lang="sk-SK" dirty="0">
              <a:latin typeface="Tekton Pro" panose="020F0603020208020904" pitchFamily="34" charset="-1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Osnova</a:t>
            </a:r>
            <a:endParaRPr lang="sk-SK" dirty="0"/>
          </a:p>
        </p:txBody>
      </p:sp>
      <p:sp>
        <p:nvSpPr>
          <p:cNvPr id="3" name="Zástupný symbol obsahu 2"/>
          <p:cNvSpPr>
            <a:spLocks noGrp="1"/>
          </p:cNvSpPr>
          <p:nvPr>
            <p:ph idx="1"/>
          </p:nvPr>
        </p:nvSpPr>
        <p:spPr/>
        <p:txBody>
          <a:bodyPr/>
          <a:lstStyle/>
          <a:p>
            <a:pPr marL="514350" lvl="0" indent="-514350">
              <a:buAutoNum type="arabicPeriod"/>
            </a:pPr>
            <a:r>
              <a:rPr lang="sk-SK" dirty="0" smtClean="0"/>
              <a:t>Biologické </a:t>
            </a:r>
            <a:r>
              <a:rPr lang="sk-SK" dirty="0"/>
              <a:t>metafory v digitálnom umení a v </a:t>
            </a:r>
            <a:r>
              <a:rPr lang="sk-SK" dirty="0" smtClean="0"/>
              <a:t>ALA</a:t>
            </a:r>
          </a:p>
          <a:p>
            <a:pPr marL="742950" lvl="0" indent="-742950">
              <a:buAutoNum type="arabicPeriod"/>
            </a:pPr>
            <a:r>
              <a:rPr lang="sk-SK" sz="3600" i="1" dirty="0" smtClean="0">
                <a:latin typeface="Tekton Pro" panose="020F0603020208020904" pitchFamily="34" charset="-18"/>
              </a:rPr>
              <a:t>Fenomén vírusu</a:t>
            </a:r>
          </a:p>
          <a:p>
            <a:pPr marL="742950" lvl="0" indent="-742950">
              <a:buAutoNum type="arabicPeriod"/>
            </a:pPr>
            <a:r>
              <a:rPr lang="sk-SK" sz="3600" i="1" dirty="0">
                <a:latin typeface="Tekton Pro" panose="020F0603020208020904" pitchFamily="34" charset="-18"/>
              </a:rPr>
              <a:t>D</a:t>
            </a:r>
            <a:r>
              <a:rPr lang="sk-SK" sz="3600" i="1" dirty="0" smtClean="0">
                <a:latin typeface="Tekton Pro" panose="020F0603020208020904" pitchFamily="34" charset="-18"/>
              </a:rPr>
              <a:t>igitálna </a:t>
            </a:r>
            <a:r>
              <a:rPr lang="sk-SK" sz="3600" i="1" dirty="0" err="1" smtClean="0">
                <a:latin typeface="Tekton Pro" panose="020F0603020208020904" pitchFamily="34" charset="-18"/>
              </a:rPr>
              <a:t>biologizácia</a:t>
            </a:r>
            <a:endParaRPr lang="sk-SK" sz="3600" i="1" dirty="0">
              <a:latin typeface="Tekton Pro" panose="020F0603020208020904" pitchFamily="34" charset="-18"/>
            </a:endParaRPr>
          </a:p>
          <a:p>
            <a:pPr marL="742950" lvl="0" indent="-742950">
              <a:buAutoNum type="arabicPeriod"/>
            </a:pPr>
            <a:r>
              <a:rPr lang="sk-SK" sz="3600" i="1" dirty="0" smtClean="0">
                <a:latin typeface="Tekton Pro" panose="020F0603020208020904" pitchFamily="34" charset="-18"/>
              </a:rPr>
              <a:t>Nákazy </a:t>
            </a:r>
            <a:r>
              <a:rPr lang="sk-SK" sz="3600" i="1" dirty="0">
                <a:latin typeface="Tekton Pro" panose="020F0603020208020904" pitchFamily="34" charset="-18"/>
              </a:rPr>
              <a:t>siete </a:t>
            </a:r>
            <a:endParaRPr lang="sk-SK" sz="3600" i="1" dirty="0" smtClean="0">
              <a:latin typeface="Tekton Pro" panose="020F0603020208020904" pitchFamily="34" charset="-18"/>
            </a:endParaRPr>
          </a:p>
          <a:p>
            <a:pPr marL="742950" lvl="0" indent="-742950">
              <a:buAutoNum type="arabicPeriod"/>
            </a:pPr>
            <a:r>
              <a:rPr lang="sk-SK" sz="3600" i="1" dirty="0" smtClean="0">
                <a:latin typeface="Tekton Pro" panose="020F0603020208020904" pitchFamily="34" charset="-18"/>
              </a:rPr>
              <a:t>Parazitujúci software</a:t>
            </a:r>
          </a:p>
          <a:p>
            <a:pPr marL="0" indent="0">
              <a:buNone/>
            </a:pPr>
            <a:endParaRPr lang="sk-SK" dirty="0"/>
          </a:p>
        </p:txBody>
      </p:sp>
    </p:spTree>
    <p:extLst>
      <p:ext uri="{BB962C8B-B14F-4D97-AF65-F5344CB8AC3E}">
        <p14:creationId xmlns:p14="http://schemas.microsoft.com/office/powerpoint/2010/main" val="223651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sk-SK" i="1" dirty="0" err="1" smtClean="0"/>
              <a:t>Ackley</a:t>
            </a:r>
            <a:r>
              <a:rPr lang="sk-SK" i="1" dirty="0" smtClean="0"/>
              <a:t> porovnáva tradičnú ochranu </a:t>
            </a:r>
            <a:r>
              <a:rPr lang="sk-SK" i="1" dirty="0"/>
              <a:t>„uzavretého zdroja“ – čiže </a:t>
            </a:r>
            <a:r>
              <a:rPr lang="sk-SK" i="1" dirty="0" smtClean="0"/>
              <a:t>„</a:t>
            </a:r>
            <a:r>
              <a:rPr lang="sk-SK" i="1" dirty="0" smtClean="0">
                <a:latin typeface="Tekton Pro" panose="020F0603020208020904" pitchFamily="34" charset="-18"/>
              </a:rPr>
              <a:t>Gate-</a:t>
            </a:r>
            <a:r>
              <a:rPr lang="sk-SK" i="1" dirty="0" err="1" smtClean="0">
                <a:latin typeface="Tekton Pro" panose="020F0603020208020904" pitchFamily="34" charset="-18"/>
              </a:rPr>
              <a:t>ovský</a:t>
            </a:r>
            <a:r>
              <a:rPr lang="sk-SK" i="1" dirty="0" smtClean="0">
                <a:latin typeface="Tekton Pro" panose="020F0603020208020904" pitchFamily="34" charset="-18"/>
              </a:rPr>
              <a:t> model</a:t>
            </a:r>
            <a:r>
              <a:rPr lang="sk-SK" i="1" dirty="0" smtClean="0"/>
              <a:t>“</a:t>
            </a:r>
          </a:p>
          <a:p>
            <a:pPr marL="0" indent="0">
              <a:buNone/>
            </a:pPr>
            <a:r>
              <a:rPr lang="sk-SK" i="1" dirty="0"/>
              <a:t> </a:t>
            </a:r>
            <a:r>
              <a:rPr lang="sk-SK" i="1" dirty="0" smtClean="0"/>
              <a:t>   </a:t>
            </a:r>
            <a:r>
              <a:rPr lang="sk-SK" i="1" dirty="0"/>
              <a:t>prirovnáva k evolúcií </a:t>
            </a:r>
            <a:r>
              <a:rPr lang="sk-SK" i="1" dirty="0" smtClean="0"/>
              <a:t>cicavcov</a:t>
            </a:r>
            <a:endParaRPr lang="sk-SK" dirty="0"/>
          </a:p>
          <a:p>
            <a:r>
              <a:rPr lang="sk-SK" i="1" dirty="0" err="1" smtClean="0">
                <a:latin typeface="Tekton Pro" panose="020F0603020208020904" pitchFamily="34" charset="-18"/>
              </a:rPr>
              <a:t>Free</a:t>
            </a:r>
            <a:r>
              <a:rPr lang="sk-SK" i="1" dirty="0" smtClean="0">
                <a:latin typeface="Tekton Pro" panose="020F0603020208020904" pitchFamily="34" charset="-18"/>
              </a:rPr>
              <a:t> software a </a:t>
            </a:r>
            <a:r>
              <a:rPr lang="sk-SK" i="1" dirty="0" err="1" smtClean="0">
                <a:latin typeface="Tekton Pro" panose="020F0603020208020904" pitchFamily="34" charset="-18"/>
              </a:rPr>
              <a:t>open</a:t>
            </a:r>
            <a:r>
              <a:rPr lang="sk-SK" i="1" dirty="0" smtClean="0">
                <a:latin typeface="Tekton Pro" panose="020F0603020208020904" pitchFamily="34" charset="-18"/>
              </a:rPr>
              <a:t> </a:t>
            </a:r>
            <a:r>
              <a:rPr lang="sk-SK" i="1" dirty="0" err="1" smtClean="0">
                <a:latin typeface="Tekton Pro" panose="020F0603020208020904" pitchFamily="34" charset="-18"/>
              </a:rPr>
              <a:t>networks</a:t>
            </a:r>
            <a:r>
              <a:rPr lang="sk-SK" i="1" dirty="0" smtClean="0">
                <a:latin typeface="Tekton Pro" panose="020F0603020208020904" pitchFamily="34" charset="-18"/>
              </a:rPr>
              <a:t> </a:t>
            </a:r>
            <a:r>
              <a:rPr lang="sk-SK" i="1" dirty="0" smtClean="0"/>
              <a:t>= bakteriálna </a:t>
            </a:r>
            <a:r>
              <a:rPr lang="sk-SK" i="1" dirty="0"/>
              <a:t>evolúcia</a:t>
            </a:r>
            <a:r>
              <a:rPr lang="sk-SK" i="1" dirty="0" smtClean="0"/>
              <a:t>.</a:t>
            </a:r>
          </a:p>
          <a:p>
            <a:endParaRPr lang="sk-SK" i="1" dirty="0" smtClean="0"/>
          </a:p>
          <a:p>
            <a:r>
              <a:rPr lang="sk-SK" i="1" dirty="0" smtClean="0"/>
              <a:t>„</a:t>
            </a:r>
            <a:r>
              <a:rPr lang="sk-SK" i="1" dirty="0"/>
              <a:t>živná pôda“ pre rýchlejšie šírenie kódu</a:t>
            </a:r>
          </a:p>
          <a:p>
            <a:r>
              <a:rPr lang="sk-SK" i="1" dirty="0"/>
              <a:t> možnosť rýchleho šírenia „nákazy“. </a:t>
            </a:r>
            <a:endParaRPr lang="sk-SK" i="1" dirty="0" smtClean="0"/>
          </a:p>
          <a:p>
            <a:r>
              <a:rPr lang="sk-SK" i="1" dirty="0" smtClean="0"/>
              <a:t>David </a:t>
            </a:r>
            <a:r>
              <a:rPr lang="sk-SK" i="1" dirty="0" err="1" smtClean="0"/>
              <a:t>Ackley</a:t>
            </a:r>
            <a:r>
              <a:rPr lang="sk-SK" i="1" dirty="0" smtClean="0"/>
              <a:t> </a:t>
            </a:r>
            <a:r>
              <a:rPr lang="sk-SK" i="1" dirty="0" err="1" smtClean="0"/>
              <a:t>lecture</a:t>
            </a:r>
            <a:r>
              <a:rPr lang="sk-SK" i="1" dirty="0" smtClean="0"/>
              <a:t>: </a:t>
            </a:r>
            <a:endParaRPr lang="sk-SK" i="1" dirty="0"/>
          </a:p>
          <a:p>
            <a:r>
              <a:rPr lang="sk-SK" sz="2400" dirty="0">
                <a:hlinkClick r:id="rId2"/>
              </a:rPr>
              <a:t>https://</a:t>
            </a:r>
            <a:r>
              <a:rPr lang="sk-SK" sz="2400" dirty="0" smtClean="0">
                <a:hlinkClick r:id="rId2"/>
              </a:rPr>
              <a:t>www.youtube.com/watch?v=ws41PAG92xU</a:t>
            </a:r>
            <a:r>
              <a:rPr lang="sk-SK" sz="2400" dirty="0" smtClean="0"/>
              <a:t> </a:t>
            </a:r>
            <a:endParaRPr lang="sk-SK" sz="2400" dirty="0"/>
          </a:p>
          <a:p>
            <a:endParaRPr lang="sk-SK" dirty="0"/>
          </a:p>
        </p:txBody>
      </p:sp>
    </p:spTree>
    <p:extLst>
      <p:ext uri="{BB962C8B-B14F-4D97-AF65-F5344CB8AC3E}">
        <p14:creationId xmlns:p14="http://schemas.microsoft.com/office/powerpoint/2010/main" val="2851928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Professor Hawking</a:t>
            </a:r>
            <a:r>
              <a:rPr lang="sk-SK" dirty="0"/>
              <a:t>: </a:t>
            </a:r>
          </a:p>
        </p:txBody>
      </p:sp>
      <p:sp>
        <p:nvSpPr>
          <p:cNvPr id="3" name="Zástupný symbol obsahu 2"/>
          <p:cNvSpPr>
            <a:spLocks noGrp="1"/>
          </p:cNvSpPr>
          <p:nvPr>
            <p:ph idx="1"/>
          </p:nvPr>
        </p:nvSpPr>
        <p:spPr>
          <a:xfrm>
            <a:off x="228600" y="1484784"/>
            <a:ext cx="9067800" cy="5029200"/>
          </a:xfrm>
        </p:spPr>
        <p:txBody>
          <a:bodyPr/>
          <a:lstStyle/>
          <a:p>
            <a:r>
              <a:rPr lang="sk-SK" dirty="0" smtClean="0"/>
              <a:t>PC vírusy zodpovedajú štandardnej definícií živých systémov, aj keď nemajú svoj vlastný metabolizmus.</a:t>
            </a:r>
          </a:p>
          <a:p>
            <a:r>
              <a:rPr lang="sk-SK" dirty="0" smtClean="0">
                <a:latin typeface="Tekton Pro" panose="020F0603020208020904" pitchFamily="34" charset="-18"/>
              </a:rPr>
              <a:t>„</a:t>
            </a:r>
            <a:r>
              <a:rPr lang="en-US" dirty="0" smtClean="0">
                <a:latin typeface="Tekton Pro" panose="020F0603020208020904" pitchFamily="34" charset="-18"/>
              </a:rPr>
              <a:t>I </a:t>
            </a:r>
            <a:r>
              <a:rPr lang="en-US" dirty="0">
                <a:latin typeface="Tekton Pro" panose="020F0603020208020904" pitchFamily="34" charset="-18"/>
              </a:rPr>
              <a:t>think computer viruses should count as </a:t>
            </a:r>
            <a:r>
              <a:rPr lang="en-US" dirty="0" err="1" smtClean="0">
                <a:latin typeface="Tekton Pro" panose="020F0603020208020904" pitchFamily="34" charset="-18"/>
              </a:rPr>
              <a:t>lif</a:t>
            </a:r>
            <a:r>
              <a:rPr lang="sk-SK" dirty="0" smtClean="0">
                <a:latin typeface="Tekton Pro" panose="020F0603020208020904" pitchFamily="34" charset="-18"/>
              </a:rPr>
              <a:t>e“</a:t>
            </a:r>
            <a:endParaRPr lang="sk-SK" sz="2400" dirty="0"/>
          </a:p>
          <a:p>
            <a:r>
              <a:rPr lang="en-US" i="1" dirty="0">
                <a:latin typeface="Tekton Pro" panose="020F0603020208020904" pitchFamily="34" charset="-18"/>
              </a:rPr>
              <a:t>Although viruses challenge our concept of what "living" means, they are vital members of the web of life </a:t>
            </a:r>
            <a:endParaRPr lang="sk-SK" i="1" dirty="0" smtClean="0">
              <a:latin typeface="Tekton Pro" panose="020F0603020208020904" pitchFamily="34" charset="-18"/>
            </a:endParaRPr>
          </a:p>
          <a:p>
            <a:endParaRPr lang="sk-SK" i="1" dirty="0">
              <a:latin typeface="Tekton Pro" panose="020F0603020208020904" pitchFamily="34" charset="-18"/>
            </a:endParaRPr>
          </a:p>
          <a:p>
            <a:endParaRPr lang="sk-SK" i="1" dirty="0">
              <a:latin typeface="Tekton Pro" panose="020F0603020208020904" pitchFamily="34" charset="-18"/>
            </a:endParaRPr>
          </a:p>
        </p:txBody>
      </p:sp>
    </p:spTree>
    <p:extLst>
      <p:ext uri="{BB962C8B-B14F-4D97-AF65-F5344CB8AC3E}">
        <p14:creationId xmlns:p14="http://schemas.microsoft.com/office/powerpoint/2010/main" val="1636885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endParaRPr lang="sk-SK" dirty="0"/>
          </a:p>
        </p:txBody>
      </p:sp>
      <p:sp>
        <p:nvSpPr>
          <p:cNvPr id="5" name="Podnadpis 4"/>
          <p:cNvSpPr>
            <a:spLocks noGrp="1"/>
          </p:cNvSpPr>
          <p:nvPr>
            <p:ph type="subTitle" idx="1"/>
          </p:nvPr>
        </p:nvSpPr>
        <p:spPr>
          <a:xfrm>
            <a:off x="1104900" y="3645024"/>
            <a:ext cx="7239000" cy="457200"/>
          </a:xfrm>
        </p:spPr>
        <p:txBody>
          <a:bodyPr/>
          <a:lstStyle/>
          <a:p>
            <a:r>
              <a:rPr lang="sk-SK" sz="6000" u="sng" dirty="0" smtClean="0"/>
              <a:t>Nákazy siete</a:t>
            </a:r>
            <a:endParaRPr lang="sk-SK" sz="6000" dirty="0"/>
          </a:p>
        </p:txBody>
      </p:sp>
    </p:spTree>
    <p:extLst>
      <p:ext uri="{BB962C8B-B14F-4D97-AF65-F5344CB8AC3E}">
        <p14:creationId xmlns:p14="http://schemas.microsoft.com/office/powerpoint/2010/main" val="3405600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Thomas</a:t>
            </a:r>
            <a:r>
              <a:rPr lang="sk-SK" dirty="0" smtClean="0"/>
              <a:t> </a:t>
            </a:r>
            <a:r>
              <a:rPr lang="sk-SK" dirty="0" err="1" smtClean="0"/>
              <a:t>Ray</a:t>
            </a:r>
            <a:r>
              <a:rPr lang="sk-SK" dirty="0" smtClean="0"/>
              <a:t>: </a:t>
            </a:r>
            <a:r>
              <a:rPr lang="sk-SK" i="1" dirty="0" err="1" smtClean="0"/>
              <a:t>InternetTierra</a:t>
            </a:r>
            <a:r>
              <a:rPr lang="sk-SK" i="1" dirty="0" smtClean="0"/>
              <a:t> 2.0. </a:t>
            </a:r>
            <a:endParaRPr lang="sk-SK" dirty="0"/>
          </a:p>
        </p:txBody>
      </p:sp>
      <p:pic>
        <p:nvPicPr>
          <p:cNvPr id="4" name="Zástupný symbol obsahu 3" descr="almonda.jpg"/>
          <p:cNvPicPr>
            <a:picLocks noGrp="1" noChangeAspect="1"/>
          </p:cNvPicPr>
          <p:nvPr>
            <p:ph idx="1"/>
          </p:nvPr>
        </p:nvPicPr>
        <p:blipFill>
          <a:blip r:embed="rId2" cstate="print"/>
          <a:stretch>
            <a:fillRect/>
          </a:stretch>
        </p:blipFill>
        <p:spPr>
          <a:xfrm>
            <a:off x="1547664" y="1517908"/>
            <a:ext cx="5760639" cy="4435696"/>
          </a:xfrm>
        </p:spPr>
      </p:pic>
      <p:sp>
        <p:nvSpPr>
          <p:cNvPr id="5" name="Obdĺžnik 4"/>
          <p:cNvSpPr/>
          <p:nvPr/>
        </p:nvSpPr>
        <p:spPr>
          <a:xfrm>
            <a:off x="395536" y="6027003"/>
            <a:ext cx="8748464" cy="830997"/>
          </a:xfrm>
          <a:prstGeom prst="rect">
            <a:avLst/>
          </a:prstGeom>
        </p:spPr>
        <p:txBody>
          <a:bodyPr wrap="square">
            <a:spAutoFit/>
          </a:bodyPr>
          <a:lstStyle/>
          <a:p>
            <a:r>
              <a:rPr lang="sk-SK" sz="1600" dirty="0" smtClean="0"/>
              <a:t>Digitálne organizmy v systéme </a:t>
            </a:r>
            <a:r>
              <a:rPr lang="sk-SK" sz="1600" dirty="0" err="1" smtClean="0"/>
              <a:t>Tierra</a:t>
            </a:r>
            <a:r>
              <a:rPr lang="sk-SK" sz="1600" dirty="0" smtClean="0"/>
              <a:t>: hostitelia – dlhé červené organizmy (programy),</a:t>
            </a:r>
            <a:br>
              <a:rPr lang="sk-SK" sz="1600" dirty="0" smtClean="0"/>
            </a:br>
            <a:r>
              <a:rPr lang="sk-SK" sz="1600" dirty="0" smtClean="0"/>
              <a:t>parazity – krátke žlté organizmy (programy), ďalšie farby - iné mutácie pôvodných</a:t>
            </a:r>
            <a:br>
              <a:rPr lang="sk-SK" sz="1600" dirty="0" smtClean="0"/>
            </a:br>
            <a:r>
              <a:rPr lang="sk-SK" sz="1600" dirty="0" smtClean="0"/>
              <a:t>programov. Zdroj: </a:t>
            </a:r>
            <a:r>
              <a:rPr lang="sk-SK" sz="1600" dirty="0" err="1" smtClean="0"/>
              <a:t>Tierra</a:t>
            </a:r>
            <a:endParaRPr lang="sk-SK"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Internet </a:t>
            </a:r>
            <a:r>
              <a:rPr lang="sk-SK" dirty="0" err="1" smtClean="0"/>
              <a:t>Tierra</a:t>
            </a:r>
            <a:r>
              <a:rPr lang="sk-SK" dirty="0" smtClean="0"/>
              <a:t>:</a:t>
            </a:r>
            <a:endParaRPr lang="sk-SK" dirty="0"/>
          </a:p>
        </p:txBody>
      </p:sp>
      <p:sp>
        <p:nvSpPr>
          <p:cNvPr id="3" name="Zástupný symbol obsahu 2"/>
          <p:cNvSpPr>
            <a:spLocks noGrp="1"/>
          </p:cNvSpPr>
          <p:nvPr>
            <p:ph idx="1"/>
          </p:nvPr>
        </p:nvSpPr>
        <p:spPr/>
        <p:txBody>
          <a:bodyPr>
            <a:normAutofit/>
          </a:bodyPr>
          <a:lstStyle/>
          <a:p>
            <a:r>
              <a:rPr lang="sk-SK" i="1" dirty="0" err="1" smtClean="0"/>
              <a:t>topologická</a:t>
            </a:r>
            <a:r>
              <a:rPr lang="sk-SK" i="1" dirty="0" smtClean="0"/>
              <a:t> komplexnosť a dynamika  internetu poskytne ideálne prostredie pre tento typ evolúcie.</a:t>
            </a:r>
          </a:p>
          <a:p>
            <a:r>
              <a:rPr lang="sk-SK" i="1" dirty="0" smtClean="0"/>
              <a:t>internet  ako prísľub digitálnej diverzity</a:t>
            </a:r>
            <a:endParaRPr lang="sk-SK" dirty="0" smtClean="0"/>
          </a:p>
          <a:p>
            <a:r>
              <a:rPr lang="sk-SK" b="1" i="1" dirty="0" smtClean="0"/>
              <a:t>Cieľ:</a:t>
            </a:r>
          </a:p>
          <a:p>
            <a:r>
              <a:rPr lang="sk-SK" i="1" dirty="0" smtClean="0">
                <a:latin typeface="Tekton Pro" panose="020F0603020208020904" pitchFamily="34" charset="-18"/>
              </a:rPr>
              <a:t>z individuálnych organizmov vytvoriť viacbunkové- </a:t>
            </a:r>
            <a:r>
              <a:rPr lang="sk-SK" i="1" dirty="0" err="1" smtClean="0">
                <a:latin typeface="Tekton Pro" panose="020F0603020208020904" pitchFamily="34" charset="-18"/>
              </a:rPr>
              <a:t>multicellular</a:t>
            </a:r>
            <a:r>
              <a:rPr lang="sk-SK" i="1" dirty="0" smtClean="0">
                <a:latin typeface="Tekton Pro" panose="020F0603020208020904" pitchFamily="34" charset="-18"/>
              </a:rPr>
              <a:t> organizmy</a:t>
            </a:r>
            <a:endParaRPr lang="sk-SK" dirty="0" smtClean="0">
              <a:latin typeface="Tekton Pro" panose="020F0603020208020904" pitchFamily="34" charset="-18"/>
            </a:endParaRPr>
          </a:p>
          <a:p>
            <a:r>
              <a:rPr lang="sk-SK" i="1" dirty="0" smtClean="0">
                <a:latin typeface="Tekton Pro" panose="020F0603020208020904" pitchFamily="34" charset="-18"/>
              </a:rPr>
              <a:t>z </a:t>
            </a:r>
            <a:r>
              <a:rPr lang="sk-SK" i="1" dirty="0" err="1" smtClean="0">
                <a:latin typeface="Tekton Pro" panose="020F0603020208020904" pitchFamily="34" charset="-18"/>
              </a:rPr>
              <a:t>Tierry</a:t>
            </a:r>
            <a:r>
              <a:rPr lang="sk-SK" i="1" dirty="0" smtClean="0">
                <a:latin typeface="Tekton Pro" panose="020F0603020208020904" pitchFamily="34" charset="-18"/>
              </a:rPr>
              <a:t> sa mal stať WILD SW, kde by vznikali úplne nové formy, žijúce voľne v  digitálnej biodiverzite</a:t>
            </a:r>
            <a:r>
              <a:rPr lang="sk-SK" i="1" dirty="0" smtClean="0"/>
              <a:t>.</a:t>
            </a:r>
            <a:endParaRPr lang="sk-SK"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„nákaza siete“</a:t>
            </a:r>
            <a:endParaRPr lang="sk-SK" dirty="0"/>
          </a:p>
        </p:txBody>
      </p:sp>
      <p:sp>
        <p:nvSpPr>
          <p:cNvPr id="3" name="Zástupný symbol obsahu 2"/>
          <p:cNvSpPr>
            <a:spLocks noGrp="1"/>
          </p:cNvSpPr>
          <p:nvPr>
            <p:ph idx="1"/>
          </p:nvPr>
        </p:nvSpPr>
        <p:spPr>
          <a:xfrm>
            <a:off x="248642" y="1407253"/>
            <a:ext cx="6491064" cy="4625609"/>
          </a:xfrm>
        </p:spPr>
        <p:txBody>
          <a:bodyPr>
            <a:normAutofit fontScale="77500" lnSpcReduction="20000"/>
          </a:bodyPr>
          <a:lstStyle/>
          <a:p>
            <a:r>
              <a:rPr lang="en-US" sz="2600" b="1" dirty="0" smtClean="0"/>
              <a:t>Jussi </a:t>
            </a:r>
            <a:r>
              <a:rPr lang="en-US" sz="2600" b="1" dirty="0" err="1" smtClean="0"/>
              <a:t>Parikka</a:t>
            </a:r>
            <a:r>
              <a:rPr lang="en-US" sz="2600" b="1" dirty="0" smtClean="0"/>
              <a:t> : </a:t>
            </a:r>
            <a:r>
              <a:rPr lang="en-US" sz="2600" i="1" dirty="0" smtClean="0">
                <a:latin typeface="Tekton Pro" panose="020F0603020208020904" pitchFamily="34" charset="-18"/>
              </a:rPr>
              <a:t>The Universal</a:t>
            </a:r>
            <a:r>
              <a:rPr lang="sk-SK" sz="2600" i="1" dirty="0" smtClean="0">
                <a:latin typeface="Tekton Pro" panose="020F0603020208020904" pitchFamily="34" charset="-18"/>
              </a:rPr>
              <a:t> </a:t>
            </a:r>
            <a:r>
              <a:rPr lang="en-US" sz="2600" i="1" dirty="0" smtClean="0">
                <a:latin typeface="Tekton Pro" panose="020F0603020208020904" pitchFamily="34" charset="-18"/>
              </a:rPr>
              <a:t>Viral Machine</a:t>
            </a:r>
            <a:r>
              <a:rPr lang="sk-SK" sz="2600" i="1" dirty="0" smtClean="0">
                <a:latin typeface="Tekton Pro" panose="020F0603020208020904" pitchFamily="34" charset="-18"/>
              </a:rPr>
              <a:t>.</a:t>
            </a:r>
          </a:p>
          <a:p>
            <a:r>
              <a:rPr lang="en-US" sz="2600" i="1" dirty="0" smtClean="0">
                <a:latin typeface="Tekton Pro" panose="020F0603020208020904" pitchFamily="34" charset="-18"/>
              </a:rPr>
              <a:t>Bits, Parasites and the Media </a:t>
            </a:r>
            <a:endParaRPr lang="sk-SK" sz="2600" i="1" dirty="0" smtClean="0">
              <a:latin typeface="Tekton Pro" panose="020F0603020208020904" pitchFamily="34" charset="-18"/>
            </a:endParaRPr>
          </a:p>
          <a:p>
            <a:r>
              <a:rPr lang="sk-SK" sz="2600" dirty="0" err="1" smtClean="0">
                <a:latin typeface="Tekton Pro" panose="020F0603020208020904" pitchFamily="34" charset="-18"/>
              </a:rPr>
              <a:t>Digital</a:t>
            </a:r>
            <a:r>
              <a:rPr lang="sk-SK" sz="2600" dirty="0" smtClean="0">
                <a:latin typeface="Tekton Pro" panose="020F0603020208020904" pitchFamily="34" charset="-18"/>
              </a:rPr>
              <a:t> </a:t>
            </a:r>
            <a:r>
              <a:rPr lang="sk-SK" sz="2600" dirty="0" err="1" smtClean="0">
                <a:latin typeface="Tekton Pro" panose="020F0603020208020904" pitchFamily="34" charset="-18"/>
              </a:rPr>
              <a:t>Contagions</a:t>
            </a:r>
            <a:r>
              <a:rPr lang="sk-SK" sz="2600" dirty="0" smtClean="0"/>
              <a:t> 2007</a:t>
            </a:r>
          </a:p>
          <a:p>
            <a:r>
              <a:rPr lang="sk-SK" sz="2600" dirty="0" err="1" smtClean="0"/>
              <a:t>The</a:t>
            </a:r>
            <a:r>
              <a:rPr lang="sk-SK" sz="2600" dirty="0" smtClean="0"/>
              <a:t> Spam </a:t>
            </a:r>
            <a:r>
              <a:rPr lang="sk-SK" sz="2600" dirty="0" err="1" smtClean="0"/>
              <a:t>Book</a:t>
            </a:r>
            <a:r>
              <a:rPr lang="sk-SK" sz="2600" dirty="0" smtClean="0"/>
              <a:t> 2009</a:t>
            </a:r>
          </a:p>
          <a:p>
            <a:endParaRPr lang="sk-SK" i="1" dirty="0" smtClean="0"/>
          </a:p>
          <a:p>
            <a:r>
              <a:rPr lang="sk-SK" i="1" dirty="0" smtClean="0"/>
              <a:t>„ </a:t>
            </a:r>
            <a:r>
              <a:rPr lang="sk-SK" b="1" i="1" dirty="0" err="1" smtClean="0">
                <a:latin typeface="Tekton Pro" panose="020F0603020208020904" pitchFamily="34" charset="-18"/>
              </a:rPr>
              <a:t>Look</a:t>
            </a:r>
            <a:r>
              <a:rPr lang="sk-SK" b="1" i="1" dirty="0" smtClean="0">
                <a:latin typeface="Tekton Pro" panose="020F0603020208020904" pitchFamily="34" charset="-18"/>
              </a:rPr>
              <a:t> at </a:t>
            </a:r>
            <a:r>
              <a:rPr lang="sk-SK" b="1" i="1" dirty="0" err="1" smtClean="0">
                <a:latin typeface="Tekton Pro" panose="020F0603020208020904" pitchFamily="34" charset="-18"/>
              </a:rPr>
              <a:t>the</a:t>
            </a:r>
            <a:r>
              <a:rPr lang="sk-SK" b="1" i="1" dirty="0" smtClean="0">
                <a:latin typeface="Tekton Pro" panose="020F0603020208020904" pitchFamily="34" charset="-18"/>
              </a:rPr>
              <a:t> </a:t>
            </a:r>
            <a:r>
              <a:rPr lang="sk-SK" b="1" i="1" dirty="0" err="1" smtClean="0">
                <a:latin typeface="Tekton Pro" panose="020F0603020208020904" pitchFamily="34" charset="-18"/>
              </a:rPr>
              <a:t>media</a:t>
            </a:r>
            <a:r>
              <a:rPr lang="sk-SK" b="1" i="1" dirty="0" smtClean="0">
                <a:latin typeface="Tekton Pro" panose="020F0603020208020904" pitchFamily="34" charset="-18"/>
              </a:rPr>
              <a:t> as </a:t>
            </a:r>
            <a:r>
              <a:rPr lang="sk-SK" b="1" i="1" dirty="0" err="1" smtClean="0">
                <a:latin typeface="Tekton Pro" panose="020F0603020208020904" pitchFamily="34" charset="-18"/>
              </a:rPr>
              <a:t>insects</a:t>
            </a:r>
            <a:r>
              <a:rPr lang="sk-SK" i="1" dirty="0" smtClean="0"/>
              <a:t>.“</a:t>
            </a:r>
            <a:endParaRPr lang="sk-SK" dirty="0" smtClean="0"/>
          </a:p>
          <a:p>
            <a:endParaRPr lang="sk-SK" i="1" dirty="0" smtClean="0"/>
          </a:p>
          <a:p>
            <a:r>
              <a:rPr lang="sk-SK" dirty="0" smtClean="0"/>
              <a:t>modely hmyzu používa pre popis organizácie  počítačovej vedy a digitálnej kultúry. </a:t>
            </a:r>
          </a:p>
          <a:p>
            <a:r>
              <a:rPr lang="sk-SK" dirty="0" smtClean="0"/>
              <a:t>Z </a:t>
            </a:r>
            <a:r>
              <a:rPr lang="sk-SK" dirty="0"/>
              <a:t>etnologického </a:t>
            </a:r>
            <a:r>
              <a:rPr lang="sk-SK" dirty="0" smtClean="0"/>
              <a:t>hľadiska </a:t>
            </a:r>
            <a:r>
              <a:rPr lang="sk-SK" dirty="0"/>
              <a:t>biologické a technologické telá (systémy) zdieľajú vzťahy, vnemy a dojmy. Preto navrhuje </a:t>
            </a:r>
            <a:r>
              <a:rPr lang="sk-SK" u="sng" dirty="0">
                <a:effectLst>
                  <a:outerShdw blurRad="38100" dist="38100" dir="2700000" algn="tl">
                    <a:srgbClr val="000000">
                      <a:alpha val="43137"/>
                    </a:srgbClr>
                  </a:outerShdw>
                </a:effectLst>
              </a:rPr>
              <a:t>etnológiu ako mediálnu teóriu</a:t>
            </a:r>
            <a:r>
              <a:rPr lang="sk-SK" dirty="0"/>
              <a:t>.</a:t>
            </a:r>
          </a:p>
          <a:p>
            <a:endParaRPr lang="sk-SK" i="1" dirty="0" smtClean="0"/>
          </a:p>
          <a:p>
            <a:endParaRPr lang="sk-SK" dirty="0"/>
          </a:p>
        </p:txBody>
      </p:sp>
      <p:pic>
        <p:nvPicPr>
          <p:cNvPr id="5" name="Picture 2" descr="H:\ALA TIM\BLOK 4\parikka_humboldt_fellowship.Maincontent.0002.Image.gif"/>
          <p:cNvPicPr>
            <a:picLocks noChangeAspect="1" noChangeArrowheads="1"/>
          </p:cNvPicPr>
          <p:nvPr/>
        </p:nvPicPr>
        <p:blipFill>
          <a:blip r:embed="rId2" cstate="print"/>
          <a:srcRect/>
          <a:stretch>
            <a:fillRect/>
          </a:stretch>
        </p:blipFill>
        <p:spPr bwMode="auto">
          <a:xfrm>
            <a:off x="6495393" y="1407253"/>
            <a:ext cx="2554014" cy="3405352"/>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Jussi</a:t>
            </a:r>
            <a:r>
              <a:rPr lang="sk-SK" dirty="0" smtClean="0"/>
              <a:t> </a:t>
            </a:r>
            <a:r>
              <a:rPr lang="sk-SK" dirty="0" err="1" smtClean="0"/>
              <a:t>Parikka</a:t>
            </a:r>
            <a:endParaRPr lang="sk-SK" dirty="0"/>
          </a:p>
        </p:txBody>
      </p:sp>
      <p:sp>
        <p:nvSpPr>
          <p:cNvPr id="3" name="Zástupný symbol obsahu 2"/>
          <p:cNvSpPr>
            <a:spLocks noGrp="1"/>
          </p:cNvSpPr>
          <p:nvPr>
            <p:ph idx="1"/>
          </p:nvPr>
        </p:nvSpPr>
        <p:spPr/>
        <p:txBody>
          <a:bodyPr/>
          <a:lstStyle/>
          <a:p>
            <a:endParaRPr lang="sk-SK" dirty="0" smtClean="0"/>
          </a:p>
          <a:p>
            <a:endParaRPr lang="sk-SK" dirty="0"/>
          </a:p>
          <a:p>
            <a:r>
              <a:rPr lang="sk-SK" dirty="0" smtClean="0"/>
              <a:t>„</a:t>
            </a:r>
            <a:r>
              <a:rPr lang="sk-SK" i="1" dirty="0" smtClean="0">
                <a:latin typeface="Tekton Pro" panose="020F0603020208020904" pitchFamily="34" charset="-18"/>
              </a:rPr>
              <a:t>Marginálne </a:t>
            </a:r>
            <a:r>
              <a:rPr lang="sk-SK" i="1" dirty="0">
                <a:latin typeface="Tekton Pro" panose="020F0603020208020904" pitchFamily="34" charset="-18"/>
              </a:rPr>
              <a:t>PC </a:t>
            </a:r>
            <a:r>
              <a:rPr lang="sk-SK" i="1" dirty="0" err="1">
                <a:latin typeface="Tekton Pro" panose="020F0603020208020904" pitchFamily="34" charset="-18"/>
              </a:rPr>
              <a:t>progamy</a:t>
            </a:r>
            <a:r>
              <a:rPr lang="sk-SK" i="1" dirty="0">
                <a:latin typeface="Tekton Pro" panose="020F0603020208020904" pitchFamily="34" charset="-18"/>
              </a:rPr>
              <a:t> poskytujú kľúč k pochopeniu podmienok </a:t>
            </a:r>
            <a:r>
              <a:rPr lang="sk-SK" i="1" dirty="0" err="1">
                <a:latin typeface="Tekton Pro" panose="020F0603020208020904" pitchFamily="34" charset="-18"/>
              </a:rPr>
              <a:t>network</a:t>
            </a:r>
            <a:r>
              <a:rPr lang="sk-SK" i="1" dirty="0">
                <a:latin typeface="Tekton Pro" panose="020F0603020208020904" pitchFamily="34" charset="-18"/>
              </a:rPr>
              <a:t> </a:t>
            </a:r>
            <a:r>
              <a:rPr lang="sk-SK" i="1" dirty="0" err="1">
                <a:latin typeface="Tekton Pro" panose="020F0603020208020904" pitchFamily="34" charset="-18"/>
              </a:rPr>
              <a:t>age</a:t>
            </a:r>
            <a:r>
              <a:rPr lang="sk-SK" i="1" dirty="0">
                <a:latin typeface="Tekton Pro" panose="020F0603020208020904" pitchFamily="34" charset="-18"/>
              </a:rPr>
              <a:t>. </a:t>
            </a:r>
          </a:p>
          <a:p>
            <a:endParaRPr lang="sk-SK" i="1" dirty="0" smtClean="0">
              <a:latin typeface="Tekton Pro" panose="020F0603020208020904" pitchFamily="34" charset="-18"/>
            </a:endParaRPr>
          </a:p>
          <a:p>
            <a:endParaRPr lang="sk-SK" i="1" dirty="0">
              <a:latin typeface="Tekton Pro" panose="020F0603020208020904" pitchFamily="34" charset="-18"/>
            </a:endParaRPr>
          </a:p>
          <a:p>
            <a:r>
              <a:rPr lang="sk-SK" i="1" dirty="0" smtClean="0">
                <a:latin typeface="Tekton Pro" panose="020F0603020208020904" pitchFamily="34" charset="-18"/>
              </a:rPr>
              <a:t>Nie </a:t>
            </a:r>
            <a:r>
              <a:rPr lang="sk-SK" i="1" dirty="0">
                <a:latin typeface="Tekton Pro" panose="020F0603020208020904" pitchFamily="34" charset="-18"/>
              </a:rPr>
              <a:t>sú chybami mediálnej kultúry, ale sú prirodzeným módom digitálnych médií</a:t>
            </a:r>
            <a:r>
              <a:rPr lang="sk-SK" i="1" dirty="0" smtClean="0">
                <a:latin typeface="Tekton Pro" panose="020F0603020208020904" pitchFamily="34" charset="-18"/>
              </a:rPr>
              <a:t>.“ </a:t>
            </a:r>
            <a:endParaRPr lang="sk-SK" i="1" dirty="0">
              <a:latin typeface="Tekton Pro" panose="020F0603020208020904" pitchFamily="34" charset="-18"/>
            </a:endParaRPr>
          </a:p>
          <a:p>
            <a:endParaRPr lang="sk-SK" dirty="0"/>
          </a:p>
        </p:txBody>
      </p:sp>
    </p:spTree>
    <p:extLst>
      <p:ext uri="{BB962C8B-B14F-4D97-AF65-F5344CB8AC3E}">
        <p14:creationId xmlns:p14="http://schemas.microsoft.com/office/powerpoint/2010/main" val="3861393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endParaRPr lang="sk-SK" b="0" dirty="0" smtClean="0"/>
          </a:p>
          <a:p>
            <a:r>
              <a:rPr lang="sk-SK" b="0" dirty="0" smtClean="0"/>
              <a:t>Biológovia</a:t>
            </a:r>
            <a:r>
              <a:rPr lang="sk-SK" dirty="0" smtClean="0"/>
              <a:t>: </a:t>
            </a:r>
          </a:p>
          <a:p>
            <a:r>
              <a:rPr lang="sk-SK" dirty="0" smtClean="0"/>
              <a:t>„</a:t>
            </a:r>
            <a:r>
              <a:rPr lang="sk-SK" i="1" dirty="0" smtClean="0">
                <a:latin typeface="Tekton Pro" panose="020F0603020208020904" pitchFamily="34" charset="-18"/>
              </a:rPr>
              <a:t>hocikde</a:t>
            </a:r>
            <a:r>
              <a:rPr lang="sk-SK" i="1" dirty="0">
                <a:latin typeface="Tekton Pro" panose="020F0603020208020904" pitchFamily="34" charset="-18"/>
              </a:rPr>
              <a:t>, kde je život, predpokladáme </a:t>
            </a:r>
            <a:r>
              <a:rPr lang="sk-SK" i="1" dirty="0" smtClean="0">
                <a:latin typeface="Tekton Pro" panose="020F0603020208020904" pitchFamily="34" charset="-18"/>
              </a:rPr>
              <a:t>vírusy</a:t>
            </a:r>
            <a:r>
              <a:rPr lang="sk-SK" dirty="0" smtClean="0"/>
              <a:t>”</a:t>
            </a:r>
          </a:p>
          <a:p>
            <a:endParaRPr lang="sk-SK" dirty="0" smtClean="0"/>
          </a:p>
          <a:p>
            <a:endParaRPr lang="sk-SK" dirty="0"/>
          </a:p>
          <a:p>
            <a:r>
              <a:rPr lang="sk-SK" b="0" i="1" dirty="0"/>
              <a:t>Polemika: vírusy a neorganický život </a:t>
            </a:r>
            <a:r>
              <a:rPr lang="sk-SK" b="0" i="1" dirty="0" smtClean="0"/>
              <a:t>sa </a:t>
            </a:r>
            <a:r>
              <a:rPr lang="sk-SK" b="0" i="1" dirty="0"/>
              <a:t>považujú za procesy nie stabilné entity.</a:t>
            </a:r>
          </a:p>
          <a:p>
            <a:r>
              <a:rPr lang="sk-SK" b="0" i="1" dirty="0" smtClean="0"/>
              <a:t>V </a:t>
            </a:r>
            <a:r>
              <a:rPr lang="sk-SK" b="0" i="1" dirty="0"/>
              <a:t>podstate sa ani nepovažujú za život v každodennom </a:t>
            </a:r>
            <a:r>
              <a:rPr lang="sk-SK" b="0" i="1" dirty="0" smtClean="0"/>
              <a:t>chápaní</a:t>
            </a:r>
            <a:endParaRPr lang="sk-SK" b="0" i="1" dirty="0"/>
          </a:p>
          <a:p>
            <a:endParaRPr lang="sk-SK" dirty="0"/>
          </a:p>
        </p:txBody>
      </p:sp>
    </p:spTree>
    <p:extLst>
      <p:ext uri="{BB962C8B-B14F-4D97-AF65-F5344CB8AC3E}">
        <p14:creationId xmlns:p14="http://schemas.microsoft.com/office/powerpoint/2010/main" val="108317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cap="all" dirty="0" err="1" smtClean="0"/>
              <a:t>PARAZITUjÚCI</a:t>
            </a:r>
            <a:r>
              <a:rPr lang="sk-SK" sz="3200" cap="all" dirty="0" smtClean="0"/>
              <a:t> SW</a:t>
            </a:r>
            <a:endParaRPr lang="sk-SK" dirty="0"/>
          </a:p>
        </p:txBody>
      </p:sp>
      <p:sp>
        <p:nvSpPr>
          <p:cNvPr id="3" name="Zástupný symbol obsahu 2"/>
          <p:cNvSpPr>
            <a:spLocks noGrp="1"/>
          </p:cNvSpPr>
          <p:nvPr>
            <p:ph idx="1"/>
          </p:nvPr>
        </p:nvSpPr>
        <p:spPr/>
        <p:txBody>
          <a:bodyPr/>
          <a:lstStyle/>
          <a:p>
            <a:r>
              <a:rPr lang="sk-SK" dirty="0" smtClean="0"/>
              <a:t>Mgr</a:t>
            </a:r>
            <a:r>
              <a:rPr lang="sk-SK" dirty="0"/>
              <a:t>. Art. Michal </a:t>
            </a:r>
            <a:r>
              <a:rPr lang="sk-SK" dirty="0" err="1"/>
              <a:t>Šimonfy</a:t>
            </a:r>
            <a:r>
              <a:rPr lang="sk-SK" dirty="0"/>
              <a:t>: </a:t>
            </a:r>
            <a:r>
              <a:rPr lang="sk-SK" i="1" dirty="0" err="1">
                <a:latin typeface="Tekton Pro" panose="020F0603020208020904" pitchFamily="34" charset="-18"/>
              </a:rPr>
              <a:t>Life</a:t>
            </a:r>
            <a:r>
              <a:rPr lang="sk-SK" i="1" dirty="0">
                <a:latin typeface="Tekton Pro" panose="020F0603020208020904" pitchFamily="34" charset="-18"/>
              </a:rPr>
              <a:t> of </a:t>
            </a:r>
            <a:r>
              <a:rPr lang="sk-SK" i="1" dirty="0" err="1">
                <a:latin typeface="Tekton Pro" panose="020F0603020208020904" pitchFamily="34" charset="-18"/>
              </a:rPr>
              <a:t>Your</a:t>
            </a:r>
            <a:r>
              <a:rPr lang="sk-SK" i="1" dirty="0">
                <a:latin typeface="Tekton Pro" panose="020F0603020208020904" pitchFamily="34" charset="-18"/>
              </a:rPr>
              <a:t> </a:t>
            </a:r>
            <a:r>
              <a:rPr lang="sk-SK" i="1" dirty="0" err="1" smtClean="0">
                <a:latin typeface="Tekton Pro" panose="020F0603020208020904" pitchFamily="34" charset="-18"/>
              </a:rPr>
              <a:t>Words</a:t>
            </a:r>
            <a:endParaRPr lang="sk-SK" baseline="30000" dirty="0"/>
          </a:p>
          <a:p>
            <a:r>
              <a:rPr lang="sk-SK" i="1" dirty="0" smtClean="0"/>
              <a:t>(2010-2011)</a:t>
            </a:r>
          </a:p>
          <a:p>
            <a:endParaRPr lang="sk-SK" i="1" dirty="0"/>
          </a:p>
          <a:p>
            <a:r>
              <a:rPr lang="sk-SK" i="1" dirty="0" smtClean="0">
                <a:latin typeface="Tekton Pro" panose="020F0603020208020904" pitchFamily="34" charset="-18"/>
              </a:rPr>
              <a:t>Použité </a:t>
            </a:r>
            <a:r>
              <a:rPr lang="sk-SK" i="1" dirty="0">
                <a:latin typeface="Tekton Pro" panose="020F0603020208020904" pitchFamily="34" charset="-18"/>
              </a:rPr>
              <a:t>technológie: </a:t>
            </a:r>
            <a:r>
              <a:rPr lang="sk-SK" i="1" dirty="0" err="1">
                <a:latin typeface="Tekton Pro" panose="020F0603020208020904" pitchFamily="34" charset="-18"/>
              </a:rPr>
              <a:t>twitter</a:t>
            </a:r>
            <a:r>
              <a:rPr lang="sk-SK" i="1" dirty="0">
                <a:latin typeface="Tekton Pro" panose="020F0603020208020904" pitchFamily="34" charset="-18"/>
              </a:rPr>
              <a:t> stream API, c++, </a:t>
            </a:r>
            <a:r>
              <a:rPr lang="sk-SK" i="1" dirty="0" err="1">
                <a:latin typeface="Tekton Pro" panose="020F0603020208020904" pitchFamily="34" charset="-18"/>
              </a:rPr>
              <a:t>openFrameworks</a:t>
            </a:r>
            <a:r>
              <a:rPr lang="sk-SK" i="1" dirty="0">
                <a:latin typeface="Tekton Pro" panose="020F0603020208020904" pitchFamily="34" charset="-18"/>
              </a:rPr>
              <a:t>, </a:t>
            </a:r>
            <a:r>
              <a:rPr lang="sk-SK" i="1" dirty="0" err="1">
                <a:latin typeface="Tekton Pro" panose="020F0603020208020904" pitchFamily="34" charset="-18"/>
              </a:rPr>
              <a:t>php</a:t>
            </a:r>
            <a:r>
              <a:rPr lang="sk-SK" i="1" dirty="0">
                <a:latin typeface="Tekton Pro" panose="020F0603020208020904" pitchFamily="34" charset="-18"/>
              </a:rPr>
              <a:t> CLI, </a:t>
            </a:r>
            <a:r>
              <a:rPr lang="sk-SK" i="1" dirty="0" err="1">
                <a:latin typeface="Tekton Pro" panose="020F0603020208020904" pitchFamily="34" charset="-18"/>
              </a:rPr>
              <a:t>apache</a:t>
            </a:r>
            <a:r>
              <a:rPr lang="sk-SK" i="1" dirty="0">
                <a:latin typeface="Tekton Pro" panose="020F0603020208020904" pitchFamily="34" charset="-18"/>
              </a:rPr>
              <a:t> server, databáza </a:t>
            </a:r>
            <a:r>
              <a:rPr lang="sk-SK" i="1" dirty="0" err="1">
                <a:latin typeface="Tekton Pro" panose="020F0603020208020904" pitchFamily="34" charset="-18"/>
              </a:rPr>
              <a:t>mysql</a:t>
            </a:r>
            <a:r>
              <a:rPr lang="sk-SK" i="1" dirty="0">
                <a:latin typeface="Tekton Pro" panose="020F0603020208020904" pitchFamily="34" charset="-18"/>
              </a:rPr>
              <a:t> </a:t>
            </a:r>
            <a:endParaRPr lang="sk-SK" i="1" dirty="0" smtClean="0">
              <a:latin typeface="Tekton Pro" panose="020F0603020208020904" pitchFamily="34" charset="-18"/>
            </a:endParaRPr>
          </a:p>
          <a:p>
            <a:endParaRPr lang="sk-SK" dirty="0"/>
          </a:p>
          <a:p>
            <a:r>
              <a:rPr lang="sk-SK" sz="2400" i="1" u="sng" dirty="0" smtClean="0">
                <a:hlinkClick r:id="rId2"/>
              </a:rPr>
              <a:t>http</a:t>
            </a:r>
            <a:r>
              <a:rPr lang="sk-SK" sz="2400" i="1" u="sng" dirty="0">
                <a:hlinkClick r:id="rId2"/>
              </a:rPr>
              <a:t>://</a:t>
            </a:r>
            <a:r>
              <a:rPr lang="sk-SK" sz="2400" i="1" u="sng" dirty="0" smtClean="0">
                <a:hlinkClick r:id="rId2"/>
              </a:rPr>
              <a:t>www.youtube.com/watch?v=4HKyDlzVcCo</a:t>
            </a:r>
            <a:endParaRPr lang="sk-SK" sz="2400" i="1" u="sng" dirty="0" smtClean="0"/>
          </a:p>
          <a:p>
            <a:r>
              <a:rPr lang="sk-SK" sz="2400" dirty="0">
                <a:hlinkClick r:id="rId3"/>
              </a:rPr>
              <a:t>http://</a:t>
            </a:r>
            <a:r>
              <a:rPr lang="sk-SK" sz="2400" dirty="0" smtClean="0">
                <a:hlinkClick r:id="rId3"/>
              </a:rPr>
              <a:t>virae.org/life-of-your-words</a:t>
            </a:r>
            <a:r>
              <a:rPr lang="sk-SK" sz="2400" dirty="0" smtClean="0"/>
              <a:t> </a:t>
            </a:r>
          </a:p>
          <a:p>
            <a:r>
              <a:rPr lang="sk-SK" sz="2400" dirty="0">
                <a:hlinkClick r:id="rId4"/>
              </a:rPr>
              <a:t>http://</a:t>
            </a:r>
            <a:r>
              <a:rPr lang="sk-SK" sz="2400" dirty="0" smtClean="0">
                <a:hlinkClick r:id="rId4"/>
              </a:rPr>
              <a:t>idm.aku.sk/michal-simonfy/life-of-your-words</a:t>
            </a:r>
            <a:r>
              <a:rPr lang="sk-SK" sz="2400" dirty="0" smtClean="0"/>
              <a:t> </a:t>
            </a:r>
            <a:endParaRPr lang="sk-SK" sz="2400" dirty="0"/>
          </a:p>
          <a:p>
            <a:endParaRPr lang="sk-SK" dirty="0"/>
          </a:p>
          <a:p>
            <a:endParaRPr lang="sk-SK" dirty="0"/>
          </a:p>
        </p:txBody>
      </p:sp>
    </p:spTree>
    <p:extLst>
      <p:ext uri="{BB962C8B-B14F-4D97-AF65-F5344CB8AC3E}">
        <p14:creationId xmlns:p14="http://schemas.microsoft.com/office/powerpoint/2010/main" val="2509291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i="1" dirty="0"/>
              <a:t>JUSSI PARIKKA: </a:t>
            </a:r>
            <a:br>
              <a:rPr lang="sk-SK" i="1" dirty="0"/>
            </a:br>
            <a:endParaRPr lang="sk-SK" dirty="0"/>
          </a:p>
        </p:txBody>
      </p:sp>
      <p:sp>
        <p:nvSpPr>
          <p:cNvPr id="3" name="Zástupný symbol obsahu 2"/>
          <p:cNvSpPr>
            <a:spLocks noGrp="1"/>
          </p:cNvSpPr>
          <p:nvPr>
            <p:ph idx="1"/>
          </p:nvPr>
        </p:nvSpPr>
        <p:spPr/>
        <p:txBody>
          <a:bodyPr/>
          <a:lstStyle/>
          <a:p>
            <a:endParaRPr lang="sk-SK" i="1" dirty="0" smtClean="0">
              <a:latin typeface="Tekton Pro" panose="020F0603020208020904" pitchFamily="34" charset="-18"/>
            </a:endParaRPr>
          </a:p>
          <a:p>
            <a:r>
              <a:rPr lang="sk-SK" i="1" dirty="0" smtClean="0">
                <a:latin typeface="Tekton Pro" panose="020F0603020208020904" pitchFamily="34" charset="-18"/>
              </a:rPr>
              <a:t>mýtus</a:t>
            </a:r>
            <a:r>
              <a:rPr lang="sk-SK" i="1" dirty="0">
                <a:latin typeface="Tekton Pro" panose="020F0603020208020904" pitchFamily="34" charset="-18"/>
              </a:rPr>
              <a:t>: vírusy </a:t>
            </a:r>
            <a:r>
              <a:rPr lang="sk-SK" i="1" dirty="0" smtClean="0">
                <a:latin typeface="Tekton Pro" panose="020F0603020208020904" pitchFamily="34" charset="-18"/>
              </a:rPr>
              <a:t>neprodukujú </a:t>
            </a:r>
            <a:r>
              <a:rPr lang="sk-SK" i="1" dirty="0">
                <a:latin typeface="Tekton Pro" panose="020F0603020208020904" pitchFamily="34" charset="-18"/>
              </a:rPr>
              <a:t>kópie ich samotných. Angažujú sa v procese </a:t>
            </a:r>
            <a:r>
              <a:rPr lang="sk-SK" i="1" dirty="0" err="1">
                <a:latin typeface="Tekton Pro" panose="020F0603020208020904" pitchFamily="34" charset="-18"/>
              </a:rPr>
              <a:t>autopoiesis</a:t>
            </a:r>
            <a:r>
              <a:rPr lang="sk-SK" i="1" dirty="0">
                <a:latin typeface="Tekton Pro" panose="020F0603020208020904" pitchFamily="34" charset="-18"/>
              </a:rPr>
              <a:t>. </a:t>
            </a:r>
            <a:endParaRPr lang="sk-SK" i="1" dirty="0" smtClean="0">
              <a:latin typeface="Tekton Pro" panose="020F0603020208020904" pitchFamily="34" charset="-18"/>
            </a:endParaRPr>
          </a:p>
          <a:p>
            <a:r>
              <a:rPr lang="sk-SK" i="1" dirty="0" smtClean="0">
                <a:latin typeface="Tekton Pro" panose="020F0603020208020904" pitchFamily="34" charset="-18"/>
              </a:rPr>
              <a:t>Stavajú </a:t>
            </a:r>
            <a:r>
              <a:rPr lang="sk-SK" i="1" dirty="0">
                <a:latin typeface="Tekton Pro" panose="020F0603020208020904" pitchFamily="34" charset="-18"/>
              </a:rPr>
              <a:t>seba samých </a:t>
            </a:r>
            <a:endParaRPr lang="sk-SK" i="1" dirty="0" smtClean="0">
              <a:latin typeface="Tekton Pro" panose="020F0603020208020904" pitchFamily="34" charset="-18"/>
            </a:endParaRPr>
          </a:p>
          <a:p>
            <a:r>
              <a:rPr lang="sk-SK" i="1" dirty="0" smtClean="0">
                <a:latin typeface="Tekton Pro" panose="020F0603020208020904" pitchFamily="34" charset="-18"/>
              </a:rPr>
              <a:t>Produkujú </a:t>
            </a:r>
            <a:r>
              <a:rPr lang="sk-SK" i="1" dirty="0">
                <a:latin typeface="Tekton Pro" panose="020F0603020208020904" pitchFamily="34" charset="-18"/>
              </a:rPr>
              <a:t>svoj základ v takom množstve, ako sú schopné. </a:t>
            </a:r>
            <a:endParaRPr lang="sk-SK" i="1" dirty="0" smtClean="0">
              <a:latin typeface="Tekton Pro" panose="020F0603020208020904" pitchFamily="34" charset="-18"/>
            </a:endParaRPr>
          </a:p>
          <a:p>
            <a:r>
              <a:rPr lang="sk-SK" i="1" dirty="0" smtClean="0">
                <a:latin typeface="Tekton Pro" panose="020F0603020208020904" pitchFamily="34" charset="-18"/>
              </a:rPr>
              <a:t>Odkrývajú </a:t>
            </a:r>
            <a:r>
              <a:rPr lang="sk-SK" i="1" dirty="0">
                <a:latin typeface="Tekton Pro" panose="020F0603020208020904" pitchFamily="34" charset="-18"/>
              </a:rPr>
              <a:t>tak charakteristiku sieťovej kultúry.</a:t>
            </a:r>
            <a:endParaRPr lang="sk-SK" dirty="0">
              <a:latin typeface="Tekton Pro" panose="020F0603020208020904" pitchFamily="34" charset="-18"/>
            </a:endParaRPr>
          </a:p>
        </p:txBody>
      </p:sp>
    </p:spTree>
    <p:extLst>
      <p:ext uri="{BB962C8B-B14F-4D97-AF65-F5344CB8AC3E}">
        <p14:creationId xmlns:p14="http://schemas.microsoft.com/office/powerpoint/2010/main" val="150223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Group </a:t>
            </a:r>
            <a:r>
              <a:rPr lang="sk-SK" dirty="0" err="1" smtClean="0"/>
              <a:t>work</a:t>
            </a:r>
            <a:endParaRPr lang="sk-SK" dirty="0"/>
          </a:p>
        </p:txBody>
      </p:sp>
      <p:sp>
        <p:nvSpPr>
          <p:cNvPr id="3" name="Zástupný symbol obsahu 2"/>
          <p:cNvSpPr>
            <a:spLocks noGrp="1"/>
          </p:cNvSpPr>
          <p:nvPr>
            <p:ph idx="1"/>
          </p:nvPr>
        </p:nvSpPr>
        <p:spPr/>
        <p:txBody>
          <a:bodyPr/>
          <a:lstStyle/>
          <a:p>
            <a:r>
              <a:rPr lang="sk-SK" dirty="0">
                <a:latin typeface="Tekton Pro" panose="020F0603020208020904" pitchFamily="34" charset="-18"/>
              </a:rPr>
              <a:t>Aké druhy vírusov poznáte?  </a:t>
            </a:r>
            <a:endParaRPr lang="sk-SK" dirty="0" smtClean="0">
              <a:latin typeface="Tekton Pro" panose="020F0603020208020904" pitchFamily="34" charset="-18"/>
            </a:endParaRPr>
          </a:p>
          <a:p>
            <a:r>
              <a:rPr lang="sk-SK" dirty="0" smtClean="0">
                <a:latin typeface="Tekton Pro" panose="020F0603020208020904" pitchFamily="34" charset="-18"/>
              </a:rPr>
              <a:t>Poznáte </a:t>
            </a:r>
            <a:r>
              <a:rPr lang="sk-SK" dirty="0">
                <a:latin typeface="Tekton Pro" panose="020F0603020208020904" pitchFamily="34" charset="-18"/>
              </a:rPr>
              <a:t>ich názvy?  </a:t>
            </a:r>
            <a:endParaRPr lang="sk-SK" dirty="0" smtClean="0">
              <a:latin typeface="Tekton Pro" panose="020F0603020208020904" pitchFamily="34" charset="-18"/>
            </a:endParaRPr>
          </a:p>
          <a:p>
            <a:endParaRPr lang="sk-SK" dirty="0" smtClean="0">
              <a:latin typeface="Tekton Pro" panose="020F0603020208020904" pitchFamily="34" charset="-18"/>
            </a:endParaRPr>
          </a:p>
          <a:p>
            <a:r>
              <a:rPr lang="sk-SK" dirty="0" smtClean="0">
                <a:latin typeface="Tekton Pro" panose="020F0603020208020904" pitchFamily="34" charset="-18"/>
              </a:rPr>
              <a:t>Myslíte si, že je </a:t>
            </a:r>
            <a:r>
              <a:rPr lang="sk-SK" dirty="0">
                <a:latin typeface="Tekton Pro" panose="020F0603020208020904" pitchFamily="34" charset="-18"/>
              </a:rPr>
              <a:t>v nich nejaká spojitosť s biologickou sférou</a:t>
            </a:r>
            <a:r>
              <a:rPr lang="sk-SK" dirty="0" smtClean="0">
                <a:latin typeface="Tekton Pro" panose="020F0603020208020904" pitchFamily="34" charset="-18"/>
              </a:rPr>
              <a:t>? Ak áno, prečo ?</a:t>
            </a:r>
            <a:endParaRPr lang="sk-SK" dirty="0">
              <a:latin typeface="Tekton Pro" panose="020F0603020208020904" pitchFamily="34" charset="-18"/>
            </a:endParaRPr>
          </a:p>
          <a:p>
            <a:endParaRPr lang="sk-SK" dirty="0" smtClean="0">
              <a:latin typeface="Tekton Pro" panose="020F0603020208020904" pitchFamily="34" charset="-18"/>
            </a:endParaRPr>
          </a:p>
          <a:p>
            <a:r>
              <a:rPr lang="sk-SK" dirty="0" smtClean="0">
                <a:latin typeface="Tekton Pro" panose="020F0603020208020904" pitchFamily="34" charset="-18"/>
              </a:rPr>
              <a:t>Čím </a:t>
            </a:r>
            <a:r>
              <a:rPr lang="sk-SK" dirty="0">
                <a:latin typeface="Tekton Pro" panose="020F0603020208020904" pitchFamily="34" charset="-18"/>
              </a:rPr>
              <a:t>sa podľa vás vyznačuje počítačový vírus? Aké má vlastnosti? </a:t>
            </a:r>
          </a:p>
          <a:p>
            <a:endParaRPr lang="sk-SK" dirty="0" smtClean="0">
              <a:latin typeface="Tekton Pro" panose="020F0603020208020904" pitchFamily="34" charset="-18"/>
            </a:endParaRPr>
          </a:p>
        </p:txBody>
      </p:sp>
    </p:spTree>
    <p:extLst>
      <p:ext uri="{BB962C8B-B14F-4D97-AF65-F5344CB8AC3E}">
        <p14:creationId xmlns:p14="http://schemas.microsoft.com/office/powerpoint/2010/main" val="3820673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1972 Autopoiesis </a:t>
            </a:r>
            <a:endParaRPr lang="sk-SK" dirty="0"/>
          </a:p>
        </p:txBody>
      </p:sp>
      <p:sp>
        <p:nvSpPr>
          <p:cNvPr id="3" name="Zástupný symbol obsahu 2"/>
          <p:cNvSpPr>
            <a:spLocks noGrp="1"/>
          </p:cNvSpPr>
          <p:nvPr>
            <p:ph idx="1"/>
          </p:nvPr>
        </p:nvSpPr>
        <p:spPr/>
        <p:txBody>
          <a:bodyPr/>
          <a:lstStyle/>
          <a:p>
            <a:r>
              <a:rPr lang="sk-SK" dirty="0" err="1" smtClean="0"/>
              <a:t>The</a:t>
            </a:r>
            <a:r>
              <a:rPr lang="sk-SK" dirty="0" smtClean="0"/>
              <a:t> </a:t>
            </a:r>
            <a:r>
              <a:rPr lang="sk-SK" dirty="0" err="1" smtClean="0"/>
              <a:t>Organization</a:t>
            </a:r>
            <a:r>
              <a:rPr lang="sk-SK" dirty="0" smtClean="0"/>
              <a:t> of </a:t>
            </a:r>
            <a:r>
              <a:rPr lang="sk-SK" dirty="0" err="1" smtClean="0"/>
              <a:t>the</a:t>
            </a:r>
            <a:r>
              <a:rPr lang="sk-SK" dirty="0" smtClean="0"/>
              <a:t> </a:t>
            </a:r>
            <a:r>
              <a:rPr lang="sk-SK" dirty="0" err="1" smtClean="0"/>
              <a:t>Living</a:t>
            </a:r>
            <a:r>
              <a:rPr lang="sk-SK" dirty="0" smtClean="0"/>
              <a:t> (</a:t>
            </a:r>
            <a:r>
              <a:rPr lang="sk-SK" dirty="0" err="1" smtClean="0"/>
              <a:t>Maturana</a:t>
            </a:r>
            <a:r>
              <a:rPr lang="sk-SK" dirty="0" smtClean="0"/>
              <a:t> &amp; </a:t>
            </a:r>
            <a:r>
              <a:rPr lang="sk-SK" dirty="0" err="1" smtClean="0"/>
              <a:t>Varela</a:t>
            </a:r>
            <a:r>
              <a:rPr lang="sk-SK" dirty="0" smtClean="0"/>
              <a:t>, 1973)</a:t>
            </a:r>
          </a:p>
          <a:p>
            <a:r>
              <a:rPr lang="sk-SK" i="1" dirty="0" err="1" smtClean="0">
                <a:latin typeface="Tekton Pro" panose="020F0603020208020904" pitchFamily="34" charset="-18"/>
              </a:rPr>
              <a:t>gr</a:t>
            </a:r>
            <a:r>
              <a:rPr lang="sk-SK" i="1" dirty="0" smtClean="0">
                <a:latin typeface="Tekton Pro" panose="020F0603020208020904" pitchFamily="34" charset="-18"/>
              </a:rPr>
              <a:t>. AUTO –samo – POIESIS- tvorenie</a:t>
            </a:r>
          </a:p>
          <a:p>
            <a:r>
              <a:rPr lang="sk-SK" dirty="0" err="1" smtClean="0"/>
              <a:t>Autopoietický</a:t>
            </a:r>
            <a:r>
              <a:rPr lang="sk-SK" dirty="0" smtClean="0"/>
              <a:t> systém:</a:t>
            </a:r>
          </a:p>
          <a:p>
            <a:r>
              <a:rPr lang="sk-SK" dirty="0" smtClean="0"/>
              <a:t>udržiava sa vďaka svojej vnútornej štruktúre. </a:t>
            </a:r>
          </a:p>
          <a:p>
            <a:r>
              <a:rPr lang="sk-SK" i="1" dirty="0" smtClean="0">
                <a:latin typeface="Tekton Pro" panose="020F0603020208020904" pitchFamily="34" charset="-18"/>
              </a:rPr>
              <a:t>1.oddeľuje sa od svojho okolia</a:t>
            </a:r>
          </a:p>
          <a:p>
            <a:r>
              <a:rPr lang="sk-SK" i="1" dirty="0" smtClean="0">
                <a:latin typeface="Tekton Pro" panose="020F0603020208020904" pitchFamily="34" charset="-18"/>
              </a:rPr>
              <a:t>2.zachováva si svoju organizáciu</a:t>
            </a:r>
          </a:p>
          <a:p>
            <a:r>
              <a:rPr lang="sk-SK" i="1" dirty="0" smtClean="0">
                <a:latin typeface="Tekton Pro" panose="020F0603020208020904" pitchFamily="34" charset="-18"/>
              </a:rPr>
              <a:t>3. vďaka výmene látok so svojim prostredím</a:t>
            </a:r>
          </a:p>
          <a:p>
            <a:endParaRPr lang="sk-SK" dirty="0"/>
          </a:p>
        </p:txBody>
      </p:sp>
    </p:spTree>
    <p:extLst>
      <p:ext uri="{BB962C8B-B14F-4D97-AF65-F5344CB8AC3E}">
        <p14:creationId xmlns:p14="http://schemas.microsoft.com/office/powerpoint/2010/main" val="1629712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Autopoietický</a:t>
            </a:r>
            <a:r>
              <a:rPr lang="sk-SK" dirty="0" smtClean="0"/>
              <a:t> systém:</a:t>
            </a:r>
            <a:endParaRPr lang="sk-SK" dirty="0"/>
          </a:p>
        </p:txBody>
      </p:sp>
      <p:sp>
        <p:nvSpPr>
          <p:cNvPr id="3" name="Zástupný symbol obsahu 2"/>
          <p:cNvSpPr>
            <a:spLocks noGrp="1"/>
          </p:cNvSpPr>
          <p:nvPr>
            <p:ph idx="1"/>
          </p:nvPr>
        </p:nvSpPr>
        <p:spPr/>
        <p:txBody>
          <a:bodyPr/>
          <a:lstStyle/>
          <a:p>
            <a:r>
              <a:rPr lang="sk-SK" dirty="0" err="1" smtClean="0"/>
              <a:t>F.Varela</a:t>
            </a:r>
            <a:r>
              <a:rPr lang="sk-SK" dirty="0" smtClean="0"/>
              <a:t>:</a:t>
            </a:r>
          </a:p>
          <a:p>
            <a:r>
              <a:rPr lang="sk-SK" i="1" dirty="0" smtClean="0">
                <a:latin typeface="Tekton Pro" panose="020F0603020208020904" pitchFamily="34" charset="-18"/>
              </a:rPr>
              <a:t>Organizácia je tým, čo udržiava živý systém živým, nie jeho štruktúra</a:t>
            </a:r>
            <a:r>
              <a:rPr lang="sk-SK" dirty="0" smtClean="0"/>
              <a:t>. </a:t>
            </a:r>
          </a:p>
          <a:p>
            <a:r>
              <a:rPr lang="sk-SK" dirty="0" err="1" smtClean="0"/>
              <a:t>Autopoietický</a:t>
            </a:r>
            <a:r>
              <a:rPr lang="sk-SK" dirty="0" smtClean="0"/>
              <a:t> systém:</a:t>
            </a:r>
          </a:p>
          <a:p>
            <a:r>
              <a:rPr lang="sk-SK" i="1" dirty="0" smtClean="0">
                <a:latin typeface="Tekton Pro" panose="020F0603020208020904" pitchFamily="34" charset="-18"/>
              </a:rPr>
              <a:t>bunka</a:t>
            </a:r>
          </a:p>
          <a:p>
            <a:r>
              <a:rPr lang="sk-SK" i="1" dirty="0" smtClean="0">
                <a:latin typeface="Tekton Pro" panose="020F0603020208020904" pitchFamily="34" charset="-18"/>
              </a:rPr>
              <a:t>sociálny systém spoločnosti</a:t>
            </a:r>
          </a:p>
          <a:p>
            <a:r>
              <a:rPr lang="sk-SK" i="1" dirty="0" err="1" smtClean="0">
                <a:latin typeface="Tekton Pro" panose="020F0603020208020904" pitchFamily="34" charset="-18"/>
              </a:rPr>
              <a:t>artificiálny</a:t>
            </a:r>
            <a:r>
              <a:rPr lang="sk-SK" i="1" dirty="0" smtClean="0">
                <a:latin typeface="Tekton Pro" panose="020F0603020208020904" pitchFamily="34" charset="-18"/>
              </a:rPr>
              <a:t> evolučný proces</a:t>
            </a:r>
          </a:p>
          <a:p>
            <a:endParaRPr lang="sk-SK" dirty="0"/>
          </a:p>
        </p:txBody>
      </p:sp>
    </p:spTree>
    <p:extLst>
      <p:ext uri="{BB962C8B-B14F-4D97-AF65-F5344CB8AC3E}">
        <p14:creationId xmlns:p14="http://schemas.microsoft.com/office/powerpoint/2010/main" val="737805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sk-SK" dirty="0" err="1"/>
              <a:t>Autopoietický</a:t>
            </a:r>
            <a:r>
              <a:rPr lang="sk-SK" dirty="0"/>
              <a:t> systém sa chová ako </a:t>
            </a:r>
            <a:r>
              <a:rPr lang="sk-SK" dirty="0" err="1"/>
              <a:t>homeostatický</a:t>
            </a:r>
            <a:r>
              <a:rPr lang="sk-SK" dirty="0"/>
              <a:t> systém, ktorý má tiež svoju vlastnú organizáciu, aby sa udržiaval v konštantnom stave</a:t>
            </a:r>
            <a:r>
              <a:rPr lang="sk-SK" dirty="0" smtClean="0"/>
              <a:t>. </a:t>
            </a:r>
            <a:endParaRPr lang="sk-SK" dirty="0"/>
          </a:p>
          <a:p>
            <a:r>
              <a:rPr lang="sk-SK" u="sng" dirty="0" err="1" smtClean="0">
                <a:latin typeface="Tekton Pro" panose="020F0603020208020904" pitchFamily="34" charset="-18"/>
              </a:rPr>
              <a:t>homeostáza</a:t>
            </a:r>
            <a:endParaRPr lang="sk-SK" u="sng" dirty="0" smtClean="0">
              <a:latin typeface="Tekton Pro" panose="020F0603020208020904" pitchFamily="34" charset="-18"/>
            </a:endParaRPr>
          </a:p>
          <a:p>
            <a:r>
              <a:rPr lang="sk-SK" dirty="0" err="1" smtClean="0">
                <a:solidFill>
                  <a:schemeClr val="tx1">
                    <a:lumMod val="95000"/>
                    <a:lumOff val="5000"/>
                  </a:schemeClr>
                </a:solidFill>
                <a:latin typeface="Tekton Pro" panose="020F0603020208020904" pitchFamily="34" charset="-18"/>
              </a:rPr>
              <a:t>Walter</a:t>
            </a:r>
            <a:r>
              <a:rPr lang="sk-SK" dirty="0" smtClean="0">
                <a:solidFill>
                  <a:schemeClr val="tx1">
                    <a:lumMod val="95000"/>
                    <a:lumOff val="5000"/>
                  </a:schemeClr>
                </a:solidFill>
                <a:latin typeface="Tekton Pro" panose="020F0603020208020904" pitchFamily="34" charset="-18"/>
              </a:rPr>
              <a:t> </a:t>
            </a:r>
            <a:r>
              <a:rPr lang="sk-SK" dirty="0">
                <a:solidFill>
                  <a:schemeClr val="tx1">
                    <a:lumMod val="95000"/>
                    <a:lumOff val="5000"/>
                  </a:schemeClr>
                </a:solidFill>
                <a:latin typeface="Tekton Pro" panose="020F0603020208020904" pitchFamily="34" charset="-18"/>
              </a:rPr>
              <a:t>Bradford </a:t>
            </a:r>
            <a:r>
              <a:rPr lang="sk-SK" dirty="0" err="1" smtClean="0">
                <a:solidFill>
                  <a:schemeClr val="tx1">
                    <a:lumMod val="95000"/>
                    <a:lumOff val="5000"/>
                  </a:schemeClr>
                </a:solidFill>
                <a:latin typeface="Tekton Pro" panose="020F0603020208020904" pitchFamily="34" charset="-18"/>
              </a:rPr>
              <a:t>Cannon</a:t>
            </a:r>
            <a:r>
              <a:rPr lang="sk-SK" dirty="0" smtClean="0">
                <a:solidFill>
                  <a:schemeClr val="tx1">
                    <a:lumMod val="95000"/>
                    <a:lumOff val="5000"/>
                  </a:schemeClr>
                </a:solidFill>
                <a:latin typeface="Tekton Pro" panose="020F0603020208020904" pitchFamily="34" charset="-18"/>
              </a:rPr>
              <a:t> </a:t>
            </a:r>
            <a:r>
              <a:rPr lang="sk-SK" dirty="0" smtClean="0">
                <a:latin typeface="Tekton Pro" panose="020F0603020208020904" pitchFamily="34" charset="-18"/>
              </a:rPr>
              <a:t>americký </a:t>
            </a:r>
            <a:r>
              <a:rPr lang="sk-SK" dirty="0">
                <a:latin typeface="Tekton Pro" panose="020F0603020208020904" pitchFamily="34" charset="-18"/>
              </a:rPr>
              <a:t>fyziológ</a:t>
            </a:r>
            <a:endParaRPr lang="sk-SK" dirty="0"/>
          </a:p>
          <a:p>
            <a:r>
              <a:rPr lang="sk-SK" dirty="0" smtClean="0"/>
              <a:t>(</a:t>
            </a:r>
            <a:r>
              <a:rPr lang="sk-SK" sz="2400" i="1" dirty="0" err="1">
                <a:latin typeface="Tekton Pro" panose="020F0603020208020904" pitchFamily="34" charset="-18"/>
              </a:rPr>
              <a:t>homeo</a:t>
            </a:r>
            <a:r>
              <a:rPr lang="sk-SK" sz="2400" dirty="0">
                <a:latin typeface="Tekton Pro" panose="020F0603020208020904" pitchFamily="34" charset="-18"/>
              </a:rPr>
              <a:t> – rovnaký, </a:t>
            </a:r>
            <a:r>
              <a:rPr lang="sk-SK" sz="2400" i="1" dirty="0" err="1">
                <a:latin typeface="Tekton Pro" panose="020F0603020208020904" pitchFamily="34" charset="-18"/>
              </a:rPr>
              <a:t>stasis</a:t>
            </a:r>
            <a:r>
              <a:rPr lang="sk-SK" sz="2400" dirty="0">
                <a:latin typeface="Tekton Pro" panose="020F0603020208020904" pitchFamily="34" charset="-18"/>
              </a:rPr>
              <a:t> – nehybnosť) 1932</a:t>
            </a:r>
            <a:endParaRPr lang="sk-SK" sz="2400" dirty="0" smtClean="0">
              <a:latin typeface="Tekton Pro" panose="020F0603020208020904" pitchFamily="34" charset="-18"/>
            </a:endParaRPr>
          </a:p>
          <a:p>
            <a:r>
              <a:rPr lang="sk-SK" sz="2400" dirty="0" smtClean="0">
                <a:latin typeface="Tekton Pro" panose="020F0603020208020904" pitchFamily="34" charset="-18"/>
              </a:rPr>
              <a:t>stav</a:t>
            </a:r>
            <a:r>
              <a:rPr lang="sk-SK" sz="2400" dirty="0">
                <a:latin typeface="Tekton Pro" panose="020F0603020208020904" pitchFamily="34" charset="-18"/>
              </a:rPr>
              <a:t>, pri ktorom vnútorné prostredie živého organizmu zostáva v určitých limitoch, ktoré umožňujú jeho normálne fungovanie. Tieto limity neustále narušujú zmeny vonkajšieho prostredia. Prvýkrát tento termín použil v </a:t>
            </a:r>
            <a:r>
              <a:rPr lang="sk-SK" sz="2400" dirty="0" smtClean="0">
                <a:latin typeface="Tekton Pro" panose="020F0603020208020904" pitchFamily="34" charset="-18"/>
              </a:rPr>
              <a:t>roku</a:t>
            </a:r>
            <a:endParaRPr lang="sk-SK" dirty="0"/>
          </a:p>
        </p:txBody>
      </p:sp>
    </p:spTree>
    <p:extLst>
      <p:ext uri="{BB962C8B-B14F-4D97-AF65-F5344CB8AC3E}">
        <p14:creationId xmlns:p14="http://schemas.microsoft.com/office/powerpoint/2010/main" val="3339686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sk-SK" b="1" dirty="0" err="1" smtClean="0"/>
              <a:t>Humberto</a:t>
            </a:r>
            <a:r>
              <a:rPr lang="sk-SK" b="1" dirty="0" smtClean="0"/>
              <a:t> </a:t>
            </a:r>
            <a:r>
              <a:rPr lang="sk-SK" b="1" dirty="0" err="1" smtClean="0"/>
              <a:t>Maturama</a:t>
            </a:r>
            <a:r>
              <a:rPr lang="sk-SK" b="1" dirty="0" smtClean="0"/>
              <a:t> a Francisco </a:t>
            </a:r>
            <a:r>
              <a:rPr lang="sk-SK" b="1" dirty="0" err="1" smtClean="0"/>
              <a:t>Varela</a:t>
            </a:r>
            <a:r>
              <a:rPr lang="sk-SK" b="1" dirty="0" smtClean="0"/>
              <a:t>:</a:t>
            </a:r>
          </a:p>
          <a:p>
            <a:r>
              <a:rPr lang="sk-SK" dirty="0" smtClean="0"/>
              <a:t>2. vlna vývoja kybernetickej tradície: </a:t>
            </a:r>
          </a:p>
          <a:p>
            <a:r>
              <a:rPr lang="sk-SK" dirty="0" smtClean="0"/>
              <a:t>1960 - 1985 -  uvažovanie o </a:t>
            </a:r>
            <a:r>
              <a:rPr lang="sk-SK" dirty="0" err="1" smtClean="0"/>
              <a:t>samo-usporiadaní</a:t>
            </a:r>
            <a:r>
              <a:rPr lang="sk-SK" dirty="0" smtClean="0"/>
              <a:t> a </a:t>
            </a:r>
            <a:r>
              <a:rPr lang="sk-SK" dirty="0" err="1" smtClean="0"/>
              <a:t>seba-organizácií</a:t>
            </a:r>
            <a:r>
              <a:rPr lang="sk-SK" dirty="0" smtClean="0"/>
              <a:t>.  </a:t>
            </a:r>
          </a:p>
        </p:txBody>
      </p:sp>
    </p:spTree>
    <p:extLst>
      <p:ext uri="{BB962C8B-B14F-4D97-AF65-F5344CB8AC3E}">
        <p14:creationId xmlns:p14="http://schemas.microsoft.com/office/powerpoint/2010/main" val="149878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Chu-Yin</a:t>
            </a:r>
            <a:r>
              <a:rPr lang="sk-SK" dirty="0" smtClean="0"/>
              <a:t> </a:t>
            </a:r>
            <a:r>
              <a:rPr lang="sk-SK" dirty="0" err="1" smtClean="0"/>
              <a:t>Chen</a:t>
            </a:r>
            <a:r>
              <a:rPr lang="sk-SK" dirty="0" smtClean="0"/>
              <a:t>: </a:t>
            </a:r>
            <a:r>
              <a:rPr lang="sk-SK" dirty="0" err="1" smtClean="0"/>
              <a:t>Quorum</a:t>
            </a:r>
            <a:r>
              <a:rPr lang="sk-SK" dirty="0" smtClean="0"/>
              <a:t> </a:t>
            </a:r>
            <a:r>
              <a:rPr lang="sk-SK" dirty="0" err="1" smtClean="0"/>
              <a:t>Sensing</a:t>
            </a:r>
            <a:r>
              <a:rPr lang="sk-SK" dirty="0" smtClean="0"/>
              <a:t>, 2002</a:t>
            </a:r>
            <a:endParaRPr lang="sk-SK" dirty="0"/>
          </a:p>
        </p:txBody>
      </p:sp>
      <p:sp>
        <p:nvSpPr>
          <p:cNvPr id="3" name="Zástupný symbol obsahu 2"/>
          <p:cNvSpPr>
            <a:spLocks noGrp="1"/>
          </p:cNvSpPr>
          <p:nvPr>
            <p:ph idx="1"/>
          </p:nvPr>
        </p:nvSpPr>
        <p:spPr/>
        <p:txBody>
          <a:bodyPr>
            <a:normAutofit/>
          </a:bodyPr>
          <a:lstStyle/>
          <a:p>
            <a:r>
              <a:rPr lang="sk-SK" sz="2400" dirty="0" err="1" smtClean="0"/>
              <a:t>Medium</a:t>
            </a:r>
            <a:r>
              <a:rPr lang="sk-SK" sz="2400" dirty="0" smtClean="0"/>
              <a:t>/ </a:t>
            </a:r>
            <a:r>
              <a:rPr lang="sk-SK" sz="2400" dirty="0" err="1" smtClean="0"/>
              <a:t>Technique</a:t>
            </a:r>
            <a:r>
              <a:rPr lang="sk-SK" sz="2400" dirty="0" smtClean="0"/>
              <a:t> : </a:t>
            </a:r>
            <a:r>
              <a:rPr lang="sk-SK" sz="2400" dirty="0" err="1" smtClean="0"/>
              <a:t>Mixed-media</a:t>
            </a:r>
            <a:r>
              <a:rPr lang="sk-SK" sz="2400" dirty="0" smtClean="0"/>
              <a:t/>
            </a:r>
            <a:br>
              <a:rPr lang="sk-SK" sz="2400" dirty="0" smtClean="0"/>
            </a:br>
            <a:r>
              <a:rPr lang="sk-SK" sz="2400" dirty="0" err="1" smtClean="0"/>
              <a:t>Dimension</a:t>
            </a:r>
            <a:r>
              <a:rPr lang="sk-SK" sz="2400" dirty="0" smtClean="0"/>
              <a:t> : 5 x 6 x 5 m</a:t>
            </a:r>
            <a:br>
              <a:rPr lang="sk-SK" sz="2400" dirty="0" smtClean="0"/>
            </a:br>
            <a:r>
              <a:rPr lang="sk-SK" sz="2400" dirty="0" err="1" smtClean="0">
                <a:latin typeface="Tekton Pro" panose="020F0603020208020904" pitchFamily="34" charset="-18"/>
              </a:rPr>
              <a:t>Keyword</a:t>
            </a:r>
            <a:r>
              <a:rPr lang="sk-SK" sz="2400" dirty="0" smtClean="0">
                <a:latin typeface="Tekton Pro" panose="020F0603020208020904" pitchFamily="34" charset="-18"/>
              </a:rPr>
              <a:t>(s) : </a:t>
            </a:r>
            <a:r>
              <a:rPr lang="sk-SK" sz="2400" dirty="0" err="1" smtClean="0">
                <a:latin typeface="Tekton Pro" panose="020F0603020208020904" pitchFamily="34" charset="-18"/>
              </a:rPr>
              <a:t>Multimedia</a:t>
            </a:r>
            <a:r>
              <a:rPr lang="sk-SK" sz="2400" dirty="0" smtClean="0">
                <a:latin typeface="Tekton Pro" panose="020F0603020208020904" pitchFamily="34" charset="-18"/>
              </a:rPr>
              <a:t> </a:t>
            </a:r>
            <a:r>
              <a:rPr lang="sk-SK" sz="2400" dirty="0" err="1" smtClean="0">
                <a:latin typeface="Tekton Pro" panose="020F0603020208020904" pitchFamily="34" charset="-18"/>
              </a:rPr>
              <a:t>Interactive</a:t>
            </a:r>
            <a:r>
              <a:rPr lang="sk-SK" sz="2400" dirty="0" smtClean="0">
                <a:latin typeface="Tekton Pro" panose="020F0603020208020904" pitchFamily="34" charset="-18"/>
              </a:rPr>
              <a:t> </a:t>
            </a:r>
            <a:r>
              <a:rPr lang="sk-SK" sz="2400" dirty="0" err="1" smtClean="0">
                <a:latin typeface="Tekton Pro" panose="020F0603020208020904" pitchFamily="34" charset="-18"/>
              </a:rPr>
              <a:t>Installation</a:t>
            </a:r>
            <a:r>
              <a:rPr lang="sk-SK" sz="2400" dirty="0" smtClean="0">
                <a:latin typeface="Tekton Pro" panose="020F0603020208020904" pitchFamily="34" charset="-18"/>
              </a:rPr>
              <a:t>, </a:t>
            </a:r>
            <a:r>
              <a:rPr lang="sk-SK" sz="2400" dirty="0" err="1" smtClean="0">
                <a:latin typeface="Tekton Pro" panose="020F0603020208020904" pitchFamily="34" charset="-18"/>
              </a:rPr>
              <a:t>Autonomy</a:t>
            </a:r>
            <a:r>
              <a:rPr lang="sk-SK" sz="2400" dirty="0" smtClean="0">
                <a:latin typeface="Tekton Pro" panose="020F0603020208020904" pitchFamily="34" charset="-18"/>
              </a:rPr>
              <a:t>, Artificial Life, </a:t>
            </a:r>
            <a:r>
              <a:rPr lang="sk-SK" sz="2400" dirty="0" err="1" smtClean="0">
                <a:latin typeface="Tekton Pro" panose="020F0603020208020904" pitchFamily="34" charset="-18"/>
              </a:rPr>
              <a:t>Autopoiesis</a:t>
            </a:r>
            <a:r>
              <a:rPr lang="sk-SK" sz="2400" dirty="0" smtClean="0">
                <a:latin typeface="Tekton Pro" panose="020F0603020208020904" pitchFamily="34" charset="-18"/>
              </a:rPr>
              <a:t> </a:t>
            </a:r>
            <a:r>
              <a:rPr lang="sk-SK" sz="2400" dirty="0" err="1" smtClean="0">
                <a:latin typeface="Tekton Pro" panose="020F0603020208020904" pitchFamily="34" charset="-18"/>
              </a:rPr>
              <a:t>Theory</a:t>
            </a:r>
            <a:r>
              <a:rPr lang="sk-SK" sz="2400" dirty="0" smtClean="0">
                <a:latin typeface="Tekton Pro" panose="020F0603020208020904" pitchFamily="34" charset="-18"/>
              </a:rPr>
              <a:t>, </a:t>
            </a:r>
            <a:r>
              <a:rPr lang="sk-SK" sz="2400" dirty="0" err="1" smtClean="0">
                <a:latin typeface="Tekton Pro" panose="020F0603020208020904" pitchFamily="34" charset="-18"/>
              </a:rPr>
              <a:t>Cellular</a:t>
            </a:r>
            <a:r>
              <a:rPr lang="sk-SK" sz="2400" dirty="0" smtClean="0">
                <a:latin typeface="Tekton Pro" panose="020F0603020208020904" pitchFamily="34" charset="-18"/>
              </a:rPr>
              <a:t> </a:t>
            </a:r>
            <a:r>
              <a:rPr lang="sk-SK" sz="2400" dirty="0" err="1" smtClean="0">
                <a:latin typeface="Tekton Pro" panose="020F0603020208020904" pitchFamily="34" charset="-18"/>
              </a:rPr>
              <a:t>Automata</a:t>
            </a:r>
            <a:endParaRPr lang="sk-SK" sz="2400" dirty="0" smtClean="0">
              <a:latin typeface="Tekton Pro" panose="020F0603020208020904" pitchFamily="34" charset="-18"/>
            </a:endParaRPr>
          </a:p>
          <a:p>
            <a:r>
              <a:rPr lang="sk-SK" sz="2400" dirty="0"/>
              <a:t>Interaktívna inštalácia</a:t>
            </a:r>
          </a:p>
          <a:p>
            <a:r>
              <a:rPr lang="sk-SK" sz="2400" dirty="0"/>
              <a:t>grafika je generovaná polo-autonómnym genetickým algoritmom</a:t>
            </a:r>
            <a:r>
              <a:rPr lang="sk-SK" sz="1800" dirty="0"/>
              <a:t>.</a:t>
            </a:r>
          </a:p>
          <a:p>
            <a:endParaRPr lang="sk-SK" sz="1800" dirty="0" smtClean="0">
              <a:hlinkClick r:id="rId2"/>
            </a:endParaRPr>
          </a:p>
          <a:p>
            <a:endParaRPr lang="sk-SK" sz="1800" dirty="0" smtClean="0">
              <a:hlinkClick r:id="rId2"/>
            </a:endParaRPr>
          </a:p>
          <a:p>
            <a:endParaRPr lang="sk-SK" sz="1800" dirty="0">
              <a:hlinkClick r:id="rId2"/>
            </a:endParaRPr>
          </a:p>
          <a:p>
            <a:endParaRPr lang="sk-SK" sz="1800" dirty="0" smtClean="0">
              <a:hlinkClick r:id="rId2"/>
            </a:endParaRPr>
          </a:p>
          <a:p>
            <a:endParaRPr lang="sk-SK" sz="1800" dirty="0">
              <a:hlinkClick r:id="rId2"/>
            </a:endParaRPr>
          </a:p>
          <a:p>
            <a:r>
              <a:rPr lang="sk-SK" sz="1800" dirty="0" smtClean="0">
                <a:hlinkClick r:id="rId2"/>
              </a:rPr>
              <a:t>http</a:t>
            </a:r>
            <a:r>
              <a:rPr lang="sk-SK" sz="1800" dirty="0">
                <a:hlinkClick r:id="rId2"/>
              </a:rPr>
              <a:t>://</a:t>
            </a:r>
            <a:r>
              <a:rPr lang="sk-SK" sz="1800" dirty="0" smtClean="0">
                <a:hlinkClick r:id="rId2"/>
              </a:rPr>
              <a:t>www-inrev.univ-paris8.fr/wiki/doku.php/01membres/cychen/accueil</a:t>
            </a:r>
            <a:r>
              <a:rPr lang="sk-SK" sz="1800" dirty="0" smtClean="0"/>
              <a:t> </a:t>
            </a:r>
          </a:p>
          <a:p>
            <a:endParaRPr lang="sk-SK" sz="1800" dirty="0"/>
          </a:p>
        </p:txBody>
      </p:sp>
      <p:pic>
        <p:nvPicPr>
          <p:cNvPr id="1026" name="Picture 2" descr="H:\mediaLAB_konferencia\QUORUM SENSING-homepage.jpg"/>
          <p:cNvPicPr>
            <a:picLocks noChangeAspect="1" noChangeArrowheads="1"/>
          </p:cNvPicPr>
          <p:nvPr/>
        </p:nvPicPr>
        <p:blipFill>
          <a:blip r:embed="rId3" cstate="print"/>
          <a:srcRect/>
          <a:stretch>
            <a:fillRect/>
          </a:stretch>
        </p:blipFill>
        <p:spPr bwMode="auto">
          <a:xfrm>
            <a:off x="4355976" y="3928517"/>
            <a:ext cx="4609508" cy="2700883"/>
          </a:xfrm>
          <a:prstGeom prst="rect">
            <a:avLst/>
          </a:prstGeom>
          <a:noFill/>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a:bodyPr>
          <a:lstStyle/>
          <a:p>
            <a:r>
              <a:rPr lang="sk-SK" b="1" i="1" dirty="0" smtClean="0"/>
              <a:t>“</a:t>
            </a:r>
            <a:r>
              <a:rPr lang="sk-SK" b="1" i="1" dirty="0" err="1" smtClean="0"/>
              <a:t>Introduction</a:t>
            </a:r>
            <a:r>
              <a:rPr lang="sk-SK" b="1" i="1" dirty="0" smtClean="0"/>
              <a:t> to Artificial Life”:  </a:t>
            </a:r>
            <a:r>
              <a:rPr lang="sk-SK" b="1" i="1" dirty="0" err="1" smtClean="0"/>
              <a:t>Christoph</a:t>
            </a:r>
            <a:r>
              <a:rPr lang="sk-SK" b="1" i="1" dirty="0" smtClean="0"/>
              <a:t> </a:t>
            </a:r>
            <a:r>
              <a:rPr lang="sk-SK" b="1" i="1" dirty="0" err="1" smtClean="0"/>
              <a:t>Adami</a:t>
            </a:r>
            <a:r>
              <a:rPr lang="sk-SK" b="1" i="1" dirty="0" smtClean="0"/>
              <a:t>, </a:t>
            </a:r>
            <a:r>
              <a:rPr lang="sk-SK" b="1" i="1" dirty="0" err="1" smtClean="0"/>
              <a:t>Springer-Verlag</a:t>
            </a:r>
            <a:r>
              <a:rPr lang="sk-SK" b="1" i="1" dirty="0" smtClean="0"/>
              <a:t>, New York, 1998</a:t>
            </a:r>
            <a:endParaRPr lang="sk-SK" dirty="0" smtClean="0"/>
          </a:p>
          <a:p>
            <a:r>
              <a:rPr lang="sk-SK" dirty="0" smtClean="0"/>
              <a:t> </a:t>
            </a:r>
            <a:r>
              <a:rPr lang="sk-SK" u="sng" dirty="0" smtClean="0">
                <a:hlinkClick r:id="rId2"/>
              </a:rPr>
              <a:t>http://adamilab.msu.edu/</a:t>
            </a:r>
            <a:r>
              <a:rPr lang="sk-SK" dirty="0" smtClean="0"/>
              <a:t> </a:t>
            </a:r>
          </a:p>
          <a:p>
            <a:endParaRPr lang="sk-SK" dirty="0" smtClean="0"/>
          </a:p>
          <a:p>
            <a:r>
              <a:rPr lang="en-US" dirty="0" err="1" smtClean="0"/>
              <a:t>Christoph</a:t>
            </a:r>
            <a:r>
              <a:rPr lang="en-US" dirty="0" smtClean="0"/>
              <a:t> </a:t>
            </a:r>
            <a:r>
              <a:rPr lang="en-US" dirty="0" err="1" smtClean="0"/>
              <a:t>Adami</a:t>
            </a:r>
            <a:r>
              <a:rPr lang="en-US" dirty="0" smtClean="0"/>
              <a:t>: Finding life we can't imagine</a:t>
            </a:r>
          </a:p>
          <a:p>
            <a:r>
              <a:rPr lang="sk-SK" u="sng" dirty="0" smtClean="0">
                <a:hlinkClick r:id="rId3"/>
              </a:rPr>
              <a:t>http://www.ted.com/talks/christophe_adami_finding_life_we_can_t_imagine.html</a:t>
            </a:r>
            <a:endParaRPr lang="sk-SK"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Professor Hawking</a:t>
            </a:r>
            <a:r>
              <a:rPr lang="sk-SK" dirty="0"/>
              <a:t>: </a:t>
            </a:r>
          </a:p>
        </p:txBody>
      </p:sp>
      <p:sp>
        <p:nvSpPr>
          <p:cNvPr id="3" name="Zástupný symbol obsahu 2"/>
          <p:cNvSpPr>
            <a:spLocks noGrp="1"/>
          </p:cNvSpPr>
          <p:nvPr>
            <p:ph idx="1"/>
          </p:nvPr>
        </p:nvSpPr>
        <p:spPr/>
        <p:txBody>
          <a:bodyPr/>
          <a:lstStyle/>
          <a:p>
            <a:r>
              <a:rPr lang="sk-SK" dirty="0" err="1"/>
              <a:t>Current</a:t>
            </a:r>
            <a:r>
              <a:rPr lang="sk-SK" dirty="0"/>
              <a:t> </a:t>
            </a:r>
            <a:r>
              <a:rPr lang="sk-SK" dirty="0" err="1" smtClean="0"/>
              <a:t>configuration</a:t>
            </a:r>
            <a:r>
              <a:rPr lang="sk-SK" dirty="0" smtClean="0"/>
              <a:t> of </a:t>
            </a:r>
            <a:r>
              <a:rPr lang="sk-SK" dirty="0" err="1" smtClean="0"/>
              <a:t>Professor</a:t>
            </a:r>
            <a:r>
              <a:rPr lang="sk-SK" dirty="0" smtClean="0"/>
              <a:t> </a:t>
            </a:r>
            <a:r>
              <a:rPr lang="sk-SK" dirty="0" err="1" smtClean="0"/>
              <a:t>Hawking</a:t>
            </a:r>
            <a:r>
              <a:rPr lang="sk-SK" dirty="0" smtClean="0"/>
              <a:t>: </a:t>
            </a:r>
            <a:r>
              <a:rPr lang="sk-SK" dirty="0"/>
              <a:t/>
            </a:r>
            <a:br>
              <a:rPr lang="sk-SK" dirty="0"/>
            </a:br>
            <a:endParaRPr lang="sk-SK" dirty="0"/>
          </a:p>
          <a:p>
            <a:r>
              <a:rPr lang="sk-SK" dirty="0" err="1"/>
              <a:t>Lenovo</a:t>
            </a:r>
            <a:r>
              <a:rPr lang="sk-SK" dirty="0"/>
              <a:t> </a:t>
            </a:r>
            <a:r>
              <a:rPr lang="sk-SK" dirty="0" err="1"/>
              <a:t>ThinkPad</a:t>
            </a:r>
            <a:r>
              <a:rPr lang="sk-SK" dirty="0"/>
              <a:t> X220 Tablet (2 </a:t>
            </a:r>
            <a:r>
              <a:rPr lang="sk-SK" dirty="0" err="1"/>
              <a:t>copies</a:t>
            </a:r>
            <a:r>
              <a:rPr lang="sk-SK" dirty="0"/>
              <a:t>)</a:t>
            </a:r>
            <a:br>
              <a:rPr lang="sk-SK" dirty="0"/>
            </a:br>
            <a:r>
              <a:rPr lang="sk-SK" dirty="0"/>
              <a:t>Intel® </a:t>
            </a:r>
            <a:r>
              <a:rPr lang="sk-SK" dirty="0" err="1"/>
              <a:t>Core</a:t>
            </a:r>
            <a:r>
              <a:rPr lang="sk-SK" dirty="0"/>
              <a:t>™ i7-2620M CPU @ 2.7GHz </a:t>
            </a:r>
            <a:br>
              <a:rPr lang="sk-SK" dirty="0"/>
            </a:br>
            <a:r>
              <a:rPr lang="sk-SK" dirty="0"/>
              <a:t>Intel® 150Gb </a:t>
            </a:r>
            <a:r>
              <a:rPr lang="sk-SK" dirty="0" err="1"/>
              <a:t>Solid</a:t>
            </a:r>
            <a:r>
              <a:rPr lang="sk-SK" dirty="0"/>
              <a:t>-State </a:t>
            </a:r>
            <a:r>
              <a:rPr lang="sk-SK" dirty="0" err="1"/>
              <a:t>Drive</a:t>
            </a:r>
            <a:r>
              <a:rPr lang="sk-SK" dirty="0"/>
              <a:t> 520 </a:t>
            </a:r>
            <a:r>
              <a:rPr lang="sk-SK" dirty="0" err="1"/>
              <a:t>Series</a:t>
            </a:r>
            <a:r>
              <a:rPr lang="sk-SK" dirty="0"/>
              <a:t/>
            </a:r>
            <a:br>
              <a:rPr lang="sk-SK" dirty="0"/>
            </a:br>
            <a:r>
              <a:rPr lang="sk-SK" dirty="0"/>
              <a:t>Windows 7</a:t>
            </a:r>
            <a:br>
              <a:rPr lang="sk-SK" dirty="0"/>
            </a:br>
            <a:r>
              <a:rPr lang="sk-SK" dirty="0" err="1" smtClean="0"/>
              <a:t>Speech</a:t>
            </a:r>
            <a:r>
              <a:rPr lang="sk-SK" dirty="0" smtClean="0"/>
              <a:t> </a:t>
            </a:r>
            <a:r>
              <a:rPr lang="sk-SK" dirty="0" err="1"/>
              <a:t>Synthesizers</a:t>
            </a:r>
            <a:r>
              <a:rPr lang="sk-SK" dirty="0"/>
              <a:t> (3 </a:t>
            </a:r>
            <a:r>
              <a:rPr lang="sk-SK" dirty="0" err="1"/>
              <a:t>copies</a:t>
            </a:r>
            <a:r>
              <a:rPr lang="sk-SK" dirty="0"/>
              <a:t>):</a:t>
            </a:r>
            <a:br>
              <a:rPr lang="sk-SK" dirty="0"/>
            </a:br>
            <a:r>
              <a:rPr lang="sk-SK" dirty="0" err="1"/>
              <a:t>Manufacturer</a:t>
            </a:r>
            <a:r>
              <a:rPr lang="sk-SK" dirty="0"/>
              <a:t> - </a:t>
            </a:r>
            <a:r>
              <a:rPr lang="sk-SK" dirty="0" err="1"/>
              <a:t>Speech</a:t>
            </a:r>
            <a:r>
              <a:rPr lang="sk-SK" dirty="0"/>
              <a:t> Plus (</a:t>
            </a:r>
            <a:r>
              <a:rPr lang="sk-SK" dirty="0" err="1"/>
              <a:t>Incorporated</a:t>
            </a:r>
            <a:r>
              <a:rPr lang="sk-SK" dirty="0"/>
              <a:t> 1988, </a:t>
            </a:r>
            <a:r>
              <a:rPr lang="sk-SK" dirty="0" err="1"/>
              <a:t>Mountain</a:t>
            </a:r>
            <a:r>
              <a:rPr lang="sk-SK" dirty="0"/>
              <a:t> </a:t>
            </a:r>
            <a:r>
              <a:rPr lang="sk-SK" dirty="0" err="1"/>
              <a:t>View</a:t>
            </a:r>
            <a:r>
              <a:rPr lang="sk-SK" dirty="0"/>
              <a:t>, CA)</a:t>
            </a:r>
            <a:br>
              <a:rPr lang="sk-SK" dirty="0"/>
            </a:br>
            <a:r>
              <a:rPr lang="sk-SK" dirty="0"/>
              <a:t>Model - </a:t>
            </a:r>
            <a:r>
              <a:rPr lang="sk-SK" dirty="0" err="1"/>
              <a:t>CallText</a:t>
            </a:r>
            <a:r>
              <a:rPr lang="sk-SK" dirty="0"/>
              <a:t> </a:t>
            </a:r>
            <a:r>
              <a:rPr lang="sk-SK" dirty="0" smtClean="0"/>
              <a:t>5010</a:t>
            </a:r>
            <a:endParaRPr lang="sk-SK" dirty="0"/>
          </a:p>
          <a:p>
            <a:r>
              <a:rPr lang="sk-SK" sz="2000" dirty="0">
                <a:solidFill>
                  <a:schemeClr val="accent1">
                    <a:lumMod val="75000"/>
                  </a:schemeClr>
                </a:solidFill>
                <a:hlinkClick r:id="rId2"/>
              </a:rPr>
              <a:t>https://www.youtube.com/watch?v=CGUCFCy3hTE</a:t>
            </a:r>
            <a:endParaRPr lang="sk-SK" sz="2000" dirty="0">
              <a:solidFill>
                <a:schemeClr val="accent1">
                  <a:lumMod val="75000"/>
                </a:schemeClr>
              </a:solidFill>
            </a:endParaRPr>
          </a:p>
          <a:p>
            <a:r>
              <a:rPr lang="sk-SK" dirty="0" smtClean="0"/>
              <a:t> </a:t>
            </a:r>
            <a:endParaRPr lang="sk-SK" dirty="0"/>
          </a:p>
          <a:p>
            <a:endParaRPr lang="sk-SK" dirty="0"/>
          </a:p>
        </p:txBody>
      </p:sp>
    </p:spTree>
    <p:extLst>
      <p:ext uri="{BB962C8B-B14F-4D97-AF65-F5344CB8AC3E}">
        <p14:creationId xmlns:p14="http://schemas.microsoft.com/office/powerpoint/2010/main" val="285943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sk-SK" dirty="0" smtClean="0"/>
              <a:t>Vírus: </a:t>
            </a:r>
          </a:p>
          <a:p>
            <a:r>
              <a:rPr lang="en-US" i="1" dirty="0" smtClean="0"/>
              <a:t>Virulent</a:t>
            </a:r>
            <a:r>
              <a:rPr lang="sk-SK" dirty="0" smtClean="0"/>
              <a:t>, </a:t>
            </a:r>
            <a:r>
              <a:rPr lang="en-US" dirty="0" smtClean="0"/>
              <a:t> </a:t>
            </a:r>
            <a:r>
              <a:rPr lang="en-US" dirty="0"/>
              <a:t>Latin </a:t>
            </a:r>
            <a:r>
              <a:rPr lang="en-US" i="1" dirty="0" err="1"/>
              <a:t>virulentus</a:t>
            </a:r>
            <a:r>
              <a:rPr lang="en-US" dirty="0"/>
              <a:t> (</a:t>
            </a:r>
            <a:r>
              <a:rPr lang="en-US" dirty="0" smtClean="0"/>
              <a:t>poisonous</a:t>
            </a:r>
            <a:r>
              <a:rPr lang="sk-SK" dirty="0" smtClean="0"/>
              <a:t>)</a:t>
            </a:r>
          </a:p>
          <a:p>
            <a:r>
              <a:rPr lang="sk-SK" b="0" dirty="0" smtClean="0"/>
              <a:t>Jed, resp. odkazuje ku škodlivým látkam</a:t>
            </a:r>
          </a:p>
          <a:p>
            <a:r>
              <a:rPr lang="sk-SK" b="0" dirty="0" smtClean="0"/>
              <a:t>Prvý krát použité v angličtine roku 1392 </a:t>
            </a:r>
          </a:p>
          <a:p>
            <a:endParaRPr lang="sk-SK" dirty="0" smtClean="0"/>
          </a:p>
          <a:p>
            <a:endParaRPr lang="sk-SK" dirty="0" smtClean="0"/>
          </a:p>
          <a:p>
            <a:r>
              <a:rPr lang="sk-SK" dirty="0" err="1" smtClean="0"/>
              <a:t>Dmitri</a:t>
            </a:r>
            <a:r>
              <a:rPr lang="sk-SK" dirty="0" smtClean="0"/>
              <a:t> </a:t>
            </a:r>
            <a:r>
              <a:rPr lang="sk-SK" dirty="0" err="1" smtClean="0"/>
              <a:t>Ivanovsky</a:t>
            </a:r>
            <a:r>
              <a:rPr lang="sk-SK" dirty="0" smtClean="0"/>
              <a:t>: </a:t>
            </a:r>
            <a:r>
              <a:rPr lang="sk-SK" b="0" dirty="0"/>
              <a:t>Objaviteľ </a:t>
            </a:r>
            <a:r>
              <a:rPr lang="sk-SK" b="0" dirty="0" smtClean="0"/>
              <a:t>vírusov (1892)</a:t>
            </a:r>
          </a:p>
          <a:p>
            <a:r>
              <a:rPr lang="sk-SK" b="0" dirty="0" smtClean="0"/>
              <a:t>ruský </a:t>
            </a:r>
            <a:r>
              <a:rPr lang="sk-SK" b="0" dirty="0"/>
              <a:t>botanik</a:t>
            </a:r>
          </a:p>
          <a:p>
            <a:endParaRPr lang="sk-SK" dirty="0"/>
          </a:p>
          <a:p>
            <a:endParaRPr lang="sk-SK" dirty="0" smtClean="0"/>
          </a:p>
        </p:txBody>
      </p:sp>
    </p:spTree>
    <p:extLst>
      <p:ext uri="{BB962C8B-B14F-4D97-AF65-F5344CB8AC3E}">
        <p14:creationId xmlns:p14="http://schemas.microsoft.com/office/powerpoint/2010/main" val="176963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endParaRPr lang="sk-SK"/>
          </a:p>
        </p:txBody>
      </p:sp>
      <p:sp>
        <p:nvSpPr>
          <p:cNvPr id="5" name="Podnadpis 4"/>
          <p:cNvSpPr>
            <a:spLocks noGrp="1"/>
          </p:cNvSpPr>
          <p:nvPr>
            <p:ph type="subTitle" idx="1"/>
          </p:nvPr>
        </p:nvSpPr>
        <p:spPr>
          <a:xfrm>
            <a:off x="755576" y="3717032"/>
            <a:ext cx="7239000" cy="457200"/>
          </a:xfrm>
        </p:spPr>
        <p:txBody>
          <a:bodyPr/>
          <a:lstStyle/>
          <a:p>
            <a:r>
              <a:rPr lang="sk-SK" sz="3200" dirty="0">
                <a:latin typeface="+mj-lt"/>
              </a:rPr>
              <a:t>Biologické metafory v digitálnom umení a v ALA</a:t>
            </a:r>
          </a:p>
          <a:p>
            <a:pPr lvl="0"/>
            <a:r>
              <a:rPr lang="sk-SK" sz="3200" i="1" dirty="0" smtClean="0">
                <a:latin typeface="+mj-lt"/>
              </a:rPr>
              <a:t>Fenomén </a:t>
            </a:r>
            <a:r>
              <a:rPr lang="sk-SK" sz="3200" i="1" dirty="0">
                <a:latin typeface="+mj-lt"/>
              </a:rPr>
              <a:t>vírusu</a:t>
            </a:r>
          </a:p>
          <a:p>
            <a:endParaRPr lang="sk-SK" dirty="0"/>
          </a:p>
        </p:txBody>
      </p:sp>
    </p:spTree>
    <p:extLst>
      <p:ext uri="{BB962C8B-B14F-4D97-AF65-F5344CB8AC3E}">
        <p14:creationId xmlns:p14="http://schemas.microsoft.com/office/powerpoint/2010/main" val="2127059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5400" i="1" dirty="0">
                <a:latin typeface="Tekton Pro" panose="020F0603020208020904" pitchFamily="34" charset="-18"/>
              </a:rPr>
              <a:t>Fenomén vírusu</a:t>
            </a:r>
            <a:endParaRPr lang="sk-SK" sz="5400" dirty="0"/>
          </a:p>
        </p:txBody>
      </p:sp>
      <p:sp>
        <p:nvSpPr>
          <p:cNvPr id="3" name="Zástupný symbol obsahu 2"/>
          <p:cNvSpPr>
            <a:spLocks noGrp="1"/>
          </p:cNvSpPr>
          <p:nvPr>
            <p:ph idx="1"/>
          </p:nvPr>
        </p:nvSpPr>
        <p:spPr/>
        <p:txBody>
          <a:bodyPr>
            <a:normAutofit/>
          </a:bodyPr>
          <a:lstStyle/>
          <a:p>
            <a:pPr marL="0" indent="0">
              <a:buNone/>
            </a:pPr>
            <a:r>
              <a:rPr lang="sk-SK" sz="3600" i="1" dirty="0" smtClean="0">
                <a:latin typeface="Tekton Pro" panose="020F0603020208020904" pitchFamily="34" charset="-18"/>
              </a:rPr>
              <a:t> Biologické metafory v digitálnom umení a v ALA:</a:t>
            </a:r>
          </a:p>
          <a:p>
            <a:pPr lvl="0"/>
            <a:endParaRPr lang="sk-SK" sz="3600" dirty="0" smtClean="0">
              <a:latin typeface="+mj-lt"/>
            </a:endParaRPr>
          </a:p>
          <a:p>
            <a:pPr lvl="0"/>
            <a:r>
              <a:rPr lang="sk-SK" sz="3600" dirty="0" smtClean="0">
                <a:latin typeface="+mj-lt"/>
              </a:rPr>
              <a:t>1971 Bob </a:t>
            </a:r>
            <a:r>
              <a:rPr lang="sk-SK" sz="3600" dirty="0" err="1" smtClean="0">
                <a:latin typeface="+mj-lt"/>
              </a:rPr>
              <a:t>Thomas</a:t>
            </a:r>
            <a:r>
              <a:rPr lang="sk-SK" sz="3600" dirty="0" smtClean="0">
                <a:latin typeface="+mj-lt"/>
              </a:rPr>
              <a:t>: </a:t>
            </a:r>
            <a:r>
              <a:rPr lang="sk-SK" sz="3600" dirty="0" err="1" smtClean="0">
                <a:latin typeface="+mj-lt"/>
              </a:rPr>
              <a:t>Creeper</a:t>
            </a:r>
            <a:endParaRPr lang="sk-SK" sz="3600" dirty="0" smtClean="0">
              <a:latin typeface="+mj-lt"/>
            </a:endParaRPr>
          </a:p>
          <a:p>
            <a:pPr lvl="0"/>
            <a:r>
              <a:rPr lang="sk-SK" i="1" dirty="0" smtClean="0"/>
              <a:t>bezpečnostný test</a:t>
            </a:r>
            <a:r>
              <a:rPr lang="sk-SK" dirty="0" smtClean="0"/>
              <a:t> na overenie </a:t>
            </a:r>
            <a:r>
              <a:rPr lang="sk-SK" dirty="0" err="1" smtClean="0"/>
              <a:t>samo-replikácie</a:t>
            </a:r>
            <a:r>
              <a:rPr lang="sk-SK" dirty="0" smtClean="0"/>
              <a:t> programu</a:t>
            </a:r>
            <a:endParaRPr lang="sk-SK" dirty="0" smtClean="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endParaRPr lang="sk-SK"/>
          </a:p>
        </p:txBody>
      </p:sp>
      <p:sp>
        <p:nvSpPr>
          <p:cNvPr id="6" name="Podnadpis 5"/>
          <p:cNvSpPr>
            <a:spLocks noGrp="1"/>
          </p:cNvSpPr>
          <p:nvPr>
            <p:ph type="subTitle" idx="1"/>
          </p:nvPr>
        </p:nvSpPr>
        <p:spPr/>
        <p:txBody>
          <a:bodyPr/>
          <a:lstStyle/>
          <a:p>
            <a:endParaRPr lang="sk-SK"/>
          </a:p>
        </p:txBody>
      </p:sp>
      <p:pic>
        <p:nvPicPr>
          <p:cNvPr id="4" name="Picture 2" descr="H:\ALA TIM\BLOK 4\VIRUS-THE-CREEPER.jpg"/>
          <p:cNvPicPr>
            <a:picLocks noGrp="1" noChangeAspect="1" noChangeArrowheads="1"/>
          </p:cNvPicPr>
          <p:nvPr>
            <p:ph idx="4294967295"/>
          </p:nvPr>
        </p:nvPicPr>
        <p:blipFill>
          <a:blip r:embed="rId2" cstate="print"/>
          <a:srcRect/>
          <a:stretch>
            <a:fillRect/>
          </a:stretch>
        </p:blipFill>
        <p:spPr bwMode="auto">
          <a:xfrm>
            <a:off x="0" y="1284288"/>
            <a:ext cx="9144000" cy="53133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Čo je to samo-replikovať?</a:t>
            </a:r>
            <a:endParaRPr lang="sk-SK" dirty="0"/>
          </a:p>
        </p:txBody>
      </p:sp>
      <p:sp>
        <p:nvSpPr>
          <p:cNvPr id="3" name="Zástupný symbol obsahu 2"/>
          <p:cNvSpPr>
            <a:spLocks noGrp="1"/>
          </p:cNvSpPr>
          <p:nvPr>
            <p:ph idx="1"/>
          </p:nvPr>
        </p:nvSpPr>
        <p:spPr/>
        <p:txBody>
          <a:bodyPr>
            <a:normAutofit/>
          </a:bodyPr>
          <a:lstStyle/>
          <a:p>
            <a:r>
              <a:rPr lang="sk-SK" dirty="0" smtClean="0"/>
              <a:t>„</a:t>
            </a:r>
            <a:r>
              <a:rPr lang="sk-SK" b="1" dirty="0" err="1" smtClean="0"/>
              <a:t>Samo-replikovanie</a:t>
            </a:r>
            <a:r>
              <a:rPr lang="sk-SK" b="1" dirty="0" smtClean="0"/>
              <a:t>: </a:t>
            </a:r>
          </a:p>
          <a:p>
            <a:r>
              <a:rPr lang="sk-SK" dirty="0" smtClean="0"/>
              <a:t>V biológií: </a:t>
            </a:r>
            <a:r>
              <a:rPr lang="sk-SK" dirty="0" smtClean="0">
                <a:latin typeface="Tekton Pro" panose="020F0603020208020904" pitchFamily="34" charset="-18"/>
              </a:rPr>
              <a:t>reprodukcia, rozmnožovanie</a:t>
            </a:r>
          </a:p>
          <a:p>
            <a:r>
              <a:rPr lang="sk-SK" dirty="0" smtClean="0"/>
              <a:t>Výkladový slovník: „</a:t>
            </a:r>
            <a:r>
              <a:rPr lang="sk-SK" b="1" i="1" dirty="0" smtClean="0">
                <a:latin typeface="Tekton Pro" panose="020F0603020208020904" pitchFamily="34" charset="-18"/>
              </a:rPr>
              <a:t>opakovať, kopírovať, násobiť, zdvojiť</a:t>
            </a:r>
            <a:r>
              <a:rPr lang="sk-SK" i="1" dirty="0" smtClean="0">
                <a:latin typeface="Tekton Pro" panose="020F0603020208020904" pitchFamily="34" charset="-18"/>
              </a:rPr>
              <a:t>“</a:t>
            </a:r>
          </a:p>
          <a:p>
            <a:endParaRPr lang="sk-SK" dirty="0" smtClean="0"/>
          </a:p>
          <a:p>
            <a:r>
              <a:rPr lang="sk-SK" b="1" dirty="0" err="1" smtClean="0"/>
              <a:t>Self-replication</a:t>
            </a:r>
            <a:r>
              <a:rPr lang="sk-SK" dirty="0" smtClean="0"/>
              <a:t>:</a:t>
            </a:r>
          </a:p>
          <a:p>
            <a:r>
              <a:rPr lang="sk-SK" dirty="0" smtClean="0"/>
              <a:t>„</a:t>
            </a:r>
            <a:r>
              <a:rPr lang="sk-SK" i="1" dirty="0" smtClean="0">
                <a:latin typeface="Tekton Pro" panose="020F0603020208020904" pitchFamily="34" charset="-18"/>
              </a:rPr>
              <a:t>akékoľvek správanie dynamického systému, ktorého výsledkom je vytvorenie identickej kópie tohto dynamického systému</a:t>
            </a:r>
            <a:r>
              <a:rPr lang="sk-SK" dirty="0" smtClean="0">
                <a:latin typeface="Tekton Pro" panose="020F0603020208020904" pitchFamily="34" charset="-18"/>
              </a:rPr>
              <a:t>.“</a:t>
            </a:r>
          </a:p>
          <a:p>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Fred</a:t>
            </a:r>
            <a:r>
              <a:rPr lang="sk-SK" dirty="0" smtClean="0"/>
              <a:t> COHEN 1983:</a:t>
            </a:r>
            <a:endParaRPr lang="sk-SK" dirty="0"/>
          </a:p>
        </p:txBody>
      </p:sp>
      <p:sp>
        <p:nvSpPr>
          <p:cNvPr id="3" name="Zástupný symbol obsahu 2"/>
          <p:cNvSpPr>
            <a:spLocks noGrp="1"/>
          </p:cNvSpPr>
          <p:nvPr>
            <p:ph idx="1"/>
          </p:nvPr>
        </p:nvSpPr>
        <p:spPr/>
        <p:txBody>
          <a:bodyPr>
            <a:normAutofit/>
          </a:bodyPr>
          <a:lstStyle/>
          <a:p>
            <a:r>
              <a:rPr lang="sk-SK" dirty="0" smtClean="0"/>
              <a:t>„</a:t>
            </a:r>
            <a:r>
              <a:rPr lang="sk-SK" i="1" dirty="0" smtClean="0"/>
              <a:t> </a:t>
            </a:r>
            <a:r>
              <a:rPr lang="sk-SK" i="1" dirty="0" smtClean="0">
                <a:latin typeface="Tekton Pro" panose="020F0603020208020904" pitchFamily="34" charset="-18"/>
              </a:rPr>
              <a:t>Vírus sa môže rozšíriť do celého počítačového systému alebo siete použitím autorizácie každého užívateľa, aby tak nainfikoval jeho program. Každý takto nainfikovaný program sa môže správať ako vírus, čím nákaza vzrastá</a:t>
            </a:r>
            <a:r>
              <a:rPr lang="sk-SK" i="1" dirty="0" smtClean="0"/>
              <a:t>“ </a:t>
            </a:r>
          </a:p>
          <a:p>
            <a:endParaRPr lang="sk-SK" i="1" dirty="0" smtClean="0"/>
          </a:p>
          <a:p>
            <a:endParaRPr lang="sk-SK" i="1" dirty="0" smtClean="0"/>
          </a:p>
          <a:p>
            <a:r>
              <a:rPr lang="sk-SK" dirty="0" smtClean="0"/>
              <a:t>COHEN, </a:t>
            </a:r>
            <a:r>
              <a:rPr lang="sk-SK" dirty="0" err="1" smtClean="0"/>
              <a:t>Fred</a:t>
            </a:r>
            <a:r>
              <a:rPr lang="sk-SK" dirty="0" smtClean="0"/>
              <a:t>:</a:t>
            </a:r>
            <a:r>
              <a:rPr lang="sk-SK" i="1" dirty="0" smtClean="0"/>
              <a:t> </a:t>
            </a:r>
            <a:r>
              <a:rPr lang="sk-SK" sz="2400" b="0" i="1" dirty="0" err="1" smtClean="0"/>
              <a:t>Computer</a:t>
            </a:r>
            <a:r>
              <a:rPr lang="sk-SK" sz="2400" b="0" i="1" dirty="0" smtClean="0"/>
              <a:t> </a:t>
            </a:r>
            <a:r>
              <a:rPr lang="sk-SK" sz="2400" b="0" i="1" dirty="0" err="1" smtClean="0"/>
              <a:t>Viruses</a:t>
            </a:r>
            <a:r>
              <a:rPr lang="sk-SK" sz="2400" b="0" i="1" dirty="0" smtClean="0"/>
              <a:t>: </a:t>
            </a:r>
            <a:r>
              <a:rPr lang="sk-SK" sz="2400" b="0" i="1" dirty="0" err="1" smtClean="0"/>
              <a:t>Theory</a:t>
            </a:r>
            <a:r>
              <a:rPr lang="sk-SK" sz="2400" b="0" i="1" dirty="0" smtClean="0"/>
              <a:t> and </a:t>
            </a:r>
            <a:r>
              <a:rPr lang="sk-SK" sz="2400" b="0" i="1" dirty="0" err="1" smtClean="0"/>
              <a:t>Experiments</a:t>
            </a:r>
            <a:r>
              <a:rPr lang="sk-SK" sz="2400" b="0" i="1" dirty="0" smtClean="0"/>
              <a:t>. </a:t>
            </a:r>
            <a:r>
              <a:rPr lang="sk-SK" sz="2400" b="0" dirty="0" smtClean="0"/>
              <a:t>In</a:t>
            </a:r>
            <a:r>
              <a:rPr lang="sk-SK" sz="2400" b="0" i="1" dirty="0" smtClean="0"/>
              <a:t> </a:t>
            </a:r>
            <a:r>
              <a:rPr lang="sk-SK" sz="2400" b="0" dirty="0" err="1" smtClean="0"/>
              <a:t>Computers</a:t>
            </a:r>
            <a:r>
              <a:rPr lang="sk-SK" sz="2400" b="0" dirty="0" smtClean="0"/>
              <a:t> and </a:t>
            </a:r>
            <a:r>
              <a:rPr lang="sk-SK" sz="2400" b="0" dirty="0" err="1" smtClean="0"/>
              <a:t>Security</a:t>
            </a:r>
            <a:r>
              <a:rPr lang="sk-SK" sz="2400" b="0" dirty="0" smtClean="0"/>
              <a:t>,  </a:t>
            </a:r>
            <a:r>
              <a:rPr lang="sk-SK" sz="2400" b="0" dirty="0" err="1" smtClean="0"/>
              <a:t>Volume</a:t>
            </a:r>
            <a:r>
              <a:rPr lang="sk-SK" sz="2400" b="0" dirty="0" smtClean="0"/>
              <a:t> 6, </a:t>
            </a:r>
            <a:r>
              <a:rPr lang="sk-SK" sz="2400" b="0" dirty="0" err="1" smtClean="0"/>
              <a:t>Issue</a:t>
            </a:r>
            <a:r>
              <a:rPr lang="sk-SK" sz="2400" b="0" dirty="0" smtClean="0"/>
              <a:t> 1, </a:t>
            </a:r>
            <a:r>
              <a:rPr lang="sk-SK" sz="2400" b="0" dirty="0" err="1" smtClean="0"/>
              <a:t>February</a:t>
            </a:r>
            <a:r>
              <a:rPr lang="sk-SK" sz="2400" b="0" dirty="0" smtClean="0"/>
              <a:t> 1987, s.22-35</a:t>
            </a:r>
            <a:r>
              <a:rPr lang="sk-SK" dirty="0" smtClean="0"/>
              <a:t>.</a:t>
            </a:r>
            <a:endParaRPr lang="sk-SK" dirty="0"/>
          </a:p>
        </p:txBody>
      </p:sp>
    </p:spTree>
  </p:cSld>
  <p:clrMapOvr>
    <a:masterClrMapping/>
  </p:clrMapOvr>
</p:sld>
</file>

<file path=ppt/theme/theme1.xml><?xml version="1.0" encoding="utf-8"?>
<a:theme xmlns:a="http://schemas.openxmlformats.org/drawingml/2006/main" name="empowered_force">
  <a:themeElements>
    <a:clrScheme name="empowered_for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mpowered_forc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mpowered_forc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mpowered_for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mpowered_forc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mpowered_forc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mpowered_for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mpowered_for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mpowered_for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Beautiful abstract design ppt template</Template>
  <TotalTime>2960</TotalTime>
  <Words>822</Words>
  <Application>Microsoft Office PowerPoint</Application>
  <PresentationFormat>Prezentácia na obrazovke (4:3)</PresentationFormat>
  <Paragraphs>223</Paragraphs>
  <Slides>36</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36</vt:i4>
      </vt:variant>
    </vt:vector>
  </HeadingPairs>
  <TitlesOfParts>
    <vt:vector size="44" baseType="lpstr">
      <vt:lpstr>宋体</vt:lpstr>
      <vt:lpstr>Arial</vt:lpstr>
      <vt:lpstr>Arial Black</vt:lpstr>
      <vt:lpstr>Calibri</vt:lpstr>
      <vt:lpstr>CMR9</vt:lpstr>
      <vt:lpstr>CMTI9</vt:lpstr>
      <vt:lpstr>Tekton Pro</vt:lpstr>
      <vt:lpstr>empowered_force</vt:lpstr>
      <vt:lpstr>IM120  Artificial Life Art  BLOK4</vt:lpstr>
      <vt:lpstr>Osnova</vt:lpstr>
      <vt:lpstr>Group work</vt:lpstr>
      <vt:lpstr>Prezentácia programu PowerPoint</vt:lpstr>
      <vt:lpstr>Prezentácia programu PowerPoint</vt:lpstr>
      <vt:lpstr>Fenomén vírusu</vt:lpstr>
      <vt:lpstr>Prezentácia programu PowerPoint</vt:lpstr>
      <vt:lpstr>Čo je to samo-replikovať?</vt:lpstr>
      <vt:lpstr>Fred COHEN 1983:</vt:lpstr>
      <vt:lpstr>The Morris worm</vt:lpstr>
      <vt:lpstr>Prezentácia programu PowerPoint</vt:lpstr>
      <vt:lpstr>imunita</vt:lpstr>
      <vt:lpstr>  „Digitálna „biologizácia“ </vt:lpstr>
      <vt:lpstr>Douglas Rushkoff</vt:lpstr>
      <vt:lpstr>Douglas Rushkoff: </vt:lpstr>
      <vt:lpstr>BENTLEY, Peter: Digital Biology 2002</vt:lpstr>
      <vt:lpstr>Prezentácia programu PowerPoint</vt:lpstr>
      <vt:lpstr>David Ackley:</vt:lpstr>
      <vt:lpstr>Prezentácia programu PowerPoint</vt:lpstr>
      <vt:lpstr>Prezentácia programu PowerPoint</vt:lpstr>
      <vt:lpstr>Professor Hawking: </vt:lpstr>
      <vt:lpstr>Prezentácia programu PowerPoint</vt:lpstr>
      <vt:lpstr>Thomas Ray: InternetTierra 2.0. </vt:lpstr>
      <vt:lpstr>Internet Tierra:</vt:lpstr>
      <vt:lpstr>„nákaza siete“</vt:lpstr>
      <vt:lpstr>Jussi Parikka</vt:lpstr>
      <vt:lpstr>Prezentácia programu PowerPoint</vt:lpstr>
      <vt:lpstr>PARAZITUjÚCI SW</vt:lpstr>
      <vt:lpstr>JUSSI PARIKKA:  </vt:lpstr>
      <vt:lpstr>1972 Autopoiesis </vt:lpstr>
      <vt:lpstr>Autopoietický systém:</vt:lpstr>
      <vt:lpstr>Prezentácia programu PowerPoint</vt:lpstr>
      <vt:lpstr>Prezentácia programu PowerPoint</vt:lpstr>
      <vt:lpstr>Chu-Yin Chen: Quorum Sensing, 2002</vt:lpstr>
      <vt:lpstr>Prezentácia programu PowerPoint</vt:lpstr>
      <vt:lpstr>Professor Hawking: </vt:lpstr>
    </vt:vector>
  </TitlesOfParts>
  <Company>SPACElab, s.r.o.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[Ne]očakávané náhody</dc:title>
  <dc:creator>Dispečing</dc:creator>
  <cp:lastModifiedBy>Evilsister</cp:lastModifiedBy>
  <cp:revision>280</cp:revision>
  <cp:lastPrinted>1601-01-01T00:00:00Z</cp:lastPrinted>
  <dcterms:created xsi:type="dcterms:W3CDTF">2011-04-28T11:38:42Z</dcterms:created>
  <dcterms:modified xsi:type="dcterms:W3CDTF">2014-11-27T16:31:23Z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