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8" r:id="rId2"/>
  </p:sldMasterIdLst>
  <p:notesMasterIdLst>
    <p:notesMasterId r:id="rId24"/>
  </p:notesMasterIdLst>
  <p:handoutMasterIdLst>
    <p:handoutMasterId r:id="rId25"/>
  </p:handoutMasterIdLst>
  <p:sldIdLst>
    <p:sldId id="259" r:id="rId3"/>
    <p:sldId id="262" r:id="rId4"/>
    <p:sldId id="308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59" r:id="rId18"/>
    <p:sldId id="356" r:id="rId19"/>
    <p:sldId id="357" r:id="rId20"/>
    <p:sldId id="358" r:id="rId21"/>
    <p:sldId id="360" r:id="rId22"/>
    <p:sldId id="281" r:id="rId23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C0C0C"/>
    <a:srgbClr val="F3E057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3833" autoAdjust="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1584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00A44DB-89EE-4EDF-AF27-A648AEA3D7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0614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345B81-7C18-40EA-97FE-2C15AFCFA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045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71725F-00C5-44E8-9B69-E7A897F95684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77628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345B81-7C18-40EA-97FE-2C15AFCFA741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441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8C95E-9DF9-4057-A7CC-433D040278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FAE69-81C9-4304-B2FD-86E55478B9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10E17-7497-4451-B5D5-771FCB0151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4F94C-8D6B-409D-838E-D2808F500E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645E8-4FCA-493A-A81A-8D19090441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7C7C2-388C-4513-B25E-7E0E1D3F78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835150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37175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453AC-543B-404D-B092-C6B85254C6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DD647-9892-4DFD-ABFA-AE090F0536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BF727-FDF3-44B6-86B5-C0F35119C7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C062F-B88C-4188-A1E3-22DBB49F8A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A8577-6DE3-4207-ADF9-6A55A5E051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1FF07-00BC-46CD-A264-7DA7591987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3A880-DA44-452E-B589-3C4A9602F7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2D141-90CF-4B35-9912-ABF0BB2248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73888" y="274638"/>
            <a:ext cx="1712912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35150" y="274638"/>
            <a:ext cx="4986338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A7B49-56C2-49BE-9CDC-FDC76DC886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EBB06-C646-4ABF-AF20-A294C69C87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5646A-EE0F-4417-9554-024F258B3B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CB28E-F45D-4A34-88E6-B11F6E5AEB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CDB46-656C-47C7-8F80-758DFED6D9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B0B4-7DBC-451E-BF86-5E4BE09FA2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76AE0-6042-4064-B2F2-E1E94E4616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E71F8-0CF4-49C1-A070-424A2F3557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690A41B-5A4C-4503-8412-538A8CA487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150" y="1600200"/>
            <a:ext cx="68516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26A0A0-2017-4E8E-82D2-0C3C103D22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2055" name="Picture 7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700213" cy="465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4437063"/>
            <a:ext cx="6043613" cy="504825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chemeClr val="tx1"/>
                </a:solidFill>
              </a:rPr>
              <a:t/>
            </a:r>
            <a:br>
              <a:rPr lang="cs-CZ" sz="4000" b="1" smtClean="0">
                <a:solidFill>
                  <a:schemeClr val="tx1"/>
                </a:solidFill>
              </a:rPr>
            </a:br>
            <a:endParaRPr lang="cs-CZ" sz="4000" b="1" smtClean="0">
              <a:solidFill>
                <a:schemeClr val="tx1"/>
              </a:solidFill>
            </a:endParaRPr>
          </a:p>
        </p:txBody>
      </p:sp>
      <p:sp>
        <p:nvSpPr>
          <p:cNvPr id="3075" name="Rectangle 14"/>
          <p:cNvSpPr>
            <a:spLocks noChangeArrowheads="1"/>
          </p:cNvSpPr>
          <p:nvPr/>
        </p:nvSpPr>
        <p:spPr bwMode="auto">
          <a:xfrm>
            <a:off x="0" y="1989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6" name="Rectangle 15"/>
          <p:cNvSpPr>
            <a:spLocks noChangeArrowheads="1"/>
          </p:cNvSpPr>
          <p:nvPr/>
        </p:nvSpPr>
        <p:spPr bwMode="auto">
          <a:xfrm>
            <a:off x="0" y="2009775"/>
            <a:ext cx="3270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800">
                <a:solidFill>
                  <a:srgbClr val="808080"/>
                </a:solidFill>
                <a:ea typeface="Times New Roman" pitchFamily="18" charset="0"/>
                <a:cs typeface="TimesNewRomanPSMT" charset="0"/>
              </a:rPr>
              <a:t>     </a:t>
            </a:r>
            <a:endParaRPr lang="cs-CZ">
              <a:ea typeface="Times New Roman" pitchFamily="18" charset="0"/>
              <a:cs typeface="TimesNewRomanPSMT" charset="0"/>
            </a:endParaRPr>
          </a:p>
        </p:txBody>
      </p:sp>
      <p:sp>
        <p:nvSpPr>
          <p:cNvPr id="3077" name="Rectangle 16"/>
          <p:cNvSpPr>
            <a:spLocks noChangeArrowheads="1"/>
          </p:cNvSpPr>
          <p:nvPr/>
        </p:nvSpPr>
        <p:spPr bwMode="auto">
          <a:xfrm>
            <a:off x="0" y="2852738"/>
            <a:ext cx="6127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800">
                <a:solidFill>
                  <a:srgbClr val="808080"/>
                </a:solidFill>
                <a:ea typeface="Times New Roman" pitchFamily="18" charset="0"/>
                <a:cs typeface="TimesNewRomanPSMT" charset="0"/>
              </a:rPr>
              <a:t>               </a:t>
            </a:r>
            <a:endParaRPr lang="cs-CZ">
              <a:ea typeface="Times New Roman" pitchFamily="18" charset="0"/>
              <a:cs typeface="TimesNewRomanPSMT" charset="0"/>
            </a:endParaRPr>
          </a:p>
        </p:txBody>
      </p:sp>
      <p:sp>
        <p:nvSpPr>
          <p:cNvPr id="3078" name="Rectangle 17"/>
          <p:cNvSpPr>
            <a:spLocks noChangeArrowheads="1"/>
          </p:cNvSpPr>
          <p:nvPr/>
        </p:nvSpPr>
        <p:spPr bwMode="auto">
          <a:xfrm>
            <a:off x="0" y="3705225"/>
            <a:ext cx="6127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800">
                <a:solidFill>
                  <a:srgbClr val="808080"/>
                </a:solidFill>
                <a:ea typeface="Times New Roman" pitchFamily="18" charset="0"/>
                <a:cs typeface="TimesNewRomanPSMT" charset="0"/>
              </a:rPr>
              <a:t>               </a:t>
            </a:r>
            <a:endParaRPr lang="cs-CZ">
              <a:ea typeface="Times New Roman" pitchFamily="18" charset="0"/>
              <a:cs typeface="TimesNewRomanPSMT" charset="0"/>
            </a:endParaRPr>
          </a:p>
        </p:txBody>
      </p:sp>
      <p:sp>
        <p:nvSpPr>
          <p:cNvPr id="3079" name="Rectangle 22"/>
          <p:cNvSpPr>
            <a:spLocks noChangeArrowheads="1"/>
          </p:cNvSpPr>
          <p:nvPr/>
        </p:nvSpPr>
        <p:spPr bwMode="auto">
          <a:xfrm>
            <a:off x="-765175" y="2566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23"/>
          <p:cNvSpPr>
            <a:spLocks noChangeArrowheads="1"/>
          </p:cNvSpPr>
          <p:nvPr/>
        </p:nvSpPr>
        <p:spPr bwMode="auto">
          <a:xfrm>
            <a:off x="-757238" y="2565400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24"/>
          <p:cNvSpPr>
            <a:spLocks noChangeArrowheads="1"/>
          </p:cNvSpPr>
          <p:nvPr/>
        </p:nvSpPr>
        <p:spPr bwMode="auto">
          <a:xfrm>
            <a:off x="1835150" y="1946275"/>
            <a:ext cx="640873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3200" b="1"/>
              <a:t>Japonská studia pro Univerzitu Palackého v Olomouci se zaměřením na modularitu a uplatnění v praxi</a:t>
            </a:r>
          </a:p>
          <a:p>
            <a:pPr algn="ctr"/>
            <a:endParaRPr lang="cs-CZ" sz="3200"/>
          </a:p>
          <a:p>
            <a:pPr algn="ctr"/>
            <a:r>
              <a:rPr lang="cs-CZ" sz="3200" b="1"/>
              <a:t>CZ 1.07/2.2.00/28.0160</a:t>
            </a:r>
            <a:endParaRPr lang="cs-CZ" sz="3200"/>
          </a:p>
        </p:txBody>
      </p:sp>
      <p:sp>
        <p:nvSpPr>
          <p:cNvPr id="3082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DEAA57-3CB8-4D0B-B7E8-AC7229F874D7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品質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昨年同月比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経常利益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順序を整理する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提案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開発費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24702B-FEA9-43D4-9BCB-AECD83B7E905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5" name="Rounded Rectangle 4"/>
          <p:cNvSpPr/>
          <p:nvPr/>
        </p:nvSpPr>
        <p:spPr>
          <a:xfrm>
            <a:off x="428625" y="214313"/>
            <a:ext cx="8286750" cy="5715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dirty="0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</a:t>
            </a:r>
            <a:r>
              <a:rPr lang="cs-CZ" altLang="ja-JP" sz="4000" b="1" dirty="0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3</a:t>
            </a:r>
            <a:r>
              <a:rPr lang="ja-JP" altLang="en-US" sz="4000" b="1" dirty="0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課</a:t>
            </a:r>
            <a:r>
              <a:rPr lang="ja-JP" altLang="en-US" sz="4000" b="1" dirty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　</a:t>
            </a:r>
            <a:r>
              <a:rPr lang="ja-JP" altLang="en-US" sz="4000" b="1" dirty="0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まとめ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1269" name="TextBox 13"/>
          <p:cNvSpPr txBox="1">
            <a:spLocks noChangeArrowheads="1"/>
          </p:cNvSpPr>
          <p:nvPr/>
        </p:nvSpPr>
        <p:spPr bwMode="auto">
          <a:xfrm>
            <a:off x="500035" y="2343876"/>
            <a:ext cx="407196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latin typeface="MS Mincho" pitchFamily="49" charset="-128"/>
                <a:ea typeface="MS Mincho" pitchFamily="49" charset="-128"/>
              </a:rPr>
              <a:t>①　確かにそうですね。</a:t>
            </a:r>
            <a:endParaRPr lang="en-US" altLang="ja-JP" b="1" dirty="0" smtClean="0">
              <a:latin typeface="MS Mincho" pitchFamily="49" charset="-128"/>
              <a:ea typeface="MS Mincho" pitchFamily="49" charset="-128"/>
            </a:endParaRPr>
          </a:p>
          <a:p>
            <a:r>
              <a:rPr lang="ja-JP" altLang="en-US" b="1" dirty="0">
                <a:latin typeface="MS Mincho" pitchFamily="49" charset="-128"/>
                <a:ea typeface="MS Mincho" pitchFamily="49" charset="-128"/>
              </a:rPr>
              <a:t>　</a:t>
            </a:r>
            <a:r>
              <a:rPr lang="ja-JP" altLang="en-US" b="1" dirty="0" smtClean="0">
                <a:latin typeface="MS Mincho" pitchFamily="49" charset="-128"/>
                <a:ea typeface="MS Mincho" pitchFamily="49" charset="-128"/>
              </a:rPr>
              <a:t>　私もそう</a:t>
            </a:r>
            <a:r>
              <a:rPr lang="ja-JP" altLang="en-US" b="1" dirty="0">
                <a:latin typeface="MS Mincho" pitchFamily="49" charset="-128"/>
                <a:ea typeface="MS Mincho" pitchFamily="49" charset="-128"/>
              </a:rPr>
              <a:t>思</a:t>
            </a:r>
            <a:r>
              <a:rPr lang="ja-JP" altLang="en-US" b="1" dirty="0" smtClean="0">
                <a:latin typeface="MS Mincho" pitchFamily="49" charset="-128"/>
                <a:ea typeface="MS Mincho" pitchFamily="49" charset="-128"/>
              </a:rPr>
              <a:t>いま</a:t>
            </a:r>
            <a:r>
              <a:rPr lang="ja-JP" altLang="en-US" b="1" dirty="0">
                <a:latin typeface="MS Mincho" pitchFamily="49" charset="-128"/>
                <a:ea typeface="MS Mincho" pitchFamily="49" charset="-128"/>
              </a:rPr>
              <a:t>す</a:t>
            </a:r>
            <a:r>
              <a:rPr lang="ja-JP" altLang="en-US" b="1" dirty="0" smtClean="0">
                <a:latin typeface="MS Mincho" pitchFamily="49" charset="-128"/>
                <a:ea typeface="MS Mincho" pitchFamily="49" charset="-128"/>
              </a:rPr>
              <a:t>。</a:t>
            </a:r>
            <a:r>
              <a:rPr lang="en-US" altLang="ja-JP" b="1" dirty="0" smtClean="0">
                <a:latin typeface="MS Mincho" pitchFamily="49" charset="-128"/>
                <a:ea typeface="MS Mincho" pitchFamily="49" charset="-128"/>
              </a:rPr>
              <a:t>	</a:t>
            </a:r>
          </a:p>
          <a:p>
            <a:r>
              <a:rPr lang="ja-JP" altLang="en-US" b="1" dirty="0">
                <a:latin typeface="MS Mincho" pitchFamily="49" charset="-128"/>
                <a:ea typeface="MS Mincho" pitchFamily="49" charset="-128"/>
              </a:rPr>
              <a:t>　</a:t>
            </a:r>
            <a:r>
              <a:rPr lang="ja-JP" altLang="en-US" b="1" dirty="0" smtClean="0">
                <a:latin typeface="MS Mincho" pitchFamily="49" charset="-128"/>
                <a:ea typeface="MS Mincho" pitchFamily="49" charset="-128"/>
              </a:rPr>
              <a:t>　本</a:t>
            </a:r>
            <a:r>
              <a:rPr lang="ja-JP" altLang="en-US" b="1" dirty="0">
                <a:latin typeface="MS Mincho" pitchFamily="49" charset="-128"/>
                <a:ea typeface="MS Mincho" pitchFamily="49" charset="-128"/>
              </a:rPr>
              <a:t>当</a:t>
            </a:r>
            <a:r>
              <a:rPr lang="ja-JP" altLang="en-US" b="1" dirty="0" smtClean="0">
                <a:latin typeface="MS Mincho" pitchFamily="49" charset="-128"/>
                <a:ea typeface="MS Mincho" pitchFamily="49" charset="-128"/>
              </a:rPr>
              <a:t>にそうですね。</a:t>
            </a:r>
            <a:endParaRPr lang="en-US" altLang="ja-JP" b="1" dirty="0" smtClean="0">
              <a:latin typeface="MS Mincho" pitchFamily="49" charset="-128"/>
              <a:ea typeface="MS Mincho" pitchFamily="49" charset="-128"/>
            </a:endParaRPr>
          </a:p>
          <a:p>
            <a:r>
              <a:rPr lang="en-US" altLang="ja-JP" b="1" dirty="0" smtClean="0">
                <a:latin typeface="MS Mincho" pitchFamily="49" charset="-128"/>
                <a:ea typeface="MS Mincho" pitchFamily="49" charset="-128"/>
              </a:rPr>
              <a:t>		</a:t>
            </a:r>
            <a:endParaRPr lang="en-US" altLang="ja-JP" b="1" dirty="0">
              <a:latin typeface="MS Mincho" pitchFamily="49" charset="-128"/>
              <a:ea typeface="MS Mincho" pitchFamily="49" charset="-128"/>
            </a:endParaRPr>
          </a:p>
          <a:p>
            <a:pPr marL="342900" indent="-342900">
              <a:buAutoNum type="circleNumDbPlain" startAt="2"/>
              <a:defRPr/>
            </a:pPr>
            <a:r>
              <a:rPr lang="ja-JP" altLang="en-US" dirty="0" smtClean="0">
                <a:latin typeface="MS Gothic" pitchFamily="49" charset="-128"/>
                <a:ea typeface="MS Gothic" pitchFamily="49" charset="-128"/>
              </a:rPr>
              <a:t>基</a:t>
            </a:r>
            <a:r>
              <a:rPr lang="ja-JP" altLang="en-US" dirty="0">
                <a:latin typeface="MS Gothic" pitchFamily="49" charset="-128"/>
                <a:ea typeface="MS Gothic" pitchFamily="49" charset="-128"/>
              </a:rPr>
              <a:t>本的にはこれでい</a:t>
            </a:r>
            <a:r>
              <a:rPr lang="ja-JP" altLang="en-US" dirty="0" smtClean="0">
                <a:latin typeface="MS Gothic" pitchFamily="49" charset="-128"/>
                <a:ea typeface="MS Gothic" pitchFamily="49" charset="-128"/>
              </a:rPr>
              <a:t>いと</a:t>
            </a:r>
            <a:r>
              <a:rPr lang="ja-JP" altLang="en-US" dirty="0">
                <a:latin typeface="MS Gothic" pitchFamily="49" charset="-128"/>
                <a:ea typeface="MS Gothic" pitchFamily="49" charset="-128"/>
              </a:rPr>
              <a:t>思います</a:t>
            </a:r>
            <a:r>
              <a:rPr lang="ja-JP" altLang="en-US" dirty="0" smtClean="0">
                <a:latin typeface="MS Gothic" pitchFamily="49" charset="-128"/>
                <a:ea typeface="MS Gothic" pitchFamily="49" charset="-128"/>
              </a:rPr>
              <a:t>。</a:t>
            </a:r>
            <a:endParaRPr lang="en-US" altLang="ja-JP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r>
              <a:rPr lang="ja-JP" altLang="en-US" dirty="0" smtClean="0">
                <a:latin typeface="MS Gothic" pitchFamily="49" charset="-128"/>
                <a:ea typeface="MS Gothic" pitchFamily="49" charset="-128"/>
              </a:rPr>
              <a:t>た</a:t>
            </a:r>
            <a:r>
              <a:rPr lang="ja-JP" altLang="en-US" dirty="0">
                <a:latin typeface="MS Gothic" pitchFamily="49" charset="-128"/>
                <a:ea typeface="MS Gothic" pitchFamily="49" charset="-128"/>
              </a:rPr>
              <a:t>だ</a:t>
            </a:r>
            <a:r>
              <a:rPr lang="ja-JP" altLang="en-US" dirty="0" smtClean="0">
                <a:latin typeface="MS Gothic" pitchFamily="49" charset="-128"/>
                <a:ea typeface="MS Gothic" pitchFamily="49" charset="-128"/>
              </a:rPr>
              <a:t>、～</a:t>
            </a:r>
            <a:r>
              <a:rPr lang="ja-JP" altLang="en-US" dirty="0">
                <a:latin typeface="MS Gothic" pitchFamily="49" charset="-128"/>
                <a:ea typeface="MS Gothic" pitchFamily="49" charset="-128"/>
              </a:rPr>
              <a:t>ほうがいいんじゃないです</a:t>
            </a:r>
            <a:r>
              <a:rPr lang="ja-JP" altLang="en-US" dirty="0" smtClean="0">
                <a:latin typeface="MS Gothic" pitchFamily="49" charset="-128"/>
                <a:ea typeface="MS Gothic" pitchFamily="49" charset="-128"/>
              </a:rPr>
              <a:t>か。</a:t>
            </a:r>
            <a:endParaRPr lang="en-US" altLang="ja-JP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b="1" dirty="0" smtClean="0">
              <a:latin typeface="MS Mincho" pitchFamily="49" charset="-128"/>
              <a:ea typeface="MS Mincho" pitchFamily="49" charset="-128"/>
            </a:endParaRPr>
          </a:p>
          <a:p>
            <a:pPr>
              <a:defRPr/>
            </a:pPr>
            <a:r>
              <a:rPr lang="ja-JP" altLang="en-US" b="1" dirty="0" smtClean="0">
                <a:latin typeface="MS Mincho" pitchFamily="49" charset="-128"/>
                <a:ea typeface="MS Mincho" pitchFamily="49" charset="-128"/>
              </a:rPr>
              <a:t>③　</a:t>
            </a:r>
            <a:r>
              <a:rPr lang="ja-JP" altLang="en-US" dirty="0" smtClean="0">
                <a:latin typeface="MS Gothic" pitchFamily="49" charset="-128"/>
                <a:ea typeface="MS Gothic" pitchFamily="49" charset="-128"/>
              </a:rPr>
              <a:t>ま</a:t>
            </a:r>
            <a:r>
              <a:rPr lang="ja-JP" altLang="en-US" dirty="0">
                <a:latin typeface="MS Gothic" pitchFamily="49" charset="-128"/>
                <a:ea typeface="MS Gothic" pitchFamily="49" charset="-128"/>
              </a:rPr>
              <a:t>あ、いいだろう／でしょ</a:t>
            </a:r>
            <a:r>
              <a:rPr lang="ja-JP" altLang="en-US" dirty="0" smtClean="0">
                <a:latin typeface="MS Gothic" pitchFamily="49" charset="-128"/>
                <a:ea typeface="MS Gothic" pitchFamily="49" charset="-128"/>
              </a:rPr>
              <a:t>う</a:t>
            </a:r>
            <a:endParaRPr lang="en-US" altLang="ja-JP" dirty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r>
              <a:rPr lang="ja-JP" altLang="en-US" dirty="0" smtClean="0">
                <a:latin typeface="MS Gothic" pitchFamily="49" charset="-128"/>
                <a:ea typeface="MS Gothic" pitchFamily="49" charset="-128"/>
              </a:rPr>
              <a:t>　　や</a:t>
            </a:r>
            <a:r>
              <a:rPr lang="ja-JP" altLang="en-US" dirty="0">
                <a:latin typeface="MS Gothic" pitchFamily="49" charset="-128"/>
                <a:ea typeface="MS Gothic" pitchFamily="49" charset="-128"/>
              </a:rPr>
              <a:t>むを得ないなあ」</a:t>
            </a:r>
            <a:endParaRPr lang="en-US" altLang="ja-JP" dirty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r>
              <a:rPr lang="ja-JP" altLang="en-US" dirty="0">
                <a:latin typeface="MS Gothic" pitchFamily="49" charset="-128"/>
                <a:ea typeface="MS Gothic" pitchFamily="49" charset="-128"/>
              </a:rPr>
              <a:t>　</a:t>
            </a:r>
            <a:r>
              <a:rPr lang="ja-JP" altLang="en-US" dirty="0" smtClean="0">
                <a:latin typeface="MS Gothic" pitchFamily="49" charset="-128"/>
                <a:ea typeface="MS Gothic" pitchFamily="49" charset="-128"/>
              </a:rPr>
              <a:t>　こ</a:t>
            </a:r>
            <a:r>
              <a:rPr lang="ja-JP" altLang="en-US" dirty="0">
                <a:latin typeface="MS Gothic" pitchFamily="49" charset="-128"/>
                <a:ea typeface="MS Gothic" pitchFamily="49" charset="-128"/>
              </a:rPr>
              <a:t>んなところ</a:t>
            </a:r>
            <a:r>
              <a:rPr lang="ja-JP" altLang="en-US" dirty="0" smtClean="0">
                <a:latin typeface="MS Gothic" pitchFamily="49" charset="-128"/>
                <a:ea typeface="MS Gothic" pitchFamily="49" charset="-128"/>
              </a:rPr>
              <a:t>か</a:t>
            </a:r>
            <a:endParaRPr lang="en-US" altLang="ja-JP" dirty="0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158" y="2272436"/>
            <a:ext cx="4214842" cy="2884755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4643438" y="2272437"/>
            <a:ext cx="4214842" cy="288475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1357290" y="1486903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smtClean="0"/>
              <a:t>社内</a:t>
            </a:r>
            <a:endParaRPr lang="cs-CZ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643570" y="1486903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smtClean="0"/>
              <a:t>社外</a:t>
            </a:r>
            <a:endParaRPr lang="cs-CZ" sz="3200" b="1" dirty="0"/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4690922" y="2317583"/>
            <a:ext cx="407196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latin typeface="MS Mincho" pitchFamily="49" charset="-128"/>
                <a:ea typeface="MS Mincho" pitchFamily="49" charset="-128"/>
              </a:rPr>
              <a:t>①　お</a:t>
            </a:r>
            <a:r>
              <a:rPr lang="ja-JP" altLang="en-US" b="1" dirty="0">
                <a:latin typeface="MS Mincho" pitchFamily="49" charset="-128"/>
                <a:ea typeface="MS Mincho" pitchFamily="49" charset="-128"/>
              </a:rPr>
              <a:t>っし</a:t>
            </a:r>
            <a:r>
              <a:rPr lang="ja-JP" altLang="en-US" b="1" dirty="0" smtClean="0">
                <a:latin typeface="MS Mincho" pitchFamily="49" charset="-128"/>
                <a:ea typeface="MS Mincho" pitchFamily="49" charset="-128"/>
              </a:rPr>
              <a:t>ゃるとおりでございます</a:t>
            </a:r>
            <a:r>
              <a:rPr lang="ja-JP" altLang="en-US" b="1" dirty="0">
                <a:latin typeface="MS Mincho" pitchFamily="49" charset="-128"/>
                <a:ea typeface="MS Mincho" pitchFamily="49" charset="-128"/>
              </a:rPr>
              <a:t>。</a:t>
            </a:r>
            <a:endParaRPr lang="en-US" altLang="ja-JP" b="1" dirty="0" smtClean="0">
              <a:latin typeface="MS Mincho" pitchFamily="49" charset="-128"/>
              <a:ea typeface="MS Mincho" pitchFamily="49" charset="-128"/>
            </a:endParaRPr>
          </a:p>
          <a:p>
            <a:r>
              <a:rPr lang="ja-JP" altLang="en-US" b="1" dirty="0">
                <a:latin typeface="MS Mincho" pitchFamily="49" charset="-128"/>
                <a:ea typeface="MS Mincho" pitchFamily="49" charset="-128"/>
              </a:rPr>
              <a:t>　</a:t>
            </a:r>
            <a:r>
              <a:rPr lang="ja-JP" altLang="en-US" b="1" dirty="0" smtClean="0">
                <a:latin typeface="MS Mincho" pitchFamily="49" charset="-128"/>
                <a:ea typeface="MS Mincho" pitchFamily="49" charset="-128"/>
              </a:rPr>
              <a:t>　ごもっともでございます。</a:t>
            </a:r>
            <a:r>
              <a:rPr lang="en-US" altLang="ja-JP" b="1" dirty="0" smtClean="0">
                <a:latin typeface="MS Mincho" pitchFamily="49" charset="-128"/>
                <a:ea typeface="MS Mincho" pitchFamily="49" charset="-128"/>
              </a:rPr>
              <a:t>	</a:t>
            </a:r>
            <a:r>
              <a:rPr lang="ja-JP" altLang="en-US" b="1" dirty="0" smtClean="0">
                <a:latin typeface="MS Mincho" pitchFamily="49" charset="-128"/>
                <a:ea typeface="MS Mincho" pitchFamily="49" charset="-128"/>
              </a:rPr>
              <a:t>　　　</a:t>
            </a:r>
            <a:endParaRPr lang="en-US" altLang="ja-JP" b="1" dirty="0" smtClean="0">
              <a:latin typeface="MS Mincho" pitchFamily="49" charset="-128"/>
              <a:ea typeface="MS Mincho" pitchFamily="49" charset="-128"/>
            </a:endParaRPr>
          </a:p>
          <a:p>
            <a:r>
              <a:rPr lang="ja-JP" altLang="en-US" b="1" dirty="0">
                <a:latin typeface="MS Mincho" pitchFamily="49" charset="-128"/>
                <a:ea typeface="MS Mincho" pitchFamily="49" charset="-128"/>
              </a:rPr>
              <a:t>　</a:t>
            </a:r>
            <a:r>
              <a:rPr lang="ja-JP" altLang="en-US" b="1" dirty="0" smtClean="0">
                <a:latin typeface="MS Mincho" pitchFamily="49" charset="-128"/>
                <a:ea typeface="MS Mincho" pitchFamily="49" charset="-128"/>
              </a:rPr>
              <a:t>　私どもも同じ考えでございます。</a:t>
            </a:r>
            <a:r>
              <a:rPr lang="en-US" altLang="ja-JP" b="1" dirty="0" smtClean="0">
                <a:latin typeface="MS Mincho" pitchFamily="49" charset="-128"/>
                <a:ea typeface="MS Mincho" pitchFamily="49" charset="-128"/>
              </a:rPr>
              <a:t>	</a:t>
            </a:r>
            <a:endParaRPr lang="en-US" altLang="ja-JP" b="1" dirty="0">
              <a:latin typeface="MS Mincho" pitchFamily="49" charset="-128"/>
              <a:ea typeface="MS Mincho" pitchFamily="49" charset="-128"/>
            </a:endParaRPr>
          </a:p>
          <a:p>
            <a:pPr marL="342900" indent="-342900">
              <a:buAutoNum type="circleNumDbPlain" startAt="2"/>
              <a:defRPr/>
            </a:pPr>
            <a:r>
              <a:rPr lang="ja-JP" altLang="en-US" dirty="0">
                <a:latin typeface="MS Gothic" pitchFamily="49" charset="-128"/>
                <a:ea typeface="MS Gothic" pitchFamily="49" charset="-128"/>
              </a:rPr>
              <a:t>私どもも基本的には同じ考えです。ただ、～ように思われるのですが</a:t>
            </a:r>
            <a:r>
              <a:rPr lang="ja-JP" altLang="en-US" dirty="0" smtClean="0">
                <a:latin typeface="MS Gothic" pitchFamily="49" charset="-128"/>
                <a:ea typeface="MS Gothic" pitchFamily="49" charset="-128"/>
              </a:rPr>
              <a:t>。</a:t>
            </a:r>
            <a:endParaRPr lang="en-US" altLang="ja-JP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b="1" dirty="0" smtClean="0">
              <a:latin typeface="MS Mincho" pitchFamily="49" charset="-128"/>
              <a:ea typeface="MS Mincho" pitchFamily="49" charset="-128"/>
            </a:endParaRPr>
          </a:p>
          <a:p>
            <a:pPr>
              <a:defRPr/>
            </a:pPr>
            <a:r>
              <a:rPr lang="ja-JP" altLang="en-US" b="1" dirty="0" smtClean="0">
                <a:latin typeface="MS Mincho" pitchFamily="49" charset="-128"/>
                <a:ea typeface="MS Mincho" pitchFamily="49" charset="-128"/>
              </a:rPr>
              <a:t>③　</a:t>
            </a:r>
            <a:r>
              <a:rPr lang="ja-JP" altLang="en-US" dirty="0">
                <a:latin typeface="MS Gothic" pitchFamily="49" charset="-128"/>
                <a:ea typeface="MS Gothic" pitchFamily="49" charset="-128"/>
              </a:rPr>
              <a:t>では、しかたがありません</a:t>
            </a:r>
            <a:r>
              <a:rPr lang="ja-JP" altLang="en-US" dirty="0" smtClean="0">
                <a:latin typeface="MS Gothic" pitchFamily="49" charset="-128"/>
                <a:ea typeface="MS Gothic" pitchFamily="49" charset="-128"/>
              </a:rPr>
              <a:t>ね</a:t>
            </a:r>
            <a:endParaRPr lang="en-US" altLang="ja-JP" dirty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r>
              <a:rPr lang="ja-JP" altLang="en-US" dirty="0" smtClean="0">
                <a:latin typeface="MS Gothic" pitchFamily="49" charset="-128"/>
                <a:ea typeface="MS Gothic" pitchFamily="49" charset="-128"/>
              </a:rPr>
              <a:t>　　で</a:t>
            </a:r>
            <a:r>
              <a:rPr lang="ja-JP" altLang="en-US" dirty="0">
                <a:latin typeface="MS Gothic" pitchFamily="49" charset="-128"/>
                <a:ea typeface="MS Gothic" pitchFamily="49" charset="-128"/>
              </a:rPr>
              <a:t>は、やむを得ませ</a:t>
            </a:r>
            <a:r>
              <a:rPr lang="ja-JP" altLang="en-US" dirty="0" smtClean="0">
                <a:latin typeface="MS Gothic" pitchFamily="49" charset="-128"/>
                <a:ea typeface="MS Gothic" pitchFamily="49" charset="-128"/>
              </a:rPr>
              <a:t>んね</a:t>
            </a:r>
            <a:endParaRPr lang="en-US" altLang="ja-JP" dirty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r>
              <a:rPr lang="ja-JP" altLang="en-US" dirty="0" smtClean="0">
                <a:latin typeface="MS Gothic" pitchFamily="49" charset="-128"/>
                <a:ea typeface="MS Gothic" pitchFamily="49" charset="-128"/>
              </a:rPr>
              <a:t>　　そ</a:t>
            </a:r>
            <a:r>
              <a:rPr lang="ja-JP" altLang="en-US" dirty="0">
                <a:latin typeface="MS Gothic" pitchFamily="49" charset="-128"/>
                <a:ea typeface="MS Gothic" pitchFamily="49" charset="-128"/>
              </a:rPr>
              <a:t>れでしたら、かまいません</a:t>
            </a:r>
            <a:r>
              <a:rPr lang="en-US" altLang="ja-JP" b="1" dirty="0" smtClean="0">
                <a:latin typeface="MS Mincho" pitchFamily="49" charset="-128"/>
                <a:ea typeface="MS Mincho" pitchFamily="49" charset="-128"/>
              </a:rPr>
              <a:t>	</a:t>
            </a:r>
            <a:endParaRPr lang="en-US" altLang="ja-JP" dirty="0">
              <a:latin typeface="MS Mincho" pitchFamily="49" charset="-128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227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B0009F-A26E-4A6A-8262-D575EFA66529}" type="slidenum">
              <a:rPr lang="cs-CZ" smtClean="0"/>
              <a:pPr/>
              <a:t>17</a:t>
            </a:fld>
            <a:endParaRPr lang="cs-CZ" smtClean="0"/>
          </a:p>
        </p:txBody>
      </p:sp>
      <p:sp>
        <p:nvSpPr>
          <p:cNvPr id="5" name="Rounded Rectangle 4"/>
          <p:cNvSpPr/>
          <p:nvPr/>
        </p:nvSpPr>
        <p:spPr>
          <a:xfrm>
            <a:off x="428625" y="214313"/>
            <a:ext cx="8286750" cy="5715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</a:t>
            </a:r>
            <a:r>
              <a:rPr lang="cs-CZ" altLang="ja-JP" sz="4000" b="1" dirty="0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4</a:t>
            </a: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課</a:t>
            </a:r>
            <a:r>
              <a:rPr lang="ja-JP" altLang="en-US" sz="4000" b="1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　</a:t>
            </a: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反対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9" name="Flowchart: Document 8"/>
          <p:cNvSpPr/>
          <p:nvPr/>
        </p:nvSpPr>
        <p:spPr>
          <a:xfrm>
            <a:off x="642910" y="1571612"/>
            <a:ext cx="7786742" cy="4857784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①</a:t>
            </a:r>
            <a:r>
              <a:rPr lang="ja-JP" altLang="en-US" sz="2400" b="1">
                <a:latin typeface="MS Gothic" pitchFamily="49" charset="-128"/>
                <a:ea typeface="MS Gothic" pitchFamily="49" charset="-128"/>
              </a:rPr>
              <a:t>　</a:t>
            </a: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反対意見を述べる</a:t>
            </a:r>
            <a:endParaRPr lang="en-US" altLang="ja-JP" sz="2400" b="1" dirty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sz="2400" dirty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r>
              <a:rPr lang="ja-JP" altLang="en-US" sz="2400" smtClean="0">
                <a:latin typeface="MS Gothic" pitchFamily="49" charset="-128"/>
                <a:ea typeface="MS Gothic" pitchFamily="49" charset="-128"/>
              </a:rPr>
              <a:t>「そうは思えませんね」</a:t>
            </a: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r>
              <a:rPr lang="ja-JP" altLang="en-US" sz="2400" smtClean="0">
                <a:latin typeface="MS Gothic" pitchFamily="49" charset="-128"/>
                <a:ea typeface="MS Gothic" pitchFamily="49" charset="-128"/>
              </a:rPr>
              <a:t>②　</a:t>
            </a: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相手の意見を見込めて反対する</a:t>
            </a:r>
            <a:endParaRPr lang="en-US" altLang="ja-JP" sz="2400" b="1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r>
              <a:rPr lang="ja-JP" altLang="en-US" sz="2400" smtClean="0">
                <a:latin typeface="MS Gothic" pitchFamily="49" charset="-128"/>
                <a:ea typeface="MS Gothic" pitchFamily="49" charset="-128"/>
              </a:rPr>
              <a:t>「それはそうなんですが、～したほうがいいのはないでしょうか。」</a:t>
            </a: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r>
              <a:rPr lang="ja-JP" altLang="en-US" sz="2400" smtClean="0">
                <a:latin typeface="MS Gothic" pitchFamily="49" charset="-128"/>
                <a:ea typeface="MS Gothic" pitchFamily="49" charset="-128"/>
              </a:rPr>
              <a:t>「その通りなんですが、～したほうがいいのはないでしょうか。」</a:t>
            </a: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cs-CZ" sz="2400" dirty="0"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28625" y="1071563"/>
            <a:ext cx="1285875" cy="50006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[</a:t>
            </a:r>
            <a:r>
              <a:rPr lang="ja-JP" altLang="en-US" b="1" smtClean="0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社内</a:t>
            </a:r>
            <a:r>
              <a:rPr lang="en-US" altLang="ja-JP" b="1" dirty="0" smtClean="0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]</a:t>
            </a:r>
            <a:endParaRPr lang="cs-CZ" b="1" dirty="0">
              <a:solidFill>
                <a:srgbClr val="FFFF00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B0009F-A26E-4A6A-8262-D575EFA66529}" type="slidenum">
              <a:rPr lang="cs-CZ" smtClean="0"/>
              <a:pPr/>
              <a:t>18</a:t>
            </a:fld>
            <a:endParaRPr lang="cs-CZ" smtClean="0"/>
          </a:p>
        </p:txBody>
      </p:sp>
      <p:sp>
        <p:nvSpPr>
          <p:cNvPr id="5" name="Rounded Rectangle 4"/>
          <p:cNvSpPr/>
          <p:nvPr/>
        </p:nvSpPr>
        <p:spPr>
          <a:xfrm>
            <a:off x="428625" y="214313"/>
            <a:ext cx="8286750" cy="5715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</a:t>
            </a:r>
            <a:r>
              <a:rPr lang="cs-CZ" altLang="ja-JP" sz="4000" b="1" dirty="0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4</a:t>
            </a: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課</a:t>
            </a:r>
            <a:r>
              <a:rPr lang="ja-JP" altLang="en-US" sz="4000" b="1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　</a:t>
            </a: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反対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9" name="Flowchart: Document 8"/>
          <p:cNvSpPr/>
          <p:nvPr/>
        </p:nvSpPr>
        <p:spPr>
          <a:xfrm>
            <a:off x="642910" y="1571612"/>
            <a:ext cx="7786742" cy="3429024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①</a:t>
            </a:r>
            <a:r>
              <a:rPr lang="ja-JP" altLang="en-US" sz="2400" b="1">
                <a:latin typeface="MS Gothic" pitchFamily="49" charset="-128"/>
                <a:ea typeface="MS Gothic" pitchFamily="49" charset="-128"/>
              </a:rPr>
              <a:t>　</a:t>
            </a: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反対意見を述べる</a:t>
            </a:r>
            <a:endParaRPr lang="en-US" altLang="ja-JP" sz="2400" b="1" dirty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sz="2400" dirty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r>
              <a:rPr lang="ja-JP" altLang="en-US" sz="2400" smtClean="0">
                <a:latin typeface="MS Gothic" pitchFamily="49" charset="-128"/>
                <a:ea typeface="MS Gothic" pitchFamily="49" charset="-128"/>
              </a:rPr>
              <a:t>「はっきり申し上げて難しいお話ですね。」</a:t>
            </a: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r>
              <a:rPr lang="ja-JP" altLang="en-US" sz="2400" smtClean="0">
                <a:latin typeface="MS Gothic" pitchFamily="49" charset="-128"/>
                <a:ea typeface="MS Gothic" pitchFamily="49" charset="-128"/>
              </a:rPr>
              <a:t>「ちょっと難しいかもしれませんね。」</a:t>
            </a: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r>
              <a:rPr lang="ja-JP" altLang="en-US" sz="2400" smtClean="0">
                <a:latin typeface="MS Gothic" pitchFamily="49" charset="-128"/>
                <a:ea typeface="MS Gothic" pitchFamily="49" charset="-128"/>
              </a:rPr>
              <a:t>「その件につけましては・・・・」</a:t>
            </a: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cs-CZ" sz="2400" dirty="0"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28625" y="1071563"/>
            <a:ext cx="1285875" cy="50006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[</a:t>
            </a:r>
            <a:r>
              <a:rPr lang="ja-JP" altLang="en-US" b="1" smtClean="0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社外</a:t>
            </a:r>
            <a:r>
              <a:rPr lang="en-US" altLang="ja-JP" b="1" dirty="0" smtClean="0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]</a:t>
            </a:r>
            <a:endParaRPr lang="cs-CZ" b="1" dirty="0">
              <a:solidFill>
                <a:srgbClr val="FFFF00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B0009F-A26E-4A6A-8262-D575EFA66529}" type="slidenum">
              <a:rPr lang="cs-CZ" smtClean="0"/>
              <a:pPr/>
              <a:t>19</a:t>
            </a:fld>
            <a:endParaRPr lang="cs-CZ" smtClean="0"/>
          </a:p>
        </p:txBody>
      </p:sp>
      <p:sp>
        <p:nvSpPr>
          <p:cNvPr id="5" name="Rounded Rectangle 4"/>
          <p:cNvSpPr/>
          <p:nvPr/>
        </p:nvSpPr>
        <p:spPr>
          <a:xfrm>
            <a:off x="428625" y="214313"/>
            <a:ext cx="8286750" cy="5715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</a:t>
            </a:r>
            <a:r>
              <a:rPr lang="cs-CZ" altLang="ja-JP" sz="4000" b="1" dirty="0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4</a:t>
            </a: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課</a:t>
            </a:r>
            <a:r>
              <a:rPr lang="ja-JP" altLang="en-US" sz="4000" b="1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　</a:t>
            </a: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反対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9" name="Flowchart: Document 8"/>
          <p:cNvSpPr/>
          <p:nvPr/>
        </p:nvSpPr>
        <p:spPr>
          <a:xfrm>
            <a:off x="642910" y="1571612"/>
            <a:ext cx="7786742" cy="3429024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②</a:t>
            </a:r>
            <a:r>
              <a:rPr lang="ja-JP" altLang="en-US" sz="2400" b="1">
                <a:latin typeface="MS Gothic" pitchFamily="49" charset="-128"/>
                <a:ea typeface="MS Gothic" pitchFamily="49" charset="-128"/>
              </a:rPr>
              <a:t>　</a:t>
            </a: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相手の意見を見込めて反対する</a:t>
            </a:r>
            <a:endParaRPr lang="en-US" altLang="ja-JP" sz="2400" b="1" dirty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sz="2400" dirty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r>
              <a:rPr lang="ja-JP" altLang="en-US" sz="2400" smtClean="0">
                <a:latin typeface="MS Gothic" pitchFamily="49" charset="-128"/>
                <a:ea typeface="MS Gothic" pitchFamily="49" charset="-128"/>
              </a:rPr>
              <a:t>「おっしゃることが良くわかりますが、 ～したほうがいいように思われます」</a:t>
            </a: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r>
              <a:rPr lang="ja-JP" altLang="en-US" sz="2400" smtClean="0">
                <a:latin typeface="MS Gothic" pitchFamily="49" charset="-128"/>
                <a:ea typeface="MS Gothic" pitchFamily="49" charset="-128"/>
              </a:rPr>
              <a:t>「その通りだと思いますが、～」</a:t>
            </a: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r>
              <a:rPr lang="ja-JP" altLang="en-US" sz="2400" smtClean="0">
                <a:latin typeface="MS Gothic" pitchFamily="49" charset="-128"/>
                <a:ea typeface="MS Gothic" pitchFamily="49" charset="-128"/>
              </a:rPr>
              <a:t>「ごもっとものお話なのですが、～」</a:t>
            </a: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en-US" altLang="ja-JP" sz="2400" dirty="0" smtClean="0">
              <a:latin typeface="MS Gothic" pitchFamily="49" charset="-128"/>
              <a:ea typeface="MS Gothic" pitchFamily="49" charset="-128"/>
            </a:endParaRPr>
          </a:p>
          <a:p>
            <a:pPr>
              <a:defRPr/>
            </a:pPr>
            <a:endParaRPr lang="cs-CZ" sz="2400" dirty="0"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28625" y="1071563"/>
            <a:ext cx="1285875" cy="50006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[</a:t>
            </a:r>
            <a:r>
              <a:rPr lang="ja-JP" altLang="en-US" b="1" smtClean="0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社外</a:t>
            </a:r>
            <a:r>
              <a:rPr lang="en-US" altLang="ja-JP" b="1" dirty="0" smtClean="0">
                <a:solidFill>
                  <a:srgbClr val="FFFF00"/>
                </a:solidFill>
                <a:latin typeface="MS Mincho" pitchFamily="49" charset="-128"/>
                <a:ea typeface="MS Mincho" pitchFamily="49" charset="-128"/>
              </a:rPr>
              <a:t>]</a:t>
            </a:r>
            <a:endParaRPr lang="cs-CZ" b="1" dirty="0">
              <a:solidFill>
                <a:srgbClr val="FFFF00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3173413"/>
            <a:ext cx="6851650" cy="2470150"/>
          </a:xfrm>
        </p:spPr>
        <p:txBody>
          <a:bodyPr/>
          <a:lstStyle/>
          <a:p>
            <a:pPr eaLnBrk="1" hangingPunct="1"/>
            <a:r>
              <a:rPr lang="cs-CZ" dirty="0" smtClean="0"/>
              <a:t>Obchodní Japonština</a:t>
            </a:r>
            <a:br>
              <a:rPr lang="cs-CZ" dirty="0" smtClean="0"/>
            </a:br>
            <a:r>
              <a:rPr lang="cs-CZ" dirty="0" smtClean="0"/>
              <a:t>1.11.2013</a:t>
            </a:r>
            <a:br>
              <a:rPr lang="cs-CZ" dirty="0" smtClean="0"/>
            </a:br>
            <a:r>
              <a:rPr lang="cs-CZ" sz="1600" dirty="0" smtClean="0"/>
              <a:t>Bc. Jana </a:t>
            </a:r>
            <a:r>
              <a:rPr lang="cs-CZ" sz="1600" dirty="0" err="1" smtClean="0"/>
              <a:t>Švubová</a:t>
            </a:r>
            <a:endParaRPr lang="en-US" sz="1600" dirty="0" smtClean="0"/>
          </a:p>
        </p:txBody>
      </p:sp>
      <p:pic>
        <p:nvPicPr>
          <p:cNvPr id="4099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188913"/>
            <a:ext cx="508000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B94FFE-2212-4E23-9E89-092F89D3ACA6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71E88B-8AFD-4961-8B86-B364898B2975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25603" name="TextBox 6"/>
          <p:cNvSpPr txBox="1">
            <a:spLocks noChangeArrowheads="1"/>
          </p:cNvSpPr>
          <p:nvPr/>
        </p:nvSpPr>
        <p:spPr bwMode="auto">
          <a:xfrm>
            <a:off x="428625" y="1071563"/>
            <a:ext cx="80724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ja-JP" sz="2400" b="1" dirty="0">
              <a:latin typeface="MS Mincho" pitchFamily="49" charset="-128"/>
              <a:ea typeface="MS Mincho" pitchFamily="49" charset="-128"/>
            </a:endParaRPr>
          </a:p>
          <a:p>
            <a:r>
              <a:rPr lang="ja-JP" altLang="en-US" sz="2400" b="1" dirty="0" smtClean="0">
                <a:latin typeface="MS Mincho" pitchFamily="49" charset="-128"/>
                <a:ea typeface="MS Mincho" pitchFamily="49" charset="-128"/>
              </a:rPr>
              <a:t>①　プレゼンの見直し</a:t>
            </a:r>
            <a:endParaRPr lang="cs-CZ" altLang="ja-JP" sz="2400" b="1" dirty="0" smtClean="0">
              <a:latin typeface="MS Mincho" pitchFamily="49" charset="-128"/>
              <a:ea typeface="MS Mincho" pitchFamily="49" charset="-128"/>
            </a:endParaRPr>
          </a:p>
          <a:p>
            <a:endParaRPr lang="en-US" altLang="ja-JP" sz="2400" b="1" dirty="0" smtClean="0">
              <a:latin typeface="MS Mincho" pitchFamily="49" charset="-128"/>
              <a:ea typeface="MS Mincho" pitchFamily="49" charset="-128"/>
            </a:endParaRPr>
          </a:p>
          <a:p>
            <a:endParaRPr lang="en-US" altLang="ja-JP" sz="2400" b="1" dirty="0" smtClean="0">
              <a:latin typeface="MS Mincho" pitchFamily="49" charset="-128"/>
              <a:ea typeface="MS Mincho" pitchFamily="49" charset="-128"/>
            </a:endParaRPr>
          </a:p>
          <a:p>
            <a:r>
              <a:rPr lang="ja-JP" altLang="en-US" sz="2400" b="1" dirty="0" smtClean="0">
                <a:latin typeface="MS Mincho" pitchFamily="49" charset="-128"/>
                <a:ea typeface="MS Mincho" pitchFamily="49" charset="-128"/>
              </a:rPr>
              <a:t>②履歴書の見直し　</a:t>
            </a:r>
            <a:endParaRPr lang="en-US" altLang="ja-JP" sz="2400" dirty="0">
              <a:latin typeface="MS Mincho" pitchFamily="49" charset="-128"/>
              <a:ea typeface="MS Mincho" pitchFamily="49" charset="-128"/>
            </a:endParaRPr>
          </a:p>
          <a:p>
            <a:endParaRPr lang="en-US" altLang="ja-JP" sz="2400" dirty="0">
              <a:latin typeface="MS Mincho" pitchFamily="49" charset="-128"/>
              <a:ea typeface="MS Mincho" pitchFamily="49" charset="-128"/>
            </a:endParaRPr>
          </a:p>
          <a:p>
            <a:r>
              <a:rPr lang="ja-JP" altLang="en-US" sz="2400" b="1" dirty="0">
                <a:latin typeface="MS Mincho" pitchFamily="49" charset="-128"/>
                <a:ea typeface="MS Mincho" pitchFamily="49" charset="-128"/>
              </a:rPr>
              <a:t>期限</a:t>
            </a:r>
            <a:r>
              <a:rPr lang="ja-JP" altLang="en-US" sz="2400" b="1" dirty="0" smtClean="0">
                <a:latin typeface="MS Mincho" pitchFamily="49" charset="-128"/>
                <a:ea typeface="MS Mincho" pitchFamily="49" charset="-128"/>
              </a:rPr>
              <a:t>＞</a:t>
            </a:r>
            <a:endParaRPr lang="en-US" altLang="ja-JP" sz="2400" b="1" dirty="0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28625" y="214313"/>
            <a:ext cx="8286750" cy="5715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dirty="0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第四課　宿題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pic>
        <p:nvPicPr>
          <p:cNvPr id="7" name="Picture 6" descr="huge_28_14378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4643442"/>
            <a:ext cx="1707670" cy="221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39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D30BC7-F983-44B8-933D-4F767E2E62FC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5" name="Rectangle 4"/>
          <p:cNvSpPr/>
          <p:nvPr/>
        </p:nvSpPr>
        <p:spPr>
          <a:xfrm>
            <a:off x="1938911" y="2143116"/>
            <a:ext cx="713368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3600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ご清聴ありがとうございました。</a:t>
            </a:r>
            <a:endParaRPr lang="en-US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-1929606" y="3429794"/>
            <a:ext cx="6858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43134" y="1643050"/>
            <a:ext cx="6357956" cy="3000396"/>
          </a:xfrm>
        </p:spPr>
        <p:txBody>
          <a:bodyPr/>
          <a:lstStyle/>
          <a:p>
            <a:r>
              <a:rPr lang="ja-JP" altLang="en-US" sz="3600" smtClean="0"/>
              <a:t>単語チェック</a:t>
            </a:r>
            <a:endParaRPr lang="en-US" altLang="ja-JP" sz="3600" dirty="0" smtClean="0"/>
          </a:p>
          <a:p>
            <a:r>
              <a:rPr lang="ja-JP" altLang="en-US" sz="3600" smtClean="0"/>
              <a:t>自己紹介の練習</a:t>
            </a:r>
            <a:endParaRPr lang="en-US" altLang="ja-JP" sz="3600" dirty="0" smtClean="0"/>
          </a:p>
          <a:p>
            <a:r>
              <a:rPr lang="ja-JP" altLang="en-US" sz="3600" smtClean="0"/>
              <a:t>グラフ説明の練習</a:t>
            </a:r>
            <a:endParaRPr lang="en-US" altLang="ja-JP" sz="3600" dirty="0" smtClean="0"/>
          </a:p>
          <a:p>
            <a:r>
              <a:rPr lang="ja-JP" altLang="en-US" sz="3600" smtClean="0"/>
              <a:t>テーマ：「賛成」</a:t>
            </a:r>
            <a:endParaRPr lang="cs-CZ" sz="3600" dirty="0" smtClean="0"/>
          </a:p>
        </p:txBody>
      </p:sp>
      <p:sp>
        <p:nvSpPr>
          <p:cNvPr id="6148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AFB093-5058-433D-BCFC-EA491BC312C8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7" name="Rounded Rectangle 6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授業内容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pic>
        <p:nvPicPr>
          <p:cNvPr id="9" name="Picture 8" descr="graf setumei.gif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85720" y="4500570"/>
            <a:ext cx="2381250" cy="2114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納入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効果的に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現地生産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輸送費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削減する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1FF07-00BC-46CD-A264-7DA75919872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928794" y="2000240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傾向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8A2D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14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5C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2338</TotalTime>
  <Words>168</Words>
  <Application>Microsoft Office PowerPoint</Application>
  <PresentationFormat>Předvádění na obrazovce (4:3)</PresentationFormat>
  <Paragraphs>117</Paragraphs>
  <Slides>21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MS Gothic</vt:lpstr>
      <vt:lpstr>MS Mincho</vt:lpstr>
      <vt:lpstr>TimesNewRomanPSMT</vt:lpstr>
      <vt:lpstr>Arial</vt:lpstr>
      <vt:lpstr>Times New Roman</vt:lpstr>
      <vt:lpstr>Vlastní návrh</vt:lpstr>
      <vt:lpstr>Výchozí návrh</vt:lpstr>
      <vt:lpstr> </vt:lpstr>
      <vt:lpstr>Obchodní Japonština 1.11.2013 Bc. Jana Švubová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PrF UP Olomouc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PROJEKTU</dc:title>
  <dc:creator>PrF UP Olomouc</dc:creator>
  <cp:lastModifiedBy>Svubova Jana</cp:lastModifiedBy>
  <cp:revision>201</cp:revision>
  <dcterms:created xsi:type="dcterms:W3CDTF">2009-02-24T14:51:48Z</dcterms:created>
  <dcterms:modified xsi:type="dcterms:W3CDTF">2014-10-22T12:12:39Z</dcterms:modified>
</cp:coreProperties>
</file>