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8" r:id="rId2"/>
  </p:sldMasterIdLst>
  <p:notesMasterIdLst>
    <p:notesMasterId r:id="rId25"/>
  </p:notesMasterIdLst>
  <p:handoutMasterIdLst>
    <p:handoutMasterId r:id="rId26"/>
  </p:handoutMasterIdLst>
  <p:sldIdLst>
    <p:sldId id="259" r:id="rId3"/>
    <p:sldId id="262" r:id="rId4"/>
    <p:sldId id="308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56" r:id="rId18"/>
    <p:sldId id="357" r:id="rId19"/>
    <p:sldId id="352" r:id="rId20"/>
    <p:sldId id="353" r:id="rId21"/>
    <p:sldId id="354" r:id="rId22"/>
    <p:sldId id="355" r:id="rId23"/>
    <p:sldId id="281" r:id="rId24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C0C0C"/>
    <a:srgbClr val="F3E057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3833" autoAdjust="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584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0A44DB-89EE-4EDF-AF27-A648AEA3D7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061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345B81-7C18-40EA-97FE-2C15AFCFA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045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71725F-00C5-44E8-9B69-E7A897F95684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93377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345B81-7C18-40EA-97FE-2C15AFCFA74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441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8C95E-9DF9-4057-A7CC-433D040278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FAE69-81C9-4304-B2FD-86E55478B9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10E17-7497-4451-B5D5-771FCB0151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4F94C-8D6B-409D-838E-D2808F500E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645E8-4FCA-493A-A81A-8D19090441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7C7C2-388C-4513-B25E-7E0E1D3F78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835150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37175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453AC-543B-404D-B092-C6B85254C6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DD647-9892-4DFD-ABFA-AE090F0536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BF727-FDF3-44B6-86B5-C0F35119C7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C062F-B88C-4188-A1E3-22DBB49F8A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A8577-6DE3-4207-ADF9-6A55A5E051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1FF07-00BC-46CD-A264-7DA7591987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3A880-DA44-452E-B589-3C4A9602F7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2D141-90CF-4B35-9912-ABF0BB2248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73888" y="274638"/>
            <a:ext cx="1712912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274638"/>
            <a:ext cx="4986338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A7B49-56C2-49BE-9CDC-FDC76DC886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EBB06-C646-4ABF-AF20-A294C69C87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5646A-EE0F-4417-9554-024F258B3B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CB28E-F45D-4A34-88E6-B11F6E5AEB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CDB46-656C-47C7-8F80-758DFED6D9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B0B4-7DBC-451E-BF86-5E4BE09FA2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76AE0-6042-4064-B2F2-E1E94E4616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E71F8-0CF4-49C1-A070-424A2F3557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690A41B-5A4C-4503-8412-538A8CA487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26A0A0-2017-4E8E-82D2-0C3C103D22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700213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4437063"/>
            <a:ext cx="6043613" cy="504825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chemeClr val="tx1"/>
                </a:solidFill>
              </a:rPr>
              <a:t/>
            </a:r>
            <a:br>
              <a:rPr lang="cs-CZ" sz="4000" b="1" smtClean="0">
                <a:solidFill>
                  <a:schemeClr val="tx1"/>
                </a:solidFill>
              </a:rPr>
            </a:br>
            <a:endParaRPr lang="cs-CZ" sz="4000" b="1" smtClean="0">
              <a:solidFill>
                <a:schemeClr val="tx1"/>
              </a:solidFill>
            </a:endParaRPr>
          </a:p>
        </p:txBody>
      </p:sp>
      <p:sp>
        <p:nvSpPr>
          <p:cNvPr id="3075" name="Rectangle 14"/>
          <p:cNvSpPr>
            <a:spLocks noChangeArrowheads="1"/>
          </p:cNvSpPr>
          <p:nvPr/>
        </p:nvSpPr>
        <p:spPr bwMode="auto">
          <a:xfrm>
            <a:off x="0" y="1989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6" name="Rectangle 15"/>
          <p:cNvSpPr>
            <a:spLocks noChangeArrowheads="1"/>
          </p:cNvSpPr>
          <p:nvPr/>
        </p:nvSpPr>
        <p:spPr bwMode="auto">
          <a:xfrm>
            <a:off x="0" y="2009775"/>
            <a:ext cx="3270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>
                <a:solidFill>
                  <a:srgbClr val="808080"/>
                </a:solidFill>
                <a:ea typeface="Times New Roman" pitchFamily="18" charset="0"/>
                <a:cs typeface="TimesNewRomanPSMT" charset="0"/>
              </a:rPr>
              <a:t>     </a:t>
            </a:r>
            <a:endParaRPr lang="cs-CZ">
              <a:ea typeface="Times New Roman" pitchFamily="18" charset="0"/>
              <a:cs typeface="TimesNewRomanPSMT" charset="0"/>
            </a:endParaRPr>
          </a:p>
        </p:txBody>
      </p:sp>
      <p:sp>
        <p:nvSpPr>
          <p:cNvPr id="3077" name="Rectangle 16"/>
          <p:cNvSpPr>
            <a:spLocks noChangeArrowheads="1"/>
          </p:cNvSpPr>
          <p:nvPr/>
        </p:nvSpPr>
        <p:spPr bwMode="auto">
          <a:xfrm>
            <a:off x="0" y="2852738"/>
            <a:ext cx="6127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>
                <a:solidFill>
                  <a:srgbClr val="808080"/>
                </a:solidFill>
                <a:ea typeface="Times New Roman" pitchFamily="18" charset="0"/>
                <a:cs typeface="TimesNewRomanPSMT" charset="0"/>
              </a:rPr>
              <a:t>               </a:t>
            </a:r>
            <a:endParaRPr lang="cs-CZ">
              <a:ea typeface="Times New Roman" pitchFamily="18" charset="0"/>
              <a:cs typeface="TimesNewRomanPSMT" charset="0"/>
            </a:endParaRP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0" y="3705225"/>
            <a:ext cx="6127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>
                <a:solidFill>
                  <a:srgbClr val="808080"/>
                </a:solidFill>
                <a:ea typeface="Times New Roman" pitchFamily="18" charset="0"/>
                <a:cs typeface="TimesNewRomanPSMT" charset="0"/>
              </a:rPr>
              <a:t>               </a:t>
            </a:r>
            <a:endParaRPr lang="cs-CZ">
              <a:ea typeface="Times New Roman" pitchFamily="18" charset="0"/>
              <a:cs typeface="TimesNewRomanPSMT" charset="0"/>
            </a:endParaRPr>
          </a:p>
        </p:txBody>
      </p:sp>
      <p:sp>
        <p:nvSpPr>
          <p:cNvPr id="3079" name="Rectangle 22"/>
          <p:cNvSpPr>
            <a:spLocks noChangeArrowheads="1"/>
          </p:cNvSpPr>
          <p:nvPr/>
        </p:nvSpPr>
        <p:spPr bwMode="auto">
          <a:xfrm>
            <a:off x="-765175" y="2566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23"/>
          <p:cNvSpPr>
            <a:spLocks noChangeArrowheads="1"/>
          </p:cNvSpPr>
          <p:nvPr/>
        </p:nvSpPr>
        <p:spPr bwMode="auto">
          <a:xfrm>
            <a:off x="-757238" y="256540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24"/>
          <p:cNvSpPr>
            <a:spLocks noChangeArrowheads="1"/>
          </p:cNvSpPr>
          <p:nvPr/>
        </p:nvSpPr>
        <p:spPr bwMode="auto">
          <a:xfrm>
            <a:off x="1835150" y="1946275"/>
            <a:ext cx="640873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3200" b="1"/>
              <a:t>Japonská studia pro Univerzitu Palackého v Olomouci se zaměřením na modularitu a uplatnění v praxi</a:t>
            </a:r>
          </a:p>
          <a:p>
            <a:pPr algn="ctr"/>
            <a:endParaRPr lang="cs-CZ" sz="3200"/>
          </a:p>
          <a:p>
            <a:pPr algn="ctr"/>
            <a:r>
              <a:rPr lang="cs-CZ" sz="3200" b="1"/>
              <a:t>CZ 1.07/2.2.00/28.0160</a:t>
            </a:r>
            <a:endParaRPr lang="cs-CZ" sz="3200"/>
          </a:p>
        </p:txBody>
      </p:sp>
      <p:sp>
        <p:nvSpPr>
          <p:cNvPr id="3082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DEAA57-3CB8-4D0B-B7E8-AC7229F874D7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販売強化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需要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購買力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為替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規格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反対</a:t>
            </a:r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す</a:t>
            </a:r>
            <a:r>
              <a:rPr lang="ja-JP" altLang="en-US" sz="9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る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b="1" dirty="0" smtClean="0"/>
              <a:t>テストフィードバック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ja-JP" altLang="en-US" dirty="0" smtClean="0"/>
              <a:t>売り上げ</a:t>
            </a:r>
            <a:endParaRPr lang="en-US" altLang="ja-JP" dirty="0" smtClean="0"/>
          </a:p>
          <a:p>
            <a:r>
              <a:rPr lang="ja-JP" altLang="en-US" dirty="0" smtClean="0"/>
              <a:t>提示価格</a:t>
            </a:r>
            <a:endParaRPr lang="en-US" altLang="ja-JP" dirty="0" smtClean="0"/>
          </a:p>
          <a:p>
            <a:r>
              <a:rPr lang="ja-JP" altLang="en-US" dirty="0"/>
              <a:t>経</a:t>
            </a:r>
            <a:r>
              <a:rPr lang="ja-JP" altLang="en-US" dirty="0" smtClean="0"/>
              <a:t>常</a:t>
            </a:r>
            <a:r>
              <a:rPr lang="ja-JP" altLang="en-US" dirty="0"/>
              <a:t>利</a:t>
            </a:r>
            <a:r>
              <a:rPr lang="ja-JP" altLang="en-US" dirty="0" smtClean="0"/>
              <a:t>益</a:t>
            </a:r>
            <a:endParaRPr lang="en-US" altLang="ja-JP" dirty="0" smtClean="0"/>
          </a:p>
          <a:p>
            <a:r>
              <a:rPr lang="ja-JP" altLang="en-US" dirty="0" smtClean="0"/>
              <a:t>特長</a:t>
            </a:r>
            <a:endParaRPr lang="en-US" altLang="ja-JP" dirty="0" smtClean="0"/>
          </a:p>
          <a:p>
            <a:r>
              <a:rPr lang="ja-JP" altLang="en-US" dirty="0"/>
              <a:t>市</a:t>
            </a:r>
            <a:r>
              <a:rPr lang="ja-JP" altLang="en-US" dirty="0" smtClean="0"/>
              <a:t>場</a:t>
            </a:r>
            <a:r>
              <a:rPr lang="ja-JP" altLang="en-US" dirty="0"/>
              <a:t>調</a:t>
            </a:r>
            <a:r>
              <a:rPr lang="ja-JP" altLang="en-US" dirty="0" smtClean="0"/>
              <a:t>査</a:t>
            </a:r>
            <a:endParaRPr lang="en-US" altLang="ja-JP" dirty="0" smtClean="0"/>
          </a:p>
          <a:p>
            <a:r>
              <a:rPr lang="ja-JP" altLang="en-US" dirty="0"/>
              <a:t>予</a:t>
            </a:r>
            <a:r>
              <a:rPr lang="ja-JP" altLang="en-US" dirty="0" smtClean="0"/>
              <a:t>算案</a:t>
            </a:r>
            <a:endParaRPr lang="en-US" altLang="ja-JP" dirty="0" smtClean="0"/>
          </a:p>
          <a:p>
            <a:r>
              <a:rPr lang="ja-JP" altLang="en-US" dirty="0" smtClean="0"/>
              <a:t>見込める</a:t>
            </a:r>
            <a:endParaRPr lang="en-US" altLang="ja-JP" dirty="0" smtClean="0"/>
          </a:p>
          <a:p>
            <a:r>
              <a:rPr lang="ja-JP" altLang="en-US" dirty="0"/>
              <a:t>契</a:t>
            </a:r>
            <a:r>
              <a:rPr lang="ja-JP" altLang="en-US" dirty="0" smtClean="0"/>
              <a:t>約</a:t>
            </a:r>
            <a:r>
              <a:rPr lang="ja-JP" altLang="en-US" dirty="0"/>
              <a:t>更</a:t>
            </a:r>
            <a:r>
              <a:rPr lang="ja-JP" altLang="en-US" dirty="0" smtClean="0"/>
              <a:t>新</a:t>
            </a:r>
            <a:endParaRPr lang="en-US" altLang="ja-JP" dirty="0" smtClean="0"/>
          </a:p>
          <a:p>
            <a:r>
              <a:rPr lang="ja-JP" altLang="en-US" dirty="0"/>
              <a:t>見積</a:t>
            </a:r>
            <a:r>
              <a:rPr lang="ja-JP" altLang="en-US" dirty="0" smtClean="0"/>
              <a:t>書</a:t>
            </a:r>
            <a:r>
              <a:rPr lang="en-US" altLang="ja-JP" dirty="0" smtClean="0"/>
              <a:t>			</a:t>
            </a:r>
            <a:r>
              <a:rPr lang="ja-JP" altLang="en-US" dirty="0" smtClean="0"/>
              <a:t>値引き</a:t>
            </a:r>
            <a:endParaRPr lang="en-US" altLang="ja-JP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90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b="1" dirty="0" smtClean="0"/>
              <a:t>テストフィードバック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26766"/>
            <a:ext cx="8640960" cy="690066"/>
          </a:xfrm>
        </p:spPr>
        <p:txBody>
          <a:bodyPr/>
          <a:lstStyle/>
          <a:p>
            <a:r>
              <a:rPr lang="cs-CZ" altLang="ja-JP" sz="2400" dirty="0" smtClean="0"/>
              <a:t>Mzdové náklady poklesly oproti předchozímu měsíci o 3%.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r>
              <a:rPr lang="cs-CZ" altLang="ja-JP" sz="2400" dirty="0" smtClean="0"/>
              <a:t>Co si myslíte o našich cenových podmínkách?</a:t>
            </a:r>
          </a:p>
          <a:p>
            <a:pPr marL="0" indent="0">
              <a:buNone/>
            </a:pPr>
            <a:endParaRPr lang="cs-CZ" altLang="ja-JP" sz="2400" dirty="0" smtClean="0"/>
          </a:p>
          <a:p>
            <a:r>
              <a:rPr lang="cs-CZ" altLang="ja-JP" sz="2400" dirty="0" smtClean="0"/>
              <a:t>Nejsem oprávněn o tom rozhodnout.</a:t>
            </a:r>
          </a:p>
          <a:p>
            <a:endParaRPr lang="cs-CZ" altLang="ja-JP" sz="2400" dirty="0"/>
          </a:p>
          <a:p>
            <a:r>
              <a:rPr lang="cs-CZ" altLang="ja-JP" sz="2400" dirty="0" smtClean="0"/>
              <a:t>V podstatě jsem téhož názoru. Nicméně nemohli byste ještě jednou prověřit tuto cenovou nabídku?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834261" y="165522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人件費は先月に比べて</a:t>
            </a:r>
            <a:r>
              <a:rPr lang="en-US" altLang="ja-JP" sz="2800" dirty="0"/>
              <a:t>3</a:t>
            </a:r>
            <a:r>
              <a:rPr lang="ja-JP" altLang="en-US" sz="2800" dirty="0"/>
              <a:t>％減となっていま</a:t>
            </a:r>
            <a:r>
              <a:rPr lang="ja-JP" altLang="en-US" sz="2800" dirty="0" smtClean="0"/>
              <a:t>す。</a:t>
            </a:r>
            <a:endParaRPr lang="en-US" altLang="ja-JP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835562" y="25790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私どもの提示</a:t>
            </a:r>
            <a:r>
              <a:rPr lang="ja-JP" altLang="en-US" sz="2800" dirty="0"/>
              <a:t>価</a:t>
            </a:r>
            <a:r>
              <a:rPr lang="ja-JP" altLang="en-US" sz="2800" dirty="0" smtClean="0"/>
              <a:t>格についてはいかがでしょうか。</a:t>
            </a:r>
            <a:endParaRPr lang="en-US" altLang="ja-JP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34261" y="338840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私</a:t>
            </a:r>
            <a:r>
              <a:rPr lang="ja-JP" altLang="en-US" sz="2800" dirty="0" smtClean="0"/>
              <a:t>の</a:t>
            </a:r>
            <a:r>
              <a:rPr lang="ja-JP" altLang="en-US" sz="2800" dirty="0"/>
              <a:t>一</a:t>
            </a:r>
            <a:r>
              <a:rPr lang="ja-JP" altLang="en-US" sz="2800" dirty="0" smtClean="0"/>
              <a:t>存では決めかねます。</a:t>
            </a:r>
            <a:endParaRPr lang="en-US" altLang="ja-JP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870564" y="4725144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基本的</a:t>
            </a:r>
            <a:r>
              <a:rPr lang="ja-JP" altLang="en-US" sz="2800" dirty="0" smtClean="0"/>
              <a:t>には</a:t>
            </a:r>
            <a:r>
              <a:rPr lang="ja-JP" altLang="en-US" sz="2800" dirty="0"/>
              <a:t>同</a:t>
            </a:r>
            <a:r>
              <a:rPr lang="ja-JP" altLang="en-US" sz="2800" dirty="0" smtClean="0"/>
              <a:t>じ</a:t>
            </a:r>
            <a:r>
              <a:rPr lang="ja-JP" altLang="en-US" sz="2800" dirty="0"/>
              <a:t>考</a:t>
            </a:r>
            <a:r>
              <a:rPr lang="ja-JP" altLang="en-US" sz="2800" dirty="0" smtClean="0"/>
              <a:t>えです。ただ、この見積書をもう一度検討していただけないでしょうか。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26773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0009F-A26E-4A6A-8262-D575EFA66529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5" name="Rounded Rectangle 4"/>
          <p:cNvSpPr/>
          <p:nvPr/>
        </p:nvSpPr>
        <p:spPr>
          <a:xfrm>
            <a:off x="428625" y="214313"/>
            <a:ext cx="8286750" cy="5715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第５課</a:t>
            </a: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　</a:t>
            </a: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結論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9" name="Flowchart: Document 8"/>
          <p:cNvSpPr/>
          <p:nvPr/>
        </p:nvSpPr>
        <p:spPr>
          <a:xfrm>
            <a:off x="536129" y="1928802"/>
            <a:ext cx="7822085" cy="179963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sz="2800" b="1" dirty="0" smtClean="0">
                <a:latin typeface="MS Gothic" pitchFamily="49" charset="-128"/>
                <a:ea typeface="MS Gothic" pitchFamily="49" charset="-128"/>
              </a:rPr>
              <a:t>①</a:t>
            </a:r>
            <a:r>
              <a:rPr lang="ja-JP" altLang="en-US" sz="2800" b="1">
                <a:latin typeface="MS Gothic" pitchFamily="49" charset="-128"/>
                <a:ea typeface="MS Gothic" pitchFamily="49" charset="-128"/>
              </a:rPr>
              <a:t>　</a:t>
            </a:r>
            <a:r>
              <a:rPr lang="ja-JP" altLang="en-US" sz="2800" b="1" smtClean="0">
                <a:latin typeface="MS Gothic" pitchFamily="49" charset="-128"/>
                <a:ea typeface="MS Gothic" pitchFamily="49" charset="-128"/>
              </a:rPr>
              <a:t>結論を報告する＞</a:t>
            </a:r>
            <a:endParaRPr lang="en-US" altLang="ja-JP" sz="2800" b="1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800" b="1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sz="2800" b="1" smtClean="0">
                <a:latin typeface="MS Gothic" pitchFamily="49" charset="-128"/>
                <a:ea typeface="MS Gothic" pitchFamily="49" charset="-128"/>
              </a:rPr>
              <a:t>「</a:t>
            </a:r>
            <a:r>
              <a:rPr lang="ja-JP" altLang="en-US" sz="2800" b="1" smtClean="0"/>
              <a:t>ですから、～ということになったのです。 </a:t>
            </a:r>
            <a:r>
              <a:rPr lang="ja-JP" altLang="en-US" sz="2800" b="1" smtClean="0">
                <a:latin typeface="MS Gothic" pitchFamily="49" charset="-128"/>
                <a:ea typeface="MS Gothic" pitchFamily="49" charset="-128"/>
              </a:rPr>
              <a:t>」</a:t>
            </a:r>
            <a:endParaRPr lang="en-US" altLang="ja-JP" sz="2800" b="1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800" dirty="0" smtClean="0"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8625" y="1071563"/>
            <a:ext cx="1285875" cy="50006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 smtClean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[</a:t>
            </a:r>
            <a:r>
              <a:rPr lang="ja-JP" altLang="en-US" b="1" smtClean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社内</a:t>
            </a:r>
            <a:r>
              <a:rPr lang="en-US" altLang="ja-JP" b="1" dirty="0" smtClean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]</a:t>
            </a:r>
            <a:endParaRPr lang="cs-CZ" b="1" dirty="0">
              <a:solidFill>
                <a:srgbClr val="FFFF00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4500570"/>
            <a:ext cx="75724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MS PMincho" pitchFamily="18" charset="-128"/>
                <a:ea typeface="MS PMincho" pitchFamily="18" charset="-128"/>
              </a:rPr>
              <a:t>A:  </a:t>
            </a:r>
            <a:r>
              <a:rPr lang="ja-JP" altLang="en-US" sz="2000" smtClean="0">
                <a:latin typeface="MS PMincho" pitchFamily="18" charset="-128"/>
                <a:ea typeface="MS PMincho" pitchFamily="18" charset="-128"/>
              </a:rPr>
              <a:t>日本商事は我が社よりも安い価格を提示したんですよ。</a:t>
            </a:r>
            <a:endParaRPr lang="cs-CZ" sz="2000" dirty="0" smtClean="0">
              <a:latin typeface="MS PMincho" pitchFamily="18" charset="-128"/>
              <a:ea typeface="MS PMincho" pitchFamily="18" charset="-128"/>
            </a:endParaRPr>
          </a:p>
          <a:p>
            <a:r>
              <a:rPr lang="cs-CZ" sz="2000" b="1" dirty="0" smtClean="0">
                <a:latin typeface="MS PMincho" pitchFamily="18" charset="-128"/>
                <a:ea typeface="MS PMincho" pitchFamily="18" charset="-128"/>
              </a:rPr>
              <a:t>B: </a:t>
            </a:r>
            <a:r>
              <a:rPr lang="ja-JP" altLang="en-US" sz="2000" smtClean="0">
                <a:latin typeface="MS PMincho" pitchFamily="18" charset="-128"/>
                <a:ea typeface="MS PMincho" pitchFamily="18" charset="-128"/>
              </a:rPr>
              <a:t>そうですか。</a:t>
            </a:r>
            <a:endParaRPr lang="cs-CZ" sz="2000" dirty="0" smtClean="0">
              <a:latin typeface="MS PMincho" pitchFamily="18" charset="-128"/>
              <a:ea typeface="MS PMincho" pitchFamily="18" charset="-128"/>
            </a:endParaRPr>
          </a:p>
          <a:p>
            <a:r>
              <a:rPr lang="cs-CZ" sz="2000" b="1" dirty="0" smtClean="0">
                <a:latin typeface="MS PMincho" pitchFamily="18" charset="-128"/>
                <a:ea typeface="MS PMincho" pitchFamily="18" charset="-128"/>
              </a:rPr>
              <a:t>A: </a:t>
            </a:r>
            <a:r>
              <a:rPr lang="ja-JP" altLang="en-US" sz="2000" smtClean="0">
                <a:latin typeface="MS PMincho" pitchFamily="18" charset="-128"/>
                <a:ea typeface="MS PMincho" pitchFamily="18" charset="-128"/>
              </a:rPr>
              <a:t>ですから、我が社も、もっと価格を引き下げようということになっったのです。</a:t>
            </a:r>
            <a:endParaRPr lang="cs-CZ" sz="2000" dirty="0" smtClean="0">
              <a:latin typeface="MS PMincho" pitchFamily="18" charset="-128"/>
              <a:ea typeface="MS PMincho" pitchFamily="18" charset="-128"/>
            </a:endParaRPr>
          </a:p>
          <a:p>
            <a:endParaRPr lang="cs-CZ" sz="2000" dirty="0">
              <a:latin typeface="MS PMincho" pitchFamily="18" charset="-128"/>
              <a:ea typeface="MS PMincho" pitchFamily="18" charset="-128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0009F-A26E-4A6A-8262-D575EFA66529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5" name="Rounded Rectangle 4"/>
          <p:cNvSpPr/>
          <p:nvPr/>
        </p:nvSpPr>
        <p:spPr>
          <a:xfrm>
            <a:off x="428625" y="214313"/>
            <a:ext cx="8286750" cy="5715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第５課</a:t>
            </a: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　</a:t>
            </a: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結論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9" name="Flowchart: Document 8"/>
          <p:cNvSpPr/>
          <p:nvPr/>
        </p:nvSpPr>
        <p:spPr>
          <a:xfrm>
            <a:off x="428625" y="2060848"/>
            <a:ext cx="8391847" cy="186821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sz="2800" b="1">
                <a:latin typeface="MS Gothic" pitchFamily="49" charset="-128"/>
                <a:ea typeface="MS Gothic" pitchFamily="49" charset="-128"/>
              </a:rPr>
              <a:t>①　</a:t>
            </a:r>
            <a:r>
              <a:rPr lang="ja-JP" altLang="en-US" sz="2800" b="1" smtClean="0">
                <a:latin typeface="MS Gothic" pitchFamily="49" charset="-128"/>
                <a:ea typeface="MS Gothic" pitchFamily="49" charset="-128"/>
              </a:rPr>
              <a:t>結論をまとめる</a:t>
            </a:r>
            <a:endParaRPr lang="en-US" altLang="ja-JP" sz="2800" b="1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sz="2800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sz="2800" smtClean="0">
                <a:latin typeface="MS Gothic" pitchFamily="49" charset="-128"/>
                <a:ea typeface="MS Gothic" pitchFamily="49" charset="-128"/>
              </a:rPr>
              <a:t>「</a:t>
            </a:r>
            <a:r>
              <a:rPr lang="ja-JP" altLang="en-US" sz="2800" b="1" smtClean="0"/>
              <a:t>すなわち、～ということでございます。 </a:t>
            </a:r>
            <a:r>
              <a:rPr lang="ja-JP" altLang="en-US" sz="2800" smtClean="0">
                <a:latin typeface="MS Gothic" pitchFamily="49" charset="-128"/>
                <a:ea typeface="MS Gothic" pitchFamily="49" charset="-128"/>
              </a:rPr>
              <a:t>」</a:t>
            </a:r>
            <a:endParaRPr lang="en-US" altLang="ja-JP" sz="2800" dirty="0" smtClean="0"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8625" y="1071563"/>
            <a:ext cx="1285875" cy="50006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[</a:t>
            </a:r>
            <a:r>
              <a:rPr lang="ja-JP" altLang="en-US" b="1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社外</a:t>
            </a:r>
            <a:r>
              <a:rPr lang="en-US" altLang="ja-JP" b="1" dirty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]</a:t>
            </a:r>
            <a:endParaRPr lang="cs-CZ" b="1" dirty="0">
              <a:solidFill>
                <a:srgbClr val="FFFF00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4500570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smtClean="0">
                <a:latin typeface="MS PMincho" pitchFamily="18" charset="-128"/>
                <a:ea typeface="MS PMincho" pitchFamily="18" charset="-128"/>
              </a:rPr>
              <a:t>すなわち、新しく開発されたビデオカメラは世界一小さくて軽いと</a:t>
            </a:r>
            <a:r>
              <a:rPr lang="ja-JP" altLang="en-US" sz="2000" b="1" smtClean="0">
                <a:latin typeface="MS PMincho" pitchFamily="18" charset="-128"/>
                <a:ea typeface="MS PMincho" pitchFamily="18" charset="-128"/>
              </a:rPr>
              <a:t>いうことでございます。</a:t>
            </a:r>
            <a:endParaRPr lang="cs-CZ" sz="2000" b="1" dirty="0" smtClean="0">
              <a:latin typeface="MS PMincho" pitchFamily="18" charset="-128"/>
              <a:ea typeface="MS PMincho" pitchFamily="18" charset="-128"/>
            </a:endParaRPr>
          </a:p>
          <a:p>
            <a:endParaRPr lang="cs-CZ" sz="2000" dirty="0">
              <a:latin typeface="MS PMincho" pitchFamily="18" charset="-128"/>
              <a:ea typeface="MS PMincho" pitchFamily="18" charset="-128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3173413"/>
            <a:ext cx="6851650" cy="2470150"/>
          </a:xfrm>
        </p:spPr>
        <p:txBody>
          <a:bodyPr/>
          <a:lstStyle/>
          <a:p>
            <a:pPr eaLnBrk="1" hangingPunct="1"/>
            <a:r>
              <a:rPr lang="cs-CZ" dirty="0" smtClean="0"/>
              <a:t>Obchodní Japonština</a:t>
            </a:r>
            <a:br>
              <a:rPr lang="cs-CZ" dirty="0" smtClean="0"/>
            </a:br>
            <a:r>
              <a:rPr lang="cs-CZ" dirty="0" smtClean="0"/>
              <a:t>14.11.2013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600" dirty="0" smtClean="0"/>
              <a:t>Bc. Jana </a:t>
            </a:r>
            <a:r>
              <a:rPr lang="cs-CZ" sz="1600" dirty="0" smtClean="0"/>
              <a:t>Pospíchalová</a:t>
            </a:r>
            <a:endParaRPr lang="en-US" sz="1600" dirty="0" smtClean="0"/>
          </a:p>
        </p:txBody>
      </p:sp>
      <p:pic>
        <p:nvPicPr>
          <p:cNvPr id="4099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188913"/>
            <a:ext cx="50800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B94FFE-2212-4E23-9E89-092F89D3ACA6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0009F-A26E-4A6A-8262-D575EFA66529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5" name="Rounded Rectangle 4"/>
          <p:cNvSpPr/>
          <p:nvPr/>
        </p:nvSpPr>
        <p:spPr>
          <a:xfrm>
            <a:off x="428625" y="214313"/>
            <a:ext cx="8286750" cy="5715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第５課</a:t>
            </a: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　</a:t>
            </a: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結論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9" name="Flowchart: Document 8"/>
          <p:cNvSpPr/>
          <p:nvPr/>
        </p:nvSpPr>
        <p:spPr>
          <a:xfrm>
            <a:off x="428624" y="1928802"/>
            <a:ext cx="8607871" cy="1571636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sz="2800" b="1" dirty="0">
                <a:latin typeface="MS Gothic" pitchFamily="49" charset="-128"/>
                <a:ea typeface="MS Gothic" pitchFamily="49" charset="-128"/>
              </a:rPr>
              <a:t>②</a:t>
            </a:r>
            <a:r>
              <a:rPr lang="ja-JP" altLang="en-US" sz="2800" b="1">
                <a:latin typeface="MS Gothic" pitchFamily="49" charset="-128"/>
                <a:ea typeface="MS Gothic" pitchFamily="49" charset="-128"/>
              </a:rPr>
              <a:t>　</a:t>
            </a:r>
            <a:r>
              <a:rPr lang="ja-JP" altLang="en-US" sz="2800" b="1" smtClean="0">
                <a:latin typeface="MS Gothic" pitchFamily="49" charset="-128"/>
                <a:ea typeface="MS Gothic" pitchFamily="49" charset="-128"/>
              </a:rPr>
              <a:t>結論を導く</a:t>
            </a:r>
            <a:endParaRPr lang="en-US" altLang="ja-JP" sz="2800" b="1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sz="2800" dirty="0">
              <a:latin typeface="MS Gothic" pitchFamily="49" charset="-128"/>
              <a:ea typeface="MS Gothic" pitchFamily="49" charset="-128"/>
            </a:endParaRPr>
          </a:p>
          <a:p>
            <a:r>
              <a:rPr lang="ja-JP" altLang="en-US" sz="2800" b="1" smtClean="0"/>
              <a:t>「～と言ってよろしいかと思っておりますが。」</a:t>
            </a:r>
            <a:endParaRPr lang="cs-CZ" sz="2800" dirty="0" smtClean="0"/>
          </a:p>
        </p:txBody>
      </p:sp>
      <p:sp>
        <p:nvSpPr>
          <p:cNvPr id="14" name="Rounded Rectangle 13"/>
          <p:cNvSpPr/>
          <p:nvPr/>
        </p:nvSpPr>
        <p:spPr>
          <a:xfrm>
            <a:off x="428625" y="1071563"/>
            <a:ext cx="1285875" cy="50006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[</a:t>
            </a:r>
            <a:r>
              <a:rPr lang="ja-JP" altLang="en-US" b="1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社外</a:t>
            </a:r>
            <a:r>
              <a:rPr lang="en-US" altLang="ja-JP" b="1" dirty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]</a:t>
            </a:r>
            <a:endParaRPr lang="cs-CZ" b="1" dirty="0">
              <a:solidFill>
                <a:srgbClr val="FFFF00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4500570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S PMincho" pitchFamily="18" charset="-128"/>
                <a:ea typeface="MS PMincho" pitchFamily="18" charset="-128"/>
              </a:rPr>
              <a:t>A:  </a:t>
            </a:r>
            <a:r>
              <a:rPr lang="ja-JP" altLang="en-US" sz="2000" smtClean="0">
                <a:latin typeface="MS PMincho" pitchFamily="18" charset="-128"/>
                <a:ea typeface="MS PMincho" pitchFamily="18" charset="-128"/>
              </a:rPr>
              <a:t>今までご説明してきましたように、このコピー機は一番ランニングコストが安い</a:t>
            </a:r>
            <a:r>
              <a:rPr lang="ja-JP" altLang="en-US" sz="2000" b="1" smtClean="0">
                <a:latin typeface="MS PMincho" pitchFamily="18" charset="-128"/>
                <a:ea typeface="MS PMincho" pitchFamily="18" charset="-128"/>
              </a:rPr>
              <a:t>と言ってよろしいかと思っておりますが。</a:t>
            </a:r>
            <a:endParaRPr lang="cs-CZ" sz="2000" b="1" dirty="0" smtClean="0">
              <a:latin typeface="MS PMincho" pitchFamily="18" charset="-128"/>
              <a:ea typeface="MS PMincho" pitchFamily="18" charset="-128"/>
            </a:endParaRPr>
          </a:p>
          <a:p>
            <a:r>
              <a:rPr lang="cs-CZ" sz="2000" dirty="0" smtClean="0">
                <a:latin typeface="MS PMincho" pitchFamily="18" charset="-128"/>
                <a:ea typeface="MS PMincho" pitchFamily="18" charset="-128"/>
              </a:rPr>
              <a:t>B:  </a:t>
            </a:r>
            <a:r>
              <a:rPr lang="ja-JP" altLang="en-US" sz="2000" smtClean="0">
                <a:latin typeface="MS PMincho" pitchFamily="18" charset="-128"/>
                <a:ea typeface="MS PMincho" pitchFamily="18" charset="-128"/>
              </a:rPr>
              <a:t>そのようですね</a:t>
            </a:r>
            <a:endParaRPr lang="cs-CZ" sz="2000" dirty="0">
              <a:latin typeface="MS PMincho" pitchFamily="18" charset="-128"/>
              <a:ea typeface="MS PMincho" pitchFamily="18" charset="-128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0009F-A26E-4A6A-8262-D575EFA66529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5" name="Rounded Rectangle 4"/>
          <p:cNvSpPr/>
          <p:nvPr/>
        </p:nvSpPr>
        <p:spPr>
          <a:xfrm>
            <a:off x="428625" y="214313"/>
            <a:ext cx="8286750" cy="5715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第５課</a:t>
            </a: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　</a:t>
            </a: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結論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9" name="Flowchart: Document 8"/>
          <p:cNvSpPr/>
          <p:nvPr/>
        </p:nvSpPr>
        <p:spPr>
          <a:xfrm>
            <a:off x="428624" y="1928802"/>
            <a:ext cx="8607871" cy="1571636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sz="2800" b="1" dirty="0">
                <a:latin typeface="MS Gothic" pitchFamily="49" charset="-128"/>
                <a:ea typeface="MS Gothic" pitchFamily="49" charset="-128"/>
              </a:rPr>
              <a:t>②</a:t>
            </a:r>
            <a:r>
              <a:rPr lang="ja-JP" altLang="en-US" sz="2800" b="1">
                <a:latin typeface="MS Gothic" pitchFamily="49" charset="-128"/>
                <a:ea typeface="MS Gothic" pitchFamily="49" charset="-128"/>
              </a:rPr>
              <a:t>　</a:t>
            </a:r>
            <a:r>
              <a:rPr lang="ja-JP" altLang="en-US" sz="2800" b="1" smtClean="0">
                <a:latin typeface="MS Gothic" pitchFamily="49" charset="-128"/>
                <a:ea typeface="MS Gothic" pitchFamily="49" charset="-128"/>
              </a:rPr>
              <a:t>結論を報告する</a:t>
            </a:r>
            <a:endParaRPr lang="cs-CZ" altLang="ja-JP" sz="2800" b="1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800" b="1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sz="2800" b="1" smtClean="0"/>
              <a:t>「～という結論に達しまして。」</a:t>
            </a:r>
            <a:endParaRPr lang="cs-CZ" sz="2800" dirty="0" smtClean="0"/>
          </a:p>
          <a:p>
            <a:pPr>
              <a:defRPr/>
            </a:pPr>
            <a:endParaRPr lang="en-US" sz="2800" dirty="0"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8625" y="1071563"/>
            <a:ext cx="1285875" cy="50006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[</a:t>
            </a:r>
            <a:r>
              <a:rPr lang="ja-JP" altLang="en-US" b="1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社外</a:t>
            </a:r>
            <a:r>
              <a:rPr lang="en-US" altLang="ja-JP" b="1" dirty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]</a:t>
            </a:r>
            <a:endParaRPr lang="cs-CZ" b="1" dirty="0">
              <a:solidFill>
                <a:srgbClr val="FFFF00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3857628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MS Mincho" pitchFamily="49" charset="-128"/>
                <a:ea typeface="MS Mincho" pitchFamily="49" charset="-128"/>
              </a:rPr>
              <a:t>A:  </a:t>
            </a:r>
            <a:r>
              <a:rPr lang="ja-JP" altLang="en-US" sz="2000" smtClean="0">
                <a:latin typeface="MS Mincho" pitchFamily="49" charset="-128"/>
                <a:ea typeface="MS Mincho" pitchFamily="49" charset="-128"/>
              </a:rPr>
              <a:t>検討の結果、御社との業務提携はしない</a:t>
            </a:r>
            <a:r>
              <a:rPr lang="ja-JP" altLang="en-US" sz="2000" b="1" smtClean="0">
                <a:latin typeface="MS Mincho" pitchFamily="49" charset="-128"/>
                <a:ea typeface="MS Mincho" pitchFamily="49" charset="-128"/>
              </a:rPr>
              <a:t>という結論に達しまして。</a:t>
            </a:r>
            <a:endParaRPr lang="cs-CZ" sz="2000" b="1" dirty="0" smtClean="0">
              <a:latin typeface="MS Mincho" pitchFamily="49" charset="-128"/>
              <a:ea typeface="MS Mincho" pitchFamily="49" charset="-128"/>
            </a:endParaRPr>
          </a:p>
          <a:p>
            <a:r>
              <a:rPr lang="cs-CZ" sz="2000" dirty="0" smtClean="0">
                <a:latin typeface="MS Mincho" pitchFamily="49" charset="-128"/>
                <a:ea typeface="MS Mincho" pitchFamily="49" charset="-128"/>
              </a:rPr>
              <a:t>B: </a:t>
            </a:r>
            <a:r>
              <a:rPr lang="ja-JP" altLang="en-US" sz="2000" smtClean="0">
                <a:latin typeface="MS Mincho" pitchFamily="49" charset="-128"/>
                <a:ea typeface="MS Mincho" pitchFamily="49" charset="-128"/>
              </a:rPr>
              <a:t>さようでございますか。</a:t>
            </a:r>
            <a:endParaRPr lang="cs-CZ" sz="2000" dirty="0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61F1CE-20D1-41F8-B241-4BBBC46F133B}" type="slidenum"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0" y="5485147"/>
            <a:ext cx="9144000" cy="707886"/>
          </a:xfrm>
          <a:prstGeom prst="rect">
            <a:avLst/>
          </a:prstGeom>
          <a:noFill/>
          <a:ln w="19050">
            <a:solidFill>
              <a:srgbClr val="0000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Když oznamujeme závěr nepříznivý pro partnera, je vhodné výraz změkčit. Proto se nepoužije </a:t>
            </a:r>
            <a:r>
              <a:rPr lang="ja-JP" altLang="en-US" sz="2000" smtClean="0"/>
              <a:t>結論に達しました</a:t>
            </a:r>
            <a:r>
              <a:rPr lang="cs-CZ" sz="2000" dirty="0" smtClean="0"/>
              <a:t>, ale</a:t>
            </a:r>
            <a:r>
              <a:rPr lang="ja-JP" altLang="en-US" sz="2000" smtClean="0"/>
              <a:t>達しまして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5000636"/>
            <a:ext cx="1357312" cy="50006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rgbClr val="FFFF00"/>
                </a:solidFill>
                <a:latin typeface="Cambria" pitchFamily="18" charset="0"/>
                <a:ea typeface="MS Mincho" pitchFamily="49" charset="-128"/>
              </a:rPr>
              <a:t>Point</a:t>
            </a:r>
            <a:endParaRPr lang="cs-CZ" b="1" dirty="0">
              <a:solidFill>
                <a:srgbClr val="FFFF00"/>
              </a:solidFill>
              <a:latin typeface="Cambria" pitchFamily="18" charset="0"/>
              <a:ea typeface="MS Mincho" pitchFamily="49" charset="-128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D30BC7-F983-44B8-933D-4F767E2E62FC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5" name="Rectangle 4"/>
          <p:cNvSpPr/>
          <p:nvPr/>
        </p:nvSpPr>
        <p:spPr>
          <a:xfrm>
            <a:off x="1938911" y="2143116"/>
            <a:ext cx="713368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ご清聴ありがとうございました。</a:t>
            </a:r>
            <a:endParaRPr lang="en-US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1929606" y="3429794"/>
            <a:ext cx="6858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43134" y="1643050"/>
            <a:ext cx="6357956" cy="3000396"/>
          </a:xfrm>
        </p:spPr>
        <p:txBody>
          <a:bodyPr/>
          <a:lstStyle/>
          <a:p>
            <a:r>
              <a:rPr lang="ja-JP" altLang="en-US" sz="3600" dirty="0" smtClean="0"/>
              <a:t>単語チェック</a:t>
            </a:r>
            <a:endParaRPr lang="en-US" altLang="ja-JP" sz="3600" dirty="0" smtClean="0"/>
          </a:p>
          <a:p>
            <a:r>
              <a:rPr lang="ja-JP" altLang="en-US" sz="3600" dirty="0" smtClean="0"/>
              <a:t>自己紹介の練習</a:t>
            </a:r>
            <a:endParaRPr lang="en-US" altLang="ja-JP" sz="3600" dirty="0" smtClean="0"/>
          </a:p>
          <a:p>
            <a:r>
              <a:rPr lang="ja-JP" altLang="en-US" sz="3600" dirty="0" smtClean="0"/>
              <a:t>グラフ説明の練習</a:t>
            </a:r>
            <a:endParaRPr lang="en-US" altLang="ja-JP" sz="3600" dirty="0" smtClean="0"/>
          </a:p>
          <a:p>
            <a:r>
              <a:rPr lang="ja-JP" altLang="en-US" sz="3600" dirty="0" smtClean="0"/>
              <a:t>テーマ：「結論」</a:t>
            </a:r>
            <a:endParaRPr lang="cs-CZ" sz="3600" dirty="0" smtClean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AFB093-5058-433D-BCFC-EA491BC312C8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7" name="Rounded Rectangle 6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授業内容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pic>
        <p:nvPicPr>
          <p:cNvPr id="9" name="Picture 8" descr="graf setumei.gif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5720" y="4500570"/>
            <a:ext cx="2381250" cy="211455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否定する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商談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管理費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競争力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経費削減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予算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8A2D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5C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2340</TotalTime>
  <Words>603</Words>
  <Application>Microsoft Office PowerPoint</Application>
  <PresentationFormat>Předvádění na obrazovce (4:3)</PresentationFormat>
  <Paragraphs>103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31" baseType="lpstr">
      <vt:lpstr>MS Gothic</vt:lpstr>
      <vt:lpstr>MS Mincho</vt:lpstr>
      <vt:lpstr>MS PMincho</vt:lpstr>
      <vt:lpstr>TimesNewRomanPSMT</vt:lpstr>
      <vt:lpstr>Arial</vt:lpstr>
      <vt:lpstr>Cambria</vt:lpstr>
      <vt:lpstr>Times New Roman</vt:lpstr>
      <vt:lpstr>Vlastní návrh</vt:lpstr>
      <vt:lpstr>Výchozí návrh</vt:lpstr>
      <vt:lpstr> </vt:lpstr>
      <vt:lpstr>Obchodní Japonština 14.11.2013 Bc. Jana Pospíchalová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テストフィードバック</vt:lpstr>
      <vt:lpstr>テストフィードバック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UP Olomouc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PROJEKTU</dc:title>
  <dc:creator>PrF UP Olomouc</dc:creator>
  <cp:lastModifiedBy>Svubova Jana</cp:lastModifiedBy>
  <cp:revision>201</cp:revision>
  <dcterms:created xsi:type="dcterms:W3CDTF">2009-02-24T14:51:48Z</dcterms:created>
  <dcterms:modified xsi:type="dcterms:W3CDTF">2014-11-14T07:12:48Z</dcterms:modified>
</cp:coreProperties>
</file>