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93" r:id="rId4"/>
    <p:sldId id="294" r:id="rId5"/>
    <p:sldId id="295" r:id="rId6"/>
    <p:sldId id="270" r:id="rId7"/>
    <p:sldId id="271" r:id="rId8"/>
    <p:sldId id="281" r:id="rId9"/>
    <p:sldId id="272" r:id="rId10"/>
    <p:sldId id="282" r:id="rId11"/>
    <p:sldId id="273" r:id="rId12"/>
    <p:sldId id="283" r:id="rId13"/>
    <p:sldId id="285" r:id="rId14"/>
    <p:sldId id="274" r:id="rId15"/>
    <p:sldId id="288" r:id="rId16"/>
    <p:sldId id="289" r:id="rId17"/>
    <p:sldId id="275" r:id="rId18"/>
    <p:sldId id="276" r:id="rId19"/>
    <p:sldId id="291" r:id="rId20"/>
    <p:sldId id="277" r:id="rId21"/>
    <p:sldId id="278" r:id="rId22"/>
    <p:sldId id="279" r:id="rId23"/>
    <p:sldId id="286" r:id="rId24"/>
    <p:sldId id="258" r:id="rId25"/>
    <p:sldId id="260" r:id="rId26"/>
    <p:sldId id="259" r:id="rId27"/>
    <p:sldId id="284" r:id="rId28"/>
    <p:sldId id="290" r:id="rId29"/>
    <p:sldId id="292" r:id="rId3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5C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95EE2-297C-42F8-B393-0CF0E16452C3}" type="datetimeFigureOut">
              <a:rPr lang="zh-TW" altLang="en-US" smtClean="0"/>
              <a:t>2014/9/25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93015-FF7F-42DC-98F0-B486C59B6A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5761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mtClean="0"/>
              <a:t>http://www.langlab.wayne.edu/new-fltc/html-files/chinese_audio%20Level%201%20Part%202%20-%203rd%20edition.htm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3015-FF7F-42DC-98F0-B486C59B6A98}" type="slidenum">
              <a:rPr lang="zh-TW" altLang="en-US" smtClean="0"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8B09-EAEA-4E5D-8F0A-3F22AF5A14DC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1171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你下午幾點有時間 </a:t>
            </a:r>
            <a:r>
              <a:rPr lang="en-US" altLang="zh-TW" dirty="0" smtClean="0"/>
              <a:t>?</a:t>
            </a:r>
            <a:r>
              <a:rPr lang="zh-TW" altLang="en-US" dirty="0" smtClean="0"/>
              <a:t>   </a:t>
            </a:r>
            <a:r>
              <a:rPr lang="en-US" altLang="zh-TW" dirty="0" smtClean="0"/>
              <a:t>Make</a:t>
            </a:r>
            <a:r>
              <a:rPr lang="en-US" altLang="zh-TW" baseline="0" dirty="0" smtClean="0"/>
              <a:t> promise with </a:t>
            </a:r>
            <a:r>
              <a:rPr lang="en-US" altLang="zh-TW" baseline="0" dirty="0" err="1" smtClean="0"/>
              <a:t>sb</a:t>
            </a:r>
            <a:r>
              <a:rPr lang="en-US" altLang="zh-TW" baseline="0" dirty="0" smtClean="0"/>
              <a:t> if he said this, that means he say yes ! Find two students and practice with them.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8B09-EAEA-4E5D-8F0A-3F22AF5A14DC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1171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8B09-EAEA-4E5D-8F0A-3F22AF5A14DC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1171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寫字寫得怎麼樣 </a:t>
            </a:r>
            <a:r>
              <a:rPr lang="en-US" altLang="zh-TW" dirty="0" smtClean="0"/>
              <a:t>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8B09-EAEA-4E5D-8F0A-3F22AF5A14DC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1171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提问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8B09-EAEA-4E5D-8F0A-3F22AF5A14DC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1171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8B09-EAEA-4E5D-8F0A-3F22AF5A14DC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1171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8B09-EAEA-4E5D-8F0A-3F22AF5A14DC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1171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8B09-EAEA-4E5D-8F0A-3F22AF5A14DC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11719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補充</a:t>
            </a:r>
            <a:r>
              <a:rPr lang="en-US" altLang="zh-TW" dirty="0" smtClean="0"/>
              <a:t>”</a:t>
            </a:r>
            <a:r>
              <a:rPr lang="zh-TW" altLang="en-US" dirty="0" smtClean="0"/>
              <a:t>只</a:t>
            </a:r>
            <a:r>
              <a:rPr lang="en-US" altLang="zh-TW" dirty="0" smtClean="0"/>
              <a:t>”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8B09-EAEA-4E5D-8F0A-3F22AF5A14DC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11719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http://www.langlab.wayne.edu/new-fltc/html-files/chinese_audio%20Level%201%20Part%202%20-%203rd%20edition.htm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3015-FF7F-42DC-98F0-B486C59B6A98}" type="slidenum">
              <a:rPr lang="zh-TW" altLang="en-US" smtClean="0"/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放明星照片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8B09-EAEA-4E5D-8F0A-3F22AF5A14DC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095BA-AB21-4C90-BDAC-B28B4DA2BCB0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2592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8B09-EAEA-4E5D-8F0A-3F22AF5A14DC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放明星照片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8B09-EAEA-4E5D-8F0A-3F22AF5A14DC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8B09-EAEA-4E5D-8F0A-3F22AF5A14DC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Act &amp; show </a:t>
            </a:r>
            <a:r>
              <a:rPr lang="zh-TW" altLang="en-US" dirty="0" smtClean="0"/>
              <a:t> 有兩個意思    </a:t>
            </a:r>
            <a:r>
              <a:rPr lang="zh-CN" altLang="en-US" dirty="0" smtClean="0"/>
              <a:t>下星期有什么电影开演？</a:t>
            </a:r>
            <a:endParaRPr lang="en-US" altLang="zh-TW" dirty="0" smtClean="0"/>
          </a:p>
          <a:p>
            <a:r>
              <a:rPr lang="zh-TW" altLang="en-US" dirty="0" smtClean="0"/>
              <a:t>最近有什麼好電影嗎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8B09-EAEA-4E5D-8F0A-3F22AF5A14DC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Require strenuous</a:t>
            </a:r>
            <a:r>
              <a:rPr lang="en-US" altLang="zh-TW" baseline="0" dirty="0" smtClean="0"/>
              <a:t> effort / require time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3015-FF7F-42DC-98F0-B486C59B6A98}" type="slidenum">
              <a:rPr lang="zh-TW" altLang="en-US" smtClean="0"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8B09-EAEA-4E5D-8F0A-3F22AF5A14DC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1171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你們倆下課去哪裡 </a:t>
            </a:r>
            <a:r>
              <a:rPr lang="en-US" altLang="zh-TW" dirty="0" smtClean="0"/>
              <a:t>?</a:t>
            </a:r>
            <a:r>
              <a:rPr lang="zh-TW" altLang="en-US" dirty="0" smtClean="0"/>
              <a:t> 他們倆下課去那裡 </a:t>
            </a:r>
            <a:r>
              <a:rPr lang="en-US" altLang="zh-TW" dirty="0" smtClean="0"/>
              <a:t>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8B09-EAEA-4E5D-8F0A-3F22AF5A14DC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1171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D101C4-BD9F-4794-84FA-36EA3A96EB24}" type="datetimeFigureOut">
              <a:rPr lang="fr-FR" altLang="zh-TW"/>
              <a:pPr/>
              <a:t>25/09/2014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51552-99C1-431E-B5F3-F8C2BE947310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FE2DD7-0D7B-4389-B175-2A66C4A650DE}" type="datetimeFigureOut">
              <a:rPr lang="fr-FR" altLang="zh-TW"/>
              <a:pPr/>
              <a:t>25/09/2014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BCF44-EF89-495D-A2DF-A4179753ED50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EBED35-2205-40CF-9C8E-276852707F56}" type="datetimeFigureOut">
              <a:rPr lang="fr-FR" altLang="zh-TW"/>
              <a:pPr/>
              <a:t>25/09/2014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74FA7-B226-4D7C-A642-563AAB2F6A14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8FCDFD-8AFF-4BB6-A20F-2E3E4C4B920E}" type="datetimeFigureOut">
              <a:rPr lang="fr-FR" altLang="zh-TW"/>
              <a:pPr/>
              <a:t>25/09/2014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2B3E6-C5AF-4A5C-BEC5-179766308024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3087C2-BB0B-4700-A9A3-6ED96A10B32F}" type="datetimeFigureOut">
              <a:rPr lang="fr-FR" altLang="zh-TW"/>
              <a:pPr/>
              <a:t>25/09/2014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CE522-A80A-404A-979F-C0CA1A0565BF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8A2457-F98C-4235-9230-A13EC154431B}" type="datetimeFigureOut">
              <a:rPr lang="fr-FR" altLang="zh-TW"/>
              <a:pPr/>
              <a:t>25/09/2014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6FA69-5C82-4C38-8F7C-94CFB70B6785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63ABF1-4D6E-40EE-AAF9-564D66AFFA78}" type="datetimeFigureOut">
              <a:rPr lang="fr-FR" altLang="zh-TW"/>
              <a:pPr/>
              <a:t>25/09/2014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079C5-3350-4C4E-A2A7-611054E83B00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442AF5-2285-48CB-BF27-372F70D9A8F2}" type="datetimeFigureOut">
              <a:rPr lang="fr-FR" altLang="zh-TW"/>
              <a:pPr/>
              <a:t>25/09/2014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4AAE0-7D9E-445A-83B4-678BD54BAA33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1B9B67-F556-4FDD-8EBE-FD4CF40EF038}" type="datetimeFigureOut">
              <a:rPr lang="fr-FR" altLang="zh-TW"/>
              <a:pPr/>
              <a:t>25/09/2014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A685B-EDE6-4A8A-9183-23B8D828B940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2F87A9-7512-476F-8A84-C79921B6B73D}" type="datetimeFigureOut">
              <a:rPr lang="fr-FR" altLang="zh-TW"/>
              <a:pPr/>
              <a:t>25/09/2014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4144E-BD92-411E-97F0-71F1A7F0DA1C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E8B6DC-B8CE-4A99-9DF4-669DB9D47610}" type="datetimeFigureOut">
              <a:rPr lang="fr-FR" altLang="zh-TW"/>
              <a:pPr/>
              <a:t>25/09/2014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DB4D2-4D02-48EF-873C-1636A35ED0EF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les styles du texte du masque</a:t>
            </a:r>
          </a:p>
          <a:p>
            <a:pPr lvl="1"/>
            <a:r>
              <a:rPr lang="fr-FR" altLang="zh-TW" smtClean="0"/>
              <a:t>Deuxième niveau</a:t>
            </a:r>
          </a:p>
          <a:p>
            <a:pPr lvl="2"/>
            <a:r>
              <a:rPr lang="fr-FR" altLang="zh-TW" smtClean="0"/>
              <a:t>Troisième niveau</a:t>
            </a:r>
          </a:p>
          <a:p>
            <a:pPr lvl="3"/>
            <a:r>
              <a:rPr lang="fr-FR" altLang="zh-TW" smtClean="0"/>
              <a:t>Quatrième niveau</a:t>
            </a:r>
          </a:p>
          <a:p>
            <a:pPr lvl="4"/>
            <a:r>
              <a:rPr lang="fr-FR" altLang="zh-TW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FB95A0D-6B80-4A8B-8304-D6A3579A9279}" type="datetimeFigureOut">
              <a:rPr lang="fr-FR" altLang="zh-TW"/>
              <a:pPr/>
              <a:t>25/09/2014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D0E2EFB-92E5-4D23-BAEF-6C6A7E3551A7}" type="slidenum">
              <a:rPr lang="fr-CA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2857496"/>
            <a:ext cx="7772400" cy="798513"/>
          </a:xfrm>
        </p:spPr>
        <p:txBody>
          <a:bodyPr/>
          <a:lstStyle/>
          <a:p>
            <a:r>
              <a:rPr lang="fr-CA" sz="5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16</a:t>
            </a:r>
            <a:r>
              <a:rPr lang="zh-CN" altLang="en-US" sz="5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课  约会</a:t>
            </a:r>
            <a:endParaRPr lang="fr-CA" sz="5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371600" y="3756025"/>
            <a:ext cx="6400800" cy="601663"/>
          </a:xfrm>
        </p:spPr>
        <p:txBody>
          <a:bodyPr/>
          <a:lstStyle/>
          <a:p>
            <a:r>
              <a:rPr lang="fr-CA" sz="2800" dirty="0" smtClean="0">
                <a:solidFill>
                  <a:srgbClr val="E35C06"/>
                </a:solidFill>
              </a:rPr>
              <a:t>22.09.2014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zh-CN" alt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俩（</a:t>
            </a:r>
            <a:r>
              <a:rPr lang="en-US" sz="5000" dirty="0" err="1" smtClean="0"/>
              <a:t>liǎng</a:t>
            </a:r>
            <a:r>
              <a:rPr lang="zh-CN" alt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）</a:t>
            </a:r>
            <a:endParaRPr lang="cs-CZ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78579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altLang="zh-CN" dirty="0" smtClean="0"/>
              <a:t>	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兄弟</a:t>
            </a:r>
            <a:r>
              <a:rPr lang="zh-CN" altLang="en-US" dirty="0" smtClean="0"/>
              <a:t>（</a:t>
            </a:r>
            <a:r>
              <a:rPr lang="cs-CZ" dirty="0"/>
              <a:t> </a:t>
            </a:r>
            <a:r>
              <a:rPr lang="cs-CZ" dirty="0" err="1" smtClean="0"/>
              <a:t>xiōngdì</a:t>
            </a:r>
            <a:r>
              <a:rPr lang="cs-CZ" dirty="0" smtClean="0"/>
              <a:t> </a:t>
            </a:r>
            <a:r>
              <a:rPr lang="zh-CN" altLang="en-US" dirty="0" smtClean="0"/>
              <a:t>），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姐妹</a:t>
            </a:r>
            <a:r>
              <a:rPr lang="zh-CN" altLang="en-US" dirty="0" smtClean="0"/>
              <a:t>（</a:t>
            </a:r>
            <a:r>
              <a:rPr lang="cs-CZ" dirty="0"/>
              <a:t> </a:t>
            </a:r>
            <a:r>
              <a:rPr lang="cs-CZ" dirty="0" err="1" smtClean="0"/>
              <a:t>jiěmèi</a:t>
            </a:r>
            <a:r>
              <a:rPr lang="cs-CZ" dirty="0" smtClean="0"/>
              <a:t> </a:t>
            </a:r>
            <a:r>
              <a:rPr lang="zh-CN" altLang="en-US" dirty="0" smtClean="0"/>
              <a:t>）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00794" y="31409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776" y="3857628"/>
            <a:ext cx="7060744" cy="270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1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zh-CN" alt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后天</a:t>
            </a:r>
            <a:r>
              <a:rPr lang="en-US" altLang="zh-TW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sz="5000" dirty="0" err="1" smtClean="0"/>
              <a:t>hòutiān</a:t>
            </a:r>
            <a:r>
              <a:rPr lang="en-US" altLang="zh-TW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endParaRPr lang="cs-CZ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8592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大前天，前天，昨天，明天，后天，大后天 </a:t>
            </a:r>
            <a:r>
              <a:rPr lang="zh-CN" altLang="en-US" dirty="0"/>
              <a:t>　</a:t>
            </a:r>
            <a:r>
              <a:rPr lang="zh-CN" altLang="en-US" dirty="0" smtClean="0"/>
              <a:t>　　　　　　　　</a:t>
            </a:r>
            <a:endParaRPr lang="cs-CZ" dirty="0"/>
          </a:p>
        </p:txBody>
      </p:sp>
      <p:pic>
        <p:nvPicPr>
          <p:cNvPr id="46082" name="Picture 2" descr="http://3.bp.blogspot.com/-JZ29JSKB904/UzMdXiqG4_I/AAAAAAAABqU/-EXywGdNzXE/s1600/2014-04.jpg"/>
          <p:cNvPicPr>
            <a:picLocks noChangeAspect="1" noChangeArrowheads="1"/>
          </p:cNvPicPr>
          <p:nvPr/>
        </p:nvPicPr>
        <p:blipFill>
          <a:blip r:embed="rId3"/>
          <a:srcRect l="3198" t="1538" b="6154"/>
          <a:stretch>
            <a:fillRect/>
          </a:stretch>
        </p:blipFill>
        <p:spPr bwMode="auto">
          <a:xfrm>
            <a:off x="214282" y="2500306"/>
            <a:ext cx="6486521" cy="4286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542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　</a:t>
            </a:r>
            <a:r>
              <a:rPr lang="zh-CN" altLang="en-US" dirty="0" smtClean="0"/>
              <a:t>　　　　　　　　</a:t>
            </a:r>
            <a:endParaRPr lang="cs-CZ" dirty="0"/>
          </a:p>
        </p:txBody>
      </p:sp>
      <p:sp>
        <p:nvSpPr>
          <p:cNvPr id="6" name="文字方塊 5"/>
          <p:cNvSpPr txBox="1"/>
          <p:nvPr/>
        </p:nvSpPr>
        <p:spPr>
          <a:xfrm>
            <a:off x="785786" y="4776156"/>
            <a:ext cx="73581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 smtClean="0">
                <a:latin typeface="標楷體" pitchFamily="65" charset="-120"/>
                <a:ea typeface="標楷體" pitchFamily="65" charset="-120"/>
              </a:rPr>
              <a:t>A</a:t>
            </a:r>
            <a:r>
              <a:rPr lang="zh-CN" altLang="en-US" sz="3000" dirty="0" smtClean="0">
                <a:latin typeface="標楷體" pitchFamily="65" charset="-120"/>
                <a:ea typeface="標楷體" pitchFamily="65" charset="-120"/>
              </a:rPr>
              <a:t>：我周末想去爬山，不知道你有没有时间？</a:t>
            </a:r>
            <a:endParaRPr lang="en-US" altLang="zh-CN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CN" sz="3000" dirty="0" smtClean="0">
                <a:latin typeface="標楷體" pitchFamily="65" charset="-120"/>
                <a:ea typeface="標楷體" pitchFamily="65" charset="-120"/>
              </a:rPr>
              <a:t>B</a:t>
            </a:r>
            <a:r>
              <a:rPr lang="zh-CN" altLang="en-US" sz="3000" dirty="0" smtClean="0">
                <a:latin typeface="標楷體" pitchFamily="65" charset="-120"/>
                <a:ea typeface="標楷體" pitchFamily="65" charset="-120"/>
              </a:rPr>
              <a:t>：我这个周末可以，什么时候？</a:t>
            </a:r>
            <a:endParaRPr lang="en-US" altLang="zh-CN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CN" sz="3000" dirty="0" smtClean="0">
                <a:latin typeface="標楷體" pitchFamily="65" charset="-120"/>
                <a:ea typeface="標楷體" pitchFamily="65" charset="-120"/>
              </a:rPr>
              <a:t>A</a:t>
            </a:r>
            <a:r>
              <a:rPr lang="zh-CN" altLang="en-US" sz="3000" dirty="0" smtClean="0">
                <a:latin typeface="標楷體" pitchFamily="65" charset="-120"/>
                <a:ea typeface="標楷體" pitchFamily="65" charset="-120"/>
              </a:rPr>
              <a:t>：这个星期天下午三点。</a:t>
            </a:r>
            <a:endParaRPr lang="en-US" altLang="zh-CN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CN" sz="3000" dirty="0" smtClean="0">
                <a:latin typeface="標楷體" pitchFamily="65" charset="-120"/>
                <a:ea typeface="標楷體" pitchFamily="65" charset="-120"/>
              </a:rPr>
              <a:t>B</a:t>
            </a:r>
            <a:r>
              <a:rPr lang="zh-CN" altLang="en-US" sz="3000" dirty="0" smtClean="0">
                <a:latin typeface="標楷體" pitchFamily="65" charset="-120"/>
                <a:ea typeface="標楷體" pitchFamily="65" charset="-120"/>
              </a:rPr>
              <a:t>：太好了，那么一言为定。</a:t>
            </a: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0"/>
          </a:xfrm>
        </p:spPr>
        <p:txBody>
          <a:bodyPr/>
          <a:lstStyle/>
          <a:p>
            <a:r>
              <a:rPr lang="zh-CN" alt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一言为定 </a:t>
            </a:r>
            <a:r>
              <a:rPr lang="en-US" altLang="zh-CN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sz="5000" dirty="0" err="1" smtClean="0"/>
              <a:t>yì</a:t>
            </a:r>
            <a:r>
              <a:rPr lang="en-US" sz="5000" dirty="0" smtClean="0"/>
              <a:t> </a:t>
            </a:r>
            <a:r>
              <a:rPr lang="en-US" sz="5000" dirty="0" err="1" smtClean="0"/>
              <a:t>yán</a:t>
            </a:r>
            <a:r>
              <a:rPr lang="en-US" sz="5000" dirty="0" smtClean="0"/>
              <a:t> </a:t>
            </a:r>
            <a:r>
              <a:rPr lang="en-US" sz="5000" dirty="0" err="1" smtClean="0"/>
              <a:t>wéi</a:t>
            </a:r>
            <a:r>
              <a:rPr lang="en-US" sz="5000" dirty="0" smtClean="0"/>
              <a:t> </a:t>
            </a:r>
            <a:r>
              <a:rPr lang="en-US" sz="5000" dirty="0" err="1" smtClean="0"/>
              <a:t>dìng</a:t>
            </a:r>
            <a:r>
              <a:rPr lang="en-US" altLang="zh-CN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zh-TW" altLang="en-US" dirty="0"/>
          </a:p>
        </p:txBody>
      </p:sp>
      <p:pic>
        <p:nvPicPr>
          <p:cNvPr id="57346" name="Picture 2" descr="http://www.fwfw8.com/d/file/tuku/gaoxiao/2013-08-09/7d0e5af4088a08c3053a3313b51acb4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933174"/>
            <a:ext cx="4252909" cy="2710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542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357438" y="1600200"/>
            <a:ext cx="6329362" cy="4525963"/>
          </a:xfrm>
        </p:spPr>
        <p:txBody>
          <a:bodyPr/>
          <a:lstStyle/>
          <a:p>
            <a:pPr>
              <a:buNone/>
            </a:pPr>
            <a:endParaRPr lang="en-US" altLang="zh-CN" sz="60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C00000"/>
                </a:solidFill>
              </a:rPr>
              <a:t>第</a:t>
            </a:r>
            <a:r>
              <a:rPr lang="en-US" altLang="zh-CN" sz="6000" b="1" dirty="0" smtClean="0">
                <a:solidFill>
                  <a:srgbClr val="C00000"/>
                </a:solidFill>
              </a:rPr>
              <a:t>16</a:t>
            </a:r>
            <a:r>
              <a:rPr lang="zh-CN" altLang="en-US" sz="6000" b="1" dirty="0" smtClean="0">
                <a:solidFill>
                  <a:srgbClr val="C00000"/>
                </a:solidFill>
              </a:rPr>
              <a:t>课 （</a:t>
            </a:r>
            <a:r>
              <a:rPr lang="en-US" altLang="zh-CN" sz="6000" b="1" dirty="0" smtClean="0">
                <a:solidFill>
                  <a:srgbClr val="C00000"/>
                </a:solidFill>
              </a:rPr>
              <a:t>1</a:t>
            </a:r>
            <a:r>
              <a:rPr lang="zh-CN" altLang="en-US" sz="6000" b="1" dirty="0" smtClean="0">
                <a:solidFill>
                  <a:srgbClr val="C00000"/>
                </a:solidFill>
              </a:rPr>
              <a:t>） 语法</a:t>
            </a:r>
            <a:r>
              <a:rPr lang="fr-CA" sz="6000" b="1" dirty="0" smtClean="0">
                <a:solidFill>
                  <a:srgbClr val="C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78098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得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descriptive complements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03433"/>
            <a:ext cx="8229600" cy="47402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>
                <a:latin typeface="標楷體" pitchFamily="65" charset="-120"/>
                <a:ea typeface="標楷體" pitchFamily="65" charset="-120"/>
              </a:rPr>
              <a:t>他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笑得很大声（</a:t>
            </a:r>
            <a:r>
              <a:rPr lang="en-US" dirty="0" err="1" smtClean="0"/>
              <a:t>dàshēng</a:t>
            </a:r>
            <a:r>
              <a:rPr lang="en-US" dirty="0" smtClean="0"/>
              <a:t>, He laugh loudly.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）。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课本写得很清楚。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我们玩儿得很高兴。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他昨天写字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很累。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→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他昨天写字写得很累。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弟弟说话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很快。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→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弟弟说话说得很快。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我吃饭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很慢。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→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我吃饭吃得很慢。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CN" altLang="en-US" dirty="0"/>
              <a:t>　</a:t>
            </a:r>
            <a:r>
              <a:rPr lang="zh-CN" altLang="en-US" dirty="0" smtClean="0"/>
              <a:t>　　　　　　　　</a:t>
            </a:r>
            <a:endParaRPr lang="cs-CZ" dirty="0"/>
          </a:p>
        </p:txBody>
      </p:sp>
      <p:grpSp>
        <p:nvGrpSpPr>
          <p:cNvPr id="4" name="群組 9"/>
          <p:cNvGrpSpPr/>
          <p:nvPr/>
        </p:nvGrpSpPr>
        <p:grpSpPr>
          <a:xfrm>
            <a:off x="827584" y="1785926"/>
            <a:ext cx="2286016" cy="785818"/>
            <a:chOff x="1142976" y="1285860"/>
            <a:chExt cx="2286016" cy="785818"/>
          </a:xfrm>
        </p:grpSpPr>
        <p:sp>
          <p:nvSpPr>
            <p:cNvPr id="6" name="橢圓 5"/>
            <p:cNvSpPr/>
            <p:nvPr/>
          </p:nvSpPr>
          <p:spPr>
            <a:xfrm>
              <a:off x="2214546" y="1285860"/>
              <a:ext cx="1214446" cy="78581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8" name="圖案 7"/>
            <p:cNvCxnSpPr>
              <a:stCxn id="6" idx="1"/>
            </p:cNvCxnSpPr>
            <p:nvPr/>
          </p:nvCxnSpPr>
          <p:spPr>
            <a:xfrm rot="16200000" flipH="1" flipV="1">
              <a:off x="1753789" y="790127"/>
              <a:ext cx="27796" cy="1249422"/>
            </a:xfrm>
            <a:prstGeom prst="curvedConnector4">
              <a:avLst>
                <a:gd name="adj1" fmla="val -822420"/>
                <a:gd name="adj2" fmla="val 66560"/>
              </a:avLst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542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4282" y="1500174"/>
            <a:ext cx="8715436" cy="4525963"/>
          </a:xfrm>
        </p:spPr>
        <p:txBody>
          <a:bodyPr/>
          <a:lstStyle/>
          <a:p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Wingdings" pitchFamily="2" charset="2"/>
              <a:buAutoNum type="circleNumWdWhitePlain"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他昨天跑步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很累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→</a:t>
            </a:r>
            <a:endParaRPr lang="en-US" altLang="zh-CN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Wingdings" pitchFamily="2" charset="2"/>
              <a:buAutoNum type="circleNumWdWhitePlain"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我刚才吃饭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很饱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→</a:t>
            </a:r>
            <a:endParaRPr lang="en-US" altLang="zh-TW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Wingdings" pitchFamily="2" charset="2"/>
              <a:buAutoNum type="circleNumWdWhitePlain"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哥哥洗澡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很快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→</a:t>
            </a:r>
            <a:endParaRPr lang="en-US" altLang="zh-TW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Wingdings" pitchFamily="2" charset="2"/>
              <a:buAutoNum type="circleNumWdWhitePlain"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他昨天演戏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很有意思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→</a:t>
            </a:r>
            <a:endParaRPr lang="en-US" altLang="zh-TW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Wingdings" pitchFamily="2" charset="2"/>
              <a:buAutoNum type="circleNumWdWhitePlain"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你们昨天聊天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很大声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→</a:t>
            </a:r>
            <a:endParaRPr lang="en-US" altLang="zh-TW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436324"/>
            <a:ext cx="8229600" cy="778098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得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descriptive complements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42976" y="1782537"/>
            <a:ext cx="571504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標楷體" pitchFamily="65" charset="-120"/>
                <a:ea typeface="標楷體" pitchFamily="65" charset="-120"/>
              </a:rPr>
              <a:t>e.g.</a:t>
            </a:r>
            <a:r>
              <a:rPr lang="zh-CN" altLang="en-US" sz="3600" dirty="0" smtClean="0">
                <a:latin typeface="標楷體" pitchFamily="65" charset="-120"/>
                <a:ea typeface="標楷體" pitchFamily="65" charset="-120"/>
              </a:rPr>
              <a:t> 他说话说得很大声。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500562" y="2643182"/>
            <a:ext cx="3633814" cy="55399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他昨天跑步跑得很累</a:t>
            </a:r>
            <a:endParaRPr lang="zh-TW" altLang="en-US" sz="30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572000" y="3286124"/>
            <a:ext cx="3786214" cy="55399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我刚才吃饭吃得很饱</a:t>
            </a:r>
            <a:endParaRPr lang="zh-TW" altLang="en-US" sz="30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071934" y="3875134"/>
            <a:ext cx="3348062" cy="55399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哥哥洗澡洗得很快</a:t>
            </a:r>
            <a:endParaRPr lang="zh-TW" altLang="en-US" sz="30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929190" y="4500570"/>
            <a:ext cx="421481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他昨天演戏演得很有意思</a:t>
            </a:r>
            <a:endParaRPr lang="zh-TW" altLang="en-US" sz="28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571868" y="5691862"/>
            <a:ext cx="421481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你们昨天聊天聊得很大声</a:t>
            </a:r>
            <a:endParaRPr lang="zh-TW" altLang="en-US" sz="28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5720" y="1760557"/>
            <a:ext cx="8643998" cy="4525963"/>
          </a:xfrm>
        </p:spPr>
        <p:txBody>
          <a:bodyPr/>
          <a:lstStyle/>
          <a:p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Wingdings" pitchFamily="2" charset="2"/>
              <a:buAutoNum type="circleNumWdWhitePlain"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小李学中文学了十年，他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____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（说中文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很好）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Wingdings" pitchFamily="2" charset="2"/>
              <a:buAutoNum type="circleNumWdWhitePlain"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他想睡觉，所以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______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（写字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很慢）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Wingdings" pitchFamily="2" charset="2"/>
              <a:buAutoNum type="circleNumWdWhitePlain"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我不想出门，因为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_______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（做饭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很累）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Wingdings" pitchFamily="2" charset="2"/>
              <a:buAutoNum type="circleNumWdWhitePlain"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今天大家六点起床，大家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______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（起床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很早）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Wingdings" pitchFamily="2" charset="2"/>
              <a:buAutoNum type="circleNumWdWhitePlain"/>
            </a:pP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Karel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Gott</a:t>
            </a:r>
            <a:r>
              <a:rPr lang="en-US" altLang="zh-CN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______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（唱歌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很好听）</a:t>
            </a:r>
            <a:endParaRPr lang="en-US" altLang="zh-CN" dirty="0" smtClean="0"/>
          </a:p>
          <a:p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436324"/>
            <a:ext cx="8229600" cy="778098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得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descriptive complements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42976" y="2000240"/>
            <a:ext cx="485778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標楷體" pitchFamily="65" charset="-120"/>
                <a:ea typeface="標楷體" pitchFamily="65" charset="-120"/>
              </a:rPr>
              <a:t>他说话说得很大声。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2063982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得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300" dirty="0" smtClean="0"/>
              <a:t>*</a:t>
            </a:r>
            <a:r>
              <a:rPr lang="zh-CN" altLang="en-US" sz="3300" dirty="0" smtClean="0">
                <a:latin typeface="標楷體" pitchFamily="65" charset="-120"/>
                <a:ea typeface="標楷體" pitchFamily="65" charset="-120"/>
              </a:rPr>
              <a:t>明天考试，请准备得很好</a:t>
            </a:r>
            <a:br>
              <a:rPr lang="zh-CN" altLang="en-US" sz="3300" dirty="0" smtClean="0">
                <a:latin typeface="標楷體" pitchFamily="65" charset="-120"/>
                <a:ea typeface="標楷體" pitchFamily="65" charset="-120"/>
              </a:rPr>
            </a:br>
            <a:r>
              <a:rPr lang="zh-CN" altLang="en-US" sz="3300" dirty="0" smtClean="0">
                <a:latin typeface="標楷體" pitchFamily="65" charset="-120"/>
                <a:ea typeface="標楷體" pitchFamily="65" charset="-120"/>
              </a:rPr>
              <a:t>你慢慢儿吃←→他吃得很</a:t>
            </a:r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慢</a:t>
            </a:r>
            <a:r>
              <a:rPr lang="en-US" altLang="zh-TW" sz="33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3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你</a:t>
            </a:r>
            <a:r>
              <a:rPr lang="zh-CN" altLang="en-US" sz="3300" dirty="0" smtClean="0">
                <a:latin typeface="標楷體" pitchFamily="65" charset="-120"/>
                <a:ea typeface="標楷體" pitchFamily="65" charset="-120"/>
              </a:rPr>
              <a:t>快点儿写←→我写得很快</a:t>
            </a:r>
            <a:br>
              <a:rPr lang="zh-CN" altLang="en-US" sz="3300" dirty="0" smtClean="0">
                <a:latin typeface="標楷體" pitchFamily="65" charset="-120"/>
                <a:ea typeface="標楷體" pitchFamily="65" charset="-120"/>
              </a:rPr>
            </a:br>
            <a:endParaRPr lang="cs-CZ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760689"/>
            <a:ext cx="8605620" cy="4525963"/>
          </a:xfrm>
        </p:spPr>
        <p:txBody>
          <a:bodyPr/>
          <a:lstStyle/>
          <a:p>
            <a:pPr marL="514350" indent="-514350">
              <a:buFont typeface="Wingdings" pitchFamily="2" charset="2"/>
              <a:buAutoNum type="circleNumWdWhitePlain"/>
            </a:pPr>
            <a:r>
              <a:rPr lang="zh-CN" altLang="en-US" sz="3000" dirty="0" smtClean="0">
                <a:latin typeface="標楷體" pitchFamily="65" charset="-120"/>
                <a:ea typeface="標楷體" pitchFamily="65" charset="-120"/>
              </a:rPr>
              <a:t>上星期考试她考得很好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　因为她</a:t>
            </a:r>
            <a:r>
              <a:rPr lang="zh-CN" altLang="en-US" sz="3000" dirty="0" smtClean="0">
                <a:latin typeface="標楷體" pitchFamily="65" charset="-120"/>
                <a:ea typeface="標楷體" pitchFamily="65" charset="-120"/>
              </a:rPr>
              <a:t>＿＿＿＿（准备，好）</a:t>
            </a:r>
          </a:p>
          <a:p>
            <a:pPr marL="514350" indent="-514350">
              <a:buFont typeface="Wingdings" pitchFamily="2" charset="2"/>
              <a:buAutoNum type="circleNumWdWhitePlain"/>
            </a:pPr>
            <a:r>
              <a:rPr lang="zh-CN" altLang="en-US" sz="3000" dirty="0" smtClean="0">
                <a:latin typeface="標楷體" pitchFamily="65" charset="-120"/>
                <a:ea typeface="標楷體" pitchFamily="65" charset="-120"/>
              </a:rPr>
              <a:t>时间不多，请＿＿＿（写，快）</a:t>
            </a:r>
            <a:endParaRPr lang="zh-TW" altLang="en-US" sz="3000" dirty="0" smtClean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Wingdings" pitchFamily="2" charset="2"/>
              <a:buAutoNum type="circleNumWdWhitePlain"/>
            </a:pP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你们＿＿</a:t>
            </a:r>
            <a:r>
              <a:rPr lang="zh-CN" altLang="en-US" sz="3000" dirty="0" smtClean="0">
                <a:latin typeface="標楷體" pitchFamily="65" charset="-120"/>
                <a:ea typeface="標楷體" pitchFamily="65" charset="-120"/>
              </a:rPr>
              <a:t>＿，一会儿就写完了。（写，快）</a:t>
            </a:r>
          </a:p>
          <a:p>
            <a:pPr marL="514350" indent="-514350">
              <a:buFont typeface="Wingdings" pitchFamily="2" charset="2"/>
              <a:buAutoNum type="circleNumWdWhitePlain"/>
            </a:pPr>
            <a:r>
              <a:rPr lang="zh-CN" altLang="en-US" sz="3000" dirty="0" smtClean="0">
                <a:latin typeface="標楷體" pitchFamily="65" charset="-120"/>
                <a:ea typeface="標楷體" pitchFamily="65" charset="-120"/>
              </a:rPr>
              <a:t>大家都想出去玩儿，车票＿＿＿（卖，好）</a:t>
            </a:r>
          </a:p>
          <a:p>
            <a:pPr marL="514350" indent="-514350">
              <a:buFont typeface="Wingdings" pitchFamily="2" charset="2"/>
              <a:buAutoNum type="circleNumWdWhitePlain"/>
            </a:pPr>
            <a:r>
              <a:rPr lang="zh-CN" altLang="en-US" sz="3000" dirty="0" smtClean="0">
                <a:latin typeface="標楷體" pitchFamily="65" charset="-120"/>
                <a:ea typeface="標楷體" pitchFamily="65" charset="-120"/>
              </a:rPr>
              <a:t>我们有事先走了，你们＿＿＿（吃，慢）</a:t>
            </a:r>
            <a:endParaRPr lang="zh-TW" altLang="en-US" sz="30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CN" altLang="en-US" dirty="0" smtClean="0"/>
              <a:t> </a:t>
            </a:r>
            <a:r>
              <a:rPr lang="zh-CN" altLang="en-US" dirty="0"/>
              <a:t>　</a:t>
            </a:r>
            <a:r>
              <a:rPr lang="zh-CN" altLang="en-US" dirty="0" smtClean="0"/>
              <a:t>　　　　　　　　</a:t>
            </a:r>
            <a:endParaRPr lang="cs-CZ" dirty="0"/>
          </a:p>
        </p:txBody>
      </p:sp>
      <p:sp>
        <p:nvSpPr>
          <p:cNvPr id="9" name="加號 8"/>
          <p:cNvSpPr/>
          <p:nvPr/>
        </p:nvSpPr>
        <p:spPr>
          <a:xfrm rot="2668682">
            <a:off x="1894151" y="748998"/>
            <a:ext cx="857256" cy="857256"/>
          </a:xfrm>
          <a:prstGeom prst="mathPlus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542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78098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得</a:t>
            </a:r>
            <a:r>
              <a:rPr lang="en-US" altLang="zh-CN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/</a:t>
            </a:r>
            <a:r>
              <a:rPr lang="zh-CN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不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complements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03433"/>
            <a:ext cx="8229600" cy="47402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捷克语太难，我学不会。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Q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：你吃得完三个三明治吗？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A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：我吃得完！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CN" dirty="0" smtClean="0"/>
          </a:p>
          <a:p>
            <a:pPr marL="514350" indent="-514350">
              <a:buFont typeface="Wingdings" pitchFamily="2" charset="2"/>
              <a:buAutoNum type="circleNumWdWhitePlain"/>
            </a:pPr>
            <a:r>
              <a:rPr lang="zh-CN" altLang="en-US" dirty="0"/>
              <a:t>　</a:t>
            </a:r>
            <a:r>
              <a:rPr lang="zh-CN" altLang="en-US" dirty="0" smtClean="0"/>
              <a:t>中文没那么难，你</a:t>
            </a:r>
            <a:r>
              <a:rPr lang="en-US" altLang="zh-CN" dirty="0" smtClean="0"/>
              <a:t>_______</a:t>
            </a:r>
            <a:r>
              <a:rPr lang="zh-CN" altLang="en-US" dirty="0" smtClean="0"/>
              <a:t>（学会）。</a:t>
            </a:r>
            <a:endParaRPr lang="en-US" altLang="zh-CN" dirty="0" smtClean="0"/>
          </a:p>
          <a:p>
            <a:pPr marL="514350" indent="-514350">
              <a:buFont typeface="Wingdings" pitchFamily="2" charset="2"/>
              <a:buAutoNum type="circleNumWdWhitePlain"/>
            </a:pPr>
            <a:r>
              <a:rPr lang="zh-CN" altLang="en-US" dirty="0" smtClean="0"/>
              <a:t>今天的作业是</a:t>
            </a:r>
            <a:r>
              <a:rPr lang="en-US" altLang="zh-CN" dirty="0" smtClean="0"/>
              <a:t>300</a:t>
            </a:r>
            <a:r>
              <a:rPr lang="zh-CN" altLang="en-US" dirty="0" smtClean="0"/>
              <a:t>个汉字，我</a:t>
            </a:r>
            <a:r>
              <a:rPr lang="en-US" altLang="zh-CN" dirty="0" smtClean="0"/>
              <a:t>___</a:t>
            </a:r>
            <a:r>
              <a:rPr lang="zh-CN" altLang="en-US" dirty="0" smtClean="0"/>
              <a:t>（做完）。</a:t>
            </a:r>
            <a:endParaRPr lang="en-US" altLang="zh-CN" dirty="0" smtClean="0"/>
          </a:p>
          <a:p>
            <a:pPr marL="514350" indent="-514350">
              <a:buFont typeface="Wingdings" pitchFamily="2" charset="2"/>
              <a:buAutoNum type="circleNumWdWhitePlain"/>
            </a:pPr>
            <a:r>
              <a:rPr lang="zh-CN" altLang="en-US" dirty="0" smtClean="0"/>
              <a:t>时间还很多，</a:t>
            </a:r>
            <a:r>
              <a:rPr lang="en-US" altLang="zh-CN" dirty="0" smtClean="0"/>
              <a:t>16</a:t>
            </a:r>
            <a:r>
              <a:rPr lang="zh-CN" altLang="en-US" dirty="0" smtClean="0"/>
              <a:t>课</a:t>
            </a:r>
            <a:r>
              <a:rPr lang="en-US" altLang="zh-CN" dirty="0" smtClean="0"/>
              <a:t>_______ </a:t>
            </a:r>
            <a:r>
              <a:rPr lang="zh-CN" altLang="en-US" dirty="0" smtClean="0"/>
              <a:t>（上完）。</a:t>
            </a:r>
            <a:endParaRPr lang="en-US" altLang="zh-CN" dirty="0" smtClean="0"/>
          </a:p>
          <a:p>
            <a:pPr marL="514350" indent="-514350">
              <a:buFont typeface="Wingdings" pitchFamily="2" charset="2"/>
              <a:buAutoNum type="circleNumWdWhitePlain"/>
            </a:pPr>
            <a:r>
              <a:rPr lang="zh-CN" altLang="en-US" dirty="0" smtClean="0"/>
              <a:t>今天没带笔，因为我</a:t>
            </a:r>
            <a:r>
              <a:rPr lang="en-US" altLang="zh-CN" dirty="0" smtClean="0"/>
              <a:t>___ </a:t>
            </a:r>
            <a:r>
              <a:rPr lang="zh-CN" altLang="en-US" dirty="0" smtClean="0"/>
              <a:t>（找到）笔。 　　　　　　　　</a:t>
            </a:r>
            <a:endParaRPr lang="cs-CZ" dirty="0"/>
          </a:p>
        </p:txBody>
      </p:sp>
      <p:sp>
        <p:nvSpPr>
          <p:cNvPr id="5" name="文字方塊 4"/>
          <p:cNvSpPr txBox="1"/>
          <p:nvPr/>
        </p:nvSpPr>
        <p:spPr>
          <a:xfrm>
            <a:off x="4857752" y="4214818"/>
            <a:ext cx="1143024" cy="4770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500" dirty="0" smtClean="0"/>
              <a:t>学得会</a:t>
            </a:r>
            <a:endParaRPr lang="zh-TW" altLang="en-US" sz="25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6643702" y="4786322"/>
            <a:ext cx="1143024" cy="4770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500" dirty="0" smtClean="0"/>
              <a:t>做不完</a:t>
            </a:r>
            <a:endParaRPr lang="zh-TW" altLang="en-US" sz="25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500562" y="5357826"/>
            <a:ext cx="1143024" cy="4770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500" dirty="0" smtClean="0"/>
              <a:t>上得完</a:t>
            </a:r>
            <a:endParaRPr lang="zh-TW" altLang="en-US" sz="25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500694" y="6000768"/>
            <a:ext cx="1143024" cy="4770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500" dirty="0" smtClean="0"/>
              <a:t>找不到</a:t>
            </a:r>
            <a:endParaRPr lang="zh-TW" altLang="en-US" sz="2500" dirty="0"/>
          </a:p>
        </p:txBody>
      </p:sp>
    </p:spTree>
    <p:extLst>
      <p:ext uri="{BB962C8B-B14F-4D97-AF65-F5344CB8AC3E}">
        <p14:creationId xmlns:p14="http://schemas.microsoft.com/office/powerpoint/2010/main" val="376542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78098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得</a:t>
            </a:r>
            <a:r>
              <a:rPr lang="en-US" altLang="zh-CN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/</a:t>
            </a:r>
            <a:r>
              <a:rPr lang="zh-CN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不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complements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57298"/>
            <a:ext cx="8229600" cy="47402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一百个汉字你写得完写不完？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一百个汉字太多，我写不完。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一百个汉字太多，我不能写完。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CN" altLang="en-US" dirty="0"/>
              <a:t>　</a:t>
            </a:r>
            <a:r>
              <a:rPr lang="zh-CN" altLang="en-US" dirty="0" smtClean="0"/>
              <a:t>　　　　　　　　</a:t>
            </a:r>
            <a:endParaRPr lang="cs-CZ" dirty="0"/>
          </a:p>
        </p:txBody>
      </p:sp>
      <p:sp>
        <p:nvSpPr>
          <p:cNvPr id="5" name="文字方塊 4"/>
          <p:cNvSpPr txBox="1"/>
          <p:nvPr/>
        </p:nvSpPr>
        <p:spPr>
          <a:xfrm>
            <a:off x="6143636" y="2428868"/>
            <a:ext cx="3000364" cy="12464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500" dirty="0" smtClean="0"/>
              <a:t>Not able to finish</a:t>
            </a:r>
          </a:p>
          <a:p>
            <a:endParaRPr lang="en-US" altLang="zh-TW" sz="2500" dirty="0" smtClean="0"/>
          </a:p>
          <a:p>
            <a:r>
              <a:rPr lang="en-US" altLang="zh-TW" sz="2500" dirty="0" smtClean="0"/>
              <a:t>Not allowed to finish </a:t>
            </a:r>
            <a:endParaRPr lang="zh-TW" altLang="en-US" sz="2500" dirty="0"/>
          </a:p>
        </p:txBody>
      </p:sp>
      <p:sp>
        <p:nvSpPr>
          <p:cNvPr id="9" name="加號 8"/>
          <p:cNvSpPr/>
          <p:nvPr/>
        </p:nvSpPr>
        <p:spPr>
          <a:xfrm rot="2668682">
            <a:off x="-179703" y="2963577"/>
            <a:ext cx="857256" cy="857256"/>
          </a:xfrm>
          <a:prstGeom prst="mathPlus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394" name="AutoShape 2" descr="data:image/jpeg;base64,/9j/4AAQSkZJRgABAQAAAQABAAD/2wCEAAkGBxQQEA8PDxQQEA4PEBAYFBAWEBQQFhQSFBUWFhQYFhUYHCgsGBomGxYUITEiJSorLi4uFx8zODMsNygtLysBCgoKDg0OGxAQGi0mICUvLC4sLCw0LC03LCwsLCwsLCwsLCwsLCwsLCwsLCwsLCwsLCwsLCwsLCwsLSwsKyw0LP/AABEIAL0BCwMBIgACEQEDEQH/xAAbAAACAgMBAAAAAAAAAAAAAAAAAQQFAgMGB//EAD4QAAIBAgMFBQQHBwQDAAAAAAECAAMRBBIhBQYxQVETYXGBkSIyQqEUUnKxwdHwByMzYrLS4YKSovFDU4P/xAAZAQEAAwEBAAAAAAAAAAAAAAAAAQMEAgX/xAAoEQADAAICAwAABQUBAAAAAAAAAQIDESExBBJBEzJxodFhgZHh8VH/2gAMAwEAAhEDEQA/APcIQhACEIQAhCEAUI4oAQhCAKEcUkBCEIARRwgChCEAUIQgCiMyiMAUUcUAUUcUAUUcUAUUyiMAUUcUkChCEAnwhCcgIQhACEIQAhCBgChCEAIQgZIFCEIAQhCAKEJpxmKSihqVWCIvEn7h1MgJbNxinmu8G/dVyUw37mmPjsC58zw8vWUKY/HVDmV8Y3eKlQD77Sh+RO+DXPiW1t8HtERnlWC3h2nR4h6q/VqJn/5Cx+cvMD+0IBgmMw9WgT8a3Yf7WAPpedTmlnFeNa/qdxFK7Zm3sPiTahVR2+pqrf7WsTLGWpp9FDTXDEYozFJIFFHFAAxGMxQBRRxQBQhCSCfCEJyAhCEAIQhACBhFACEIQAijikgIQhACEJox+KFGlUqtqKak2624CQSlsWPxa0abVH91R6noJ57VWttOoXYlMOpIHTwUcz1Mh19sV8dXWizWSq4GQDRF528r6mdu+HVEWmoy00Fgo005TLVfifoboj8Hvt/sUuF2JRo+6gLD429pv8eUkMs3kWAGug5m5mtpzrRbtvsjusi4imGBVgCpGoPOTHkDFYdWJYgE2tfmLX4dOPKQyUcjtvZBoWrUS2RSCdTmpnkQRy+Ynf7gbzHGU2pVjfEUQPa/9icAx7wdD4g85TvqMp9rSxvz05yq3NoHDbXp0xfs6qVcv2SjNbyZR6CTjfrRxnlVD38PWTEYzFNp5wRGEIIFFHFAFCBhAMYRxQCfCEJACEIQAhCEAIoQgBCEIAoQhJAQhCAE1YmgtRGpuLo4II7jNsUEnHbN3UGFxfaCorpkbKpFnW9hryOl9dPCXSJnBJ0AZgO/KSLzLGU2WsH+BtL9Da1pg7jKyMcoYNqNPe42PXUzPKU7RqqqpJ72Qa62JHSaGmrA4QUKa0Q71AlwHc5mIuTqfObGMqbNE9Giq0kLg1CjMMzEXJ6X5DpIlY8Zpx+JNSg9HM9OoyFRVWxI6HiIilvkjJNNcEKvhuyeoLkqxzC+p16nu0A7hNKVMlalWGlSnmyN0zCx08NPOFyFRSzOURVzt7zZRa57zxlbtzaHYKpAu7XC93eevKcN/wDhYlxyeq7PrmpSp1GFmdQSJInm37Ktq1nqVsO5Z6IQvc65HLDQHkGuxt3eM9Im2K9p2ebkn1poIo4p2cBFCEAUIQgCMIQgE6EISCAhCEAIoQgBCEIAQhFJAQhCAEITCrVC8fSAZxSmxO31RitixB1tpbzPGPD7xUnOUhkblmGl/EcBJ0wWmJoh0ZDcBlIuDYi/MHrKTG0yhCsbmw9q1r9dOUi4neCpd0XIHBIBAzAHz4yLUx1T3WYvduB1t4HlMObyIRtxYbns3OZpczJ3ml36Sl0n0akjTVMiVTJFSUmO2rkYqFzW55rfhOfYsSJdDCvVqqiC5J4fie6did18MyoK1GnVdBbOwNzzPPhKndDbeGJFKzUsS/17EOeiMPuNie+dfNmGJ1vs8/yMte2ujRg8HTorkoolNPqqoUX8uM3QimgyhCEUAIoQkgIQhAFCEUAnwhFIIHFCEAIQigDihCSAhCEAJy20t9aSO1OiprMhILXyrccbGxvOpJtqeE8j292OFxFUEOtNmLK1rix18RI2l2W48bvpbO22TvK1a+ZadPoLk/eZoxe1qi1CBkYC5IykG3rOEXbmGt/Ev/8AN/7ZhR212tRKdFarBmCluFlOjW6aTr2hfTr8DIu5aOo2xtrCqQ1ZylUhSaeVrjTToJRnebDa/wAd1Hwqirf/AFF50WOxNLDo9Y0qeZUJJyhmIUdTqZQBfpj4PEMTRUBnOHIALFhZbgHUc7d8oyZaXCZoxziXct/3/wBHVbk46njXq4pUZOxIpqDbW6hr6c7ES+bY1IksQ173946SHusgVKgUBRddAAOR6S7kTjmpXsjPlulb9X/wo9tYFFpotMZWZ7XuTpY3/Cc9jbAVRZlCqLa2I0BN5ebzYmzUwOKgn1/6nNYhyysBxYcep4zy/KuZyNSuv4PR8bHVY1t9/wAlTT3XNUZ69TEMGsRSOIqZQO8X+Uj4zZNPD0qhpqaa0wWyAkiw1awPDTXSdwmIp9mGa1mHQ+mkod4HVcPXc6r2bWA1uWGVQOpJYDznU+za2yuq9dtLTOW2hRaiAavsaBgQfh4qwYeoM7DdbfwMtU4yopAydkVpku3HNfKLW93U2vc8ZuGwxWw+Fp4tFbsaagLazHnZ242BPu8OszrbGolOzFNUXT3QFOneJqn2j8pbd48uNS55+v8Agln9oGFvbLiLdci/3Sdg98MJV/8AKKZ6VAafzOnznEbZ3dIyfRluSTmLPoOhN5T4vYVZcq5Q5OmYcPPpOvx7XaKH4uNrhntSOGAZSGU8CCCCO4iOeL7G25iNm1cuvZ3Gegx9lh1XoejD5z13Zm0aeJpJWpNmSoLjqCOII5EHjNGPIrMeXC8f6EqEdopaVBFCEAUIQgE6EUIIHFCEAIQigDhFCAOcntrbtWlW7RWH0ahVC1UsDmTLeo2blluvr43uNtbbp4VbuQWtcLe2nUnkJx+1jTxdL90AC7l2sS4bPbMGC3IBA6DhOpnY2Ssbv3RNAPmQVGBtTubDoTprOXo7cpqGr16tNzW+BiRwvoFI7+kmvu1TZy1Omjj+SoVZR9m4A9JHqbCSm2daVR63wqy5tftWkqWuyW10jV2WGrrn+johOqvlamSOuWw0PIka8peNRGFoZ6NIMVtcXCm3PKDxb+XnNK4PIBWxVqeUAlQeLAcR+tJGfaJxLOqnKqqQoHAHr3mU5bUl+JN/R0cGfpFauajMKgVRT5DL+j6zdh6QFUte7H5ADgIsFRFNNDxNye+baKXPieHM37vwmTemaNcHWbt+4/2h90t5S7FpGmCW4tb2elvxlsrzVH5TJk/Mzkd4a18RUHJco/4iVRkvatJ1rVDUUjM7EHkQTpY+kgVW0vYjXWeHkxVkqqXe3x9Pax3MTKfWlz8JK170soNirEkW4g8D4AiSthbP7Rkzi9KkS4JAINTMclgeS8fEDpKNqhHDSdVurUz07XIyeyfIafIy7xb9mpfw48mPVOkTK62JtfU31N+Q/L5yOwkmsNSDxE0sJuZknojsJoqib6khYi54Er1sAT85w2WIrNs7PWuhVtGHuvzU/iO6cPhqtWkzqCaVbDvo4Njc6gqRw05zvmY29rjr566Hz4ygxOEH0/B1LAipVpo6kXDAOtgRz0JnOts0YcyxNtra0yBS21VdQ3a1b99Z739Zb7E34q4dwK7NWw/xBjmdR1Vzr5HTw4z0Wtu/hXJLYegSefZKPuE2YXY+Hpa06FFD1FJb+tpfOC09qjBXkY6WvUl06gZVZTdWAIPUEXB9JlCE1GIIQhAJsIoQQOKEIAQimFWqEBZjYCQDXjsalFC9QkDoBck9AJzCb2vV7Ts0yC9kLC7fatf8JI2zjWrKUU5F5G1zfrOZrB1/iItUfWX2W9JM3P06cUUu8eFxFUsW9tCSbhr+bX1vNmxtk1KhHZm+i3uCuXQX1/zJn00uQAlZbMQMxsCp4acSe46dJLxe02p0xRpDszwdhxv0Hlz9JNZ4noTipm7aGOXBo4pHtcTls1ViWC9w/KV2L2/WU0rtVPaMB7CLZb9dNBImPUCmbmy2NzxNtMx9LyoO81EaA1n8Kar/AFGY6y3TNKhJaLraTPUIUsxFuN7nlpry1PpHsxU1ANwotcfcOs57E7d7X2UBpqfeJN2buvyE6HdegXBVPM8gNOMpe/patLktaNItZVGt9FHL9dZf7O2eKftHV+vIeH5zfgcEKY01Y8W6/wCJNCTRGP6ym8m+EJJsDxWmJEuKR1SGBVgGU8iLieeby7UWjjlwlCg7gorNYltDctlXoFBvr1ne1BKvaNBCDUqZVKK370gXQWOYgnhpec1MvlrbXR3F0uE9L6cns3LiB2iMRT7QplyAMNeZueRB8519DZiUadSmGqFKysrEkXFxa62Ann+6FZEr4ikWshAembjXKTw6nLadDhN43DMlUdpTJ46BlHK3XzmFVjxvlcs9XLhy3xD2kdDSp5FRMzPkRFzt7zZVC5m7za/nBjNGDxq1VzIb9QdCPETa0s9t8oz+rnhmmproNSdAOpmFbBNa5y36A6zDHIzI606hoOyMq1goY0ybe1Y8eBHnJFB+zpIr1e2dV1qaXY9bDhJlJ9nF1S6KOuJGoUb4nDVW/h0KmdranQi34yXi24k6cZs2PQFZS61aQQGzHtFNgeF1Gt/ScLe+C19cndBrgEag8D3QmNGkEVVHBVAHgBaZT0TyghCEAIQhAJcIQkEBCEIBrq1Qo19JRY1mclnJFr2HIDulhtioVCFTbU3+UrxjT8Sg940nFUumWxL1tEBUa1yAO8HMD8pGrNqFUZnPBR956CXIqU255T3i3zESYdKQZxYA6s97+pkKU/p2618IeD2aF9t/afryXuH5zj9/dqpTzPSGYrkBNrKWJtoeektNubfLMaVEGxF+mYX6ngP8SlxlmRQwDe1zGht3dJxkudeq6Ey3t75IVPFNVwYqVBld6VS4sR1HA+E5TDYedq1Nq5FNQSTpp4aywwm5zaXCjxa/9N5StvpFvCXLOSwOzs3Keh7r7B7LLUa6n4V4ceZ/KTNkburSOZrMw4ADQHrrxM6BKctjF9o4vJ8QIs2BY1WZ2l+ijZhlhlmy0LQNmkpIuMwC1UenUF0dSrDqCLGT7REQDj8BuHh6NXtVNY6NZGe6gsLEjS/Dvm7F7rAAtRJJPwMRr4N+c6m0LSrJgi+0aI8rLD4o87OHqUHOjU3Hl/2JJobaINqik/zL/aZ1u28MKlFgTYrqp/m5DvvwnAPdHBtmynhw9DynmZorBWk+D2MGWfJhulyi5qbYpWuWtbqrflItfaSH3SzdwW3zNpW7TxquQVTLoc1wLtw5jwkWjVt1FvunDzUyyPFjW3slYh2qmzjKn1AeP2jz8JN2JdicMqXYBzdR7y3vcnkdQJf7E2NQq0lqF+2JAzZX9lW4kaa+svsLg6dK/ZoqXGpA1I7zzmvD4+Rv2pmHyPMxevpK6K7d5HGYtfs2Gl+qki1uXOXUUJ6Ez6rR5N17PY4QhOjkIQhAJUIoSCBwijgFdtundV1sAx9bSldGHRvkZf7U9wfaH3GVREqudsvxvggl+twfCQdsN+5extw1lswlRvG3Z4atUULmRSRfhcd0opMuTOUZ6dErn/iVbWW92bqTf3Vv+um+hQfFOEQaegA8eQ/XjyuGBep2rkvUJuWPG/4eE9U3SymgMoAa/t9SeR9JEz7Vohv1nhE7ZGyFoLYaueL24+HQS1SlMqaTcBNaSXCMzezFUmYEcc6IFaMR2jtAFCOEgCMUZigCigZiTBJUbw4kqABy16W7/wBdZz9XX99W4Wy5AOJ0sb8rXM6Tb2Jp0qFStVBK01+G2Y3IAAv1JA85wmG3uw7Goa/apmYWplO0VbfVZdenEDhPO8iWrb2uuF+x6niY7uNzLaT5a/yTdsYFVRCiFWYX1a/eJAr4YdkHQe3caXJ/QlttDa9EAGrlWnV9qkGBViqqM2YMPZ1Ol9dZM2Nh6GIppVpuXpXcBbFOdiGB5ggypePTtraLKz1MKqT/AH/qbN3KJ7RHRcqMrGo6nKL6WQrznUgyLRUKAFAAHITcDPTxR6SkeVlv3rZuBjEwEylhWZQiEckgcIQgEmEUJBA4RQgEXaSMyAKLm8p3Zl0YEfrpOimt0B0IB8RecVOyyb1wc52gMqt5xfCYgdUM6yvsxG5WPdKzHbCZ1KBgVa3HxlVTWi6bk853f2G1RlAFyfQDqegnpeydmrQTKupPvN1P4CScBs1KKhUHieZPUyYqTvHj9eX2V3k9uF0YqszAmQEdpaVGNo47QgCtHCEAIjHAwBTEzKKCTAiYMJttMSJBJBxuFWqjU6gDI4sVPAic5R3Rw9F+0Wnd+RZme3hczrysxNOV1jVcsvx+RcJzLemeP7/1WbECmBZaNNdLfX9on+kf6Z0n7OGJwgX4UqVAD4nMfmTOtx+xaFe3b0qdQjgWUEjzm/C4NKShKaqiLwVVCgeAEqjA5t1s2+R50ZPGnCp5Q6azaBMgsyAmk8tgBMhFMpJARwhBAQhCSCRCEJBAQhCAERjigkURjigGNoWjhAFHCEAIQhAFCOEAUI4QBWijhIJFFaZRQDEiK0ztCAYZYrTOFpIMLQtMoQBQjtCCAhCEAIQjg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9396" name="AutoShape 4" descr="data:image/jpeg;base64,/9j/4AAQSkZJRgABAQAAAQABAAD/2wCEAAkGBxQQEA8PDxQQEA4PEBAYFBAWEBQQFhQSFBUWFhQYFhUYHCgsGBomGxYUITEiJSorLi4uFx8zODMsNygtLysBCgoKDg0OGxAQGi0mICUvLC4sLCw0LC03LCwsLCwsLCwsLCwsLCwsLCwsLCwsLCwsLCwsLCwsLCwsLSwsKyw0LP/AABEIAL0BCwMBIgACEQEDEQH/xAAbAAACAgMBAAAAAAAAAAAAAAAAAQQFAgMGB//EAD4QAAIBAgMFBQQHBwQDAAAAAAECAAMRBBIhBQYxQVETYXGBkSIyQqEUUnKxwdHwByMzYrLS4YKSovFDU4P/xAAZAQEAAwEBAAAAAAAAAAAAAAAAAQMEAgX/xAAoEQADAAICAwAABQUBAAAAAAAAAQIDESExBBJBEzJxodFhgZHh8VH/2gAMAwEAAhEDEQA/APcIQhACEIQAhCEAUI4oAQhCAKEcUkBCEIARRwgChCEAUIQgCiMyiMAUUcUAUUcUAUUcUAUUyiMAUUcUkChCEAnwhCcgIQhACEIQAhCBgChCEAIQgZIFCEIAQhCAKEJpxmKSihqVWCIvEn7h1MgJbNxinmu8G/dVyUw37mmPjsC58zw8vWUKY/HVDmV8Y3eKlQD77Sh+RO+DXPiW1t8HtERnlWC3h2nR4h6q/VqJn/5Cx+cvMD+0IBgmMw9WgT8a3Yf7WAPpedTmlnFeNa/qdxFK7Zm3sPiTahVR2+pqrf7WsTLGWpp9FDTXDEYozFJIFFHFAAxGMxQBRRxQBQhCSCfCEJyAhCEAIQhACBhFACEIQAijikgIQhACEJox+KFGlUqtqKak2624CQSlsWPxa0abVH91R6noJ57VWttOoXYlMOpIHTwUcz1Mh19sV8dXWizWSq4GQDRF528r6mdu+HVEWmoy00Fgo005TLVfifoboj8Hvt/sUuF2JRo+6gLD429pv8eUkMs3kWAGug5m5mtpzrRbtvsjusi4imGBVgCpGoPOTHkDFYdWJYgE2tfmLX4dOPKQyUcjtvZBoWrUS2RSCdTmpnkQRy+Ynf7gbzHGU2pVjfEUQPa/9icAx7wdD4g85TvqMp9rSxvz05yq3NoHDbXp0xfs6qVcv2SjNbyZR6CTjfrRxnlVD38PWTEYzFNp5wRGEIIFFHFAFCBhAMYRxQCfCEJACEIQAhCEAIoQgBCEIAoQhJAQhCAE1YmgtRGpuLo4II7jNsUEnHbN3UGFxfaCorpkbKpFnW9hryOl9dPCXSJnBJ0AZgO/KSLzLGU2WsH+BtL9Da1pg7jKyMcoYNqNPe42PXUzPKU7RqqqpJ72Qa62JHSaGmrA4QUKa0Q71AlwHc5mIuTqfObGMqbNE9Giq0kLg1CjMMzEXJ6X5DpIlY8Zpx+JNSg9HM9OoyFRVWxI6HiIilvkjJNNcEKvhuyeoLkqxzC+p16nu0A7hNKVMlalWGlSnmyN0zCx08NPOFyFRSzOURVzt7zZRa57zxlbtzaHYKpAu7XC93eevKcN/wDhYlxyeq7PrmpSp1GFmdQSJInm37Ktq1nqVsO5Z6IQvc65HLDQHkGuxt3eM9Im2K9p2ebkn1poIo4p2cBFCEAUIQgCMIQgE6EISCAhCEAIoQgBCEIAQhFJAQhCAEITCrVC8fSAZxSmxO31RitixB1tpbzPGPD7xUnOUhkblmGl/EcBJ0wWmJoh0ZDcBlIuDYi/MHrKTG0yhCsbmw9q1r9dOUi4neCpd0XIHBIBAzAHz4yLUx1T3WYvduB1t4HlMObyIRtxYbns3OZpczJ3ml36Sl0n0akjTVMiVTJFSUmO2rkYqFzW55rfhOfYsSJdDCvVqqiC5J4fie6did18MyoK1GnVdBbOwNzzPPhKndDbeGJFKzUsS/17EOeiMPuNie+dfNmGJ1vs8/yMte2ujRg8HTorkoolNPqqoUX8uM3QimgyhCEUAIoQkgIQhAFCEUAnwhFIIHFCEAIQigDihCSAhCEAJy20t9aSO1OiprMhILXyrccbGxvOpJtqeE8j292OFxFUEOtNmLK1rix18RI2l2W48bvpbO22TvK1a+ZadPoLk/eZoxe1qi1CBkYC5IykG3rOEXbmGt/Ev/8AN/7ZhR212tRKdFarBmCluFlOjW6aTr2hfTr8DIu5aOo2xtrCqQ1ZylUhSaeVrjTToJRnebDa/wAd1Hwqirf/AFF50WOxNLDo9Y0qeZUJJyhmIUdTqZQBfpj4PEMTRUBnOHIALFhZbgHUc7d8oyZaXCZoxziXct/3/wBHVbk46njXq4pUZOxIpqDbW6hr6c7ES+bY1IksQ173946SHusgVKgUBRddAAOR6S7kTjmpXsjPlulb9X/wo9tYFFpotMZWZ7XuTpY3/Cc9jbAVRZlCqLa2I0BN5ebzYmzUwOKgn1/6nNYhyysBxYcep4zy/KuZyNSuv4PR8bHVY1t9/wAlTT3XNUZ69TEMGsRSOIqZQO8X+Uj4zZNPD0qhpqaa0wWyAkiw1awPDTXSdwmIp9mGa1mHQ+mkod4HVcPXc6r2bWA1uWGVQOpJYDznU+za2yuq9dtLTOW2hRaiAavsaBgQfh4qwYeoM7DdbfwMtU4yopAydkVpku3HNfKLW93U2vc8ZuGwxWw+Fp4tFbsaagLazHnZ242BPu8OszrbGolOzFNUXT3QFOneJqn2j8pbd48uNS55+v8Agln9oGFvbLiLdci/3Sdg98MJV/8AKKZ6VAafzOnznEbZ3dIyfRluSTmLPoOhN5T4vYVZcq5Q5OmYcPPpOvx7XaKH4uNrhntSOGAZSGU8CCCCO4iOeL7G25iNm1cuvZ3Gegx9lh1XoejD5z13Zm0aeJpJWpNmSoLjqCOII5EHjNGPIrMeXC8f6EqEdopaVBFCEAUIQgE6EUIIHFCEAIQigDhFCAOcntrbtWlW7RWH0ahVC1UsDmTLeo2blluvr43uNtbbp4VbuQWtcLe2nUnkJx+1jTxdL90AC7l2sS4bPbMGC3IBA6DhOpnY2Ssbv3RNAPmQVGBtTubDoTprOXo7cpqGr16tNzW+BiRwvoFI7+kmvu1TZy1Omjj+SoVZR9m4A9JHqbCSm2daVR63wqy5tftWkqWuyW10jV2WGrrn+johOqvlamSOuWw0PIka8peNRGFoZ6NIMVtcXCm3PKDxb+XnNK4PIBWxVqeUAlQeLAcR+tJGfaJxLOqnKqqQoHAHr3mU5bUl+JN/R0cGfpFauajMKgVRT5DL+j6zdh6QFUte7H5ADgIsFRFNNDxNye+baKXPieHM37vwmTemaNcHWbt+4/2h90t5S7FpGmCW4tb2elvxlsrzVH5TJk/Mzkd4a18RUHJco/4iVRkvatJ1rVDUUjM7EHkQTpY+kgVW0vYjXWeHkxVkqqXe3x9Pax3MTKfWlz8JK170soNirEkW4g8D4AiSthbP7Rkzi9KkS4JAINTMclgeS8fEDpKNqhHDSdVurUz07XIyeyfIafIy7xb9mpfw48mPVOkTK62JtfU31N+Q/L5yOwkmsNSDxE0sJuZknojsJoqib6khYi54Er1sAT85w2WIrNs7PWuhVtGHuvzU/iO6cPhqtWkzqCaVbDvo4Njc6gqRw05zvmY29rjr566Hz4ygxOEH0/B1LAipVpo6kXDAOtgRz0JnOts0YcyxNtra0yBS21VdQ3a1b99Z739Zb7E34q4dwK7NWw/xBjmdR1Vzr5HTw4z0Wtu/hXJLYegSefZKPuE2YXY+Hpa06FFD1FJb+tpfOC09qjBXkY6WvUl06gZVZTdWAIPUEXB9JlCE1GIIQhAJsIoQQOKEIAQimFWqEBZjYCQDXjsalFC9QkDoBck9AJzCb2vV7Ts0yC9kLC7fatf8JI2zjWrKUU5F5G1zfrOZrB1/iItUfWX2W9JM3P06cUUu8eFxFUsW9tCSbhr+bX1vNmxtk1KhHZm+i3uCuXQX1/zJn00uQAlZbMQMxsCp4acSe46dJLxe02p0xRpDszwdhxv0Hlz9JNZ4noTipm7aGOXBo4pHtcTls1ViWC9w/KV2L2/WU0rtVPaMB7CLZb9dNBImPUCmbmy2NzxNtMx9LyoO81EaA1n8Kar/AFGY6y3TNKhJaLraTPUIUsxFuN7nlpry1PpHsxU1ANwotcfcOs57E7d7X2UBpqfeJN2buvyE6HdegXBVPM8gNOMpe/patLktaNItZVGt9FHL9dZf7O2eKftHV+vIeH5zfgcEKY01Y8W6/wCJNCTRGP6ym8m+EJJsDxWmJEuKR1SGBVgGU8iLieeby7UWjjlwlCg7gorNYltDctlXoFBvr1ne1BKvaNBCDUqZVKK370gXQWOYgnhpec1MvlrbXR3F0uE9L6cns3LiB2iMRT7QplyAMNeZueRB8519DZiUadSmGqFKysrEkXFxa62Ann+6FZEr4ikWshAembjXKTw6nLadDhN43DMlUdpTJ46BlHK3XzmFVjxvlcs9XLhy3xD2kdDSp5FRMzPkRFzt7zZVC5m7za/nBjNGDxq1VzIb9QdCPETa0s9t8oz+rnhmmproNSdAOpmFbBNa5y36A6zDHIzI606hoOyMq1goY0ybe1Y8eBHnJFB+zpIr1e2dV1qaXY9bDhJlJ9nF1S6KOuJGoUb4nDVW/h0KmdranQi34yXi24k6cZs2PQFZS61aQQGzHtFNgeF1Gt/ScLe+C19cndBrgEag8D3QmNGkEVVHBVAHgBaZT0TyghCEAIQhAJcIQkEBCEIBrq1Qo19JRY1mclnJFr2HIDulhtioVCFTbU3+UrxjT8Sg940nFUumWxL1tEBUa1yAO8HMD8pGrNqFUZnPBR956CXIqU255T3i3zESYdKQZxYA6s97+pkKU/p2618IeD2aF9t/afryXuH5zj9/dqpTzPSGYrkBNrKWJtoeektNubfLMaVEGxF+mYX6ngP8SlxlmRQwDe1zGht3dJxkudeq6Ey3t75IVPFNVwYqVBld6VS4sR1HA+E5TDYedq1Nq5FNQSTpp4aywwm5zaXCjxa/9N5StvpFvCXLOSwOzs3Keh7r7B7LLUa6n4V4ceZ/KTNkburSOZrMw4ADQHrrxM6BKctjF9o4vJ8QIs2BY1WZ2l+ijZhlhlmy0LQNmkpIuMwC1UenUF0dSrDqCLGT7REQDj8BuHh6NXtVNY6NZGe6gsLEjS/Dvm7F7rAAtRJJPwMRr4N+c6m0LSrJgi+0aI8rLD4o87OHqUHOjU3Hl/2JJobaINqik/zL/aZ1u28MKlFgTYrqp/m5DvvwnAPdHBtmynhw9DynmZorBWk+D2MGWfJhulyi5qbYpWuWtbqrflItfaSH3SzdwW3zNpW7TxquQVTLoc1wLtw5jwkWjVt1FvunDzUyyPFjW3slYh2qmzjKn1AeP2jz8JN2JdicMqXYBzdR7y3vcnkdQJf7E2NQq0lqF+2JAzZX9lW4kaa+svsLg6dK/ZoqXGpA1I7zzmvD4+Rv2pmHyPMxevpK6K7d5HGYtfs2Gl+qki1uXOXUUJ6Ez6rR5N17PY4QhOjkIQhAJUIoSCBwijgFdtundV1sAx9bSldGHRvkZf7U9wfaH3GVREqudsvxvggl+twfCQdsN+5extw1lswlRvG3Z4atUULmRSRfhcd0opMuTOUZ6dErn/iVbWW92bqTf3Vv+um+hQfFOEQaegA8eQ/XjyuGBep2rkvUJuWPG/4eE9U3SymgMoAa/t9SeR9JEz7Vohv1nhE7ZGyFoLYaueL24+HQS1SlMqaTcBNaSXCMzezFUmYEcc6IFaMR2jtAFCOEgCMUZigCigZiTBJUbw4kqABy16W7/wBdZz9XX99W4Wy5AOJ0sb8rXM6Tb2Jp0qFStVBK01+G2Y3IAAv1JA85wmG3uw7Goa/apmYWplO0VbfVZdenEDhPO8iWrb2uuF+x6niY7uNzLaT5a/yTdsYFVRCiFWYX1a/eJAr4YdkHQe3caXJ/QlttDa9EAGrlWnV9qkGBViqqM2YMPZ1Ol9dZM2Nh6GIppVpuXpXcBbFOdiGB5ggypePTtraLKz1MKqT/AH/qbN3KJ7RHRcqMrGo6nKL6WQrznUgyLRUKAFAAHITcDPTxR6SkeVlv3rZuBjEwEylhWZQiEckgcIQgEmEUJBA4RQgEXaSMyAKLm8p3Zl0YEfrpOimt0B0IB8RecVOyyb1wc52gMqt5xfCYgdUM6yvsxG5WPdKzHbCZ1KBgVa3HxlVTWi6bk853f2G1RlAFyfQDqegnpeydmrQTKupPvN1P4CScBs1KKhUHieZPUyYqTvHj9eX2V3k9uF0YqszAmQEdpaVGNo47QgCtHCEAIjHAwBTEzKKCTAiYMJttMSJBJBxuFWqjU6gDI4sVPAic5R3Rw9F+0Wnd+RZme3hczrysxNOV1jVcsvx+RcJzLemeP7/1WbECmBZaNNdLfX9on+kf6Z0n7OGJwgX4UqVAD4nMfmTOtx+xaFe3b0qdQjgWUEjzm/C4NKShKaqiLwVVCgeAEqjA5t1s2+R50ZPGnCp5Q6azaBMgsyAmk8tgBMhFMpJARwhBAQhCSCRCEJBAQhCAERjigkURjigGNoWjhAFHCEAIQhAFCOEAUI4QBWijhIJFFaZRQDEiK0ztCAYZYrTOFpIMLQtMoQBQjtCCAhCEAIQjg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59398" name="Picture 6" descr="http://www.utu123.com/UploadFile/image/17/479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000504"/>
            <a:ext cx="3683545" cy="2615317"/>
          </a:xfrm>
          <a:prstGeom prst="rect">
            <a:avLst/>
          </a:prstGeom>
          <a:noFill/>
        </p:spPr>
      </p:pic>
      <p:sp>
        <p:nvSpPr>
          <p:cNvPr id="10" name="橢圓形圖說文字 9"/>
          <p:cNvSpPr/>
          <p:nvPr/>
        </p:nvSpPr>
        <p:spPr>
          <a:xfrm>
            <a:off x="4572000" y="4214818"/>
            <a:ext cx="2214578" cy="714380"/>
          </a:xfrm>
          <a:prstGeom prst="wedgeEllipseCallout">
            <a:avLst>
              <a:gd name="adj1" fmla="val -83096"/>
              <a:gd name="adj2" fmla="val 625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你吃不完！</a:t>
            </a:r>
            <a:endParaRPr lang="zh-TW" altLang="en-US" dirty="0"/>
          </a:p>
        </p:txBody>
      </p:sp>
      <p:sp>
        <p:nvSpPr>
          <p:cNvPr id="11" name="橢圓形圖說文字 10"/>
          <p:cNvSpPr/>
          <p:nvPr/>
        </p:nvSpPr>
        <p:spPr>
          <a:xfrm>
            <a:off x="4786314" y="5286388"/>
            <a:ext cx="2214578" cy="714380"/>
          </a:xfrm>
          <a:prstGeom prst="wedgeEllipseCallout">
            <a:avLst>
              <a:gd name="adj1" fmla="val -83096"/>
              <a:gd name="adj2" fmla="val 625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你不能吃完！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542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357438" y="1600200"/>
            <a:ext cx="6329362" cy="4525963"/>
          </a:xfrm>
        </p:spPr>
        <p:txBody>
          <a:bodyPr/>
          <a:lstStyle/>
          <a:p>
            <a:pPr>
              <a:buNone/>
            </a:pPr>
            <a:r>
              <a:rPr lang="zh-CN" altLang="en-US" sz="6000" b="1" dirty="0" smtClean="0">
                <a:solidFill>
                  <a:srgbClr val="C00000"/>
                </a:solidFill>
              </a:rPr>
              <a:t>第</a:t>
            </a:r>
            <a:r>
              <a:rPr lang="en-US" altLang="zh-CN" sz="6000" b="1" dirty="0" smtClean="0">
                <a:solidFill>
                  <a:srgbClr val="C00000"/>
                </a:solidFill>
              </a:rPr>
              <a:t>16</a:t>
            </a:r>
            <a:r>
              <a:rPr lang="zh-CN" altLang="en-US" sz="6000" b="1" dirty="0" smtClean="0">
                <a:solidFill>
                  <a:srgbClr val="C00000"/>
                </a:solidFill>
              </a:rPr>
              <a:t>课 （</a:t>
            </a:r>
            <a:r>
              <a:rPr lang="en-US" altLang="zh-CN" sz="6000" b="1" dirty="0" smtClean="0">
                <a:solidFill>
                  <a:srgbClr val="C00000"/>
                </a:solidFill>
              </a:rPr>
              <a:t>1</a:t>
            </a:r>
            <a:r>
              <a:rPr lang="zh-CN" altLang="en-US" sz="6000" b="1" dirty="0" smtClean="0">
                <a:solidFill>
                  <a:srgbClr val="C00000"/>
                </a:solidFill>
              </a:rPr>
              <a:t>） 生词</a:t>
            </a:r>
            <a:r>
              <a:rPr lang="fr-CA" sz="6000" b="1" dirty="0" smtClean="0">
                <a:solidFill>
                  <a:srgbClr val="C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78098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得</a:t>
            </a:r>
            <a:r>
              <a:rPr lang="en-US" altLang="zh-CN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/</a:t>
            </a:r>
            <a:r>
              <a:rPr lang="zh-CN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不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complements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03433"/>
            <a:ext cx="8229600" cy="47402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 smtClean="0"/>
              <a:t>　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我把今天的书看不完！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我找不到眼镜</a:t>
            </a:r>
            <a:r>
              <a:rPr lang="zh-CN" altLang="en-US" dirty="0" smtClean="0"/>
              <a:t>（</a:t>
            </a:r>
            <a:r>
              <a:rPr lang="en-US" dirty="0" smtClean="0"/>
              <a:t> </a:t>
            </a:r>
            <a:r>
              <a:rPr lang="en-US" dirty="0" err="1" smtClean="0"/>
              <a:t>yǎnjìng</a:t>
            </a:r>
            <a:r>
              <a:rPr lang="en-US" dirty="0" smtClean="0"/>
              <a:t> </a:t>
            </a:r>
            <a:r>
              <a:rPr lang="zh-CN" altLang="en-US" dirty="0" smtClean="0"/>
              <a:t>）。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老师找不到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U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大楼</a:t>
            </a:r>
            <a:r>
              <a:rPr lang="zh-TW" altLang="en-US" dirty="0" smtClean="0"/>
              <a:t>（</a:t>
            </a:r>
            <a:r>
              <a:rPr lang="en-US" dirty="0" smtClean="0"/>
              <a:t> </a:t>
            </a:r>
            <a:r>
              <a:rPr lang="en-US" dirty="0" err="1" smtClean="0"/>
              <a:t>lóu</a:t>
            </a:r>
            <a:r>
              <a:rPr lang="en-US" dirty="0" smtClean="0"/>
              <a:t> </a:t>
            </a:r>
            <a:r>
              <a:rPr lang="zh-TW" altLang="en-US" dirty="0" smtClean="0"/>
              <a:t>）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这件衣服太贵，我买不</a:t>
            </a:r>
            <a:r>
              <a:rPr lang="zh-CN" altLang="en-US" b="1" dirty="0" smtClean="0"/>
              <a:t>起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CN" altLang="en-US" dirty="0"/>
              <a:t>　</a:t>
            </a:r>
            <a:r>
              <a:rPr lang="zh-CN" altLang="en-US" dirty="0" smtClean="0"/>
              <a:t>　　　　　　　　</a:t>
            </a:r>
            <a:endParaRPr lang="cs-CZ" dirty="0"/>
          </a:p>
        </p:txBody>
      </p:sp>
      <p:sp>
        <p:nvSpPr>
          <p:cNvPr id="5" name="文字方塊 4"/>
          <p:cNvSpPr txBox="1"/>
          <p:nvPr/>
        </p:nvSpPr>
        <p:spPr>
          <a:xfrm>
            <a:off x="285720" y="2928934"/>
            <a:ext cx="8572560" cy="4770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500" dirty="0" smtClean="0"/>
              <a:t>Potential complements cannot use in  </a:t>
            </a:r>
            <a:r>
              <a:rPr lang="zh-CN" altLang="en-US" sz="2500" dirty="0" smtClean="0"/>
              <a:t>把</a:t>
            </a:r>
            <a:r>
              <a:rPr lang="en-US" altLang="zh-TW" sz="2500" dirty="0" smtClean="0"/>
              <a:t> construction. </a:t>
            </a:r>
          </a:p>
        </p:txBody>
      </p:sp>
      <p:sp>
        <p:nvSpPr>
          <p:cNvPr id="9" name="加號 8"/>
          <p:cNvSpPr/>
          <p:nvPr/>
        </p:nvSpPr>
        <p:spPr>
          <a:xfrm rot="2668682">
            <a:off x="177518" y="1749131"/>
            <a:ext cx="857256" cy="857256"/>
          </a:xfrm>
          <a:prstGeom prst="mathPlus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85720" y="5738028"/>
            <a:ext cx="8572560" cy="4770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500" dirty="0" smtClean="0"/>
              <a:t>Potential complements usually appear in negative sentences. </a:t>
            </a:r>
          </a:p>
        </p:txBody>
      </p:sp>
    </p:spTree>
    <p:extLst>
      <p:ext uri="{BB962C8B-B14F-4D97-AF65-F5344CB8AC3E}">
        <p14:creationId xmlns:p14="http://schemas.microsoft.com/office/powerpoint/2010/main" val="376542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50638"/>
            <a:ext cx="8229600" cy="778098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得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/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不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complements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00174"/>
            <a:ext cx="8229600" cy="47402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在捷克买不到什么？吃不到什么？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</p:txBody>
      </p:sp>
      <p:pic>
        <p:nvPicPr>
          <p:cNvPr id="2050" name="Picture 2" descr="http://www.fduoduo.com/newupload/UpLoadFile/bbsphoto/WJ2012531823%E7%B2%BD%E5%AD%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3116"/>
            <a:ext cx="2678925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字方塊 6"/>
          <p:cNvSpPr txBox="1"/>
          <p:nvPr/>
        </p:nvSpPr>
        <p:spPr>
          <a:xfrm>
            <a:off x="642910" y="3977350"/>
            <a:ext cx="2071702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粽子</a:t>
            </a:r>
            <a:r>
              <a:rPr lang="zh-TW" altLang="en-US" sz="2800" dirty="0" smtClean="0"/>
              <a:t> </a:t>
            </a:r>
            <a:r>
              <a:rPr lang="en-US" sz="2800" dirty="0" err="1" smtClean="0"/>
              <a:t>zòngzi</a:t>
            </a:r>
            <a:endParaRPr lang="zh-TW" altLang="en-US" sz="2500" dirty="0"/>
          </a:p>
        </p:txBody>
      </p:sp>
      <p:pic>
        <p:nvPicPr>
          <p:cNvPr id="2052" name="Picture 4" descr="http://img.blog.csdn.net/201312092227001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039978"/>
            <a:ext cx="2259674" cy="1889088"/>
          </a:xfrm>
          <a:prstGeom prst="rect">
            <a:avLst/>
          </a:prstGeom>
          <a:noFill/>
        </p:spPr>
      </p:pic>
      <p:sp>
        <p:nvSpPr>
          <p:cNvPr id="10" name="文字方塊 9"/>
          <p:cNvSpPr txBox="1"/>
          <p:nvPr/>
        </p:nvSpPr>
        <p:spPr>
          <a:xfrm>
            <a:off x="3286116" y="3905912"/>
            <a:ext cx="1857388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 </a:t>
            </a:r>
            <a:r>
              <a:rPr lang="zh-CN" altLang="en-US" sz="2800" dirty="0" smtClean="0">
                <a:latin typeface="標楷體" pitchFamily="65" charset="-120"/>
                <a:ea typeface="標楷體" pitchFamily="65" charset="-120"/>
              </a:rPr>
              <a:t>包子</a:t>
            </a:r>
            <a:r>
              <a:rPr lang="zh-TW" altLang="en-US" sz="2800" dirty="0" smtClean="0"/>
              <a:t> </a:t>
            </a:r>
            <a:r>
              <a:rPr lang="en-US" sz="2800" dirty="0" err="1" smtClean="0"/>
              <a:t>bāozi</a:t>
            </a:r>
            <a:endParaRPr lang="zh-TW" altLang="en-US" sz="2500" dirty="0"/>
          </a:p>
        </p:txBody>
      </p:sp>
      <p:pic>
        <p:nvPicPr>
          <p:cNvPr id="2054" name="Picture 6" descr="https://encrypted-tbn0.gstatic.com/images?q=tbn:ANd9GcTsCLT2LGRqcxrU7qxI0AuFsr2BN-gjSNfi4EDHyfYL2oGAlyfKV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2214554"/>
            <a:ext cx="1676400" cy="1676400"/>
          </a:xfrm>
          <a:prstGeom prst="rect">
            <a:avLst/>
          </a:prstGeom>
          <a:noFill/>
        </p:spPr>
      </p:pic>
      <p:sp>
        <p:nvSpPr>
          <p:cNvPr id="11" name="文字方塊 10"/>
          <p:cNvSpPr txBox="1"/>
          <p:nvPr/>
        </p:nvSpPr>
        <p:spPr>
          <a:xfrm>
            <a:off x="5857884" y="3929066"/>
            <a:ext cx="2214578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 </a:t>
            </a:r>
            <a:r>
              <a:rPr lang="zh-CN" altLang="en-US" sz="2800" dirty="0" smtClean="0">
                <a:latin typeface="標楷體" pitchFamily="65" charset="-120"/>
                <a:ea typeface="標楷體" pitchFamily="65" charset="-120"/>
              </a:rPr>
              <a:t>饺子</a:t>
            </a:r>
            <a:r>
              <a:rPr lang="zh-TW" altLang="en-US" sz="2800" dirty="0" smtClean="0"/>
              <a:t> </a:t>
            </a:r>
            <a:r>
              <a:rPr lang="en-US" sz="2800" dirty="0" err="1" smtClean="0"/>
              <a:t>jiǎozi</a:t>
            </a:r>
            <a:endParaRPr lang="zh-TW" altLang="en-US" sz="2800" dirty="0"/>
          </a:p>
        </p:txBody>
      </p:sp>
      <p:sp>
        <p:nvSpPr>
          <p:cNvPr id="2056" name="AutoShape 8" descr="data:image/jpeg;base64,/9j/4AAQSkZJRgABAQAAAQABAAD/2wCEAAkGBxQTBhMSEBIQDxAUFRYUDxQRDw8OEBAVFBYbFxUUFxUYHSggGBwlHhUXITEiJSorLi4uGB8zODMuNygtLisBCgoKDg0OGhAQFy4cIBwsLCwsNCwsLCwsLCwsMCwsLCwsLCwsLDQsLCwsLCwsLCwsLCwsKywsLCssLCw3LCwsK//AABEIAQsAvQMBIgACEQEDEQH/xAAcAAEAAwEBAQEBAAAAAAAAAAAABQYHBAgDAgH/xABKEAACAQEDBggJCgMHBQAAAAAAAQIDBAYRBQcSIXGxEzE1UXJzkbIiJTI0QWGBocEUIyQmMzZSgsLRYoPhFkJTkpOiswgVRGN0/8QAGAEBAQEBAQAAAAAAAAAAAAAAAAEDAgT/xAAjEQEAAQQBBAMBAQAAAAAAAAAAAQIDMTIRBBIhQzNR8BNx/9oADAMBAAIRAxEAPwDcQAAAAAAACn3jj8/X9ei/9qLgVK8nnFbox3Ixv6tbOyJzaPxraejHezQzO82nLFp6Md5ohbOkJd2DPc+WUnRuK4qSjw1WnTaax0orGpKK/wBM0Ip+dPJNGvddutXjZHRqQrUK0oucYVFjGKlFa5J6TXp408Hhgas1bzQ3npqKsdSVJ2itKdeLpRUY64qWhP0aWitWHojg9a16oYfmRsVCOXpyrVIO0qOjYoKNWOMNF8JVi5RSeKwS2SNwAp2d2WFwLRto/wDNAmrofdOx/wDy0P8AiiZ1n/yxVp5PpWeK0aFRSnUer5yUGsIerR1S9eK5jTsh0nHIlni8MY0acXgtFYqCXF6NgHcAAAAAAAAAAAAAAAAAABUbxyXyusvSoxx9qLcVO8kfpVX1xjuMb2rS1sh82nLFp6Md5ohnmbReN7T0Y72aGWzpCXNpCr5yMnqvdWdOUnBOUG2km9Ui0EJfFeIJ7Y95Hdc8UzMJRHNUM+uhduNK9lkqqpOThTcUnGKWGhJca2muGe5Bfj+zdF92RoRxaqmqJ5dXYiJ8MozxZNq17dhGlKrGnZtKl4MXFVJVcJLXxtxS7CWzNW+1VMh1lbZVJzhVwhwrxkouK1Y82KJq9vlvqv1M4s2j+jWjrFuEXJmvtWaI7O5dAAasgAAAAAAAAAAAAAAAAqt5V9KqdBFqKreV/Sp9WjG/q1tZQ+bXle09GO80Iz3NryvaejHezQi2dIc3NpCGvd936n5e+iZIi9kccgVfyvsmjqvWf8SjaFRu9Lx/Z9j7sjRTN7uvx/Z/b3ZGkGdjEu72VavYvD/lveR+bN/M2nrI7mSF60+FXNwU+3FEdmz+ztXWR7rOY+Z3PxLsAD0vOAAAAAAAAAAAAAAAAFTvNh8sqc/BrnLYVK9K+mT6tb2Y3tWtnKKzacq2row3s0Iz3NnypaujDezQi2dIc3NpCKvQvENXYu8iVIy8q8RVuj8Ud16ylOYUa7b8f0Nr3M0wzK7nL9n2vczTTLp8S7vZV69Xo6E/gRWbPybV1kdzJe9K8GPQn8CHzZ/+V1kNzOfd++nU/Gu4APSwAAAAAAAAAAAAAAAACqXoj9Lk+ekvc2Wsqt6vOn1a3sxvatbWyJzZ8pWrZDfI0AoGbXlG1bIb5F/LZ0hzc2kI28fIdboMkiPvByJW6DO6tZc05hQbucv2fa9zNOMxu3y/Z+k9zNOMun1lpdygL0vyF/DU9yj+5D5s+O19OG5kzeleDDo1NyIbNovOushuZPb++l9a7gA9DEAAAAAAAAAAAAAAAAKtevzh9X8WWkqt7POX1fxZjf1a2tkXm08/tWyn+ovxQc2nn1q/l/qL8WzpDm5tIcGXuRa3Vy3HecGX+RK/Vy3HdWsuacwz+7b+sFn6T3M08y67D+sVDa9zNRMen1lpeyg7z+RDZPciFza8dq6yG5kxeryaeypuRD5tOK1dZDuse799L612AB6GIAAAAAAAAAAAAAAAAVW9fnL6v4stRVb2ecvq/izG/q1tbIzNp59a/wCX+ovpQs2i+nWv+X+ovpbOkObm0hwZf5Er9XPcd5w5c5GrdXPus0qxLmMs8uqvrHQ2y7sjUTL7qfeGhtl3ZGoGPT6y0vbIC9fkU/z7kRGbReBausj3WTN6vsIfn7pEZtl83aesj3Se1Z+NdAAehiAAAAAAAAAAAAAAAAGd5w7wxo5TnTcJScLOqs2mtSdRxw1+nWjRDCc5Fq08t5Ul+CnQor/PBv3pkqpirxK01TTPMLPmayzG0Wm2OMXDDgnhLDF+XjxeztNPMEzAWrRvJWh6J0n2xlF7sTexTTFMcQTMzPMhxZb5HrdXPus7Tiy1yRW6ufdYqxJGWeXR+8NHbLuSNQMuul94qO2XckaiYdPrLS9sg71ebR/N3SIzbfZWnrV3SXvV5tDbLukRm2+xtPWruj2r61zAB6GIAAAAAAAAAAAAAAAAecLxWjTs+U6n+JaoYbNOo9yR6NqSwpt8ybPMNsnjd6r/ABWhN+yMn8SwO3MxaNC/VL+LSj2wl/Q9Jnl3NfPC/Fm6yK7XgeoiAceV14prdXPus7Dhy9WUMiWictUY0ajexQZJwsZZ3dL7xUdsu7I1Ixe4+X6U70WaC01Ko5aGMcE8Iy43j6mbQY2KZpp8tL0xNXhB3q82htl3SJzb/YWnrV3Tqv5lKnRslPhG1pOejgnLyYOUnq5kmReabKVOvYbTOk248MuNOL8hehjtn+vPBzH8+F8ABuyAAAAAAAAAAAAAAAAfK1eaz6Mtx5ctel/2qUdWjwmk+fHBo9TyWMcHxPjMqyvm8oOnJU6lWnFttJ6M8PUm1j2k7og45Znm2pv+2tm66n3keojHrlXMp2e9lOTlOpotuOOEcJKLcXqNhETyBVc6Fq4O4tqfplFU1+eSi/c2WozzPjX0bnRiv79eCexRnLekUZFdm1cFeHJ9T8NWGOyVTCXubPUB5GdpwdLDU4LFP16WJ62oz0qUZc6T7ViBl2eK042+nT/w7Jaqj21IqmtzIv8A6eLV85bKXPwc0tmkn3kfnOraMbz2pfgsUIL89SL/AFEXmCrYXrqx/FRl7pRfwA34AAAAAAAAAAAAAAAAAAfx8RW7a/ALKZzasur5VoSWHGvbGWGBzVHKxLqyXL6y09r3Mvhmd1rcql7YRWvDSb2KEv3NMFMcEhmOfp/Vygv/AH/okacVXOLd2NtyLGE5Sg4VFOLST14OOte0so8xx4z15kt45MpdXDuoxOjmujwi0rTJxxWKjSSfHz6RudCko0IxXFFKKx48EsEInkYRnTqNXttqwbxpUYr1aoP4HJmKT/to+qn8DSb53Oo2i3zquVWnUnGKnouLi9FYJ4NatSRG5trq07JeKpKMp1JcG1FyaWGuOOpDujC8NOABUAAAAAAAAAAAAAAAADzxe+0So3kqrSeFOvV51jByc0uzV7T0Oefc8ln0L5VXhgqkKVRetaLpy98QJrMytO8k5446FBy9Sc5JJdmPYbQZLmCsv0W11cON0qcX0VKUvfNdhrQA4csrxfLat53HJlWOOT57Mex4knArdJfOx2rei3lRsOu2U1/FH3PEtxzQsoHLdZKu03r1biKutUxvFPD0U33o/uV3OllOVDL0GlqcKcuN8WlOMtXsR9c0VolWynaastajCEU+nJv9Be3zyctQAB0gAAAAAAAAAAAAAAAAYzn/ALLha7JWS8uFSlJ9CUZR78uw2YpGd7IUrXdVRpR0qsK9KVPDj8OXBP2YVMfYAzO5N4G5FOTWEq0pVnsfgx/2wT9pdznyfZI0bBTpQ1QpwjCOyCSW46AB87RDSoSXOmu1H0AFUyGscpQ9WLfsX9S1lcu/RwyvXX4MY/5pavdEsZxRhZZJn6s7VOy1VxfO05P1+DOC90zvzDWbC7deq+OdfRT5404Rw98pHfnssXCXHlNLF0KtOrsTbpyezCo37CXzbZM+T3KssGsJShws0+NSq+Hg/WtJL2HaLMAAAAAAAAAAAAAAAAAAAAAAAAAAOaz2RQtVWa46ji3+WKX79p0gAcmVsnQtGTKtnqrGnVhKE0ng8JLB4P0M6oxwjgtSWpeo/oAAAAAAAAAAAAAAAAAAAAAAAAAAAAAAAAAAAAAAAAAAAAAAAAAAAAAAAAAAAAAAAAAAAAAAAAAAADmtlaccNCOljx6m8Ow+FmtdWVSKlS0U/KfheDx/sSAA4vlFXH7LmflLUvTr5z98PUx+y5v78fadQA5OGqaGKp8bwwcl4PO/X/Q/Vmq1G0p09HVrakmsdh0gAAAAAAAAAAAAAAAAAAAAAAA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58" name="AutoShape 10" descr="data:image/jpeg;base64,/9j/4AAQSkZJRgABAQAAAQABAAD/2wCEAAkGBxQTBhMSEBIQDxAUFRYUDxQRDw8OEBAVFBYbFxUUFxUYHSggGBwlHhUXITEiJSorLi4uGB8zODMuNygtLisBCgoKDg0OGhAQFy4cIBwsLCwsNCwsLCwsLCwsMCwsLCwsLCwsLDQsLCwsLCwsLCwsLCwsKywsLCssLCw3LCwsK//AABEIAQsAvQMBIgACEQEDEQH/xAAcAAEAAwEBAQEBAAAAAAAAAAAABQYHBAgDAgH/xABKEAACAQEDBggJCgMHBQAAAAAAAQIDBAYRBQcSIXGxEzE1UXJzkbIiJTI0QWGBocEUIyQmMzZSgsLRYoPhFkJTkpOiswgVRGN0/8QAGAEBAQEBAQAAAAAAAAAAAAAAAAEDAgT/xAAjEQEAAQQBBAMBAQAAAAAAAAAAAQIDMTIRBBIhQzNR8BNx/9oADAMBAAIRAxEAPwDcQAAAAAAACn3jj8/X9ei/9qLgVK8nnFbox3Ixv6tbOyJzaPxraejHezQzO82nLFp6Md5ohbOkJd2DPc+WUnRuK4qSjw1WnTaax0orGpKK/wBM0Ip+dPJNGvddutXjZHRqQrUK0oucYVFjGKlFa5J6TXp408Hhgas1bzQ3npqKsdSVJ2itKdeLpRUY64qWhP0aWitWHojg9a16oYfmRsVCOXpyrVIO0qOjYoKNWOMNF8JVi5RSeKwS2SNwAp2d2WFwLRto/wDNAmrofdOx/wDy0P8AiiZ1n/yxVp5PpWeK0aFRSnUer5yUGsIerR1S9eK5jTsh0nHIlni8MY0acXgtFYqCXF6NgHcAAAAAAAAAAAAAAAAAABUbxyXyusvSoxx9qLcVO8kfpVX1xjuMb2rS1sh82nLFp6Md5ohnmbReN7T0Y72aGWzpCXNpCr5yMnqvdWdOUnBOUG2km9Ui0EJfFeIJ7Y95Hdc8UzMJRHNUM+uhduNK9lkqqpOThTcUnGKWGhJca2muGe5Bfj+zdF92RoRxaqmqJ5dXYiJ8MozxZNq17dhGlKrGnZtKl4MXFVJVcJLXxtxS7CWzNW+1VMh1lbZVJzhVwhwrxkouK1Y82KJq9vlvqv1M4s2j+jWjrFuEXJmvtWaI7O5dAAasgAAAAAAAAAAAAAAAAqt5V9KqdBFqKreV/Sp9WjG/q1tZQ+bXle09GO80Iz3NryvaejHezQi2dIc3NpCGvd936n5e+iZIi9kccgVfyvsmjqvWf8SjaFRu9Lx/Z9j7sjRTN7uvx/Z/b3ZGkGdjEu72VavYvD/lveR+bN/M2nrI7mSF60+FXNwU+3FEdmz+ztXWR7rOY+Z3PxLsAD0vOAAAAAAAAAAAAAAAAFTvNh8sqc/BrnLYVK9K+mT6tb2Y3tWtnKKzacq2row3s0Iz3NnypaujDezQi2dIc3NpCKvQvENXYu8iVIy8q8RVuj8Ud16ylOYUa7b8f0Nr3M0wzK7nL9n2vczTTLp8S7vZV69Xo6E/gRWbPybV1kdzJe9K8GPQn8CHzZ/+V1kNzOfd++nU/Gu4APSwAAAAAAAAAAAAAAAACqXoj9Lk+ekvc2Wsqt6vOn1a3sxvatbWyJzZ8pWrZDfI0AoGbXlG1bIb5F/LZ0hzc2kI28fIdboMkiPvByJW6DO6tZc05hQbucv2fa9zNOMxu3y/Z+k9zNOMun1lpdygL0vyF/DU9yj+5D5s+O19OG5kzeleDDo1NyIbNovOushuZPb++l9a7gA9DEAAAAAAAAAAAAAAAAKtevzh9X8WWkqt7POX1fxZjf1a2tkXm08/tWyn+ovxQc2nn1q/l/qL8WzpDm5tIcGXuRa3Vy3HecGX+RK/Vy3HdWsuacwz+7b+sFn6T3M08y67D+sVDa9zNRMen1lpeyg7z+RDZPciFza8dq6yG5kxeryaeypuRD5tOK1dZDuse799L612AB6GIAAAAAAAAAAAAAAAAVW9fnL6v4stRVb2ecvq/izG/q1tbIzNp59a/wCX+ovpQs2i+nWv+X+ovpbOkObm0hwZf5Er9XPcd5w5c5GrdXPus0qxLmMs8uqvrHQ2y7sjUTL7qfeGhtl3ZGoGPT6y0vbIC9fkU/z7kRGbReBausj3WTN6vsIfn7pEZtl83aesj3Se1Z+NdAAehiAAAAAAAAAAAAAAAAGd5w7wxo5TnTcJScLOqs2mtSdRxw1+nWjRDCc5Fq08t5Ul+CnQor/PBv3pkqpirxK01TTPMLPmayzG0Wm2OMXDDgnhLDF+XjxeztNPMEzAWrRvJWh6J0n2xlF7sTexTTFMcQTMzPMhxZb5HrdXPus7Tiy1yRW6ufdYqxJGWeXR+8NHbLuSNQMuul94qO2XckaiYdPrLS9sg71ebR/N3SIzbfZWnrV3SXvV5tDbLukRm2+xtPWruj2r61zAB6GIAAAAAAAAAAAAAAAAecLxWjTs+U6n+JaoYbNOo9yR6NqSwpt8ybPMNsnjd6r/ABWhN+yMn8SwO3MxaNC/VL+LSj2wl/Q9Jnl3NfPC/Fm6yK7XgeoiAceV14prdXPus7Dhy9WUMiWictUY0ajexQZJwsZZ3dL7xUdsu7I1Ixe4+X6U70WaC01Ko5aGMcE8Iy43j6mbQY2KZpp8tL0xNXhB3q82htl3SJzb/YWnrV3Tqv5lKnRslPhG1pOejgnLyYOUnq5kmReabKVOvYbTOk248MuNOL8hehjtn+vPBzH8+F8ABuyAAAAAAAAAAAAAAAAfK1eaz6Mtx5ctel/2qUdWjwmk+fHBo9TyWMcHxPjMqyvm8oOnJU6lWnFttJ6M8PUm1j2k7og45Znm2pv+2tm66n3keojHrlXMp2e9lOTlOpotuOOEcJKLcXqNhETyBVc6Fq4O4tqfplFU1+eSi/c2WozzPjX0bnRiv79eCexRnLekUZFdm1cFeHJ9T8NWGOyVTCXubPUB5GdpwdLDU4LFP16WJ62oz0qUZc6T7ViBl2eK042+nT/w7Jaqj21IqmtzIv8A6eLV85bKXPwc0tmkn3kfnOraMbz2pfgsUIL89SL/AFEXmCrYXrqx/FRl7pRfwA34AAAAAAAAAAAAAAAAAAfx8RW7a/ALKZzasur5VoSWHGvbGWGBzVHKxLqyXL6y09r3Mvhmd1rcql7YRWvDSb2KEv3NMFMcEhmOfp/Vygv/AH/okacVXOLd2NtyLGE5Sg4VFOLST14OOte0so8xx4z15kt45MpdXDuoxOjmujwi0rTJxxWKjSSfHz6RudCko0IxXFFKKx48EsEInkYRnTqNXttqwbxpUYr1aoP4HJmKT/to+qn8DSb53Oo2i3zquVWnUnGKnouLi9FYJ4NatSRG5trq07JeKpKMp1JcG1FyaWGuOOpDujC8NOABUAAAAAAAAAAAAAAAADzxe+0So3kqrSeFOvV51jByc0uzV7T0Oefc8ln0L5VXhgqkKVRetaLpy98QJrMytO8k5446FBy9Sc5JJdmPYbQZLmCsv0W11cON0qcX0VKUvfNdhrQA4csrxfLat53HJlWOOT57Mex4knArdJfOx2rei3lRsOu2U1/FH3PEtxzQsoHLdZKu03r1biKutUxvFPD0U33o/uV3OllOVDL0GlqcKcuN8WlOMtXsR9c0VolWynaastajCEU+nJv9Be3zyctQAB0gAAAAAAAAAAAAAAAAYzn/ALLha7JWS8uFSlJ9CUZR78uw2YpGd7IUrXdVRpR0qsK9KVPDj8OXBP2YVMfYAzO5N4G5FOTWEq0pVnsfgx/2wT9pdznyfZI0bBTpQ1QpwjCOyCSW46AB87RDSoSXOmu1H0AFUyGscpQ9WLfsX9S1lcu/RwyvXX4MY/5pavdEsZxRhZZJn6s7VOy1VxfO05P1+DOC90zvzDWbC7deq+OdfRT5404Rw98pHfnssXCXHlNLF0KtOrsTbpyezCo37CXzbZM+T3KssGsJShws0+NSq+Hg/WtJL2HaLMAAAAAAAAAAAAAAAAAAAAAAAAAAOaz2RQtVWa46ji3+WKX79p0gAcmVsnQtGTKtnqrGnVhKE0ng8JLB4P0M6oxwjgtSWpeo/oAAAAAAAAAAAAAAAAAAAAAAAAAAAAAAAAAAAAAAAAAAAAAAAAAAAAAAAAAAAAAAAAAAAAAAAAAAADmtlaccNCOljx6m8Ow+FmtdWVSKlS0U/KfheDx/sSAA4vlFXH7LmflLUvTr5z98PUx+y5v78fadQA5OGqaGKp8bwwcl4PO/X/Q/Vmq1G0p09HVrakmsdh0gAAAAAAAAAAAAAAAAAAAAAAA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60" name="AutoShape 12" descr="data:image/jpeg;base64,/9j/4AAQSkZJRgABAQAAAQABAAD/2wCEAAkGBxQTBhMSEBIQDxAUFRYUDxQRDw8OEBAVFBYbFxUUFxUYHSggGBwlHhUXITEiJSorLi4uGB8zODMuNygtLisBCgoKDg0OGhAQFy4cIBwsLCwsNCwsLCwsLCwsMCwsLCwsLCwsLDQsLCwsLCwsLCwsLCwsKywsLCssLCw3LCwsK//AABEIAQsAvQMBIgACEQEDEQH/xAAcAAEAAwEBAQEBAAAAAAAAAAAABQYHBAgDAgH/xABKEAACAQEDBggJCgMHBQAAAAAAAQIDBAYRBQcSIXGxEzE1UXJzkbIiJTI0QWGBocEUIyQmMzZSgsLRYoPhFkJTkpOiswgVRGN0/8QAGAEBAQEBAQAAAAAAAAAAAAAAAAEDAgT/xAAjEQEAAQQBBAMBAQAAAAAAAAAAAQIDMTIRBBIhQzNR8BNx/9oADAMBAAIRAxEAPwDcQAAAAAAACn3jj8/X9ei/9qLgVK8nnFbox3Ixv6tbOyJzaPxraejHezQzO82nLFp6Md5ohbOkJd2DPc+WUnRuK4qSjw1WnTaax0orGpKK/wBM0Ip+dPJNGvddutXjZHRqQrUK0oucYVFjGKlFa5J6TXp408Hhgas1bzQ3npqKsdSVJ2itKdeLpRUY64qWhP0aWitWHojg9a16oYfmRsVCOXpyrVIO0qOjYoKNWOMNF8JVi5RSeKwS2SNwAp2d2WFwLRto/wDNAmrofdOx/wDy0P8AiiZ1n/yxVp5PpWeK0aFRSnUer5yUGsIerR1S9eK5jTsh0nHIlni8MY0acXgtFYqCXF6NgHcAAAAAAAAAAAAAAAAAABUbxyXyusvSoxx9qLcVO8kfpVX1xjuMb2rS1sh82nLFp6Md5ohnmbReN7T0Y72aGWzpCXNpCr5yMnqvdWdOUnBOUG2km9Ui0EJfFeIJ7Y95Hdc8UzMJRHNUM+uhduNK9lkqqpOThTcUnGKWGhJca2muGe5Bfj+zdF92RoRxaqmqJ5dXYiJ8MozxZNq17dhGlKrGnZtKl4MXFVJVcJLXxtxS7CWzNW+1VMh1lbZVJzhVwhwrxkouK1Y82KJq9vlvqv1M4s2j+jWjrFuEXJmvtWaI7O5dAAasgAAAAAAAAAAAAAAAAqt5V9KqdBFqKreV/Sp9WjG/q1tZQ+bXle09GO80Iz3NryvaejHezQi2dIc3NpCGvd936n5e+iZIi9kccgVfyvsmjqvWf8SjaFRu9Lx/Z9j7sjRTN7uvx/Z/b3ZGkGdjEu72VavYvD/lveR+bN/M2nrI7mSF60+FXNwU+3FEdmz+ztXWR7rOY+Z3PxLsAD0vOAAAAAAAAAAAAAAAAFTvNh8sqc/BrnLYVK9K+mT6tb2Y3tWtnKKzacq2row3s0Iz3NnypaujDezQi2dIc3NpCKvQvENXYu8iVIy8q8RVuj8Ud16ylOYUa7b8f0Nr3M0wzK7nL9n2vczTTLp8S7vZV69Xo6E/gRWbPybV1kdzJe9K8GPQn8CHzZ/+V1kNzOfd++nU/Gu4APSwAAAAAAAAAAAAAAAACqXoj9Lk+ekvc2Wsqt6vOn1a3sxvatbWyJzZ8pWrZDfI0AoGbXlG1bIb5F/LZ0hzc2kI28fIdboMkiPvByJW6DO6tZc05hQbucv2fa9zNOMxu3y/Z+k9zNOMun1lpdygL0vyF/DU9yj+5D5s+O19OG5kzeleDDo1NyIbNovOushuZPb++l9a7gA9DEAAAAAAAAAAAAAAAAKtevzh9X8WWkqt7POX1fxZjf1a2tkXm08/tWyn+ovxQc2nn1q/l/qL8WzpDm5tIcGXuRa3Vy3HecGX+RK/Vy3HdWsuacwz+7b+sFn6T3M08y67D+sVDa9zNRMen1lpeyg7z+RDZPciFza8dq6yG5kxeryaeypuRD5tOK1dZDuse799L612AB6GIAAAAAAAAAAAAAAAAVW9fnL6v4stRVb2ecvq/izG/q1tbIzNp59a/wCX+ovpQs2i+nWv+X+ovpbOkObm0hwZf5Er9XPcd5w5c5GrdXPus0qxLmMs8uqvrHQ2y7sjUTL7qfeGhtl3ZGoGPT6y0vbIC9fkU/z7kRGbReBausj3WTN6vsIfn7pEZtl83aesj3Se1Z+NdAAehiAAAAAAAAAAAAAAAAGd5w7wxo5TnTcJScLOqs2mtSdRxw1+nWjRDCc5Fq08t5Ul+CnQor/PBv3pkqpirxK01TTPMLPmayzG0Wm2OMXDDgnhLDF+XjxeztNPMEzAWrRvJWh6J0n2xlF7sTexTTFMcQTMzPMhxZb5HrdXPus7Tiy1yRW6ufdYqxJGWeXR+8NHbLuSNQMuul94qO2XckaiYdPrLS9sg71ebR/N3SIzbfZWnrV3SXvV5tDbLukRm2+xtPWruj2r61zAB6GIAAAAAAAAAAAAAAAAecLxWjTs+U6n+JaoYbNOo9yR6NqSwpt8ybPMNsnjd6r/ABWhN+yMn8SwO3MxaNC/VL+LSj2wl/Q9Jnl3NfPC/Fm6yK7XgeoiAceV14prdXPus7Dhy9WUMiWictUY0ajexQZJwsZZ3dL7xUdsu7I1Ixe4+X6U70WaC01Ko5aGMcE8Iy43j6mbQY2KZpp8tL0xNXhB3q82htl3SJzb/YWnrV3Tqv5lKnRslPhG1pOejgnLyYOUnq5kmReabKVOvYbTOk248MuNOL8hehjtn+vPBzH8+F8ABuyAAAAAAAAAAAAAAAAfK1eaz6Mtx5ctel/2qUdWjwmk+fHBo9TyWMcHxPjMqyvm8oOnJU6lWnFttJ6M8PUm1j2k7og45Znm2pv+2tm66n3keojHrlXMp2e9lOTlOpotuOOEcJKLcXqNhETyBVc6Fq4O4tqfplFU1+eSi/c2WozzPjX0bnRiv79eCexRnLekUZFdm1cFeHJ9T8NWGOyVTCXubPUB5GdpwdLDU4LFP16WJ62oz0qUZc6T7ViBl2eK042+nT/w7Jaqj21IqmtzIv8A6eLV85bKXPwc0tmkn3kfnOraMbz2pfgsUIL89SL/AFEXmCrYXrqx/FRl7pRfwA34AAAAAAAAAAAAAAAAAAfx8RW7a/ALKZzasur5VoSWHGvbGWGBzVHKxLqyXL6y09r3Mvhmd1rcql7YRWvDSb2KEv3NMFMcEhmOfp/Vygv/AH/okacVXOLd2NtyLGE5Sg4VFOLST14OOte0so8xx4z15kt45MpdXDuoxOjmujwi0rTJxxWKjSSfHz6RudCko0IxXFFKKx48EsEInkYRnTqNXttqwbxpUYr1aoP4HJmKT/to+qn8DSb53Oo2i3zquVWnUnGKnouLi9FYJ4NatSRG5trq07JeKpKMp1JcG1FyaWGuOOpDujC8NOABUAAAAAAAAAAAAAAAADzxe+0So3kqrSeFOvV51jByc0uzV7T0Oefc8ln0L5VXhgqkKVRetaLpy98QJrMytO8k5446FBy9Sc5JJdmPYbQZLmCsv0W11cON0qcX0VKUvfNdhrQA4csrxfLat53HJlWOOT57Mex4knArdJfOx2rei3lRsOu2U1/FH3PEtxzQsoHLdZKu03r1biKutUxvFPD0U33o/uV3OllOVDL0GlqcKcuN8WlOMtXsR9c0VolWynaastajCEU+nJv9Be3zyctQAB0gAAAAAAAAAAAAAAAAYzn/ALLha7JWS8uFSlJ9CUZR78uw2YpGd7IUrXdVRpR0qsK9KVPDj8OXBP2YVMfYAzO5N4G5FOTWEq0pVnsfgx/2wT9pdznyfZI0bBTpQ1QpwjCOyCSW46AB87RDSoSXOmu1H0AFUyGscpQ9WLfsX9S1lcu/RwyvXX4MY/5pavdEsZxRhZZJn6s7VOy1VxfO05P1+DOC90zvzDWbC7deq+OdfRT5404Rw98pHfnssXCXHlNLF0KtOrsTbpyezCo37CXzbZM+T3KssGsJShws0+NSq+Hg/WtJL2HaLMAAAAAAAAAAAAAAAAAAAAAAAAAAOaz2RQtVWa46ji3+WKX79p0gAcmVsnQtGTKtnqrGnVhKE0ng8JLB4P0M6oxwjgtSWpeo/oAAAAAAAAAAAAAAAAAAAAAAAAAAAAAAAAAAAAAAAAAAAAAAAAAAAAAAAAAAAAAAAAAAAAAAAAAAADmtlaccNCOljx6m8Ow+FmtdWVSKlS0U/KfheDx/sSAA4vlFXH7LmflLUvTr5z98PUx+y5v78fadQA5OGqaGKp8bwwcl4PO/X/Q/Vmq1G0p09HVrakmsdh0gAAAAAAAAAAAAAAAAAAAAAAA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062" name="Picture 14" descr="http://www.nljm.net/uploadfile/2012114737598861.jpg"/>
          <p:cNvPicPr>
            <a:picLocks noChangeAspect="1" noChangeArrowheads="1"/>
          </p:cNvPicPr>
          <p:nvPr/>
        </p:nvPicPr>
        <p:blipFill>
          <a:blip r:embed="rId6" cstate="print"/>
          <a:srcRect l="19274" r="22904" b="18182"/>
          <a:stretch>
            <a:fillRect/>
          </a:stretch>
        </p:blipFill>
        <p:spPr bwMode="auto">
          <a:xfrm rot="16200000">
            <a:off x="1307793" y="3907126"/>
            <a:ext cx="1329763" cy="2659526"/>
          </a:xfrm>
          <a:prstGeom prst="rect">
            <a:avLst/>
          </a:prstGeom>
          <a:noFill/>
        </p:spPr>
      </p:pic>
      <p:sp>
        <p:nvSpPr>
          <p:cNvPr id="16" name="文字方塊 15"/>
          <p:cNvSpPr txBox="1"/>
          <p:nvPr/>
        </p:nvSpPr>
        <p:spPr>
          <a:xfrm>
            <a:off x="642910" y="5929330"/>
            <a:ext cx="2071702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 </a:t>
            </a:r>
            <a:r>
              <a:rPr lang="zh-CN" altLang="en-US" sz="2800" dirty="0" smtClean="0">
                <a:latin typeface="標楷體" pitchFamily="65" charset="-120"/>
                <a:ea typeface="標楷體" pitchFamily="65" charset="-120"/>
              </a:rPr>
              <a:t>毛笔</a:t>
            </a:r>
            <a:r>
              <a:rPr lang="zh-TW" altLang="en-US" sz="2800" dirty="0" smtClean="0"/>
              <a:t> </a:t>
            </a:r>
            <a:r>
              <a:rPr lang="en-US" sz="2800" dirty="0" err="1" smtClean="0"/>
              <a:t>máobǐ</a:t>
            </a:r>
            <a:endParaRPr lang="zh-TW" altLang="en-US" sz="2500" dirty="0"/>
          </a:p>
        </p:txBody>
      </p:sp>
      <p:pic>
        <p:nvPicPr>
          <p:cNvPr id="2064" name="Picture 16" descr="https://encrypted-tbn3.gstatic.com/images?q=tbn:ANd9GcR7HxeqKZDTZCu3alSfhyJA8pBQb3_ie1njp6ZuZrNNEjwU5IYDb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2" y="4572008"/>
            <a:ext cx="1752595" cy="1312756"/>
          </a:xfrm>
          <a:prstGeom prst="rect">
            <a:avLst/>
          </a:prstGeom>
          <a:noFill/>
        </p:spPr>
      </p:pic>
      <p:sp>
        <p:nvSpPr>
          <p:cNvPr id="18" name="文字方塊 17"/>
          <p:cNvSpPr txBox="1"/>
          <p:nvPr/>
        </p:nvSpPr>
        <p:spPr>
          <a:xfrm>
            <a:off x="3214678" y="6000768"/>
            <a:ext cx="2071702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 </a:t>
            </a:r>
            <a:r>
              <a:rPr lang="zh-CN" altLang="en-US" sz="2800" dirty="0" smtClean="0">
                <a:latin typeface="標楷體" pitchFamily="65" charset="-120"/>
                <a:ea typeface="標楷體" pitchFamily="65" charset="-120"/>
              </a:rPr>
              <a:t>奶茶</a:t>
            </a:r>
            <a:r>
              <a:rPr lang="zh-TW" altLang="en-US" sz="2800" dirty="0" smtClean="0"/>
              <a:t> </a:t>
            </a:r>
            <a:r>
              <a:rPr lang="en-US" sz="2800" dirty="0" err="1" smtClean="0"/>
              <a:t>nǎichá</a:t>
            </a:r>
            <a:endParaRPr lang="zh-TW" altLang="en-US" sz="2500" dirty="0"/>
          </a:p>
        </p:txBody>
      </p:sp>
    </p:spTree>
    <p:extLst>
      <p:ext uri="{BB962C8B-B14F-4D97-AF65-F5344CB8AC3E}">
        <p14:creationId xmlns:p14="http://schemas.microsoft.com/office/powerpoint/2010/main" val="376542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2010"/>
            <a:ext cx="8229600" cy="778098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就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only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03433"/>
            <a:ext cx="8229600" cy="47402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这星期天气不好，就一天没下雨。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我们全家六口，就我对海鲜过敏。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我买了三颗苹果，就一颗还没吃。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教室里，就谁不会说捷克语呢？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教室里，就老师不会说捷克语。</a:t>
            </a:r>
            <a:r>
              <a:rPr lang="zh-CN" altLang="en-US" dirty="0"/>
              <a:t>　</a:t>
            </a:r>
            <a:r>
              <a:rPr lang="zh-CN" altLang="en-US" dirty="0" smtClean="0"/>
              <a:t>　　　　　　　　</a:t>
            </a:r>
            <a:endParaRPr lang="cs-CZ" dirty="0"/>
          </a:p>
        </p:txBody>
      </p:sp>
      <p:sp>
        <p:nvSpPr>
          <p:cNvPr id="7" name="文字方塊 6"/>
          <p:cNvSpPr txBox="1"/>
          <p:nvPr/>
        </p:nvSpPr>
        <p:spPr>
          <a:xfrm>
            <a:off x="357158" y="1071546"/>
            <a:ext cx="8572560" cy="86177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500" dirty="0" smtClean="0"/>
              <a:t>Often the noun or pronoun is modified by a numeral-measure word combination.</a:t>
            </a:r>
          </a:p>
        </p:txBody>
      </p:sp>
      <p:sp>
        <p:nvSpPr>
          <p:cNvPr id="5" name="矩形 4"/>
          <p:cNvSpPr/>
          <p:nvPr/>
        </p:nvSpPr>
        <p:spPr>
          <a:xfrm>
            <a:off x="4396311" y="3244334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zi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542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357438" y="1600200"/>
            <a:ext cx="6329362" cy="4525963"/>
          </a:xfrm>
        </p:spPr>
        <p:txBody>
          <a:bodyPr/>
          <a:lstStyle/>
          <a:p>
            <a:pPr>
              <a:buNone/>
            </a:pPr>
            <a:endParaRPr lang="en-US" altLang="zh-CN" sz="60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altLang="zh-CN" sz="60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zh-CN" altLang="en-US" sz="6000" b="1" dirty="0" smtClean="0">
                <a:solidFill>
                  <a:srgbClr val="C00000"/>
                </a:solidFill>
              </a:rPr>
              <a:t>第</a:t>
            </a:r>
            <a:r>
              <a:rPr lang="en-US" altLang="zh-CN" sz="6000" b="1" dirty="0" smtClean="0">
                <a:solidFill>
                  <a:srgbClr val="C00000"/>
                </a:solidFill>
              </a:rPr>
              <a:t>16</a:t>
            </a:r>
            <a:r>
              <a:rPr lang="zh-CN" altLang="en-US" sz="6000" b="1" dirty="0" smtClean="0">
                <a:solidFill>
                  <a:srgbClr val="C00000"/>
                </a:solidFill>
              </a:rPr>
              <a:t>课 （</a:t>
            </a:r>
            <a:r>
              <a:rPr lang="en-US" altLang="zh-CN" sz="6000" b="1" dirty="0" smtClean="0">
                <a:solidFill>
                  <a:srgbClr val="C00000"/>
                </a:solidFill>
              </a:rPr>
              <a:t>1</a:t>
            </a:r>
            <a:r>
              <a:rPr lang="zh-CN" altLang="en-US" sz="6000" b="1" dirty="0" smtClean="0">
                <a:solidFill>
                  <a:srgbClr val="C00000"/>
                </a:solidFill>
              </a:rPr>
              <a:t>） 课文</a:t>
            </a:r>
            <a:r>
              <a:rPr lang="fr-CA" sz="6000" b="1" dirty="0" smtClean="0">
                <a:solidFill>
                  <a:srgbClr val="C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 bwMode="auto">
          <a:xfrm>
            <a:off x="-142876" y="142860"/>
            <a:ext cx="942978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课本 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170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页    对话</a:t>
            </a:r>
            <a:endParaRPr kumimoji="0" lang="fr-CA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285720" y="1214422"/>
            <a:ext cx="8643998" cy="4429125"/>
          </a:xfrm>
        </p:spPr>
        <p:txBody>
          <a:bodyPr/>
          <a:lstStyle/>
          <a:p>
            <a:pPr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王朋跟李友在</a:t>
            </a:r>
            <a:r>
              <a:rPr lang="zh-CN" altLang="en-US" b="1" dirty="0" smtClean="0">
                <a:solidFill>
                  <a:srgbClr val="E35C06"/>
                </a:solidFill>
                <a:latin typeface="標楷體" pitchFamily="65" charset="-120"/>
                <a:ea typeface="標楷體" pitchFamily="65" charset="-120"/>
              </a:rPr>
              <a:t>同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一个学校学习，他们认识已经</a:t>
            </a:r>
            <a:r>
              <a:rPr lang="zh-CN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hlinkClick r:id="rId2" action="ppaction://hlinksldjump"/>
              </a:rPr>
              <a:t>快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半年</a:t>
            </a:r>
            <a:r>
              <a:rPr lang="zh-CN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了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。王朋常常帮李友练习说中文。他们也常常一起出去玩儿，每次都玩儿</a:t>
            </a:r>
            <a:r>
              <a:rPr lang="zh-CN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得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很高兴。李友对王朋的</a:t>
            </a:r>
            <a:r>
              <a:rPr lang="zh-CN" altLang="en-US" b="1" dirty="0" smtClean="0">
                <a:solidFill>
                  <a:srgbClr val="E35C06"/>
                </a:solidFill>
                <a:latin typeface="標楷體" pitchFamily="65" charset="-120"/>
                <a:ea typeface="標楷體" pitchFamily="65" charset="-120"/>
              </a:rPr>
              <a:t>印象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很好，王朋也很喜欢李友，他们</a:t>
            </a:r>
            <a:r>
              <a:rPr lang="zh-CN" altLang="en-US" b="1" dirty="0" smtClean="0">
                <a:solidFill>
                  <a:srgbClr val="E35C06"/>
                </a:solidFill>
                <a:latin typeface="標楷體" pitchFamily="65" charset="-120"/>
                <a:ea typeface="標楷體" pitchFamily="65" charset="-120"/>
              </a:rPr>
              <a:t>成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了好朋友。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王：这个周末学校</a:t>
            </a:r>
            <a:r>
              <a:rPr lang="zh-CN" altLang="en-US" b="1" dirty="0" smtClean="0">
                <a:solidFill>
                  <a:srgbClr val="E35C06"/>
                </a:solidFill>
                <a:latin typeface="標楷體" pitchFamily="65" charset="-120"/>
                <a:ea typeface="標楷體" pitchFamily="65" charset="-120"/>
              </a:rPr>
              <a:t>演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一个中国电影，我们一起去看，好吗？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李：好啊！不过，听说看电影的人很多，</a:t>
            </a:r>
            <a:r>
              <a:rPr lang="zh-CN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买得到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票吗？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 bwMode="auto">
          <a:xfrm>
            <a:off x="-142876" y="142860"/>
            <a:ext cx="942978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课本 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171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页    对话</a:t>
            </a:r>
            <a:endParaRPr kumimoji="0" lang="fr-CA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285720" y="1214422"/>
            <a:ext cx="8643998" cy="4429125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王：票已经买好了，我</a:t>
            </a:r>
            <a:r>
              <a:rPr lang="zh-CN" altLang="en-US" b="1" dirty="0" smtClean="0">
                <a:solidFill>
                  <a:srgbClr val="E35C06"/>
                </a:solidFill>
                <a:latin typeface="標楷體" pitchFamily="65" charset="-120"/>
                <a:ea typeface="標楷體" pitchFamily="65" charset="-120"/>
              </a:rPr>
              <a:t>费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了很大的</a:t>
            </a:r>
            <a:r>
              <a:rPr lang="zh-CN" altLang="en-US" b="1" dirty="0" smtClean="0">
                <a:solidFill>
                  <a:srgbClr val="E35C06"/>
                </a:solidFill>
                <a:latin typeface="標楷體" pitchFamily="65" charset="-120"/>
                <a:ea typeface="標楷體" pitchFamily="65" charset="-120"/>
              </a:rPr>
              <a:t>力气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才买到。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李：好极了！我</a:t>
            </a:r>
            <a:r>
              <a:rPr lang="zh-CN" altLang="en-US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早</a:t>
            </a:r>
            <a:r>
              <a:rPr lang="zh-CN" altLang="en-US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  <a:hlinkClick r:id="rId2" action="ppaction://hlinksldjump"/>
              </a:rPr>
              <a:t>就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想看中国电影了。还有别人跟我们一起去吗？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王：没有，</a:t>
            </a:r>
            <a:r>
              <a:rPr lang="zh-CN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就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我们</a:t>
            </a:r>
            <a:r>
              <a:rPr lang="zh-CN" altLang="en-US" b="1" dirty="0" smtClean="0">
                <a:solidFill>
                  <a:srgbClr val="E35C06"/>
                </a:solidFill>
                <a:latin typeface="標楷體" pitchFamily="65" charset="-120"/>
                <a:ea typeface="標楷體" pitchFamily="65" charset="-120"/>
              </a:rPr>
              <a:t>俩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李：好。什么时候？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王：</a:t>
            </a:r>
            <a:r>
              <a:rPr lang="zh-CN" altLang="en-US" b="1" dirty="0" smtClean="0">
                <a:solidFill>
                  <a:srgbClr val="E35C06"/>
                </a:solidFill>
                <a:latin typeface="標楷體" pitchFamily="65" charset="-120"/>
                <a:ea typeface="標楷體" pitchFamily="65" charset="-120"/>
              </a:rPr>
              <a:t>后天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晚上八点。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李：看电影以前，我请你吃晚饭。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王：太好了！</a:t>
            </a:r>
            <a:r>
              <a:rPr lang="zh-CN" altLang="en-US" b="1" dirty="0" smtClean="0">
                <a:solidFill>
                  <a:srgbClr val="E35C06"/>
                </a:solidFill>
                <a:latin typeface="標楷體" pitchFamily="65" charset="-120"/>
                <a:ea typeface="標楷體" pitchFamily="65" charset="-120"/>
              </a:rPr>
              <a:t>一言为定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385762" y="274638"/>
            <a:ext cx="8543956" cy="1143000"/>
          </a:xfrm>
        </p:spPr>
        <p:txBody>
          <a:bodyPr/>
          <a:lstStyle/>
          <a:p>
            <a:r>
              <a:rPr lang="fr-CA" sz="4000" dirty="0" smtClean="0">
                <a:latin typeface="Times New Roman" pitchFamily="18" charset="0"/>
                <a:cs typeface="Times New Roman" pitchFamily="18" charset="0"/>
              </a:rPr>
              <a:t>Complete the following paragraph about your boyfriend/girlfriend/new friend</a:t>
            </a: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14282" y="1857364"/>
            <a:ext cx="8643998" cy="3929090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我们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是在</a:t>
            </a:r>
            <a:r>
              <a:rPr lang="en-US" altLang="zh-TW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__________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认识的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。</a:t>
            </a:r>
            <a:r>
              <a:rPr lang="en-US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(where)</a:t>
            </a:r>
            <a:endParaRPr lang="en-US" altLang="zh-CN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None/>
            </a:pP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我还记得</a:t>
            </a:r>
            <a:r>
              <a:rPr lang="en-US" altLang="zh-TW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___________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。</a:t>
            </a:r>
            <a:endParaRPr lang="en-US" altLang="zh-CN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None/>
            </a:pP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我们认识快</a:t>
            </a:r>
            <a:r>
              <a:rPr lang="en-US" altLang="zh-TW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_________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了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。</a:t>
            </a:r>
            <a:r>
              <a:rPr lang="en-US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(time)</a:t>
            </a:r>
            <a:endParaRPr lang="en-US" altLang="zh-CN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None/>
            </a:pP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我对他的印象</a:t>
            </a:r>
            <a:r>
              <a:rPr lang="en-US" altLang="zh-TW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__________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。</a:t>
            </a:r>
            <a:endParaRPr lang="en-US" altLang="zh-CN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None/>
            </a:pP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我们喜欢一起</a:t>
            </a:r>
            <a:r>
              <a:rPr lang="en-US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_________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。</a:t>
            </a:r>
            <a:endParaRPr lang="en-US" altLang="zh-CN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None/>
            </a:pP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我们俩常常</a:t>
            </a:r>
            <a:r>
              <a:rPr lang="en-US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_________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。</a:t>
            </a:r>
            <a:endParaRPr lang="fr-CA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14480" y="228599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回家作业</a:t>
            </a:r>
            <a:r>
              <a:rPr lang="en-US" altLang="zh-TW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br>
              <a:rPr lang="en-US" altLang="zh-TW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作业本</a:t>
            </a:r>
            <a:r>
              <a:rPr lang="en-US" altLang="zh-TW" sz="5000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p.119-122 </a:t>
            </a:r>
            <a:r>
              <a:rPr lang="en-US" altLang="zh-CN" sz="5000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&amp; 125</a:t>
            </a:r>
            <a:endParaRPr lang="zh-TW" altLang="en-US" sz="5000" dirty="0"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40"/>
          <a:stretch/>
        </p:blipFill>
        <p:spPr bwMode="auto">
          <a:xfrm>
            <a:off x="0" y="3611979"/>
            <a:ext cx="7596336" cy="641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C:\Users\owen\Desktop\肖雅婷\未标题-2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68559" y="1916833"/>
            <a:ext cx="2263135" cy="226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78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6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快</a:t>
            </a:r>
            <a:r>
              <a:rPr lang="en-US" altLang="zh-CN" sz="6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+ </a:t>
            </a:r>
            <a:r>
              <a:rPr lang="zh-CN" altLang="en-US" sz="5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时间</a:t>
            </a:r>
            <a:r>
              <a:rPr lang="en-US" altLang="zh-CN" sz="5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/Verb</a:t>
            </a:r>
            <a:r>
              <a:rPr lang="en-US" altLang="zh-CN" sz="6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+</a:t>
            </a:r>
            <a:r>
              <a:rPr lang="zh-CN" altLang="en-US" sz="6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了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160597"/>
            <a:ext cx="8229600" cy="4197361"/>
          </a:xfrm>
        </p:spPr>
        <p:txBody>
          <a:bodyPr/>
          <a:lstStyle/>
          <a:p>
            <a:r>
              <a:rPr lang="zh-CN" altLang="en-US" dirty="0" smtClean="0"/>
              <a:t>快下雨了，最好带伞去学校。</a:t>
            </a:r>
            <a:endParaRPr lang="en-US" altLang="zh-CN" dirty="0" smtClean="0"/>
          </a:p>
          <a:p>
            <a:r>
              <a:rPr lang="zh-CN" altLang="en-US" dirty="0" smtClean="0"/>
              <a:t>老师到</a:t>
            </a:r>
            <a:r>
              <a:rPr lang="en-US" altLang="zh-CN" dirty="0" smtClean="0"/>
              <a:t>Brno</a:t>
            </a:r>
            <a:r>
              <a:rPr lang="zh-CN" altLang="en-US" dirty="0" smtClean="0"/>
              <a:t>已经快一个月了。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我学中文快</a:t>
            </a:r>
            <a:r>
              <a:rPr lang="en-US" altLang="zh-CN" dirty="0" smtClean="0"/>
              <a:t>___________</a:t>
            </a:r>
            <a:r>
              <a:rPr lang="zh-CN" altLang="en-US" dirty="0" smtClean="0"/>
              <a:t>了。（时间）</a:t>
            </a:r>
            <a:endParaRPr lang="en-US" altLang="zh-CN" dirty="0" smtClean="0"/>
          </a:p>
          <a:p>
            <a:r>
              <a:rPr lang="zh-CN" altLang="en-US" dirty="0" smtClean="0"/>
              <a:t>快考试了，</a:t>
            </a:r>
            <a:r>
              <a:rPr lang="en-US" altLang="zh-CN" dirty="0" smtClean="0"/>
              <a:t>___________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r>
              <a:rPr lang="zh-CN" altLang="en-US" dirty="0" smtClean="0"/>
              <a:t>＿＿＿＿＿＿＿，最好别出去玩儿。</a:t>
            </a:r>
            <a:endParaRPr lang="zh-TW" altLang="en-US" dirty="0"/>
          </a:p>
        </p:txBody>
      </p:sp>
      <p:pic>
        <p:nvPicPr>
          <p:cNvPr id="4" name="圖片 3" descr="蠟燭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3866" y="5314697"/>
            <a:ext cx="1520134" cy="1543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6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就</a:t>
            </a:r>
            <a:r>
              <a:rPr lang="en-US" altLang="zh-CN" sz="6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CN" altLang="en-US" sz="6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才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97361"/>
          </a:xfrm>
        </p:spPr>
        <p:txBody>
          <a:bodyPr/>
          <a:lstStyle/>
          <a:p>
            <a:pPr marL="514350" indent="-514350">
              <a:buFont typeface="Wingdings" pitchFamily="2" charset="2"/>
              <a:buAutoNum type="circleNumWdWhitePlain"/>
            </a:pPr>
            <a:r>
              <a:rPr lang="zh-CN" altLang="en-US" dirty="0" smtClean="0"/>
              <a:t>我早</a:t>
            </a:r>
            <a:r>
              <a:rPr lang="en-US" altLang="zh-CN" dirty="0" smtClean="0"/>
              <a:t>______</a:t>
            </a:r>
            <a:r>
              <a:rPr lang="zh-CN" altLang="en-US" dirty="0" smtClean="0"/>
              <a:t>去过捷克了。</a:t>
            </a:r>
            <a:endParaRPr lang="en-US" altLang="zh-CN" dirty="0" smtClean="0"/>
          </a:p>
          <a:p>
            <a:pPr marL="514350" indent="-514350">
              <a:buFont typeface="Wingdings" pitchFamily="2" charset="2"/>
              <a:buAutoNum type="circleNumWdWhitePlain"/>
            </a:pPr>
            <a:r>
              <a:rPr lang="zh-CN" altLang="en-US" dirty="0" smtClean="0"/>
              <a:t>他很早</a:t>
            </a:r>
            <a:r>
              <a:rPr lang="en-US" altLang="zh-CN" dirty="0" smtClean="0"/>
              <a:t>______</a:t>
            </a:r>
            <a:r>
              <a:rPr lang="zh-CN" altLang="en-US" dirty="0" smtClean="0"/>
              <a:t>睡觉了。</a:t>
            </a:r>
            <a:endParaRPr lang="en-US" altLang="zh-CN" dirty="0" smtClean="0"/>
          </a:p>
          <a:p>
            <a:pPr marL="514350" indent="-514350">
              <a:buFont typeface="Wingdings" pitchFamily="2" charset="2"/>
              <a:buAutoNum type="circleNumWdWhitePlain"/>
            </a:pPr>
            <a:r>
              <a:rPr lang="zh-CN" altLang="en-US" dirty="0" smtClean="0"/>
              <a:t>她很晚</a:t>
            </a:r>
            <a:r>
              <a:rPr lang="en-US" altLang="zh-CN" dirty="0" smtClean="0"/>
              <a:t>______</a:t>
            </a:r>
            <a:r>
              <a:rPr lang="zh-CN" altLang="en-US" dirty="0" smtClean="0"/>
              <a:t>睡觉。</a:t>
            </a:r>
            <a:endParaRPr lang="en-US" altLang="zh-CN" dirty="0" smtClean="0"/>
          </a:p>
          <a:p>
            <a:pPr marL="514350" indent="-514350">
              <a:buFont typeface="Wingdings" pitchFamily="2" charset="2"/>
              <a:buAutoNum type="circleNumWdWhitePlain"/>
            </a:pPr>
            <a:r>
              <a:rPr lang="zh-CN" altLang="en-US" dirty="0" smtClean="0"/>
              <a:t>他没费什么力气</a:t>
            </a:r>
            <a:r>
              <a:rPr lang="en-US" altLang="zh-CN" dirty="0" smtClean="0"/>
              <a:t>______</a:t>
            </a:r>
            <a:r>
              <a:rPr lang="zh-CN" altLang="en-US" dirty="0" smtClean="0"/>
              <a:t>买到票了。</a:t>
            </a:r>
            <a:endParaRPr lang="en-US" altLang="zh-CN" dirty="0" smtClean="0"/>
          </a:p>
          <a:p>
            <a:pPr marL="514350" indent="-514350">
              <a:buFont typeface="Wingdings" pitchFamily="2" charset="2"/>
              <a:buAutoNum type="circleNumWdWhitePlain"/>
            </a:pPr>
            <a:r>
              <a:rPr lang="zh-CN" altLang="en-US" dirty="0" smtClean="0"/>
              <a:t>她费了很大力气</a:t>
            </a:r>
            <a:r>
              <a:rPr lang="en-US" altLang="zh-CN" dirty="0" smtClean="0"/>
              <a:t>______</a:t>
            </a:r>
            <a:r>
              <a:rPr lang="zh-CN" altLang="en-US" dirty="0" smtClean="0"/>
              <a:t>买到票。</a:t>
            </a:r>
            <a:endParaRPr lang="en-US" altLang="zh-CN" dirty="0" smtClean="0"/>
          </a:p>
          <a:p>
            <a:pPr marL="514350" indent="-514350">
              <a:buFont typeface="Wingdings" pitchFamily="2" charset="2"/>
              <a:buAutoNum type="circleNumWdWhitePlain"/>
            </a:pPr>
            <a:r>
              <a:rPr lang="zh-CN" altLang="en-US" dirty="0" smtClean="0"/>
              <a:t>她回家以前两小时</a:t>
            </a:r>
            <a:r>
              <a:rPr lang="en-US" altLang="zh-CN" dirty="0" smtClean="0"/>
              <a:t>______</a:t>
            </a:r>
            <a:r>
              <a:rPr lang="zh-CN" altLang="en-US" dirty="0" smtClean="0"/>
              <a:t>做完功课了。</a:t>
            </a:r>
            <a:endParaRPr lang="en-US" altLang="zh-CN" dirty="0" smtClean="0"/>
          </a:p>
          <a:p>
            <a:pPr marL="514350" indent="-514350">
              <a:buFont typeface="Wingdings" pitchFamily="2" charset="2"/>
              <a:buAutoNum type="circleNumWdWhitePlain"/>
            </a:pPr>
            <a:r>
              <a:rPr lang="zh-CN" altLang="en-US" dirty="0" smtClean="0"/>
              <a:t>他回家以后两小时</a:t>
            </a:r>
            <a:r>
              <a:rPr lang="en-US" altLang="zh-CN" dirty="0" smtClean="0"/>
              <a:t>______</a:t>
            </a:r>
            <a:r>
              <a:rPr lang="zh-CN" altLang="en-US" dirty="0" smtClean="0"/>
              <a:t>做完功课。</a:t>
            </a:r>
            <a:endParaRPr lang="en-US" altLang="zh-CN" dirty="0" smtClean="0"/>
          </a:p>
          <a:p>
            <a:pPr marL="514350" indent="-514350">
              <a:buFont typeface="Wingdings" pitchFamily="2" charset="2"/>
              <a:buAutoNum type="circleNumWdWhitePlain"/>
            </a:pPr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4" name="橢圓形圖說文字 3"/>
          <p:cNvSpPr/>
          <p:nvPr/>
        </p:nvSpPr>
        <p:spPr>
          <a:xfrm>
            <a:off x="971600" y="428604"/>
            <a:ext cx="1957326" cy="857256"/>
          </a:xfrm>
          <a:prstGeom prst="wedgeEllipseCallout">
            <a:avLst>
              <a:gd name="adj1" fmla="val 105134"/>
              <a:gd name="adj2" fmla="val 832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dirty="0" smtClean="0"/>
              <a:t>早</a:t>
            </a:r>
            <a:r>
              <a:rPr lang="en-US" altLang="zh-CN" sz="4000" dirty="0" smtClean="0"/>
              <a:t>,</a:t>
            </a:r>
            <a:r>
              <a:rPr lang="zh-CN" altLang="en-US" sz="4000" dirty="0" smtClean="0"/>
              <a:t>少</a:t>
            </a:r>
            <a:endParaRPr lang="zh-TW" altLang="en-US" sz="4000" dirty="0"/>
          </a:p>
        </p:txBody>
      </p:sp>
      <p:sp>
        <p:nvSpPr>
          <p:cNvPr id="5" name="橢圓形圖說文字 4"/>
          <p:cNvSpPr/>
          <p:nvPr/>
        </p:nvSpPr>
        <p:spPr>
          <a:xfrm>
            <a:off x="6143636" y="428604"/>
            <a:ext cx="1956756" cy="857256"/>
          </a:xfrm>
          <a:prstGeom prst="wedgeEllipseCallout">
            <a:avLst>
              <a:gd name="adj1" fmla="val -88558"/>
              <a:gd name="adj2" fmla="val 324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dirty="0" smtClean="0"/>
              <a:t>晚</a:t>
            </a:r>
            <a:r>
              <a:rPr lang="en-US" altLang="zh-CN" sz="4000" dirty="0" smtClean="0"/>
              <a:t>,</a:t>
            </a:r>
            <a:r>
              <a:rPr lang="zh-CN" altLang="en-US" sz="4000" dirty="0" smtClean="0"/>
              <a:t>多</a:t>
            </a:r>
            <a:endParaRPr lang="zh-TW" altLang="en-US" sz="4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143108" y="1928802"/>
            <a:ext cx="714380" cy="5539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000" dirty="0" smtClean="0"/>
              <a:t>就</a:t>
            </a:r>
            <a:endParaRPr lang="zh-TW" altLang="en-US" sz="30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2643174" y="2517812"/>
            <a:ext cx="714380" cy="5539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000" dirty="0" smtClean="0"/>
              <a:t>就</a:t>
            </a:r>
            <a:endParaRPr lang="zh-TW" altLang="en-US" sz="30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4214810" y="3643314"/>
            <a:ext cx="714380" cy="5539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000" dirty="0" smtClean="0"/>
              <a:t>就</a:t>
            </a:r>
            <a:endParaRPr lang="zh-TW" altLang="en-US" sz="30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4500562" y="4857760"/>
            <a:ext cx="714380" cy="5539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000" dirty="0" smtClean="0"/>
              <a:t>就</a:t>
            </a:r>
            <a:endParaRPr lang="zh-TW" altLang="en-US" sz="30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571736" y="3143248"/>
            <a:ext cx="714380" cy="5539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000" dirty="0" smtClean="0"/>
              <a:t>才</a:t>
            </a:r>
            <a:endParaRPr lang="zh-TW" altLang="en-US" sz="30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143372" y="4286256"/>
            <a:ext cx="714380" cy="5539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000" dirty="0" smtClean="0"/>
              <a:t>才</a:t>
            </a:r>
            <a:endParaRPr lang="zh-TW" altLang="en-US" sz="30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500562" y="5500702"/>
            <a:ext cx="714380" cy="5539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000" dirty="0" smtClean="0"/>
              <a:t>才</a:t>
            </a:r>
            <a:endParaRPr lang="zh-TW" altLang="en-US" sz="3000" dirty="0"/>
          </a:p>
        </p:txBody>
      </p:sp>
      <p:pic>
        <p:nvPicPr>
          <p:cNvPr id="13" name="圖片 12" descr="蠟燭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3866" y="5314697"/>
            <a:ext cx="1520134" cy="1543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跟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人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约会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yuēhuì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39484"/>
          </a:xfrm>
        </p:spPr>
        <p:txBody>
          <a:bodyPr>
            <a:normAutofit lnSpcReduction="10000"/>
          </a:bodyPr>
          <a:lstStyle/>
          <a:p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你想</a:t>
            </a:r>
            <a:r>
              <a:rPr lang="zh-CN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跟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哪个明星</a:t>
            </a:r>
            <a:r>
              <a:rPr lang="zh-CN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约会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我约会你。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约 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+ 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人 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+ 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去 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V.</a:t>
            </a:r>
          </a:p>
          <a:p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我想约你去看电影／跳舞／吃饭。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4" name="加號 3"/>
          <p:cNvSpPr/>
          <p:nvPr/>
        </p:nvSpPr>
        <p:spPr>
          <a:xfrm rot="2668682">
            <a:off x="177518" y="1625318"/>
            <a:ext cx="857256" cy="857256"/>
          </a:xfrm>
          <a:prstGeom prst="mathPlus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 descr="http://upload.wikimedia.org/wikipedia/commons/3/37/Kg-foto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44824"/>
            <a:ext cx="1872208" cy="287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CEAAkGBhQSERUUExQUFRUWGBUWGBQYFBQXFBQUGBQXFBUWFRUXHCYeFxklGhYUHy8gIycpLCwsFR4xNTAqNSYrLCkBCQoKDgwOGg8PGiwkHCQpKSksLCksLCksLCwsKSksLCwsKSkpLCwpLCwsKSwpLCwpKSwvLCksKSwpLCwpKSwpKf/AABEIAOkAsAMBIgACEQEDEQH/xAAcAAABBQEBAQAAAAAAAAAAAAAFAQIDBAYHAAj/xAA+EAABAwEGAwQIAwcEAwAAAAABAAIRAwQFEiExQQZRYSJxgZETMlKhscHR8Ady4RUjM0JigvEUkrLCNEOi/8QAGwEAAgMBAQEAAAAAAAAAAAAAAQMAAgQFBgf/xAApEQACAgICAgECBgMAAAAAAAAAAQIRAyESMQRBUSIyBRNhgZHRobHw/9oADAMBAAIRAxEAPwA56Ech5L3oRyHkpYXiE8oZjiM1qv7igMMxjqCBhB2DjvrJGgQe30KN30PR0+1VfufXcfay0AWovG9KdJpc5zWNGkxLjzjVcsv68xUqOqTkZDeZbOvjmqMJQtt45ENzLjm7MknoeXVNslMNpl5yGg6n/PwCqNpl7iR9ANgjtiotwCTIboeZ6BV7ICbIyC5xyJBidufim07E+oHvGTBEuO/IDmUStWEuLdTkI0DRy6q4aLqga1mTWwXO0bzwtH/ZGiAYh1IENAnIFx2MSY57qhWoOjE7fz8lsTY2DtOIJkmT6o/KNz1OQQe8yXDsiBz1cf0UaJYBpuggqWs3UgZZkd0/YTKlOP0+ZU1ltMSHaHPq081UJXAKcMjBAUtpoBuYdiBmDEKGm2THNQhYa8BsDUqAvMHr8ktRhBzy92aUU5EqEEoV3NMtJEIjaSDgInERLnczrPQoYwfXySseZ3PTPNQhqbh4kNNw9Jm0kDEfcT9V0JgBAIjNckFUhpiC2IgiemnPPZargq9qk+gcOyJgn+X+kHzyTIy9ANj6Mcgm1aIg5BSptb1SmFTT4VTvS0ilTc46AEmdIHNX0A4ygWczmNxzEEn4JTbRoUVI5JfRfUeKzzhpuJ9HMCW/0t3HX3oS95eenyCLXoyWmoYc52QHsNHId2Q7kAxJd2VlBxdMlZW8uQ3RIW8xA9bQCZI68h96IOlDkbKUEaVUN1MnU/52+KsUrye84Rk3pogxKmp1Y38svejZKNVZ6rGtk9t3snl15DooalcSXOAd0k4QO4RKF2K074SR0yzVqpbi4wGgHTMmR3/QDxVrKlS32hpJhsAcxuennkqr6Az9eAeTfhKIVrtJLWneXE5+qMp++aitNniXHRuUc3clUIPpuAPT78k60UsDo1Bgjq06FQuJmeas1KuOk0HVmQ/KSTCARRaA9uF2uxyyOkdxTmMyadnA+f8AkKpSZPu+KvOd+5aNy7LvnKfBEA2vZsOexHvkAqFjS4eOqIPIcXtkdolzT8klOjDTzn9M+W6hCpghodtoenIjxW34WeHjOPSNyPXcGVkqcVS5mgDOzykGfLVErltDqVam7WRgd1g5FFBOkBNq6HuTmukSkqaFNKGpWI4+rVS0tDiGQchlllLnnYRtvktyWrBfiHUJ/d5im0Y6hAzcQey0nlJS5dD8fdHOrLVkQUOt1mwO6FEjSwgHc/cJ1us4dTncJPTNU4cogNrZSFeSKxiFARGx2EOPa6Zch1VBrt0Xu2AQ52X3nHXqigML07GIwtgTlMaBXWWCmwQ3lEkZknUn70VD9ozDhAaIwtjM5+seg5bp77wEa/UlM0At/wCmETpiETvhGmXM6whtqoBxgRAyA5fUqxTtZdJ8AenJXbNYwGgnU59wUIZsXfB0k7JLVdwYIAzMT9FpG2MFx8PIZ/fcoK9kxP2EZ9ATl8vchRDM0bJnG0jPpKiFUkYf6ifP7C1dou8NZEDn4f4QOxXeZJiQM/fl5/JVeg8WStodpo8fDT5q22i19OOROmsTr4Jz7Phe14ObRpu5s5hVWWoCoSNDryI1n3ogGULEWVo1Ea8xGauemDHDKS2Hct9O9Q0bX++AnKMu7b5hV74rYauIZafqI5dFAnT7HVDqbXDQgEdxUyyvB99hwFEh0iYMdmNSJ75WqTE7Ks17qaxnF1w+kdJiKj2jLWAwmCeUj3roFqpQhVvsmMA+zMeOXmlM0rTs4belnw1HAAANMZc/HdQ0hLSEcv6xH07i7KZwgxpJEmB3oTQpxKWzZHZmqrIcQo1PbPXKgVjnS7HNUzqx08+7koAV4KALZtee8e9XrCzHE5AafNDbLZS90DxW0ua4C6Ggd/0Qc0uy8Mbm9HrusZcQG6fDvRK8j6Jg3OwjMn/KP2ewMs9MmM/pv0WD4mvcuqQ319APYb15FLjkc3+hpliWKP6klG8AXZnQZn+r7+SJWBhqZgQN+n12VPg/hKpWGJwhpMzu4c10ayXI2m3CGjL70V5ZeIvHgctsxVssDnAACeesHkCd+4K7dNwwwyM84nmciY6DTktl+zwBJHNPsljDQSRmdByGwWSWZm6OCK2cg4ns7qFTcDTp48kBDu0I3B85XQvxDu2Gh/KQf1XNHZGOWh+q1458o2c7PDhNokLjincQe7mEfs9mFdwxbxoOWsdY+CA1DLg4DXOeu4Wo4Xok1BllmdOolMQk2V0XLTojstjICecK+5qexsBKmlTdWnMT0BVFwV20nJUqiWP9GE40sbA/0vZJbALZzgxDuv6LIXgWgEjU6dB0W44yup7z2KZqFwEnEQ1kHUjQz8li7xs+BhOUjI55A758u5KktmnFL6LMLah2iowxEKlMOeM5JKuW26SynO+qsY+9gJT2OyOqOwt8eg6qIt2Rq4ra2mYIke896hFV7NDcNyRAjx+JW7uuwBo6ctFmrtvylGRA9yM077aGyCCsWTlezrYeHH6WM4ttvZ9HTEu5DQcievRB+GeCA90vzEy93tu1wA+zzKOXbdrqjsdTKdt8+Z2Wns9MNaAMgNuSH5lKkF4lJ2y7Yrva1oA8lYNnCpf6mNT70yrftNvrPA8VE3JAa4lx9BQVWQh9fiylGTgQqzuLaRgTqg8TCsiKPGVix2apzAJXDy2Seei+g7bFSk8Ddp+C4IaeGu4cnH3ahO8fSaMvmLpklho4muBBEQ4GPh0W44XsJJDvLJArouaanZMAgmM9IJyK6JdtjFNgEbBbI7ZhekWCkSlImCzYVa0qBxTSUkqnQ/cuh0rl34j2IMqFoENePSdJmCPNdQWK/Eq7PSMpkDPtAfm9YDxE+SrJastGV/SujmfCd2GpbqdM59qT4LZcQMYHmkAGDc7+HXqq/wCGl24rwxHUMcfGPqm3zRLrTV1yc4e9LkwwjegZabuo0xnpr+pJQuvaKTRi9AS2YnFE+5EbTZCSJzCP2SwUKlH0bhGYIIiQ4b55KvJLsuscpOkZKhUszyIFRhdOjsUfmjMIrY7M6kRDy4a5+7vWwuPhyzUe1k52EtBLGgNB1MDVx5kobbuGjSDsNQPaQXMygtI1YRyjMHog5L0xkcUltoMXBby5aG0OIbksrwVZyXGei39qu/KFjkqbo3RlpWYS9jVqZNcWhZG0CytqRXtL5nMNaXQfgF0W+Loyw4sI3Py8UDvPgmhaHh4NMerLXB2ExlILDIy1CdifpsRmi3uKsqWZ12EHDWrAg4S5zThB/MARsc5RKhw7QcJZUx9QR8AjV23DZ7PQdSaGuxmXGDh0gNa054R1zzSXfwvTacTBhnYaAckckq6YMULX1InstmwsjVcQvyyllsqR7boX0DQsmeEbrk/EtwudeGADV58s/oq4Htsr5KtJI0nCt1NbZm1TBLyQ3mBo7wyRUp1ksnobPSokzgxGdu06ckhW/F9t/Jgzfdx+CJyRK5ImCTQiSpWNhOAXkKGOTejypXvYxUpOBEx2h0cNCrq8UGrVFU6dmA/DVkW+ti19GfPEJSWmzB1qqz7bkYsVhbRvN2DIPol0cji28kOvPs2lzuZlZMifGjoYGuVkrrhDhklocPAFFLuryERwSsfJm7igdQu5rdkluw4SFctDoCzV4W3OEU2yNBvhCzDHlzW1tre15LH8GntA9Vs7yyf5I+mLn9yX6A63WQPGyDfsdk7j4I2HyU40wVOw/aCad2Abq6xsaKy2gEyqAFVoKdkl1smsFjn2HHetR2XYBd3HFA+K1901oc48gVjrstGJ1ervUcQD/SCU/HFuNL2Z8klGVv0XLY+XmNBkO4ZKsU8pjl0kqVHLbt2yJyRK5IoVNQvLy8gE8vFeXlCGetLSLex2xpPb4gzCGX02XytTabMC5rt2z/8AQgrOXuxZ8iNeFkN22iFoLPWlY+jUgo5YLUsE40zpwlaLV61YaT3rKiyOcQ46EonxXeYawMnUie6c1E6qcLIGh90IxTSsLaujTcLsDXN7wtbefrTzWGui2jEFpalv0BPvUT00VlG5JkdeW9pS07RKiq1AWwqTKkEhUumWqwt/qFTtFaVC+uow6Sj2DoktVq9HZqr+THeeg95CCWKhgptGmQnvRe86YdRDTu8GOYbnHdMKg5dLBGonJ8iVyojco3KRyjctBmI3JEpSIENQvJF5AIqReXlCDagkLOXnS+i0pQu9rN/Nzy74GyVkWrH4ZU6MdUbBU1ntUKe3WbdDDqsclZ0YSoG3/aC93cgjqjho5w8StDaDTmHOaDtOUprLtpkyXeSZF8UJlCU5aPXZf9VjMxjjQ7+PNGQ22WkNLT6Np9k5+J1KJcP2ay4cBMOncahaCy2iz0mhgcTG8ZJUpfBpWOUVT2Mua7HUaQDnF7t3Eye7uU1VsHNRWq/qTB6488/IZqOz3iKgy07o+KS17L2yVSUmphUtkoF7gxpaCZguMCY0nmVbHFspkkoqyG3V8RA2Ajx3VMqe1WZ1Nxa8Frhsfj171XcutFUqOLJ27GOTHJzkwlWKjCkXivIENOvJJXkAipF5NLtemagSey2cvdA8TyCzlrvUVLfUpt9SjScB1Jc1riesrUXfawyjVqey0nyGQ75XJLuvT0dueXaVaZBP98g+YSZsdjWzRtrh+IbjUfNCK9OCoqtqLKuJv+RuFcthDgHt0PuO471n7NvQLt13NqNk6hVrFc9OcwQDyMZomxspBdr57KryrTHQ1LlVlqjw40EObVqASJkB0fZRs3VZsOfpqjzqXPwtBkj1W9IQGjdVqPqzCN3dcdQGahcTyOio5Gv8xekX7suykzNrGj+qM/MqxVgHIJWsjJea3cpNuTFSftihJepwU2QYOImesLwdOaW0UxUbhntASBz9qOqZF2+KESVK2X7JfAtLWUarQTIaH/zNJykH5IVeFidRqFjtRvsRzCGWevgeCNiPiuh3zdotNBtRsYiJB6xmD3rZgyN6Zh8jEo00YQqMp7xGRyPLkVGVrMY0lNJSkpqhDS+mb7Q96q2292UxzKF1bRA3z3380HvB3Rx/uzPglNjaRZqcQ1K78DDhbuQNAjljoAtDWyRud3O3J6LOWOy4QMszmfoj9z1IMKIJZvqt6OyuaN4nuH6rkV71C21npTp+8En4rqvFj5pDx8VyjiR4/wBbU6CmPJgVJlkE6NbFCIWG1Yey71T7jzQCx1USD1nejdB8kGGU8Ds9EdsNUR1WWs1vgYXZjY7j9Feo2sDMOB8UqcbHQdaNnZ7aAIyVs2kEZrH/ALXy5KxSvvTc9EqmMNBUeCqxdi00+KqUqjn65DkiNGnCo3WkGvkUMgKrXo48pI5OGrTsQrb01jZKpZajC3jezqNVzKowu0keq8bOC6twJeXprKBrkT3bfGVzn8Qbua9rXEZ6TujP4J3gWMqUnmcLgGncg5x981uwyvfsw+RBqNeu0aDiq6v/AHNG8VB12d8j4LLldVtVAS5pEtcII5g6rm99XYaFUsOmrTzb9dl0IuzmNA8pF5eVypdtlKNAJ5oPTscvk7fFbeu6maObe2SQOueRQl134QqNDbBTaavWJuaV9BT2WjCFEKPELpAb1B7lyni04bbU6we/b5LrdqspcZXLuPbLD2uAzl3kcwPilzWxi3HRXsL0WorPXdWkI/ZnJEzVhdlhOaU4NUlOhKQ2bYxHU2SjN22WIVexWRHrHThInI0dF+yUArkKOjopHFUEvsiwqWjTSsYrFOkokBszHG1H91980I/DqvhrO5Yqf/YfBafi2jNE9xWN4IaTVqxoA0+IJ+Up+PS/dAluP8ne6gl7TzCD3/dDbQ3Do5ubXcjyPQolTd2aR6D4JI1XSRwzmdvuWrRPbaY9oZt89vFUgurmmHTl9/NAr24UpPBe3sOgmRoe9unwTFP5K0VG0MT/AOluQ+ZSVqU5ogaeERz+ChfSlEIJNFPFNWvRZqSjQzA6hQI2jZf3J6kieg1XL/xHsH7klrZIId+UTmeq7g+7gGgTIg6eeSyF/cPAtIOhnbYiNUuW0MxunR8+WRxmRruOfULRXdXDhl/hDLTdJo1n03SC1xAPTb3QrVGlBk5H2hoe9Z5G3Fjd2jSWanKK0bEqNyOxZGJWos9jWGb2dLjxWyrZ7LCKUKcJ1Kyqy2gl0Vcj1NymaF5lmKs07OjQttDabVYYxOZQVW9b8o2dvbd2tmDNx8Nu8q6QFGU3xirYN4tcBRdPI+aDfhnd5l9TKHOw/wC3X3mPBAuIuIX2gknstHqtGg6nmeq2f4fXeaNmbj1cS+Nxi0B6rRgjchnm434+Hi/uf/UdBY2KbByMeRSA6qR47I759wTW05BW08+NblHSR0S1xLXEZZH4L1Maj7ySVj2D3FQAKrN3XqVORmkq1wJkqjWvlgyGfd9VchZNMTy69FGSAZMAdT80Lq3s46CENtFUnUkqWWo6JQttN+EMe1xaBIBHilq3cC52gB8c1zPERoYPTJX6F+12ARUJA2IBVA0D+OuBC8PtFNvaZPpGD+ZgE4mjcgajksAyiuz3ZxmMR9OIyPaAJGWxauf8XXTTp1BWs5Bs9bE5kaMePXp9ImQOR6LLni19SO7+FZYyl+VPv1/RmmscwyyctpzHcVpLo4ywwKrcQ9oZP8RoUETHUQVl77PQT8RNa6+P6+DpFj4gs1QZVA08njCffkfNEBUpkSHsI54m/Vck9CRoV4MdzHkoYpeAr1a/h/0de/aVFo7VWmP72qjbeOLLTHZJqHk0QP8Ac6AuYCmefkE4Uh396llofhsb+q/8L/VmlvPjutVkUwKTf6c3/wC46eCzznEmSSSdzPvSIjdFxVbS6GDs7vM4R9T0USbdHRUMXjQb0kVbBdhr1GsnCJGJ3st6Dcrr1y3KBTDQSQBrue9Ubh4Lo0mkw5zt3k8uQ2WquqnhpyddAt2LHwW+zx/4l5q8if0faPqsgNby+WSfZ26qOs6XHpknUakJxyhWZFR2vIOHQ/BT1KWf3Kjt7ZYT0I9yAAFaODoaD6RxO8rzeFabfWLie6Aj1b1VBW9UKJhIbLw/SjJvmqV4cJAiW5IvZNCpn6KcnZDEP4VqbJr+GKgaSM42WubqmM0crWGznFVkHuUVrZis7qWWGcbRHqVM8xyBkzAJcSNAFbvj+I7vKpfyP/K74FRxT0x2PJLG1OPa2ZNzCCQRBBII3BGRC8mO27h8AkK5bVOj6Bhy84Rk12k/5JF5RryAzkPXk1KzUd4USBKfFNmk4Quxr3l1Wi54EFpMikDEy7Lt8oBXVLmswNNkNa0drJrQBrGQGmixtxf+Ez89T/kthcH8Jnc7/kV0YxUFo8B5Pk5PIk5Tf7ekFnUAABsPevWkhrJ0DZPkFWqet/aVBeX8F35HfBEyD6bpEjdSMOaF2D+G3uCssVwBZgTLQZpu7j8FVpJK/qP7j81RkP/Z"/>
          <p:cNvSpPr>
            <a:spLocks noChangeAspect="1" noChangeArrowheads="1"/>
          </p:cNvSpPr>
          <p:nvPr/>
        </p:nvSpPr>
        <p:spPr bwMode="auto">
          <a:xfrm>
            <a:off x="155575" y="-1333500"/>
            <a:ext cx="20955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data:image/jpeg;base64,/9j/4AAQSkZJRgABAQAAAQABAAD/2wCEAAkGBhQSERUUExQUFRUWGBUWGBQYFBQXFBQUGBQXFBUWFRUXHCYeFxklGhYUHy8gIycpLCwsFR4xNTAqNSYrLCkBCQoKDgwOGg8PGiwkHCQpKSksLCksLCksLCwsKSksLCwsKSkpLCwpLCwsKSwpLCwpKSwvLCksKSwpLCwpKSwpKf/AABEIAOkAsAMBIgACEQEDEQH/xAAcAAABBQEBAQAAAAAAAAAAAAAFAQIDBAYHAAj/xAA+EAABAwEGAwQIAwcEAwAAAAABAAIRAwQFEiExQQZRYSJxgZETMlKhscHR8Ady4RUjM0JigvEUkrLCNEOi/8QAGwEAAgMBAQEAAAAAAAAAAAAAAQMAAgQFBgf/xAApEQACAgICAgECBgMAAAAAAAAAAQIRAyESMQRBUSIyBRNhgZHRobHw/9oADAMBAAIRAxEAPwA56Ech5L3oRyHkpYXiE8oZjiM1qv7igMMxjqCBhB2DjvrJGgQe30KN30PR0+1VfufXcfay0AWovG9KdJpc5zWNGkxLjzjVcsv68xUqOqTkZDeZbOvjmqMJQtt45ENzLjm7MknoeXVNslMNpl5yGg6n/PwCqNpl7iR9ANgjtiotwCTIboeZ6BV7ICbIyC5xyJBidufim07E+oHvGTBEuO/IDmUStWEuLdTkI0DRy6q4aLqga1mTWwXO0bzwtH/ZGiAYh1IENAnIFx2MSY57qhWoOjE7fz8lsTY2DtOIJkmT6o/KNz1OQQe8yXDsiBz1cf0UaJYBpuggqWs3UgZZkd0/YTKlOP0+ZU1ltMSHaHPq081UJXAKcMjBAUtpoBuYdiBmDEKGm2THNQhYa8BsDUqAvMHr8ktRhBzy92aUU5EqEEoV3NMtJEIjaSDgInERLnczrPQoYwfXySseZ3PTPNQhqbh4kNNw9Jm0kDEfcT9V0JgBAIjNckFUhpiC2IgiemnPPZargq9qk+gcOyJgn+X+kHzyTIy9ANj6Mcgm1aIg5BSptb1SmFTT4VTvS0ilTc46AEmdIHNX0A4ygWczmNxzEEn4JTbRoUVI5JfRfUeKzzhpuJ9HMCW/0t3HX3oS95eenyCLXoyWmoYc52QHsNHId2Q7kAxJd2VlBxdMlZW8uQ3RIW8xA9bQCZI68h96IOlDkbKUEaVUN1MnU/52+KsUrye84Rk3pogxKmp1Y38svejZKNVZ6rGtk9t3snl15DooalcSXOAd0k4QO4RKF2K074SR0yzVqpbi4wGgHTMmR3/QDxVrKlS32hpJhsAcxuennkqr6Az9eAeTfhKIVrtJLWneXE5+qMp++aitNniXHRuUc3clUIPpuAPT78k60UsDo1Bgjq06FQuJmeas1KuOk0HVmQ/KSTCARRaA9uF2uxyyOkdxTmMyadnA+f8AkKpSZPu+KvOd+5aNy7LvnKfBEA2vZsOexHvkAqFjS4eOqIPIcXtkdolzT8klOjDTzn9M+W6hCpghodtoenIjxW34WeHjOPSNyPXcGVkqcVS5mgDOzykGfLVErltDqVam7WRgd1g5FFBOkBNq6HuTmukSkqaFNKGpWI4+rVS0tDiGQchlllLnnYRtvktyWrBfiHUJ/d5im0Y6hAzcQey0nlJS5dD8fdHOrLVkQUOt1mwO6FEjSwgHc/cJ1us4dTncJPTNU4cogNrZSFeSKxiFARGx2EOPa6Zch1VBrt0Xu2AQ52X3nHXqigML07GIwtgTlMaBXWWCmwQ3lEkZknUn70VD9ozDhAaIwtjM5+seg5bp77wEa/UlM0At/wCmETpiETvhGmXM6whtqoBxgRAyA5fUqxTtZdJ8AenJXbNYwGgnU59wUIZsXfB0k7JLVdwYIAzMT9FpG2MFx8PIZ/fcoK9kxP2EZ9ATl8vchRDM0bJnG0jPpKiFUkYf6ifP7C1dou8NZEDn4f4QOxXeZJiQM/fl5/JVeg8WStodpo8fDT5q22i19OOROmsTr4Jz7Phe14ObRpu5s5hVWWoCoSNDryI1n3ogGULEWVo1Ea8xGauemDHDKS2Hct9O9Q0bX++AnKMu7b5hV74rYauIZafqI5dFAnT7HVDqbXDQgEdxUyyvB99hwFEh0iYMdmNSJ75WqTE7Ks17qaxnF1w+kdJiKj2jLWAwmCeUj3roFqpQhVvsmMA+zMeOXmlM0rTs4belnw1HAAANMZc/HdQ0hLSEcv6xH07i7KZwgxpJEmB3oTQpxKWzZHZmqrIcQo1PbPXKgVjnS7HNUzqx08+7koAV4KALZtee8e9XrCzHE5AafNDbLZS90DxW0ua4C6Ggd/0Qc0uy8Mbm9HrusZcQG6fDvRK8j6Jg3OwjMn/KP2ewMs9MmM/pv0WD4mvcuqQ319APYb15FLjkc3+hpliWKP6klG8AXZnQZn+r7+SJWBhqZgQN+n12VPg/hKpWGJwhpMzu4c10ayXI2m3CGjL70V5ZeIvHgctsxVssDnAACeesHkCd+4K7dNwwwyM84nmciY6DTktl+zwBJHNPsljDQSRmdByGwWSWZm6OCK2cg4ns7qFTcDTp48kBDu0I3B85XQvxDu2Gh/KQf1XNHZGOWh+q1458o2c7PDhNokLjincQe7mEfs9mFdwxbxoOWsdY+CA1DLg4DXOeu4Wo4Xok1BllmdOolMQk2V0XLTojstjICecK+5qexsBKmlTdWnMT0BVFwV20nJUqiWP9GE40sbA/0vZJbALZzgxDuv6LIXgWgEjU6dB0W44yup7z2KZqFwEnEQ1kHUjQz8li7xs+BhOUjI55A758u5KktmnFL6LMLah2iowxEKlMOeM5JKuW26SynO+qsY+9gJT2OyOqOwt8eg6qIt2Rq4ra2mYIke896hFV7NDcNyRAjx+JW7uuwBo6ctFmrtvylGRA9yM077aGyCCsWTlezrYeHH6WM4ttvZ9HTEu5DQcievRB+GeCA90vzEy93tu1wA+zzKOXbdrqjsdTKdt8+Z2Wns9MNaAMgNuSH5lKkF4lJ2y7Yrva1oA8lYNnCpf6mNT70yrftNvrPA8VE3JAa4lx9BQVWQh9fiylGTgQqzuLaRgTqg8TCsiKPGVix2apzAJXDy2Seei+g7bFSk8Ddp+C4IaeGu4cnH3ahO8fSaMvmLpklho4muBBEQ4GPh0W44XsJJDvLJArouaanZMAgmM9IJyK6JdtjFNgEbBbI7ZhekWCkSlImCzYVa0qBxTSUkqnQ/cuh0rl34j2IMqFoENePSdJmCPNdQWK/Eq7PSMpkDPtAfm9YDxE+SrJastGV/SujmfCd2GpbqdM59qT4LZcQMYHmkAGDc7+HXqq/wCGl24rwxHUMcfGPqm3zRLrTV1yc4e9LkwwjegZabuo0xnpr+pJQuvaKTRi9AS2YnFE+5EbTZCSJzCP2SwUKlH0bhGYIIiQ4b55KvJLsuscpOkZKhUszyIFRhdOjsUfmjMIrY7M6kRDy4a5+7vWwuPhyzUe1k52EtBLGgNB1MDVx5kobbuGjSDsNQPaQXMygtI1YRyjMHog5L0xkcUltoMXBby5aG0OIbksrwVZyXGei39qu/KFjkqbo3RlpWYS9jVqZNcWhZG0CytqRXtL5nMNaXQfgF0W+Loyw4sI3Py8UDvPgmhaHh4NMerLXB2ExlILDIy1CdifpsRmi3uKsqWZ12EHDWrAg4S5zThB/MARsc5RKhw7QcJZUx9QR8AjV23DZ7PQdSaGuxmXGDh0gNa054R1zzSXfwvTacTBhnYaAckckq6YMULX1InstmwsjVcQvyyllsqR7boX0DQsmeEbrk/EtwudeGADV58s/oq4Htsr5KtJI0nCt1NbZm1TBLyQ3mBo7wyRUp1ksnobPSokzgxGdu06ckhW/F9t/Jgzfdx+CJyRK5ImCTQiSpWNhOAXkKGOTejypXvYxUpOBEx2h0cNCrq8UGrVFU6dmA/DVkW+ti19GfPEJSWmzB1qqz7bkYsVhbRvN2DIPol0cji28kOvPs2lzuZlZMifGjoYGuVkrrhDhklocPAFFLuryERwSsfJm7igdQu5rdkluw4SFctDoCzV4W3OEU2yNBvhCzDHlzW1tre15LH8GntA9Vs7yyf5I+mLn9yX6A63WQPGyDfsdk7j4I2HyU40wVOw/aCad2Abq6xsaKy2gEyqAFVoKdkl1smsFjn2HHetR2XYBd3HFA+K1901oc48gVjrstGJ1ervUcQD/SCU/HFuNL2Z8klGVv0XLY+XmNBkO4ZKsU8pjl0kqVHLbt2yJyRK5IoVNQvLy8gE8vFeXlCGetLSLex2xpPb4gzCGX02XytTabMC5rt2z/8AQgrOXuxZ8iNeFkN22iFoLPWlY+jUgo5YLUsE40zpwlaLV61YaT3rKiyOcQ46EonxXeYawMnUie6c1E6qcLIGh90IxTSsLaujTcLsDXN7wtbefrTzWGui2jEFpalv0BPvUT00VlG5JkdeW9pS07RKiq1AWwqTKkEhUumWqwt/qFTtFaVC+uow6Sj2DoktVq9HZqr+THeeg95CCWKhgptGmQnvRe86YdRDTu8GOYbnHdMKg5dLBGonJ8iVyojco3KRyjctBmI3JEpSIENQvJF5AIqReXlCDagkLOXnS+i0pQu9rN/Nzy74GyVkWrH4ZU6MdUbBU1ntUKe3WbdDDqsclZ0YSoG3/aC93cgjqjho5w8StDaDTmHOaDtOUprLtpkyXeSZF8UJlCU5aPXZf9VjMxjjQ7+PNGQ22WkNLT6Np9k5+J1KJcP2ay4cBMOncahaCy2iz0mhgcTG8ZJUpfBpWOUVT2Mua7HUaQDnF7t3Eye7uU1VsHNRWq/qTB6488/IZqOz3iKgy07o+KS17L2yVSUmphUtkoF7gxpaCZguMCY0nmVbHFspkkoqyG3V8RA2Ajx3VMqe1WZ1Nxa8Frhsfj171XcutFUqOLJ27GOTHJzkwlWKjCkXivIENOvJJXkAipF5NLtemagSey2cvdA8TyCzlrvUVLfUpt9SjScB1Jc1riesrUXfawyjVqey0nyGQ75XJLuvT0dueXaVaZBP98g+YSZsdjWzRtrh+IbjUfNCK9OCoqtqLKuJv+RuFcthDgHt0PuO471n7NvQLt13NqNk6hVrFc9OcwQDyMZomxspBdr57KryrTHQ1LlVlqjw40EObVqASJkB0fZRs3VZsOfpqjzqXPwtBkj1W9IQGjdVqPqzCN3dcdQGahcTyOio5Gv8xekX7suykzNrGj+qM/MqxVgHIJWsjJea3cpNuTFSftihJepwU2QYOImesLwdOaW0UxUbhntASBz9qOqZF2+KESVK2X7JfAtLWUarQTIaH/zNJykH5IVeFidRqFjtRvsRzCGWevgeCNiPiuh3zdotNBtRsYiJB6xmD3rZgyN6Zh8jEo00YQqMp7xGRyPLkVGVrMY0lNJSkpqhDS+mb7Q96q2292UxzKF1bRA3z3380HvB3Rx/uzPglNjaRZqcQ1K78DDhbuQNAjljoAtDWyRud3O3J6LOWOy4QMszmfoj9z1IMKIJZvqt6OyuaN4nuH6rkV71C21npTp+8En4rqvFj5pDx8VyjiR4/wBbU6CmPJgVJlkE6NbFCIWG1Yey71T7jzQCx1USD1nejdB8kGGU8Ds9EdsNUR1WWs1vgYXZjY7j9Feo2sDMOB8UqcbHQdaNnZ7aAIyVs2kEZrH/ALXy5KxSvvTc9EqmMNBUeCqxdi00+KqUqjn65DkiNGnCo3WkGvkUMgKrXo48pI5OGrTsQrb01jZKpZajC3jezqNVzKowu0keq8bOC6twJeXprKBrkT3bfGVzn8Qbua9rXEZ6TujP4J3gWMqUnmcLgGncg5x981uwyvfsw+RBqNeu0aDiq6v/AHNG8VB12d8j4LLldVtVAS5pEtcII5g6rm99XYaFUsOmrTzb9dl0IuzmNA8pF5eVypdtlKNAJ5oPTscvk7fFbeu6maObe2SQOueRQl134QqNDbBTaavWJuaV9BT2WjCFEKPELpAb1B7lyni04bbU6we/b5LrdqspcZXLuPbLD2uAzl3kcwPilzWxi3HRXsL0WorPXdWkI/ZnJEzVhdlhOaU4NUlOhKQ2bYxHU2SjN22WIVexWRHrHThInI0dF+yUArkKOjopHFUEvsiwqWjTSsYrFOkokBszHG1H91980I/DqvhrO5Yqf/YfBafi2jNE9xWN4IaTVqxoA0+IJ+Up+PS/dAluP8ne6gl7TzCD3/dDbQ3Do5ubXcjyPQolTd2aR6D4JI1XSRwzmdvuWrRPbaY9oZt89vFUgurmmHTl9/NAr24UpPBe3sOgmRoe9unwTFP5K0VG0MT/AOluQ+ZSVqU5ogaeERz+ChfSlEIJNFPFNWvRZqSjQzA6hQI2jZf3J6kieg1XL/xHsH7klrZIId+UTmeq7g+7gGgTIg6eeSyF/cPAtIOhnbYiNUuW0MxunR8+WRxmRruOfULRXdXDhl/hDLTdJo1n03SC1xAPTb3QrVGlBk5H2hoe9Z5G3Fjd2jSWanKK0bEqNyOxZGJWos9jWGb2dLjxWyrZ7LCKUKcJ1Kyqy2gl0Vcj1NymaF5lmKs07OjQttDabVYYxOZQVW9b8o2dvbd2tmDNx8Nu8q6QFGU3xirYN4tcBRdPI+aDfhnd5l9TKHOw/wC3X3mPBAuIuIX2gknstHqtGg6nmeq2f4fXeaNmbj1cS+Nxi0B6rRgjchnm434+Hi/uf/UdBY2KbByMeRSA6qR47I759wTW05BW08+NblHSR0S1xLXEZZH4L1Maj7ySVj2D3FQAKrN3XqVORmkq1wJkqjWvlgyGfd9VchZNMTy69FGSAZMAdT80Lq3s46CENtFUnUkqWWo6JQttN+EMe1xaBIBHilq3cC52gB8c1zPERoYPTJX6F+12ARUJA2IBVA0D+OuBC8PtFNvaZPpGD+ZgE4mjcgajksAyiuz3ZxmMR9OIyPaAJGWxauf8XXTTp1BWs5Bs9bE5kaMePXp9ImQOR6LLni19SO7+FZYyl+VPv1/RmmscwyyctpzHcVpLo4ywwKrcQ9oZP8RoUETHUQVl77PQT8RNa6+P6+DpFj4gs1QZVA08njCffkfNEBUpkSHsI54m/Vck9CRoV4MdzHkoYpeAr1a/h/0de/aVFo7VWmP72qjbeOLLTHZJqHk0QP8Ac6AuYCmefkE4Uh396llofhsb+q/8L/VmlvPjutVkUwKTf6c3/wC46eCzznEmSSSdzPvSIjdFxVbS6GDs7vM4R9T0USbdHRUMXjQb0kVbBdhr1GsnCJGJ3st6Dcrr1y3KBTDQSQBrue9Ubh4Lo0mkw5zt3k8uQ2WquqnhpyddAt2LHwW+zx/4l5q8if0faPqsgNby+WSfZ26qOs6XHpknUakJxyhWZFR2vIOHQ/BT1KWf3Kjt7ZYT0I9yAAFaODoaD6RxO8rzeFabfWLie6Aj1b1VBW9UKJhIbLw/SjJvmqV4cJAiW5IvZNCpn6KcnZDEP4VqbJr+GKgaSM42WubqmM0crWGznFVkHuUVrZis7qWWGcbRHqVM8xyBkzAJcSNAFbvj+I7vKpfyP/K74FRxT0x2PJLG1OPa2ZNzCCQRBBII3BGRC8mO27h8AkK5bVOj6Bhy84Rk12k/5JF5RryAzkPXk1KzUd4USBKfFNmk4Quxr3l1Wi54EFpMikDEy7Lt8oBXVLmswNNkNa0drJrQBrGQGmixtxf+Ez89T/kthcH8Jnc7/kV0YxUFo8B5Pk5PIk5Tf7ekFnUAABsPevWkhrJ0DZPkFWqet/aVBeX8F35HfBEyD6bpEjdSMOaF2D+G3uCssVwBZgTLQZpu7j8FVpJK/qP7j81RkP/Z"/>
          <p:cNvSpPr>
            <a:spLocks noChangeAspect="1" noChangeArrowheads="1"/>
          </p:cNvSpPr>
          <p:nvPr/>
        </p:nvSpPr>
        <p:spPr bwMode="auto">
          <a:xfrm>
            <a:off x="307975" y="-1181100"/>
            <a:ext cx="20955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99404"/>
            <a:ext cx="20955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3428992" y="4220182"/>
            <a:ext cx="157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王力宏</a:t>
            </a:r>
            <a:endParaRPr lang="en-US" altLang="zh-CN" dirty="0" smtClean="0"/>
          </a:p>
          <a:p>
            <a:r>
              <a:rPr lang="en-US" dirty="0" err="1" smtClean="0"/>
              <a:t>wáng</a:t>
            </a:r>
            <a:r>
              <a:rPr lang="en-US" dirty="0" smtClean="0"/>
              <a:t> </a:t>
            </a:r>
            <a:r>
              <a:rPr lang="en-US" dirty="0" err="1" smtClean="0"/>
              <a:t>lì</a:t>
            </a:r>
            <a:r>
              <a:rPr lang="en-US" dirty="0" smtClean="0"/>
              <a:t> </a:t>
            </a:r>
            <a:r>
              <a:rPr lang="en-US" dirty="0" err="1" smtClean="0"/>
              <a:t>hóng</a:t>
            </a:r>
            <a:endParaRPr lang="en-US" altLang="zh-CN" dirty="0" smtClean="0"/>
          </a:p>
          <a:p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7143768" y="4786322"/>
            <a:ext cx="200023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 err="1" smtClean="0"/>
              <a:t>Karel</a:t>
            </a:r>
            <a:r>
              <a:rPr lang="en-US" altLang="zh-CN" sz="2500" dirty="0" smtClean="0"/>
              <a:t> </a:t>
            </a:r>
            <a:r>
              <a:rPr lang="en-US" altLang="zh-CN" sz="2500" dirty="0" err="1" smtClean="0"/>
              <a:t>Gott</a:t>
            </a:r>
            <a:endParaRPr lang="en-US" altLang="zh-CN" sz="2500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5108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同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cs-CZ" dirty="0" err="1"/>
              <a:t>tóng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4282" y="1285860"/>
            <a:ext cx="8686800" cy="5214974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我和你都是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1990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年出生的，我们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______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CN" dirty="0" err="1" smtClean="0">
                <a:latin typeface="標楷體" pitchFamily="65" charset="-120"/>
                <a:ea typeface="標楷體" pitchFamily="65" charset="-120"/>
              </a:rPr>
              <a:t>Klara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和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Lucie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都是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A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班的学生，他们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______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他们的英文名字都是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Kevin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，他们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______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我八点到学校，你也是，我们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______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到学校。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CN" dirty="0" smtClean="0"/>
          </a:p>
          <a:p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相同（一样）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←→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 不同（不一样）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Ａ跟Ｂ不同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TW" altLang="en-US" dirty="0"/>
          </a:p>
        </p:txBody>
      </p:sp>
      <p:sp>
        <p:nvSpPr>
          <p:cNvPr id="4" name="TextovéPole 3"/>
          <p:cNvSpPr txBox="1"/>
          <p:nvPr/>
        </p:nvSpPr>
        <p:spPr>
          <a:xfrm>
            <a:off x="6516216" y="1124744"/>
            <a:ext cx="1008112" cy="5539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000" dirty="0" smtClean="0"/>
              <a:t>同年</a:t>
            </a:r>
            <a:endParaRPr lang="cs-CZ" sz="3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7135788" y="1803987"/>
            <a:ext cx="1008112" cy="5539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000" dirty="0" smtClean="0"/>
              <a:t>同班</a:t>
            </a:r>
            <a:endParaRPr lang="cs-CZ" sz="3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668616" y="2442954"/>
            <a:ext cx="1008112" cy="5539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000" dirty="0" smtClean="0"/>
              <a:t>同名</a:t>
            </a:r>
            <a:endParaRPr lang="cs-CZ" sz="3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164560" y="2996952"/>
            <a:ext cx="1008112" cy="5539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000" dirty="0" smtClean="0"/>
              <a:t>同时</a:t>
            </a:r>
            <a:endParaRPr lang="cs-CZ" sz="3000" dirty="0"/>
          </a:p>
        </p:txBody>
      </p:sp>
      <p:sp>
        <p:nvSpPr>
          <p:cNvPr id="10" name="TextovéPole 6"/>
          <p:cNvSpPr txBox="1"/>
          <p:nvPr/>
        </p:nvSpPr>
        <p:spPr>
          <a:xfrm>
            <a:off x="3357554" y="4929198"/>
            <a:ext cx="5214974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000" dirty="0" smtClean="0">
                <a:latin typeface="標楷體" pitchFamily="65" charset="-120"/>
                <a:ea typeface="標楷體" pitchFamily="65" charset="-120"/>
              </a:rPr>
              <a:t>我们每天在不同的教室上课。</a:t>
            </a:r>
            <a:endParaRPr lang="en-US" altLang="zh-CN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CN" altLang="en-US" sz="3000" dirty="0" smtClean="0">
                <a:latin typeface="標楷體" pitchFamily="65" charset="-120"/>
                <a:ea typeface="標楷體" pitchFamily="65" charset="-120"/>
              </a:rPr>
              <a:t>我的课跟你的不同。</a:t>
            </a:r>
            <a:endParaRPr lang="en-US" altLang="zh-CN" sz="3000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054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印象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dirty="0" err="1" smtClean="0"/>
              <a:t>yìnxiàng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4282" y="1285860"/>
            <a:ext cx="8686800" cy="521497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你对～的印象怎么样？我对布尔诺的印象很好。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～给你什么样的印象？布尔诺给我很好的印象。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你对哪个地方的印象最好？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哪个城市给你的印象最好？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打印，打印机，复印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TW" altLang="en-US" dirty="0"/>
          </a:p>
        </p:txBody>
      </p:sp>
      <p:pic>
        <p:nvPicPr>
          <p:cNvPr id="28674" name="Picture 2" descr="http://www.oasky.com.tw/upload/product_cat/20090801015753.jpg"/>
          <p:cNvPicPr>
            <a:picLocks noChangeAspect="1" noChangeArrowheads="1"/>
          </p:cNvPicPr>
          <p:nvPr/>
        </p:nvPicPr>
        <p:blipFill>
          <a:blip r:embed="rId3"/>
          <a:srcRect l="12857" t="6818" r="17142"/>
          <a:stretch>
            <a:fillRect/>
          </a:stretch>
        </p:blipFill>
        <p:spPr bwMode="auto">
          <a:xfrm>
            <a:off x="5357818" y="3429000"/>
            <a:ext cx="3500462" cy="2928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059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42860"/>
            <a:ext cx="8229600" cy="1143000"/>
          </a:xfrm>
        </p:spPr>
        <p:txBody>
          <a:bodyPr/>
          <a:lstStyle/>
          <a:p>
            <a:r>
              <a:rPr lang="zh-CN" alt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成（</a:t>
            </a:r>
            <a:r>
              <a:rPr lang="en-US" sz="5000" dirty="0" err="1" smtClean="0"/>
              <a:t>chéng</a:t>
            </a:r>
            <a:r>
              <a:rPr lang="zh-CN" alt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）</a:t>
            </a:r>
            <a:endParaRPr lang="zh-TW" alt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4282" y="1571612"/>
            <a:ext cx="8686800" cy="5214974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</a:t>
            </a:r>
            <a:r>
              <a:rPr lang="zh-CN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跟</a:t>
            </a:r>
            <a:r>
              <a:rPr lang="en-US" altLang="zh-CN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</a:t>
            </a:r>
            <a:r>
              <a:rPr lang="zh-CN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成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了好朋友／情人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	</a:t>
            </a:r>
          </a:p>
          <a:p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他的梦想是成为医生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后来他成了医生。</a:t>
            </a:r>
            <a:endParaRPr lang="en-US" altLang="zh-CN" dirty="0">
              <a:latin typeface="標楷體" pitchFamily="65" charset="-120"/>
              <a:ea typeface="標楷體" pitchFamily="65" charset="-120"/>
            </a:endParaRPr>
          </a:p>
          <a:p>
            <a:endParaRPr lang="en-US" altLang="zh-CN" dirty="0" smtClean="0"/>
          </a:p>
          <a:p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你想</a:t>
            </a:r>
            <a:r>
              <a:rPr lang="zh-CN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成为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dirty="0" err="1" smtClean="0"/>
              <a:t>wéi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医生吗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→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我想成为医生。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→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我不想成为医生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我想成为</a:t>
            </a:r>
            <a:r>
              <a:rPr lang="zh-CN" altLang="en-US" dirty="0">
                <a:latin typeface="標楷體" pitchFamily="65" charset="-120"/>
                <a:ea typeface="標楷體" pitchFamily="65" charset="-120"/>
              </a:rPr>
              <a:t>明星。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TW" altLang="en-US" dirty="0"/>
          </a:p>
        </p:txBody>
      </p:sp>
      <p:sp>
        <p:nvSpPr>
          <p:cNvPr id="4" name="TextovéPole 3"/>
          <p:cNvSpPr txBox="1"/>
          <p:nvPr/>
        </p:nvSpPr>
        <p:spPr>
          <a:xfrm>
            <a:off x="571472" y="5332413"/>
            <a:ext cx="7572428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500" dirty="0" smtClean="0">
                <a:latin typeface="標楷體" pitchFamily="65" charset="-120"/>
                <a:ea typeface="標楷體" pitchFamily="65" charset="-120"/>
              </a:rPr>
              <a:t>作家</a:t>
            </a:r>
            <a:r>
              <a:rPr lang="zh-CN" altLang="en-US" sz="2500" dirty="0" smtClean="0"/>
              <a:t>　</a:t>
            </a:r>
            <a:r>
              <a:rPr lang="en-US" sz="2500" dirty="0" smtClean="0"/>
              <a:t> </a:t>
            </a:r>
            <a:r>
              <a:rPr lang="en-US" sz="2500" dirty="0" err="1" smtClean="0"/>
              <a:t>zuòjiā</a:t>
            </a:r>
            <a:r>
              <a:rPr lang="en-US" sz="2500" dirty="0" smtClean="0"/>
              <a:t> </a:t>
            </a:r>
            <a:r>
              <a:rPr lang="zh-TW" altLang="en-US" sz="2500" dirty="0" smtClean="0"/>
              <a:t>  </a:t>
            </a:r>
            <a:r>
              <a:rPr lang="en-US" sz="2500" dirty="0" smtClean="0">
                <a:solidFill>
                  <a:srgbClr val="C00000"/>
                </a:solidFill>
              </a:rPr>
              <a:t>writer </a:t>
            </a:r>
            <a:r>
              <a:rPr lang="zh-CN" altLang="en-US" sz="2500" dirty="0" smtClean="0"/>
              <a:t>　　</a:t>
            </a:r>
            <a:r>
              <a:rPr lang="zh-CN" altLang="en-US" sz="2500" dirty="0" smtClean="0">
                <a:latin typeface="標楷體" pitchFamily="65" charset="-120"/>
                <a:ea typeface="標楷體" pitchFamily="65" charset="-120"/>
              </a:rPr>
              <a:t>翻译</a:t>
            </a:r>
            <a:r>
              <a:rPr lang="zh-TW" altLang="en-US" sz="2500" dirty="0" smtClean="0"/>
              <a:t>　</a:t>
            </a:r>
            <a:r>
              <a:rPr lang="en-US" sz="2500" dirty="0" smtClean="0"/>
              <a:t> </a:t>
            </a:r>
            <a:r>
              <a:rPr lang="en-US" sz="2500" dirty="0" err="1" smtClean="0"/>
              <a:t>fānyì</a:t>
            </a:r>
            <a:r>
              <a:rPr lang="zh-CN" altLang="en-US" sz="2500" dirty="0" smtClean="0"/>
              <a:t> </a:t>
            </a:r>
            <a:r>
              <a:rPr lang="zh-TW" altLang="en-US" sz="2500" dirty="0" smtClean="0"/>
              <a:t>    </a:t>
            </a:r>
            <a:r>
              <a:rPr lang="en-US" sz="2800" dirty="0" smtClean="0">
                <a:solidFill>
                  <a:srgbClr val="C00000"/>
                </a:solidFill>
              </a:rPr>
              <a:t>interpreter </a:t>
            </a:r>
            <a:r>
              <a:rPr lang="zh-CN" altLang="en-US" sz="2500" dirty="0" smtClean="0"/>
              <a:t>　　　　　　</a:t>
            </a:r>
            <a:endParaRPr lang="en-US" altLang="zh-CN" sz="2500" dirty="0" smtClean="0"/>
          </a:p>
          <a:p>
            <a:r>
              <a:rPr lang="zh-CN" altLang="en-US" sz="2500" dirty="0" smtClean="0">
                <a:latin typeface="標楷體" pitchFamily="65" charset="-120"/>
                <a:ea typeface="標楷體" pitchFamily="65" charset="-120"/>
              </a:rPr>
              <a:t>画家</a:t>
            </a:r>
            <a:r>
              <a:rPr lang="zh-CN" altLang="en-US" sz="2500" dirty="0" smtClean="0"/>
              <a:t>　</a:t>
            </a:r>
            <a:r>
              <a:rPr lang="en-US" sz="2500" dirty="0" smtClean="0"/>
              <a:t> </a:t>
            </a:r>
            <a:r>
              <a:rPr lang="en-US" sz="2500" dirty="0" err="1" smtClean="0"/>
              <a:t>huàjiā</a:t>
            </a:r>
            <a:r>
              <a:rPr lang="en-US" sz="2500" dirty="0" smtClean="0"/>
              <a:t>  </a:t>
            </a:r>
            <a:r>
              <a:rPr lang="en-US" sz="2500" dirty="0" smtClean="0">
                <a:solidFill>
                  <a:srgbClr val="C00000"/>
                </a:solidFill>
              </a:rPr>
              <a:t>painter </a:t>
            </a:r>
            <a:r>
              <a:rPr lang="zh-CN" altLang="en-US" sz="2500" dirty="0" smtClean="0"/>
              <a:t>　</a:t>
            </a:r>
            <a:r>
              <a:rPr lang="zh-TW" altLang="en-US" sz="2500" dirty="0" smtClean="0"/>
              <a:t>  </a:t>
            </a:r>
            <a:r>
              <a:rPr lang="zh-CN" altLang="en-US" sz="2500" dirty="0" smtClean="0">
                <a:latin typeface="標楷體" pitchFamily="65" charset="-120"/>
                <a:ea typeface="標楷體" pitchFamily="65" charset="-120"/>
              </a:rPr>
              <a:t>警察</a:t>
            </a:r>
            <a:r>
              <a:rPr lang="zh-CN" altLang="en-US" sz="2500" dirty="0" smtClean="0"/>
              <a:t>　</a:t>
            </a:r>
            <a:r>
              <a:rPr lang="en-US" sz="2500" dirty="0" smtClean="0"/>
              <a:t> </a:t>
            </a:r>
            <a:r>
              <a:rPr lang="en-US" sz="2500" dirty="0" err="1" smtClean="0"/>
              <a:t>jǐngchá</a:t>
            </a:r>
            <a:r>
              <a:rPr lang="zh-TW" altLang="en-US" sz="2500" dirty="0" smtClean="0"/>
              <a:t>  </a:t>
            </a:r>
            <a:r>
              <a:rPr lang="en-US" sz="2800" dirty="0" smtClean="0">
                <a:solidFill>
                  <a:srgbClr val="C00000"/>
                </a:solidFill>
              </a:rPr>
              <a:t>police</a:t>
            </a:r>
            <a:endParaRPr lang="cs-CZ" sz="25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zh-CN" alt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演</a:t>
            </a:r>
            <a:r>
              <a:rPr lang="zh-TW" alt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5000" dirty="0" err="1"/>
              <a:t>yǎn</a:t>
            </a:r>
            <a:r>
              <a:rPr lang="en-US" altLang="zh-TW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zh-TW" alt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8670" y="1285860"/>
            <a:ext cx="8686800" cy="5214974"/>
          </a:xfrm>
        </p:spPr>
        <p:txBody>
          <a:bodyPr>
            <a:normAutofit/>
          </a:bodyPr>
          <a:lstStyle/>
          <a:p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演电影，开演，演员，演戏</a:t>
            </a:r>
            <a:r>
              <a:rPr lang="zh-CN" altLang="en-US" dirty="0" smtClean="0"/>
              <a:t>（</a:t>
            </a:r>
            <a:r>
              <a:rPr lang="cs-CZ" dirty="0" err="1"/>
              <a:t>xì</a:t>
            </a:r>
            <a:r>
              <a:rPr lang="zh-CN" altLang="en-US" dirty="0" smtClean="0"/>
              <a:t>）</a:t>
            </a:r>
            <a:endParaRPr lang="en-US" altLang="zh-TW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TW" altLang="en-US" dirty="0"/>
          </a:p>
        </p:txBody>
      </p:sp>
      <p:pic>
        <p:nvPicPr>
          <p:cNvPr id="50178" name="Picture 2" descr="http://www.soa.org.hk/promotion/sum11/pic/cam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756748"/>
            <a:ext cx="4629154" cy="3129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zh-TW" alt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费</a:t>
            </a:r>
            <a:r>
              <a:rPr lang="zh-TW" alt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5000" dirty="0" smtClean="0"/>
              <a:t>fèi</a:t>
            </a:r>
            <a:r>
              <a:rPr lang="en-US" altLang="zh-TW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CN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endParaRPr lang="zh-TW" alt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5720" y="1903433"/>
            <a:ext cx="9115460" cy="4525963"/>
          </a:xfrm>
        </p:spPr>
        <p:txBody>
          <a:bodyPr/>
          <a:lstStyle/>
          <a:p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费时，费力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你觉得做什么事很费力气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marL="0" indent="0"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搬家</a:t>
            </a:r>
            <a:r>
              <a:rPr lang="zh-CN" altLang="en-US" dirty="0" smtClean="0"/>
              <a:t>（</a:t>
            </a:r>
            <a:r>
              <a:rPr lang="cs-CZ" dirty="0" smtClean="0"/>
              <a:t>bānjiā</a:t>
            </a:r>
            <a:r>
              <a:rPr lang="zh-CN" altLang="en-US" dirty="0" smtClean="0"/>
              <a:t> </a:t>
            </a:r>
            <a:r>
              <a:rPr lang="en-US" altLang="zh-CN" dirty="0" smtClean="0">
                <a:solidFill>
                  <a:srgbClr val="C00000"/>
                </a:solidFill>
              </a:rPr>
              <a:t>move</a:t>
            </a:r>
            <a:r>
              <a:rPr lang="zh-CN" altLang="en-US" dirty="0" smtClean="0"/>
              <a:t>）／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打扫</a:t>
            </a:r>
            <a:r>
              <a:rPr lang="zh-CN" altLang="en-US" dirty="0" smtClean="0"/>
              <a:t>（</a:t>
            </a:r>
            <a:r>
              <a:rPr lang="cs-CZ" dirty="0" smtClean="0"/>
              <a:t> dǎsǎo </a:t>
            </a:r>
            <a:r>
              <a:rPr lang="en-US" dirty="0" smtClean="0">
                <a:solidFill>
                  <a:srgbClr val="C00000"/>
                </a:solidFill>
              </a:rPr>
              <a:t>clean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做饭／打球 </a:t>
            </a:r>
            <a:r>
              <a:rPr lang="en-US" altLang="zh-CN" dirty="0" smtClean="0"/>
              <a:t>...</a:t>
            </a:r>
          </a:p>
          <a:p>
            <a:endParaRPr lang="zh-TW" altLang="en-US" dirty="0"/>
          </a:p>
        </p:txBody>
      </p:sp>
      <p:pic>
        <p:nvPicPr>
          <p:cNvPr id="29698" name="Picture 2" descr="http://ww1.sinaimg.cn/mw600/4aea6317jw1dwfpooukna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714488"/>
            <a:ext cx="3790950" cy="2809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zh-CN" alt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力气 </a:t>
            </a:r>
            <a:r>
              <a:rPr lang="en-US" altLang="zh-CN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sz="5000" dirty="0" err="1" smtClean="0"/>
              <a:t>lìqi</a:t>
            </a:r>
            <a:r>
              <a:rPr lang="en-US" altLang="zh-CN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endParaRPr lang="cs-CZ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17681"/>
            <a:ext cx="8229600" cy="4525963"/>
          </a:xfrm>
        </p:spPr>
        <p:txBody>
          <a:bodyPr/>
          <a:lstStyle/>
          <a:p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生气，人气（</a:t>
            </a:r>
            <a:r>
              <a:rPr lang="cs-CZ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popularity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），冷气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费了很大力气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他的力气很大。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他的人气很高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←→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很低</a:t>
            </a:r>
            <a:r>
              <a:rPr lang="en-US" altLang="zh-CN" dirty="0" smtClean="0"/>
              <a:t>	</a:t>
            </a:r>
            <a:endParaRPr lang="en-US" dirty="0" smtClean="0"/>
          </a:p>
        </p:txBody>
      </p:sp>
      <p:pic>
        <p:nvPicPr>
          <p:cNvPr id="48130" name="Picture 2" descr="http://a4.att.hudong.com/77/99/01300000095850120826992858640_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214682"/>
            <a:ext cx="3643318" cy="36433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91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4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147</Template>
  <TotalTime>433</TotalTime>
  <Words>1667</Words>
  <Application>Microsoft Office PowerPoint</Application>
  <PresentationFormat>Předvádění na obrazovce (4:3)</PresentationFormat>
  <Paragraphs>280</Paragraphs>
  <Slides>29</Slides>
  <Notes>20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147</vt:lpstr>
      <vt:lpstr>16课  约会</vt:lpstr>
      <vt:lpstr>Prezentace aplikace PowerPoint</vt:lpstr>
      <vt:lpstr>跟+人+约会 (yuēhuì)</vt:lpstr>
      <vt:lpstr>同 (tóng)</vt:lpstr>
      <vt:lpstr>印象 (yìnxiàng)</vt:lpstr>
      <vt:lpstr>成（chéng）</vt:lpstr>
      <vt:lpstr>演 (yǎn)</vt:lpstr>
      <vt:lpstr>费 (fèi)　</vt:lpstr>
      <vt:lpstr>力气 (lìqi)</vt:lpstr>
      <vt:lpstr>俩（liǎng）</vt:lpstr>
      <vt:lpstr>后天(hòutiān)</vt:lpstr>
      <vt:lpstr>一言为定 (yì yán wéi dìng) </vt:lpstr>
      <vt:lpstr>Prezentace aplikace PowerPoint</vt:lpstr>
      <vt:lpstr>得  descriptive complements</vt:lpstr>
      <vt:lpstr>得  descriptive complements</vt:lpstr>
      <vt:lpstr>得  descriptive complements</vt:lpstr>
      <vt:lpstr>得 *明天考试，请准备得很好 你慢慢儿吃←→他吃得很慢 你快点儿写←→我写得很快 </vt:lpstr>
      <vt:lpstr>得/不  potential complements</vt:lpstr>
      <vt:lpstr>得/不  potential complements</vt:lpstr>
      <vt:lpstr>得/不 potential complements</vt:lpstr>
      <vt:lpstr>得/不 potential complements</vt:lpstr>
      <vt:lpstr>就 only</vt:lpstr>
      <vt:lpstr>Prezentace aplikace PowerPoint</vt:lpstr>
      <vt:lpstr>Prezentace aplikace PowerPoint</vt:lpstr>
      <vt:lpstr>Prezentace aplikace PowerPoint</vt:lpstr>
      <vt:lpstr>Complete the following paragraph about your boyfriend/girlfriend/new friend</vt:lpstr>
      <vt:lpstr>回家作业: 作业本p.119-122 &amp; 125</vt:lpstr>
      <vt:lpstr>快 + 时间/Verb +了</vt:lpstr>
      <vt:lpstr>就/才</vt:lpstr>
    </vt:vector>
  </TitlesOfParts>
  <Company>C.M.T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shuyu</dc:creator>
  <cp:lastModifiedBy>Shu-Yu Lin</cp:lastModifiedBy>
  <cp:revision>55</cp:revision>
  <dcterms:created xsi:type="dcterms:W3CDTF">2014-09-21T09:32:43Z</dcterms:created>
  <dcterms:modified xsi:type="dcterms:W3CDTF">2014-09-25T13:11:31Z</dcterms:modified>
</cp:coreProperties>
</file>