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2" r:id="rId9"/>
    <p:sldId id="294" r:id="rId10"/>
    <p:sldId id="293" r:id="rId11"/>
    <p:sldId id="295" r:id="rId12"/>
    <p:sldId id="292" r:id="rId13"/>
    <p:sldId id="297" r:id="rId14"/>
    <p:sldId id="298" r:id="rId15"/>
    <p:sldId id="265" r:id="rId16"/>
    <p:sldId id="268" r:id="rId17"/>
    <p:sldId id="271" r:id="rId18"/>
    <p:sldId id="299" r:id="rId19"/>
    <p:sldId id="300" r:id="rId20"/>
    <p:sldId id="280" r:id="rId21"/>
    <p:sldId id="281" r:id="rId22"/>
    <p:sldId id="287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33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3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9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2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0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61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36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8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1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3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204A2-20DA-4CF3-ADBF-F2A0EACA61D0}" type="datetimeFigureOut">
              <a:rPr lang="en-GB" smtClean="0"/>
              <a:t>09/10/2014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BD92F-75B9-409F-8458-886A6BE20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14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TheBoxerRebellion" TargetMode="External"/><Relationship Id="rId2" Type="http://schemas.openxmlformats.org/officeDocument/2006/relationships/hyperlink" Target="https://www.youtube.com/watch?v=F4QdEKjEg8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ayYzeW4E3o" TargetMode="External"/><Relationship Id="rId4" Type="http://schemas.openxmlformats.org/officeDocument/2006/relationships/hyperlink" Target="http://www.imdb.com/title/tt005680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ilitera.lib.ru/memo/russian/korsakov_vv/index.html" TargetMode="External"/><Relationship Id="rId2" Type="http://schemas.openxmlformats.org/officeDocument/2006/relationships/hyperlink" Target="http://az.lib.ru/k/korsakow_w_w/text_1902_verovania_kitaytzev_oldorfo.s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ilitera.lib.ru/memo/russian/korsakov_vv/index.html" TargetMode="External"/><Relationship Id="rId2" Type="http://schemas.openxmlformats.org/officeDocument/2006/relationships/hyperlink" Target="http://az.lib.ru/k/korsakow_w_w/text_1902_verovania_kitaytzev_oldorf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sz="8000" b="1" dirty="0" err="1" smtClean="0"/>
              <a:t>Pekinské</a:t>
            </a:r>
            <a:r>
              <a:rPr lang="cs-CZ" sz="8000" b="1" dirty="0" smtClean="0"/>
              <a:t> události</a:t>
            </a:r>
            <a:endParaRPr lang="en-GB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Osobní vzpomínky z obléhání </a:t>
            </a:r>
            <a:r>
              <a:rPr lang="cs-CZ" sz="3200" b="1" dirty="0" err="1" smtClean="0"/>
              <a:t>velvyslanectev</a:t>
            </a:r>
            <a:r>
              <a:rPr lang="cs-CZ" sz="3200" b="1" dirty="0" smtClean="0"/>
              <a:t> v </a:t>
            </a:r>
            <a:r>
              <a:rPr lang="cs-CZ" sz="3200" b="1" dirty="0" err="1" smtClean="0"/>
              <a:t>Pekině</a:t>
            </a:r>
            <a:endParaRPr lang="cs-CZ" sz="3200" b="1" dirty="0" smtClean="0"/>
          </a:p>
          <a:p>
            <a:r>
              <a:rPr lang="cs-CZ" sz="3200" b="1" dirty="0" smtClean="0"/>
              <a:t>Květen - srpen 1900</a:t>
            </a:r>
          </a:p>
          <a:p>
            <a:endParaRPr lang="cs-CZ" sz="3200" b="1" dirty="0" smtClean="0"/>
          </a:p>
          <a:p>
            <a:r>
              <a:rPr lang="cs-CZ" sz="4000" b="1" dirty="0" smtClean="0"/>
              <a:t>Korsakov V. V.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Japonsko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Japonsko-čínská válka 1894-1895</a:t>
            </a:r>
          </a:p>
          <a:p>
            <a:r>
              <a:rPr lang="cs-CZ" dirty="0" smtClean="0"/>
              <a:t>Protektorát na </a:t>
            </a:r>
            <a:r>
              <a:rPr lang="cs-CZ" dirty="0" err="1" smtClean="0"/>
              <a:t>Taiwanu</a:t>
            </a:r>
            <a:r>
              <a:rPr lang="cs-CZ" dirty="0" smtClean="0"/>
              <a:t>, </a:t>
            </a:r>
            <a:r>
              <a:rPr lang="cs-CZ" dirty="0" err="1" smtClean="0"/>
              <a:t>Peskadorských</a:t>
            </a:r>
            <a:r>
              <a:rPr lang="cs-CZ" dirty="0" smtClean="0"/>
              <a:t> ostrovech a později i na území </a:t>
            </a:r>
            <a:r>
              <a:rPr lang="cs-CZ" dirty="0" err="1" smtClean="0"/>
              <a:t>Korei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99" y="1825625"/>
            <a:ext cx="4767802" cy="4351338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64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Británie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1876 – dohoda v </a:t>
            </a:r>
            <a:r>
              <a:rPr lang="cs-CZ" dirty="0" err="1" smtClean="0"/>
              <a:t>Chefoo</a:t>
            </a:r>
            <a:r>
              <a:rPr lang="cs-CZ" dirty="0" smtClean="0"/>
              <a:t> ohledně horního a dolního toku Dlouhé řeky</a:t>
            </a:r>
          </a:p>
          <a:p>
            <a:r>
              <a:rPr lang="cs-CZ" dirty="0" smtClean="0"/>
              <a:t>1885 – připojení Barmy</a:t>
            </a:r>
          </a:p>
          <a:p>
            <a:r>
              <a:rPr lang="cs-CZ" dirty="0" smtClean="0"/>
              <a:t>1898 – kromě Hongkongu připojen též </a:t>
            </a:r>
            <a:r>
              <a:rPr lang="cs-CZ" dirty="0" err="1" smtClean="0"/>
              <a:t>Jiulong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32" y="1825625"/>
            <a:ext cx="4738936" cy="4351338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60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Německo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1897 – oblast </a:t>
            </a:r>
            <a:r>
              <a:rPr lang="cs-CZ" dirty="0" err="1" smtClean="0"/>
              <a:t>Jiaozhou</a:t>
            </a:r>
            <a:r>
              <a:rPr lang="cs-CZ" dirty="0" smtClean="0"/>
              <a:t> (pol. </a:t>
            </a:r>
            <a:r>
              <a:rPr lang="cs-CZ" dirty="0" err="1" smtClean="0"/>
              <a:t>Shandong</a:t>
            </a:r>
            <a:r>
              <a:rPr lang="cs-CZ" dirty="0" smtClean="0"/>
              <a:t>)</a:t>
            </a:r>
          </a:p>
          <a:p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16" y="1825625"/>
            <a:ext cx="4632767" cy="4351338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870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Rusko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smtClean="0"/>
              <a:t>1871</a:t>
            </a:r>
            <a:r>
              <a:rPr lang="cs-CZ" b="1" dirty="0"/>
              <a:t> </a:t>
            </a:r>
            <a:r>
              <a:rPr lang="cs-CZ" b="1" dirty="0" smtClean="0"/>
              <a:t>– 1881 </a:t>
            </a:r>
            <a:r>
              <a:rPr lang="cs-CZ" dirty="0" smtClean="0"/>
              <a:t>oblast</a:t>
            </a:r>
            <a:r>
              <a:rPr lang="en-GB" dirty="0" smtClean="0"/>
              <a:t> Ili </a:t>
            </a:r>
            <a:endParaRPr lang="cs-CZ" dirty="0" smtClean="0"/>
          </a:p>
          <a:p>
            <a:r>
              <a:rPr lang="en-GB" b="1" dirty="0" smtClean="0"/>
              <a:t>1895-1898</a:t>
            </a:r>
            <a:r>
              <a:rPr lang="en-GB" dirty="0" smtClean="0"/>
              <a:t> </a:t>
            </a:r>
            <a:r>
              <a:rPr lang="cs-CZ" dirty="0" smtClean="0"/>
              <a:t>- </a:t>
            </a:r>
            <a:r>
              <a:rPr lang="en-GB" dirty="0" smtClean="0"/>
              <a:t>pol. </a:t>
            </a:r>
            <a:r>
              <a:rPr lang="en-GB" dirty="0" err="1" smtClean="0"/>
              <a:t>Liodong</a:t>
            </a:r>
            <a:r>
              <a:rPr lang="en-GB" dirty="0" smtClean="0"/>
              <a:t> a </a:t>
            </a:r>
            <a:r>
              <a:rPr lang="en-GB" dirty="0" err="1" smtClean="0"/>
              <a:t>přístavy</a:t>
            </a:r>
            <a:r>
              <a:rPr lang="en-GB" dirty="0" smtClean="0"/>
              <a:t> Dalia</a:t>
            </a:r>
            <a:r>
              <a:rPr lang="cs-CZ" dirty="0" smtClean="0"/>
              <a:t>n a </a:t>
            </a:r>
            <a:r>
              <a:rPr lang="en-GB" dirty="0" err="1" smtClean="0"/>
              <a:t>Lüshun</a:t>
            </a:r>
            <a:r>
              <a:rPr lang="en-GB" dirty="0" smtClean="0"/>
              <a:t> (Port Arthur)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01" y="1825625"/>
            <a:ext cx="4695998" cy="4351338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64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Imperialismus v Číně</a:t>
            </a:r>
            <a:endParaRPr lang="en-GB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099" y="1825625"/>
            <a:ext cx="4767802" cy="4351338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85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Postavení misionářů v Číně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Vztah </a:t>
            </a:r>
            <a:r>
              <a:rPr lang="cs-CZ" dirty="0" err="1" smtClean="0"/>
              <a:t>číňanů</a:t>
            </a:r>
            <a:r>
              <a:rPr lang="cs-CZ" dirty="0" smtClean="0"/>
              <a:t> k misionářům</a:t>
            </a:r>
          </a:p>
          <a:p>
            <a:r>
              <a:rPr lang="cs-CZ" dirty="0" smtClean="0"/>
              <a:t>Důvody čínských konvertitů vstříc křesťanství</a:t>
            </a:r>
          </a:p>
          <a:p>
            <a:r>
              <a:rPr lang="cs-CZ" dirty="0" smtClean="0"/>
              <a:t>Katoličtí misionáři na pol. </a:t>
            </a:r>
            <a:r>
              <a:rPr lang="cs-CZ" dirty="0" err="1" smtClean="0"/>
              <a:t>Shandong</a:t>
            </a:r>
            <a:endParaRPr lang="cs-CZ" dirty="0" smtClean="0"/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53" y="3778584"/>
            <a:ext cx="5869693" cy="220551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09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100 dní reforem r. 1898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6334" y="1609964"/>
            <a:ext cx="10515600" cy="4351338"/>
          </a:xfrm>
        </p:spPr>
        <p:txBody>
          <a:bodyPr/>
          <a:lstStyle/>
          <a:p>
            <a:r>
              <a:rPr lang="cs-CZ" dirty="0" smtClean="0"/>
              <a:t>Choroba císařovny </a:t>
            </a:r>
            <a:r>
              <a:rPr lang="cs-CZ" dirty="0" err="1" smtClean="0"/>
              <a:t>Cixi</a:t>
            </a:r>
            <a:r>
              <a:rPr lang="cs-CZ" dirty="0" smtClean="0"/>
              <a:t> (</a:t>
            </a:r>
            <a:r>
              <a:rPr lang="zh-CN" altLang="en-US" dirty="0" smtClean="0"/>
              <a:t>慈禧太后</a:t>
            </a:r>
            <a:r>
              <a:rPr lang="cs-CZ" altLang="zh-CN" dirty="0" smtClean="0"/>
              <a:t>)</a:t>
            </a:r>
          </a:p>
          <a:p>
            <a:r>
              <a:rPr lang="cs-CZ" dirty="0" smtClean="0"/>
              <a:t>Reformy mladého císaře </a:t>
            </a:r>
            <a:r>
              <a:rPr lang="cs-CZ" dirty="0" err="1" smtClean="0"/>
              <a:t>Guangxu</a:t>
            </a:r>
            <a:r>
              <a:rPr lang="cs-CZ" dirty="0" smtClean="0"/>
              <a:t> </a:t>
            </a:r>
            <a:r>
              <a:rPr lang="zh-CN" altLang="en-US" dirty="0" smtClean="0"/>
              <a:t>光绪</a:t>
            </a:r>
            <a:r>
              <a:rPr lang="cs-CZ" altLang="zh-CN" dirty="0" smtClean="0"/>
              <a:t> </a:t>
            </a:r>
          </a:p>
          <a:p>
            <a:r>
              <a:rPr lang="cs-CZ" dirty="0" smtClean="0"/>
              <a:t>Následky reforem</a:t>
            </a:r>
            <a:endParaRPr lang="en-GB" dirty="0" smtClean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39534"/>
            <a:ext cx="2175307" cy="2897113"/>
          </a:xfrm>
          <a:prstGeom prst="rect">
            <a:avLst/>
          </a:prstGeom>
          <a:ln w="76200">
            <a:solidFill>
              <a:schemeClr val="tx1"/>
            </a:solidFill>
            <a:prstDash val="solid"/>
          </a:ln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42" y="3286230"/>
            <a:ext cx="2357225" cy="32037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3633039" y="4292566"/>
            <a:ext cx="1457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/>
              <a:t>Guangxu</a:t>
            </a:r>
            <a:r>
              <a:rPr lang="cs-CZ" b="1" dirty="0" smtClean="0"/>
              <a:t> </a:t>
            </a:r>
          </a:p>
          <a:p>
            <a:pPr algn="ctr"/>
            <a:r>
              <a:rPr lang="zh-CN" altLang="en-US" b="1" dirty="0" smtClean="0"/>
              <a:t>光绪</a:t>
            </a:r>
            <a:endParaRPr lang="cs-CZ" altLang="zh-CN" b="1" dirty="0" smtClean="0"/>
          </a:p>
          <a:p>
            <a:pPr algn="ctr"/>
            <a:r>
              <a:rPr lang="cs-CZ" b="1" dirty="0" smtClean="0"/>
              <a:t>(</a:t>
            </a:r>
            <a:r>
              <a:rPr lang="en-GB" b="1" dirty="0" smtClean="0"/>
              <a:t>1871</a:t>
            </a:r>
            <a:r>
              <a:rPr lang="en-GB" b="1" dirty="0"/>
              <a:t> – </a:t>
            </a:r>
            <a:r>
              <a:rPr lang="en-GB" b="1" dirty="0" smtClean="0"/>
              <a:t>1908</a:t>
            </a:r>
            <a:r>
              <a:rPr lang="cs-CZ" b="1" dirty="0" smtClean="0"/>
              <a:t>)</a:t>
            </a:r>
            <a:endParaRPr lang="en-GB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22774" y="4292566"/>
            <a:ext cx="14798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 smtClean="0"/>
              <a:t>Cixi</a:t>
            </a:r>
            <a:r>
              <a:rPr lang="cs-CZ" b="1" dirty="0" smtClean="0"/>
              <a:t> </a:t>
            </a:r>
          </a:p>
          <a:p>
            <a:pPr algn="ctr"/>
            <a:r>
              <a:rPr lang="zh-CN" altLang="en-US" b="1" dirty="0" smtClean="0"/>
              <a:t>慈禧太后</a:t>
            </a:r>
            <a:endParaRPr lang="cs-CZ" altLang="zh-CN" b="1" dirty="0" smtClean="0"/>
          </a:p>
          <a:p>
            <a:pPr algn="ctr"/>
            <a:r>
              <a:rPr lang="cs-CZ" b="1" dirty="0" smtClean="0"/>
              <a:t>(</a:t>
            </a:r>
            <a:r>
              <a:rPr lang="en-GB" b="1" dirty="0" smtClean="0"/>
              <a:t>1835 –</a:t>
            </a:r>
            <a:r>
              <a:rPr lang="cs-CZ" b="1" dirty="0" smtClean="0"/>
              <a:t> </a:t>
            </a:r>
            <a:r>
              <a:rPr lang="en-GB" b="1" dirty="0" smtClean="0"/>
              <a:t>1908</a:t>
            </a:r>
            <a:r>
              <a:rPr lang="cs-CZ" b="1" dirty="0" smtClean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4441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Boxerské povstání</a:t>
            </a:r>
            <a:br>
              <a:rPr lang="cs-CZ" b="1" dirty="0" smtClean="0"/>
            </a:br>
            <a:r>
              <a:rPr lang="cs-CZ" sz="4000" b="1" dirty="0" smtClean="0"/>
              <a:t>1898-1901</a:t>
            </a:r>
            <a:endParaRPr lang="en-GB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= </a:t>
            </a:r>
            <a:r>
              <a:rPr lang="en-GB" dirty="0" smtClean="0"/>
              <a:t>Y</a:t>
            </a:r>
            <a:r>
              <a:rPr lang="cs-CZ" dirty="0" smtClean="0"/>
              <a:t>i</a:t>
            </a:r>
            <a:r>
              <a:rPr lang="en-GB" dirty="0" smtClean="0"/>
              <a:t>h</a:t>
            </a:r>
            <a:r>
              <a:rPr lang="cs-CZ" dirty="0" smtClean="0"/>
              <a:t>e</a:t>
            </a:r>
            <a:r>
              <a:rPr lang="en-GB" dirty="0" err="1" smtClean="0"/>
              <a:t>tu</a:t>
            </a:r>
            <a:r>
              <a:rPr lang="cs-CZ" dirty="0" smtClean="0"/>
              <a:t>a</a:t>
            </a:r>
            <a:r>
              <a:rPr lang="en-GB" dirty="0" smtClean="0"/>
              <a:t>n</a:t>
            </a:r>
            <a:r>
              <a:rPr lang="cs-CZ" dirty="0" smtClean="0"/>
              <a:t> </a:t>
            </a:r>
            <a:r>
              <a:rPr lang="zh-CN" altLang="en-US" dirty="0" smtClean="0"/>
              <a:t>义和团</a:t>
            </a:r>
            <a:endParaRPr lang="cs-CZ" altLang="zh-CN" dirty="0" smtClean="0"/>
          </a:p>
          <a:p>
            <a:r>
              <a:rPr lang="cs-CZ" dirty="0" smtClean="0"/>
              <a:t>Důvody vzniku společenství </a:t>
            </a:r>
            <a:r>
              <a:rPr lang="cs-CZ" dirty="0" err="1" smtClean="0"/>
              <a:t>Yihetuan</a:t>
            </a:r>
            <a:endParaRPr lang="cs-CZ" dirty="0" smtClean="0"/>
          </a:p>
          <a:p>
            <a:r>
              <a:rPr lang="cs-CZ" dirty="0" smtClean="0"/>
              <a:t>Charakteristické znaky boxerů a jejich posvátný rituál</a:t>
            </a:r>
          </a:p>
          <a:p>
            <a:r>
              <a:rPr lang="cs-CZ" dirty="0" smtClean="0"/>
              <a:t>Průběh boxerského povstání</a:t>
            </a:r>
          </a:p>
          <a:p>
            <a:pPr lvl="1"/>
            <a:r>
              <a:rPr lang="cs-CZ" dirty="0" smtClean="0"/>
              <a:t>Protidynastické smýšlení</a:t>
            </a:r>
          </a:p>
          <a:p>
            <a:pPr lvl="1"/>
            <a:r>
              <a:rPr lang="cs-CZ" dirty="0" smtClean="0"/>
              <a:t>Obléhání diplomatické čtvrti v Pekingu</a:t>
            </a:r>
          </a:p>
          <a:p>
            <a:pPr lvl="1"/>
            <a:r>
              <a:rPr lang="cs-CZ" dirty="0" smtClean="0"/>
              <a:t>Expedice gen. E. </a:t>
            </a:r>
            <a:r>
              <a:rPr lang="cs-CZ" dirty="0" err="1" smtClean="0"/>
              <a:t>Seymoura</a:t>
            </a:r>
            <a:endParaRPr lang="cs-CZ" dirty="0" smtClean="0"/>
          </a:p>
          <a:p>
            <a:pPr lvl="1"/>
            <a:r>
              <a:rPr lang="cs-CZ" dirty="0" smtClean="0"/>
              <a:t>Boxerský protokol</a:t>
            </a:r>
          </a:p>
          <a:p>
            <a:r>
              <a:rPr lang="cs-CZ" dirty="0" smtClean="0"/>
              <a:t>Důsledky povstání</a:t>
            </a:r>
          </a:p>
          <a:p>
            <a:endParaRPr lang="en-GB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50" y="3505449"/>
            <a:ext cx="2918676" cy="249035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92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7" y="842213"/>
            <a:ext cx="2940714" cy="4351338"/>
          </a:xfrm>
          <a:ln w="76200"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1097818" y="5443268"/>
            <a:ext cx="1969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Viceadmirál</a:t>
            </a:r>
          </a:p>
          <a:p>
            <a:pPr algn="ctr"/>
            <a:r>
              <a:rPr lang="cs-CZ" b="1" dirty="0" smtClean="0"/>
              <a:t>Edward H. </a:t>
            </a:r>
            <a:r>
              <a:rPr lang="cs-CZ" b="1" dirty="0" err="1" smtClean="0"/>
              <a:t>Seymour</a:t>
            </a:r>
            <a:endParaRPr lang="cs-CZ" b="1" dirty="0" smtClean="0"/>
          </a:p>
          <a:p>
            <a:pPr algn="ctr"/>
            <a:r>
              <a:rPr lang="cs-CZ" sz="2000" b="1" dirty="0" smtClean="0"/>
              <a:t>(</a:t>
            </a:r>
            <a:r>
              <a:rPr lang="en-GB" b="1" dirty="0" smtClean="0"/>
              <a:t>1840 </a:t>
            </a:r>
            <a:r>
              <a:rPr lang="en-GB" b="1" dirty="0"/>
              <a:t>– </a:t>
            </a:r>
            <a:r>
              <a:rPr lang="en-GB" b="1" dirty="0" smtClean="0"/>
              <a:t>1929</a:t>
            </a:r>
            <a:r>
              <a:rPr lang="cs-CZ" b="1" dirty="0" smtClean="0"/>
              <a:t>)</a:t>
            </a:r>
            <a:endParaRPr lang="en-GB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18" y="1314662"/>
            <a:ext cx="3749391" cy="29467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97" y="842213"/>
            <a:ext cx="3461495" cy="440156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9358900" y="5243777"/>
            <a:ext cx="1457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Generál </a:t>
            </a:r>
          </a:p>
          <a:p>
            <a:pPr algn="ctr"/>
            <a:r>
              <a:rPr lang="cs-CZ" b="1" dirty="0" err="1" smtClean="0"/>
              <a:t>Nie</a:t>
            </a:r>
            <a:r>
              <a:rPr lang="cs-CZ" b="1" dirty="0" smtClean="0"/>
              <a:t> </a:t>
            </a:r>
            <a:r>
              <a:rPr lang="cs-CZ" b="1" dirty="0" err="1" smtClean="0"/>
              <a:t>Shicheng</a:t>
            </a:r>
            <a:endParaRPr lang="cs-CZ" b="1" dirty="0" smtClean="0"/>
          </a:p>
          <a:p>
            <a:pPr algn="ctr"/>
            <a:r>
              <a:rPr lang="zh-CN" altLang="en-US" b="1" dirty="0"/>
              <a:t>聂士成</a:t>
            </a:r>
            <a:endParaRPr lang="cs-CZ" b="1" dirty="0" smtClean="0"/>
          </a:p>
          <a:p>
            <a:pPr algn="ctr"/>
            <a:r>
              <a:rPr lang="cs-CZ" b="1" dirty="0" smtClean="0"/>
              <a:t>(</a:t>
            </a:r>
            <a:r>
              <a:rPr lang="en-GB" b="1" dirty="0" smtClean="0"/>
              <a:t>1836 –</a:t>
            </a:r>
            <a:r>
              <a:rPr lang="cs-CZ" b="1" dirty="0" smtClean="0"/>
              <a:t> </a:t>
            </a:r>
            <a:r>
              <a:rPr lang="en-GB" b="1" dirty="0" smtClean="0"/>
              <a:t>1900</a:t>
            </a:r>
            <a:r>
              <a:rPr lang="cs-CZ" b="1" dirty="0" smtClean="0"/>
              <a:t>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363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" y="658572"/>
            <a:ext cx="4924964" cy="278260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2042414" y="3674853"/>
            <a:ext cx="2185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Bitva u pevnosti </a:t>
            </a:r>
            <a:r>
              <a:rPr lang="cs-CZ" b="1" dirty="0" err="1" smtClean="0"/>
              <a:t>Dagu</a:t>
            </a:r>
            <a:endParaRPr lang="en-GB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739" y="457200"/>
            <a:ext cx="2875163" cy="40441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23" y="4277861"/>
            <a:ext cx="3800475" cy="23526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35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Obsah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Autor</a:t>
            </a:r>
          </a:p>
          <a:p>
            <a:r>
              <a:rPr lang="cs-CZ" sz="3200" b="1" dirty="0" smtClean="0"/>
              <a:t>Japonsko – čínská válka</a:t>
            </a:r>
          </a:p>
          <a:p>
            <a:r>
              <a:rPr lang="cs-CZ" sz="3200" b="1" dirty="0" smtClean="0"/>
              <a:t>Imperialismus v Číně</a:t>
            </a:r>
          </a:p>
          <a:p>
            <a:r>
              <a:rPr lang="cs-CZ" sz="3200" b="1" dirty="0" smtClean="0"/>
              <a:t>Postavení křesťanů v Číně</a:t>
            </a:r>
          </a:p>
          <a:p>
            <a:r>
              <a:rPr lang="cs-CZ" sz="3200" b="1" dirty="0" smtClean="0"/>
              <a:t>100 dní reforem</a:t>
            </a:r>
          </a:p>
          <a:p>
            <a:r>
              <a:rPr lang="cs-CZ" sz="3200" b="1" dirty="0" smtClean="0"/>
              <a:t>BOXERSKÉ POVSTÁNÍ</a:t>
            </a:r>
          </a:p>
        </p:txBody>
      </p:sp>
    </p:spTree>
    <p:extLst>
      <p:ext uri="{BB962C8B-B14F-4D97-AF65-F5344CB8AC3E}">
        <p14:creationId xmlns:p14="http://schemas.microsoft.com/office/powerpoint/2010/main" val="24861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2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Perlička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https://</a:t>
            </a:r>
            <a:r>
              <a:rPr lang="cs-CZ" dirty="0" err="1" smtClean="0">
                <a:hlinkClick r:id="rId2"/>
              </a:rPr>
              <a:t>www.youtube.com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watch?v</a:t>
            </a:r>
            <a:r>
              <a:rPr lang="cs-CZ" dirty="0" smtClean="0">
                <a:hlinkClick r:id="rId2"/>
              </a:rPr>
              <a:t>=</a:t>
            </a:r>
            <a:r>
              <a:rPr lang="cs-CZ" dirty="0" err="1" smtClean="0">
                <a:hlinkClick r:id="rId2"/>
              </a:rPr>
              <a:t>F4QdEKjEg88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Kapela</a:t>
            </a:r>
          </a:p>
          <a:p>
            <a:r>
              <a:rPr lang="cs-CZ" b="1" dirty="0" err="1" smtClean="0"/>
              <a:t>The</a:t>
            </a:r>
            <a:r>
              <a:rPr lang="cs-CZ" b="1" dirty="0" smtClean="0"/>
              <a:t> Boxer </a:t>
            </a:r>
            <a:r>
              <a:rPr lang="cs-CZ" b="1" dirty="0" err="1"/>
              <a:t>R</a:t>
            </a:r>
            <a:r>
              <a:rPr lang="cs-CZ" b="1" dirty="0" err="1" smtClean="0"/>
              <a:t>ebellion</a:t>
            </a:r>
            <a:endParaRPr lang="cs-CZ" b="1" dirty="0" smtClean="0"/>
          </a:p>
          <a:p>
            <a:r>
              <a:rPr lang="cs-CZ" dirty="0" smtClean="0">
                <a:hlinkClick r:id="rId3"/>
              </a:rPr>
              <a:t>https://</a:t>
            </a:r>
            <a:r>
              <a:rPr lang="cs-CZ" dirty="0" err="1" smtClean="0">
                <a:hlinkClick r:id="rId3"/>
              </a:rPr>
              <a:t>www.youtube.com</a:t>
            </a:r>
            <a:r>
              <a:rPr lang="cs-CZ" dirty="0" smtClean="0">
                <a:hlinkClick r:id="rId3"/>
              </a:rPr>
              <a:t>/user/</a:t>
            </a:r>
            <a:r>
              <a:rPr lang="cs-CZ" dirty="0" err="1" smtClean="0">
                <a:hlinkClick r:id="rId3"/>
              </a:rPr>
              <a:t>TheBoxerRebellion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Film</a:t>
            </a:r>
          </a:p>
          <a:p>
            <a:r>
              <a:rPr lang="cs-CZ" b="1" dirty="0" smtClean="0"/>
              <a:t>55 </a:t>
            </a:r>
            <a:r>
              <a:rPr lang="cs-CZ" b="1" dirty="0" err="1" smtClean="0"/>
              <a:t>days</a:t>
            </a:r>
            <a:r>
              <a:rPr lang="cs-CZ" b="1" dirty="0" smtClean="0"/>
              <a:t> </a:t>
            </a:r>
            <a:r>
              <a:rPr lang="cs-CZ" b="1" dirty="0" err="1" smtClean="0"/>
              <a:t>at</a:t>
            </a:r>
            <a:r>
              <a:rPr lang="cs-CZ" b="1" dirty="0" smtClean="0"/>
              <a:t> Peking</a:t>
            </a:r>
          </a:p>
          <a:p>
            <a:r>
              <a:rPr lang="en-GB" dirty="0" smtClean="0">
                <a:hlinkClick r:id="rId4"/>
              </a:rPr>
              <a:t>http://</a:t>
            </a:r>
            <a:r>
              <a:rPr lang="en-GB" dirty="0" err="1" smtClean="0">
                <a:hlinkClick r:id="rId4"/>
              </a:rPr>
              <a:t>www.imdb.com</a:t>
            </a:r>
            <a:r>
              <a:rPr lang="en-GB" dirty="0" smtClean="0">
                <a:hlinkClick r:id="rId4"/>
              </a:rPr>
              <a:t>/title/</a:t>
            </a:r>
            <a:r>
              <a:rPr lang="en-GB" dirty="0" err="1" smtClean="0">
                <a:hlinkClick r:id="rId4"/>
              </a:rPr>
              <a:t>tt0056800</a:t>
            </a:r>
            <a:r>
              <a:rPr lang="en-GB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en-GB" dirty="0" smtClean="0">
                <a:hlinkClick r:id="rId5"/>
              </a:rPr>
              <a:t>https://</a:t>
            </a:r>
            <a:r>
              <a:rPr lang="en-GB" dirty="0" err="1" smtClean="0">
                <a:hlinkClick r:id="rId5"/>
              </a:rPr>
              <a:t>www.youtube.com</a:t>
            </a:r>
            <a:r>
              <a:rPr lang="en-GB" dirty="0" smtClean="0">
                <a:hlinkClick r:id="rId5"/>
              </a:rPr>
              <a:t>/</a:t>
            </a:r>
            <a:r>
              <a:rPr lang="en-GB" dirty="0" err="1" smtClean="0">
                <a:hlinkClick r:id="rId5"/>
              </a:rPr>
              <a:t>watch?v</a:t>
            </a:r>
            <a:r>
              <a:rPr lang="en-GB" dirty="0" smtClean="0">
                <a:hlinkClick r:id="rId5"/>
              </a:rPr>
              <a:t>=</a:t>
            </a:r>
            <a:r>
              <a:rPr lang="en-GB" dirty="0" err="1" smtClean="0">
                <a:hlinkClick r:id="rId5"/>
              </a:rPr>
              <a:t>AayYzeW4E3o</a:t>
            </a:r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9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Primární</a:t>
            </a:r>
          </a:p>
          <a:p>
            <a:r>
              <a:rPr lang="cs-CZ" dirty="0" smtClean="0"/>
              <a:t>KORSAKOV, V. V., </a:t>
            </a:r>
            <a:r>
              <a:rPr lang="cs-CZ" i="1" dirty="0" smtClean="0"/>
              <a:t>Pekingské události: osobní vzpomínky z obléhání </a:t>
            </a:r>
            <a:r>
              <a:rPr lang="cs-CZ" i="1" dirty="0" err="1" smtClean="0"/>
              <a:t>velvyslanectev</a:t>
            </a:r>
            <a:r>
              <a:rPr lang="cs-CZ" i="1" dirty="0" smtClean="0"/>
              <a:t> v </a:t>
            </a:r>
            <a:r>
              <a:rPr lang="cs-CZ" i="1" dirty="0" err="1" smtClean="0"/>
              <a:t>Pekině</a:t>
            </a:r>
            <a:r>
              <a:rPr lang="cs-CZ" dirty="0" smtClean="0"/>
              <a:t>; </a:t>
            </a:r>
            <a:r>
              <a:rPr lang="cs-CZ" i="1" dirty="0" smtClean="0"/>
              <a:t>květen–srpen 1900,</a:t>
            </a:r>
            <a:r>
              <a:rPr lang="cs-CZ" dirty="0"/>
              <a:t> </a:t>
            </a:r>
            <a:r>
              <a:rPr lang="cs-CZ" dirty="0" smtClean="0"/>
              <a:t>Praha: Nakladatelství - E. Beaufort – knihtiskárna, 1901.</a:t>
            </a:r>
          </a:p>
          <a:p>
            <a:r>
              <a:rPr lang="cs-CZ" b="1" dirty="0" smtClean="0"/>
              <a:t>Sekundární</a:t>
            </a:r>
          </a:p>
          <a:p>
            <a:pPr lvl="1"/>
            <a:r>
              <a:rPr lang="cs-CZ" b="1" dirty="0" smtClean="0"/>
              <a:t>Knižní</a:t>
            </a:r>
          </a:p>
          <a:p>
            <a:pPr lvl="0"/>
            <a:r>
              <a:rPr lang="cs-CZ" dirty="0" err="1"/>
              <a:t>Fairbank</a:t>
            </a:r>
            <a:r>
              <a:rPr lang="cs-CZ" dirty="0"/>
              <a:t>, John K., </a:t>
            </a:r>
            <a:r>
              <a:rPr lang="cs-CZ" i="1" dirty="0"/>
              <a:t>Dějiny Číny</a:t>
            </a:r>
            <a:r>
              <a:rPr lang="cs-CZ" dirty="0"/>
              <a:t>, 1. vyd., Praha: Nakladatelství Lidové noviny, 2010.</a:t>
            </a:r>
            <a:endParaRPr lang="en-GB" dirty="0"/>
          </a:p>
          <a:p>
            <a:pPr lvl="1"/>
            <a:r>
              <a:rPr lang="cs-CZ" b="1" dirty="0" smtClean="0"/>
              <a:t>E-zdroje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http://</a:t>
            </a:r>
            <a:r>
              <a:rPr lang="cs-CZ" dirty="0" err="1" smtClean="0">
                <a:hlinkClick r:id="rId2"/>
              </a:rPr>
              <a:t>az.lib.ru</a:t>
            </a:r>
            <a:r>
              <a:rPr lang="cs-CZ" dirty="0" smtClean="0">
                <a:hlinkClick r:id="rId2"/>
              </a:rPr>
              <a:t>/k/</a:t>
            </a:r>
            <a:r>
              <a:rPr lang="cs-CZ" dirty="0" err="1" smtClean="0">
                <a:hlinkClick r:id="rId2"/>
              </a:rPr>
              <a:t>korsakow_w_w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text_1902_verovania_kitaytzev_oldorfo.shtml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</a:t>
            </a:r>
            <a:r>
              <a:rPr lang="cs-CZ" dirty="0" err="1" smtClean="0">
                <a:hlinkClick r:id="rId3"/>
              </a:rPr>
              <a:t>militera.lib.ru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memo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russian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korsakov_vv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index.html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1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Děkuji za pozornost</a:t>
            </a:r>
            <a:endParaRPr lang="en-GB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Daria Ishchuk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V. V. Korsakov	</a:t>
            </a:r>
            <a:r>
              <a:rPr lang="en-GB" sz="3600" b="1" dirty="0" smtClean="0"/>
              <a:t>(</a:t>
            </a:r>
            <a:r>
              <a:rPr lang="cs-CZ" sz="3600" b="1" dirty="0" smtClean="0"/>
              <a:t>1854 - ?</a:t>
            </a:r>
            <a:r>
              <a:rPr lang="en-GB" sz="3600" b="1" dirty="0" smtClean="0"/>
              <a:t>)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ru-RU" sz="1800" b="1" dirty="0"/>
              <a:t>Владимир </a:t>
            </a:r>
            <a:r>
              <a:rPr lang="ru-RU" sz="1800" b="1" dirty="0" smtClean="0"/>
              <a:t>Викторович </a:t>
            </a:r>
            <a:r>
              <a:rPr lang="ru-RU" sz="1800" b="1" dirty="0"/>
              <a:t>Корсаков</a:t>
            </a:r>
            <a:endParaRPr lang="en-GB" sz="1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1791323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Lékař při ruském vyslanectví v Pekingu</a:t>
            </a:r>
          </a:p>
          <a:p>
            <a:r>
              <a:rPr lang="cs-CZ" dirty="0" smtClean="0"/>
              <a:t>Novinář</a:t>
            </a:r>
          </a:p>
          <a:p>
            <a:r>
              <a:rPr lang="cs-CZ" dirty="0" smtClean="0"/>
              <a:t>Sinolog – kultura Číny</a:t>
            </a:r>
          </a:p>
          <a:p>
            <a:endParaRPr lang="cs-CZ" dirty="0"/>
          </a:p>
          <a:p>
            <a:r>
              <a:rPr lang="cs-CZ" b="1" dirty="0" smtClean="0"/>
              <a:t>Pět let v </a:t>
            </a:r>
            <a:r>
              <a:rPr lang="cs-CZ" b="1" dirty="0" err="1" smtClean="0"/>
              <a:t>Pekině</a:t>
            </a:r>
            <a:r>
              <a:rPr lang="cs-CZ" dirty="0" smtClean="0"/>
              <a:t> (r. 1902)</a:t>
            </a:r>
          </a:p>
          <a:p>
            <a:r>
              <a:rPr lang="cs-CZ" sz="1100" dirty="0" smtClean="0">
                <a:hlinkClick r:id="rId2"/>
              </a:rPr>
              <a:t>http://</a:t>
            </a:r>
            <a:r>
              <a:rPr lang="cs-CZ" sz="1100" dirty="0" err="1" smtClean="0">
                <a:hlinkClick r:id="rId2"/>
              </a:rPr>
              <a:t>az.lib.ru</a:t>
            </a:r>
            <a:r>
              <a:rPr lang="cs-CZ" sz="1100" dirty="0" smtClean="0">
                <a:hlinkClick r:id="rId2"/>
              </a:rPr>
              <a:t>/k/</a:t>
            </a:r>
            <a:r>
              <a:rPr lang="cs-CZ" sz="1100" dirty="0" err="1" smtClean="0">
                <a:hlinkClick r:id="rId2"/>
              </a:rPr>
              <a:t>korsakow_w_w</a:t>
            </a:r>
            <a:r>
              <a:rPr lang="cs-CZ" sz="1100" dirty="0" smtClean="0">
                <a:hlinkClick r:id="rId2"/>
              </a:rPr>
              <a:t>/</a:t>
            </a:r>
            <a:r>
              <a:rPr lang="cs-CZ" sz="1100" dirty="0" err="1" smtClean="0">
                <a:hlinkClick r:id="rId2"/>
              </a:rPr>
              <a:t>text_1902_verovania_kitaytzev_oldorfo.html</a:t>
            </a:r>
            <a:endParaRPr lang="cs-CZ" sz="1100" dirty="0" smtClean="0"/>
          </a:p>
          <a:p>
            <a:endParaRPr lang="cs-CZ" dirty="0" smtClean="0"/>
          </a:p>
          <a:p>
            <a:r>
              <a:rPr lang="cs-CZ" b="1" dirty="0" err="1" smtClean="0"/>
              <a:t>Pekinské</a:t>
            </a:r>
            <a:r>
              <a:rPr lang="cs-CZ" b="1" dirty="0" smtClean="0"/>
              <a:t> události </a:t>
            </a:r>
            <a:r>
              <a:rPr lang="cs-CZ" dirty="0" smtClean="0"/>
              <a:t>(r. 1901)</a:t>
            </a:r>
          </a:p>
          <a:p>
            <a:r>
              <a:rPr lang="cs-CZ" sz="1100" dirty="0" smtClean="0">
                <a:hlinkClick r:id="rId3"/>
              </a:rPr>
              <a:t>http://</a:t>
            </a:r>
            <a:r>
              <a:rPr lang="cs-CZ" sz="1100" dirty="0" err="1" smtClean="0">
                <a:hlinkClick r:id="rId3"/>
              </a:rPr>
              <a:t>militera.lib.ru</a:t>
            </a:r>
            <a:r>
              <a:rPr lang="cs-CZ" sz="1100" dirty="0" smtClean="0">
                <a:hlinkClick r:id="rId3"/>
              </a:rPr>
              <a:t>/</a:t>
            </a:r>
            <a:r>
              <a:rPr lang="cs-CZ" sz="1100" dirty="0" err="1" smtClean="0">
                <a:hlinkClick r:id="rId3"/>
              </a:rPr>
              <a:t>memo</a:t>
            </a:r>
            <a:r>
              <a:rPr lang="cs-CZ" sz="1100" dirty="0" smtClean="0">
                <a:hlinkClick r:id="rId3"/>
              </a:rPr>
              <a:t>/</a:t>
            </a:r>
            <a:r>
              <a:rPr lang="cs-CZ" sz="1100" dirty="0" err="1" smtClean="0">
                <a:hlinkClick r:id="rId3"/>
              </a:rPr>
              <a:t>russian</a:t>
            </a:r>
            <a:r>
              <a:rPr lang="cs-CZ" sz="1100" dirty="0" smtClean="0">
                <a:hlinkClick r:id="rId3"/>
              </a:rPr>
              <a:t>/</a:t>
            </a:r>
            <a:r>
              <a:rPr lang="cs-CZ" sz="1100" dirty="0" err="1" smtClean="0">
                <a:hlinkClick r:id="rId3"/>
              </a:rPr>
              <a:t>korsakov_vv</a:t>
            </a:r>
            <a:r>
              <a:rPr lang="cs-CZ" sz="1100" dirty="0" smtClean="0">
                <a:hlinkClick r:id="rId3"/>
              </a:rPr>
              <a:t>/</a:t>
            </a:r>
            <a:r>
              <a:rPr lang="cs-CZ" sz="1100" dirty="0" err="1" smtClean="0">
                <a:hlinkClick r:id="rId3"/>
              </a:rPr>
              <a:t>index.html</a:t>
            </a:r>
            <a:endParaRPr lang="cs-CZ" sz="1100" dirty="0" smtClean="0"/>
          </a:p>
          <a:p>
            <a:endParaRPr lang="cs-CZ" sz="1100" dirty="0" smtClean="0"/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40" y="1115036"/>
            <a:ext cx="3261360" cy="512826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950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Japonsko-čínská válka </a:t>
            </a:r>
            <a:br>
              <a:rPr lang="cs-CZ" b="1" dirty="0" smtClean="0"/>
            </a:br>
            <a:r>
              <a:rPr lang="cs-CZ" sz="4000" b="1" dirty="0" smtClean="0"/>
              <a:t>1894-1895</a:t>
            </a:r>
            <a:endParaRPr lang="en-GB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60. – 70. léta </a:t>
            </a:r>
            <a:r>
              <a:rPr lang="cs-CZ" dirty="0" err="1" smtClean="0"/>
              <a:t>Qingská</a:t>
            </a:r>
            <a:r>
              <a:rPr lang="cs-CZ" dirty="0" smtClean="0"/>
              <a:t> restaurace – dvojí politika císařovny </a:t>
            </a:r>
            <a:r>
              <a:rPr lang="cs-CZ" dirty="0" err="1" smtClean="0"/>
              <a:t>Cixi</a:t>
            </a:r>
            <a:r>
              <a:rPr lang="cs-CZ" dirty="0" smtClean="0"/>
              <a:t> </a:t>
            </a:r>
            <a:r>
              <a:rPr lang="zh-CN" altLang="en-US" dirty="0"/>
              <a:t>慈禧太后</a:t>
            </a:r>
            <a:endParaRPr lang="cs-CZ" dirty="0" smtClean="0"/>
          </a:p>
          <a:p>
            <a:r>
              <a:rPr lang="cs-CZ" dirty="0" smtClean="0"/>
              <a:t>Generál </a:t>
            </a:r>
            <a:r>
              <a:rPr lang="cs-CZ" dirty="0" err="1"/>
              <a:t>Li</a:t>
            </a:r>
            <a:r>
              <a:rPr lang="cs-CZ" dirty="0"/>
              <a:t> </a:t>
            </a:r>
            <a:r>
              <a:rPr lang="cs-CZ" dirty="0" err="1"/>
              <a:t>Hongzhang</a:t>
            </a:r>
            <a:r>
              <a:rPr lang="zh-CN" altLang="en-US" b="1" dirty="0"/>
              <a:t>李鸿章</a:t>
            </a:r>
            <a:endParaRPr lang="cs-CZ" altLang="zh-CN" b="1" dirty="0"/>
          </a:p>
          <a:p>
            <a:r>
              <a:rPr lang="cs-CZ" dirty="0" smtClean="0"/>
              <a:t>Modernizovaná japonská armáda vs. </a:t>
            </a:r>
            <a:r>
              <a:rPr lang="cs-CZ" dirty="0"/>
              <a:t>z</a:t>
            </a:r>
            <a:r>
              <a:rPr lang="cs-CZ" dirty="0" smtClean="0"/>
              <a:t>aostalá čínská armáda</a:t>
            </a:r>
          </a:p>
          <a:p>
            <a:r>
              <a:rPr lang="cs-CZ" altLang="zh-CN" dirty="0" smtClean="0"/>
              <a:t>Císař </a:t>
            </a:r>
            <a:r>
              <a:rPr lang="cs-CZ" altLang="zh-CN" dirty="0" err="1" smtClean="0"/>
              <a:t>Meidži</a:t>
            </a:r>
            <a:r>
              <a:rPr lang="zh-CN" altLang="en-US" b="1" dirty="0" smtClean="0"/>
              <a:t>明治天皇</a:t>
            </a:r>
            <a:endParaRPr lang="cs-CZ" dirty="0" smtClean="0"/>
          </a:p>
          <a:p>
            <a:r>
              <a:rPr lang="cs-CZ" dirty="0" smtClean="0"/>
              <a:t>1894 - Intervence japonských a čínských vojsk na Korejském poloostrově</a:t>
            </a:r>
          </a:p>
          <a:p>
            <a:r>
              <a:rPr lang="cs-CZ" dirty="0" smtClean="0"/>
              <a:t>1895 – bitva u </a:t>
            </a:r>
            <a:r>
              <a:rPr lang="cs-CZ" dirty="0" err="1" smtClean="0"/>
              <a:t>Weihaiwei</a:t>
            </a:r>
            <a:r>
              <a:rPr lang="cs-CZ" dirty="0" smtClean="0"/>
              <a:t> – porážka čínské flotily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326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76" y="77638"/>
            <a:ext cx="5087697" cy="664999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8" y="1535502"/>
            <a:ext cx="2451757" cy="35627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805760" y="5451894"/>
            <a:ext cx="1564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Li </a:t>
            </a:r>
            <a:r>
              <a:rPr lang="en-GB" b="1" dirty="0" err="1" smtClean="0"/>
              <a:t>Hongzhang</a:t>
            </a:r>
            <a:endParaRPr lang="en-GB" b="1" dirty="0" smtClean="0"/>
          </a:p>
          <a:p>
            <a:pPr algn="ctr"/>
            <a:r>
              <a:rPr lang="zh-CN" altLang="en-US" b="1" dirty="0" smtClean="0"/>
              <a:t>李鸿章</a:t>
            </a:r>
          </a:p>
          <a:p>
            <a:pPr algn="ctr"/>
            <a:r>
              <a:rPr lang="en-US" altLang="zh-CN" b="1" dirty="0" smtClean="0"/>
              <a:t>[</a:t>
            </a:r>
            <a:r>
              <a:rPr lang="en-GB" b="1" dirty="0" err="1" smtClean="0"/>
              <a:t>Lĭ</a:t>
            </a:r>
            <a:r>
              <a:rPr lang="en-GB" b="1" dirty="0" smtClean="0"/>
              <a:t> </a:t>
            </a:r>
            <a:r>
              <a:rPr lang="en-GB" b="1" dirty="0" err="1" smtClean="0"/>
              <a:t>Hóngzhāng</a:t>
            </a:r>
            <a:r>
              <a:rPr lang="en-GB" b="1" dirty="0" smtClean="0"/>
              <a:t>]</a:t>
            </a:r>
            <a:endParaRPr lang="en-GB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84" y="1535502"/>
            <a:ext cx="3012490" cy="345469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9692527" y="5238750"/>
            <a:ext cx="1561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Meidži</a:t>
            </a:r>
            <a:r>
              <a:rPr lang="en-GB" b="1" dirty="0"/>
              <a:t> </a:t>
            </a:r>
            <a:endParaRPr lang="cs-CZ" b="1" dirty="0"/>
          </a:p>
          <a:p>
            <a:r>
              <a:rPr lang="zh-CN" altLang="en-US" b="1" dirty="0"/>
              <a:t>明治天皇</a:t>
            </a:r>
            <a:endParaRPr lang="cs-CZ" altLang="zh-CN" b="1" dirty="0"/>
          </a:p>
          <a:p>
            <a:r>
              <a:rPr lang="en-US" altLang="zh-CN" b="1" dirty="0"/>
              <a:t>[</a:t>
            </a:r>
            <a:r>
              <a:rPr lang="en-GB" b="1" dirty="0" err="1"/>
              <a:t>Meidži-tennó</a:t>
            </a:r>
            <a:r>
              <a:rPr lang="en-GB" b="1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4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Důsledky války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Mrtví a ranění za Japonsko: cca 14 000 lidí, za Čínu: cca 35 000 lidí </a:t>
            </a:r>
            <a:endParaRPr lang="cs-CZ" b="1" dirty="0" smtClean="0"/>
          </a:p>
          <a:p>
            <a:r>
              <a:rPr lang="cs-CZ" b="1" dirty="0" smtClean="0"/>
              <a:t>17. 4. 1895 </a:t>
            </a:r>
            <a:r>
              <a:rPr lang="cs-CZ" b="1" dirty="0" err="1" smtClean="0"/>
              <a:t>Šimonosecká</a:t>
            </a:r>
            <a:r>
              <a:rPr lang="cs-CZ" b="1" dirty="0" smtClean="0"/>
              <a:t> mírová smlouva </a:t>
            </a:r>
          </a:p>
          <a:p>
            <a:r>
              <a:rPr lang="cs-CZ" dirty="0" smtClean="0"/>
              <a:t>Výhra Japonska – zisk: </a:t>
            </a:r>
            <a:r>
              <a:rPr lang="cs-CZ" dirty="0" err="1" smtClean="0"/>
              <a:t>Taiwan</a:t>
            </a:r>
            <a:r>
              <a:rPr lang="cs-CZ" dirty="0" smtClean="0"/>
              <a:t>, </a:t>
            </a:r>
            <a:r>
              <a:rPr lang="cs-CZ" dirty="0" err="1" smtClean="0"/>
              <a:t>Peskadorské</a:t>
            </a:r>
            <a:r>
              <a:rPr lang="cs-CZ" dirty="0" smtClean="0"/>
              <a:t> ostrovy, </a:t>
            </a:r>
            <a:r>
              <a:rPr lang="cs-CZ" i="1" dirty="0" smtClean="0"/>
              <a:t>pol. </a:t>
            </a:r>
            <a:r>
              <a:rPr lang="cs-CZ" i="1" dirty="0" err="1" smtClean="0"/>
              <a:t>Liodong</a:t>
            </a:r>
            <a:r>
              <a:rPr lang="cs-CZ" dirty="0" smtClean="0"/>
              <a:t>, “nezávislost“ </a:t>
            </a:r>
            <a:r>
              <a:rPr lang="cs-CZ" dirty="0" err="1" smtClean="0"/>
              <a:t>Korei</a:t>
            </a:r>
            <a:r>
              <a:rPr lang="cs-CZ" dirty="0" smtClean="0"/>
              <a:t> + otevřené přístavy v Číně</a:t>
            </a:r>
          </a:p>
          <a:p>
            <a:r>
              <a:rPr lang="cs-CZ" dirty="0" smtClean="0"/>
              <a:t>Prohra Číny – ztráta: postavení vůdčí velmoci kontinentu, nutnost platit válečné reparace</a:t>
            </a:r>
          </a:p>
        </p:txBody>
      </p:sp>
    </p:spTree>
    <p:extLst>
      <p:ext uri="{BB962C8B-B14F-4D97-AF65-F5344CB8AC3E}">
        <p14:creationId xmlns:p14="http://schemas.microsoft.com/office/powerpoint/2010/main" val="35379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3" y="583421"/>
            <a:ext cx="10982180" cy="5687982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61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Imperiální politika světových mocností v Číně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Francie</a:t>
            </a:r>
          </a:p>
          <a:p>
            <a:r>
              <a:rPr lang="cs-CZ" sz="4000" dirty="0" smtClean="0"/>
              <a:t>Japonsko</a:t>
            </a:r>
          </a:p>
          <a:p>
            <a:r>
              <a:rPr lang="cs-CZ" sz="4000" dirty="0" smtClean="0"/>
              <a:t>Británie</a:t>
            </a:r>
          </a:p>
          <a:p>
            <a:r>
              <a:rPr lang="cs-CZ" sz="4000" dirty="0" smtClean="0"/>
              <a:t>Německo</a:t>
            </a:r>
          </a:p>
          <a:p>
            <a:r>
              <a:rPr lang="cs-CZ" sz="4000" dirty="0" smtClean="0"/>
              <a:t>Rusko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597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Francie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1884 – protektorát </a:t>
            </a:r>
            <a:r>
              <a:rPr lang="cs-CZ" dirty="0" err="1" smtClean="0"/>
              <a:t>Annam</a:t>
            </a:r>
            <a:r>
              <a:rPr lang="cs-CZ" dirty="0" smtClean="0"/>
              <a:t> </a:t>
            </a:r>
            <a:r>
              <a:rPr lang="cs-CZ" dirty="0" err="1" smtClean="0"/>
              <a:t>aTonkin</a:t>
            </a:r>
            <a:r>
              <a:rPr lang="cs-CZ" dirty="0" smtClean="0"/>
              <a:t> </a:t>
            </a:r>
          </a:p>
          <a:p>
            <a:r>
              <a:rPr lang="cs-CZ" dirty="0" smtClean="0"/>
              <a:t>1884-1885 – čínsko-francouzská válka</a:t>
            </a:r>
          </a:p>
          <a:p>
            <a:r>
              <a:rPr lang="cs-CZ" dirty="0" smtClean="0"/>
              <a:t>1885- námořní bitva u </a:t>
            </a:r>
            <a:r>
              <a:rPr lang="cs-CZ" dirty="0" err="1" smtClean="0"/>
              <a:t>Fuzhou</a:t>
            </a:r>
            <a:endParaRPr lang="cs-CZ" dirty="0" smtClean="0"/>
          </a:p>
          <a:p>
            <a:r>
              <a:rPr lang="cs-CZ" dirty="0" smtClean="0"/>
              <a:t>Vítězství Francie a uznání suverenity v regionu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27" y="1690688"/>
            <a:ext cx="4666145" cy="4351338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85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532</Words>
  <Application>Microsoft Office PowerPoint</Application>
  <PresentationFormat>Širokoúhlá obrazovka</PresentationFormat>
  <Paragraphs>125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Calibri</vt:lpstr>
      <vt:lpstr>宋体</vt:lpstr>
      <vt:lpstr>Arial</vt:lpstr>
      <vt:lpstr>Calibri Light</vt:lpstr>
      <vt:lpstr>Motiv Office</vt:lpstr>
      <vt:lpstr> Pekinské události</vt:lpstr>
      <vt:lpstr>Obsah</vt:lpstr>
      <vt:lpstr>V. V. Korsakov (1854 - ?) Владимир Викторович Корсаков</vt:lpstr>
      <vt:lpstr>Japonsko-čínská válka  1894-1895</vt:lpstr>
      <vt:lpstr>Prezentace aplikace PowerPoint</vt:lpstr>
      <vt:lpstr>Důsledky války</vt:lpstr>
      <vt:lpstr>Prezentace aplikace PowerPoint</vt:lpstr>
      <vt:lpstr>Imperiální politika světových mocností v Číně</vt:lpstr>
      <vt:lpstr>Francie</vt:lpstr>
      <vt:lpstr>Japonsko</vt:lpstr>
      <vt:lpstr>Británie</vt:lpstr>
      <vt:lpstr>Německo</vt:lpstr>
      <vt:lpstr>Rusko</vt:lpstr>
      <vt:lpstr>Imperialismus v Číně</vt:lpstr>
      <vt:lpstr>Postavení misionářů v Číně</vt:lpstr>
      <vt:lpstr>100 dní reforem r. 1898</vt:lpstr>
      <vt:lpstr>Boxerské povstání 1898-1901</vt:lpstr>
      <vt:lpstr>Prezentace aplikace PowerPoint</vt:lpstr>
      <vt:lpstr>Prezentace aplikace PowerPoint</vt:lpstr>
      <vt:lpstr>Prezentace aplikace PowerPoint</vt:lpstr>
      <vt:lpstr>Perlička</vt:lpstr>
      <vt:lpstr>Zdroje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Pekinské události</dc:title>
  <dc:creator>Daria Ishchuk</dc:creator>
  <cp:lastModifiedBy>Daria Ishchuk</cp:lastModifiedBy>
  <cp:revision>42</cp:revision>
  <dcterms:created xsi:type="dcterms:W3CDTF">2014-10-07T23:47:32Z</dcterms:created>
  <dcterms:modified xsi:type="dcterms:W3CDTF">2014-10-09T11:48:46Z</dcterms:modified>
</cp:coreProperties>
</file>