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52B0-9D1B-4A5A-A2AA-DA7025C5F730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E4D6-5BBD-4083-B3BD-6DAF2FBC3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19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52B0-9D1B-4A5A-A2AA-DA7025C5F730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E4D6-5BBD-4083-B3BD-6DAF2FBC3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2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52B0-9D1B-4A5A-A2AA-DA7025C5F730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E4D6-5BBD-4083-B3BD-6DAF2FBC3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93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52B0-9D1B-4A5A-A2AA-DA7025C5F730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E4D6-5BBD-4083-B3BD-6DAF2FBC3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94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52B0-9D1B-4A5A-A2AA-DA7025C5F730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E4D6-5BBD-4083-B3BD-6DAF2FBC3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35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52B0-9D1B-4A5A-A2AA-DA7025C5F730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E4D6-5BBD-4083-B3BD-6DAF2FBC3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63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52B0-9D1B-4A5A-A2AA-DA7025C5F730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E4D6-5BBD-4083-B3BD-6DAF2FBC3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61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52B0-9D1B-4A5A-A2AA-DA7025C5F730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E4D6-5BBD-4083-B3BD-6DAF2FBC3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24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52B0-9D1B-4A5A-A2AA-DA7025C5F730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E4D6-5BBD-4083-B3BD-6DAF2FBC3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05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52B0-9D1B-4A5A-A2AA-DA7025C5F730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E4D6-5BBD-4083-B3BD-6DAF2FBC3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23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52B0-9D1B-4A5A-A2AA-DA7025C5F730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E4D6-5BBD-4083-B3BD-6DAF2FBC3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24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52B0-9D1B-4A5A-A2AA-DA7025C5F730}" type="datetimeFigureOut">
              <a:rPr lang="cs-CZ" smtClean="0"/>
              <a:t>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BE4D6-5BBD-4083-B3BD-6DAF2FBC3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54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Arabský svět 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722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uctívaní bozi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 err="1" smtClean="0"/>
              <a:t>Ka‘abě</a:t>
            </a:r>
            <a:r>
              <a:rPr lang="cs-CZ" dirty="0" smtClean="0"/>
              <a:t> 360 idolů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60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Poslední vztahy s Asýrií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Poslední prameny k bojům arabských kmenů a Asýrie z doby </a:t>
            </a:r>
            <a:r>
              <a:rPr lang="cs-CZ" dirty="0" err="1" smtClean="0"/>
              <a:t>Aššurbanipala</a:t>
            </a:r>
            <a:r>
              <a:rPr lang="cs-CZ" dirty="0" smtClean="0"/>
              <a:t>- Také reliéf z Ninive (kolem r. </a:t>
            </a:r>
            <a:r>
              <a:rPr lang="cs-CZ" dirty="0" smtClean="0"/>
              <a:t>630)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38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 Persie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Nabonid</a:t>
            </a:r>
            <a:r>
              <a:rPr lang="cs-CZ" dirty="0" smtClean="0"/>
              <a:t> na ústupu dobývá město </a:t>
            </a:r>
            <a:r>
              <a:rPr lang="cs-CZ" dirty="0" err="1" smtClean="0"/>
              <a:t>Tajmá</a:t>
            </a:r>
            <a:r>
              <a:rPr lang="cs-CZ" dirty="0" smtClean="0"/>
              <a:t> (obchod s kadidlem) i oázu </a:t>
            </a:r>
            <a:r>
              <a:rPr lang="cs-CZ" dirty="0" err="1" smtClean="0"/>
              <a:t>Jathríb</a:t>
            </a:r>
            <a:endParaRPr lang="cs-CZ" dirty="0" smtClean="0"/>
          </a:p>
          <a:p>
            <a:r>
              <a:rPr lang="cs-CZ" dirty="0" smtClean="0"/>
              <a:t>Perskou expanzi Arabové nejprve podporovali (tažení do Egypta 525, v řecko-perských válkách)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01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Egyptské prameny </a:t>
            </a:r>
            <a:r>
              <a:rPr lang="cs-CZ" dirty="0" smtClean="0"/>
              <a:t>o Arabech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18. dynastie (1550-1295) – nomádi </a:t>
            </a:r>
            <a:r>
              <a:rPr lang="cs-CZ" dirty="0" err="1" smtClean="0"/>
              <a:t>ša-su</a:t>
            </a:r>
            <a:endParaRPr lang="cs-CZ" dirty="0" smtClean="0"/>
          </a:p>
          <a:p>
            <a:r>
              <a:rPr lang="cs-CZ" dirty="0" smtClean="0"/>
              <a:t>(život ve stanech, pastevci, v příznivých podmínkách se věnují zemědělství (hlavně beduíni na Sinaji)</a:t>
            </a:r>
          </a:p>
          <a:p>
            <a:r>
              <a:rPr lang="cs-CZ" dirty="0" smtClean="0"/>
              <a:t>Araby na Arabském poloostrově znají egyptské prameny od 9. stol.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53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Starý zákon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Sabejci</a:t>
            </a:r>
            <a:r>
              <a:rPr lang="cs-CZ" dirty="0" smtClean="0"/>
              <a:t> (obchod, královna ze Sáby)</a:t>
            </a:r>
          </a:p>
          <a:p>
            <a:r>
              <a:rPr lang="cs-CZ" dirty="0" err="1" smtClean="0"/>
              <a:t>Izmaelit</a:t>
            </a:r>
            <a:r>
              <a:rPr lang="cs-CZ" dirty="0" err="1"/>
              <a:t>é</a:t>
            </a:r>
            <a:r>
              <a:rPr lang="cs-CZ" dirty="0" smtClean="0"/>
              <a:t> (Genesis) kupci na velbloudech</a:t>
            </a:r>
          </a:p>
          <a:p>
            <a:r>
              <a:rPr lang="cs-CZ" dirty="0" smtClean="0"/>
              <a:t>Další názvy: např. </a:t>
            </a:r>
            <a:r>
              <a:rPr lang="cs-CZ" dirty="0" err="1" smtClean="0"/>
              <a:t>Mišnu</a:t>
            </a:r>
            <a:r>
              <a:rPr lang="cs-CZ" dirty="0" smtClean="0"/>
              <a:t>, </a:t>
            </a:r>
            <a:r>
              <a:rPr lang="cs-CZ" dirty="0" err="1" smtClean="0"/>
              <a:t>Dedan</a:t>
            </a:r>
            <a:r>
              <a:rPr lang="cs-CZ" dirty="0" smtClean="0"/>
              <a:t>, </a:t>
            </a:r>
            <a:r>
              <a:rPr lang="cs-CZ" dirty="0" err="1" smtClean="0"/>
              <a:t>Ofir</a:t>
            </a:r>
            <a:endParaRPr lang="cs-CZ" dirty="0" smtClean="0"/>
          </a:p>
          <a:p>
            <a:r>
              <a:rPr lang="cs-CZ" dirty="0" err="1" smtClean="0"/>
              <a:t>Sózomenos</a:t>
            </a:r>
            <a:r>
              <a:rPr lang="cs-CZ" dirty="0" smtClean="0"/>
              <a:t>, </a:t>
            </a:r>
            <a:r>
              <a:rPr lang="cs-CZ" dirty="0" err="1" smtClean="0"/>
              <a:t>Theodórétos</a:t>
            </a:r>
            <a:r>
              <a:rPr lang="cs-CZ" dirty="0" smtClean="0"/>
              <a:t> a ztotožnění se s </a:t>
            </a:r>
            <a:r>
              <a:rPr lang="cs-CZ" dirty="0" err="1" smtClean="0"/>
              <a:t>Izmaelity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63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Hérodotos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Exkurz o vlastnostech Arabů</a:t>
            </a:r>
          </a:p>
          <a:p>
            <a:r>
              <a:rPr lang="cs-CZ" dirty="0" smtClean="0"/>
              <a:t>Uzavírání pokrevního bratrství – vzývají Dionýsa a </a:t>
            </a:r>
            <a:r>
              <a:rPr lang="cs-CZ" dirty="0" err="1" smtClean="0"/>
              <a:t>Úranii</a:t>
            </a:r>
            <a:endParaRPr lang="cs-CZ" dirty="0" smtClean="0"/>
          </a:p>
          <a:p>
            <a:r>
              <a:rPr lang="cs-CZ" dirty="0" smtClean="0"/>
              <a:t>Podle H. M. </a:t>
            </a:r>
            <a:r>
              <a:rPr lang="cs-CZ" dirty="0" err="1" smtClean="0"/>
              <a:t>Roséna</a:t>
            </a:r>
            <a:r>
              <a:rPr lang="cs-CZ" dirty="0" smtClean="0"/>
              <a:t>: </a:t>
            </a:r>
            <a:r>
              <a:rPr lang="cs-CZ" dirty="0" err="1" smtClean="0"/>
              <a:t>Óro</a:t>
            </a:r>
            <a:r>
              <a:rPr lang="cs-CZ" dirty="0" smtClean="0"/>
              <a:t>(</a:t>
            </a:r>
            <a:r>
              <a:rPr lang="cs-CZ" dirty="0" err="1" smtClean="0"/>
              <a:t>at</a:t>
            </a:r>
            <a:r>
              <a:rPr lang="cs-CZ" dirty="0" smtClean="0"/>
              <a:t>)al a </a:t>
            </a:r>
            <a:r>
              <a:rPr lang="cs-CZ" dirty="0" err="1" smtClean="0"/>
              <a:t>Aliat</a:t>
            </a:r>
            <a:endParaRPr lang="cs-CZ" dirty="0" smtClean="0"/>
          </a:p>
          <a:p>
            <a:r>
              <a:rPr lang="cs-CZ" dirty="0" smtClean="0"/>
              <a:t>Využívání zřejmě reflexního luku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23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Příroda Arabského poloostrova</a:t>
            </a:r>
            <a:br>
              <a:rPr lang="cs-CZ" dirty="0" smtClean="0"/>
            </a:br>
            <a:r>
              <a:rPr lang="cs-CZ" dirty="0" err="1" smtClean="0"/>
              <a:t>Džazírat</a:t>
            </a:r>
            <a:r>
              <a:rPr lang="cs-CZ" dirty="0" smtClean="0"/>
              <a:t> al-Arab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JZ (Jemen), závlahy, přehrada v </a:t>
            </a:r>
            <a:r>
              <a:rPr lang="cs-CZ" dirty="0" err="1" smtClean="0"/>
              <a:t>Ma‘ribu</a:t>
            </a:r>
            <a:r>
              <a:rPr lang="cs-CZ" dirty="0" smtClean="0"/>
              <a:t>. Vonné látky, ložiska nerostů, obchod s Indií a Čínou</a:t>
            </a:r>
          </a:p>
          <a:p>
            <a:r>
              <a:rPr lang="cs-CZ" dirty="0" err="1" smtClean="0"/>
              <a:t>Hidžáz</a:t>
            </a:r>
            <a:r>
              <a:rPr lang="cs-CZ" dirty="0" smtClean="0"/>
              <a:t> – hory, oázy, datlové palmy – karavanní obchod – na Přední východ, do Středomoří. Obchod s Mezopotámií už kolem r. 3000</a:t>
            </a:r>
          </a:p>
          <a:p>
            <a:r>
              <a:rPr lang="cs-CZ" dirty="0" smtClean="0"/>
              <a:t>1300 – domestikace velbloudů </a:t>
            </a:r>
            <a:r>
              <a:rPr lang="cs-CZ" dirty="0" err="1" smtClean="0"/>
              <a:t>džamal</a:t>
            </a:r>
            <a:r>
              <a:rPr lang="cs-CZ" dirty="0" smtClean="0"/>
              <a:t>; </a:t>
            </a:r>
            <a:r>
              <a:rPr lang="cs-CZ" dirty="0" err="1" smtClean="0"/>
              <a:t>badawa</a:t>
            </a:r>
            <a:endParaRPr lang="cs-CZ" dirty="0"/>
          </a:p>
        </p:txBody>
      </p:sp>
      <p:pic>
        <p:nvPicPr>
          <p:cNvPr id="2050" name="Picture 2" descr="D:\Users\827\Pictures\Arabian_Peninsula_dust_SeaWi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3300" y="-7458075"/>
            <a:ext cx="23850600" cy="217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2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Stará Arábie</a:t>
            </a:r>
            <a:endParaRPr lang="cs-CZ" dirty="0"/>
          </a:p>
        </p:txBody>
      </p:sp>
      <p:pic>
        <p:nvPicPr>
          <p:cNvPr id="3076" name="Picture 4" descr="D:\Users\827\Pictures\Stará Aráb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39" y="1600200"/>
            <a:ext cx="476872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1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Jihoarabské</a:t>
            </a:r>
            <a:r>
              <a:rPr lang="cs-CZ" dirty="0" smtClean="0"/>
              <a:t> – nejstarší nápisy z 9./8.stol.</a:t>
            </a:r>
          </a:p>
          <a:p>
            <a:pPr marL="0" indent="0">
              <a:buNone/>
            </a:pPr>
            <a:r>
              <a:rPr lang="cs-CZ" dirty="0" smtClean="0"/>
              <a:t>29 souhlásek </a:t>
            </a:r>
          </a:p>
          <a:p>
            <a:pPr marL="0" indent="0">
              <a:buNone/>
            </a:pPr>
            <a:r>
              <a:rPr lang="cs-CZ" dirty="0" smtClean="0"/>
              <a:t>Ukázka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Severoarabské</a:t>
            </a:r>
            <a:r>
              <a:rPr lang="cs-CZ" dirty="0" smtClean="0"/>
              <a:t> písmo (</a:t>
            </a:r>
            <a:r>
              <a:rPr lang="cs-CZ" dirty="0" err="1" smtClean="0"/>
              <a:t>nabatejská</a:t>
            </a:r>
            <a:r>
              <a:rPr lang="cs-CZ" dirty="0" smtClean="0"/>
              <a:t> kurzíva?)</a:t>
            </a:r>
          </a:p>
          <a:p>
            <a:pPr marL="0" indent="0">
              <a:buNone/>
            </a:pPr>
            <a:r>
              <a:rPr lang="cs-CZ" dirty="0" smtClean="0"/>
              <a:t>Vývoj možný i v prostředí </a:t>
            </a:r>
            <a:r>
              <a:rPr lang="cs-CZ" dirty="0" err="1" smtClean="0"/>
              <a:t>Ghassánovců</a:t>
            </a:r>
            <a:r>
              <a:rPr lang="cs-CZ" dirty="0" smtClean="0"/>
              <a:t>, </a:t>
            </a:r>
            <a:r>
              <a:rPr lang="cs-CZ" dirty="0" err="1" smtClean="0"/>
              <a:t>Lachmovců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Kalam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kirtus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D:\Users\827\Pictures\southarabi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638425"/>
            <a:ext cx="47053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2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 k dějinám Arabů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Alespoň částečně své prameny měla </a:t>
            </a:r>
            <a:r>
              <a:rPr lang="cs-CZ" dirty="0" err="1" smtClean="0"/>
              <a:t>jihoarabská</a:t>
            </a:r>
            <a:r>
              <a:rPr lang="cs-CZ" dirty="0" smtClean="0"/>
              <a:t> království</a:t>
            </a:r>
          </a:p>
          <a:p>
            <a:r>
              <a:rPr lang="cs-CZ" dirty="0" smtClean="0"/>
              <a:t>Pro </a:t>
            </a:r>
            <a:r>
              <a:rPr lang="cs-CZ" dirty="0" err="1" smtClean="0"/>
              <a:t>severoarabské</a:t>
            </a:r>
            <a:r>
              <a:rPr lang="cs-CZ" dirty="0" smtClean="0"/>
              <a:t> kmeny (</a:t>
            </a:r>
            <a:r>
              <a:rPr lang="cs-CZ" dirty="0" err="1" smtClean="0"/>
              <a:t>Thamúdovci</a:t>
            </a:r>
            <a:r>
              <a:rPr lang="cs-CZ" dirty="0" smtClean="0"/>
              <a:t>, </a:t>
            </a:r>
            <a:r>
              <a:rPr lang="cs-CZ" dirty="0" err="1" smtClean="0"/>
              <a:t>Safatejci</a:t>
            </a:r>
            <a:r>
              <a:rPr lang="cs-CZ" dirty="0" smtClean="0"/>
              <a:t>, </a:t>
            </a:r>
            <a:r>
              <a:rPr lang="cs-CZ" dirty="0" err="1" smtClean="0"/>
              <a:t>Lihjánci</a:t>
            </a:r>
            <a:r>
              <a:rPr lang="cs-CZ" dirty="0" smtClean="0"/>
              <a:t>) nejprve </a:t>
            </a:r>
            <a:r>
              <a:rPr lang="cs-CZ" dirty="0" smtClean="0">
                <a:solidFill>
                  <a:srgbClr val="00B0F0"/>
                </a:solidFill>
              </a:rPr>
              <a:t>asyrské prameny</a:t>
            </a:r>
          </a:p>
          <a:p>
            <a:r>
              <a:rPr lang="cs-CZ" dirty="0" smtClean="0"/>
              <a:t>Název </a:t>
            </a:r>
            <a:r>
              <a:rPr lang="cs-CZ" dirty="0" err="1" smtClean="0"/>
              <a:t>Aribi</a:t>
            </a:r>
            <a:r>
              <a:rPr lang="cs-CZ" dirty="0" smtClean="0"/>
              <a:t> nejprve za </a:t>
            </a:r>
            <a:r>
              <a:rPr lang="cs-CZ" dirty="0" err="1" smtClean="0"/>
              <a:t>Salmanassara</a:t>
            </a:r>
            <a:r>
              <a:rPr lang="cs-CZ" dirty="0" smtClean="0"/>
              <a:t> III. (858-824). Zpráva obsahuje in formaci o chovu velbloudů, přítomnosti Arabů v syrské poušti a uvádí jméno 1. známého náčelníka: </a:t>
            </a:r>
            <a:r>
              <a:rPr lang="cs-CZ" dirty="0" err="1" smtClean="0"/>
              <a:t>Gindibu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28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Další důležité zprávy asyrských pramenů (</a:t>
            </a:r>
            <a:r>
              <a:rPr lang="cs-CZ" dirty="0" err="1" smtClean="0"/>
              <a:t>klínopis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Tiglatpilesar</a:t>
            </a:r>
            <a:r>
              <a:rPr lang="cs-CZ" dirty="0" smtClean="0"/>
              <a:t> III. (745-728)</a:t>
            </a:r>
          </a:p>
          <a:p>
            <a:r>
              <a:rPr lang="cs-CZ" dirty="0" smtClean="0"/>
              <a:t>„královny“ a vojevůdci – šejchové</a:t>
            </a:r>
          </a:p>
          <a:p>
            <a:r>
              <a:rPr lang="cs-CZ" dirty="0" err="1" smtClean="0"/>
              <a:t>Zabibé</a:t>
            </a:r>
            <a:r>
              <a:rPr lang="cs-CZ" dirty="0" smtClean="0"/>
              <a:t> – poplatky, mj</a:t>
            </a:r>
            <a:r>
              <a:rPr lang="cs-CZ" dirty="0"/>
              <a:t>.</a:t>
            </a:r>
            <a:r>
              <a:rPr lang="cs-CZ" dirty="0" smtClean="0"/>
              <a:t> i ve velbloudech</a:t>
            </a:r>
          </a:p>
          <a:p>
            <a:r>
              <a:rPr lang="cs-CZ" dirty="0" err="1" smtClean="0"/>
              <a:t>Sargon</a:t>
            </a:r>
            <a:r>
              <a:rPr lang="cs-CZ" dirty="0" smtClean="0"/>
              <a:t> II. (722-705)</a:t>
            </a:r>
          </a:p>
          <a:p>
            <a:r>
              <a:rPr lang="cs-CZ" dirty="0" smtClean="0"/>
              <a:t>Zajeté Židů, usazování Arabů v Palestině</a:t>
            </a:r>
          </a:p>
          <a:p>
            <a:r>
              <a:rPr lang="cs-CZ" dirty="0" smtClean="0"/>
              <a:t>Arabské kmeny se spojovaly s nepřáteli Asýrie (</a:t>
            </a:r>
            <a:r>
              <a:rPr lang="cs-CZ" dirty="0" err="1" smtClean="0"/>
              <a:t>Jati‘e</a:t>
            </a:r>
            <a:r>
              <a:rPr lang="cs-CZ" dirty="0" smtClean="0"/>
              <a:t> a potomek babylonských králů </a:t>
            </a:r>
            <a:r>
              <a:rPr lang="cs-CZ" dirty="0" err="1" smtClean="0"/>
              <a:t>Marduk-apal-idina</a:t>
            </a:r>
            <a:r>
              <a:rPr lang="cs-CZ" dirty="0" smtClean="0"/>
              <a:t> proti </a:t>
            </a:r>
            <a:r>
              <a:rPr lang="cs-CZ" dirty="0" err="1" smtClean="0"/>
              <a:t>Sinacheribovi</a:t>
            </a:r>
            <a:r>
              <a:rPr lang="cs-CZ" dirty="0" smtClean="0"/>
              <a:t> (705-681).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7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reálie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Při </a:t>
            </a:r>
            <a:r>
              <a:rPr lang="cs-CZ" dirty="0" err="1" smtClean="0"/>
              <a:t>Sinacheribově</a:t>
            </a:r>
            <a:r>
              <a:rPr lang="cs-CZ" dirty="0" smtClean="0"/>
              <a:t> odvetném tažení zajata kněžka bohyně </a:t>
            </a:r>
            <a:r>
              <a:rPr lang="cs-CZ" dirty="0" err="1" smtClean="0"/>
              <a:t>Dilbat</a:t>
            </a:r>
            <a:r>
              <a:rPr lang="cs-CZ" dirty="0" smtClean="0"/>
              <a:t> a idoly dalších bohů. Náčelník </a:t>
            </a:r>
            <a:r>
              <a:rPr lang="cs-CZ" dirty="0" err="1" smtClean="0"/>
              <a:t>Chazael</a:t>
            </a:r>
            <a:r>
              <a:rPr lang="cs-CZ" dirty="0" smtClean="0"/>
              <a:t> požádal jeho nástupce </a:t>
            </a:r>
            <a:r>
              <a:rPr lang="cs-CZ" dirty="0" err="1" smtClean="0"/>
              <a:t>Assarhadona</a:t>
            </a:r>
            <a:r>
              <a:rPr lang="cs-CZ" dirty="0" smtClean="0"/>
              <a:t> o vrácení božstev:</a:t>
            </a:r>
          </a:p>
          <a:p>
            <a:r>
              <a:rPr lang="cs-CZ" dirty="0" err="1" smtClean="0"/>
              <a:t>Athtar</a:t>
            </a:r>
            <a:r>
              <a:rPr lang="cs-CZ" dirty="0" smtClean="0"/>
              <a:t> </a:t>
            </a:r>
            <a:r>
              <a:rPr lang="cs-CZ" dirty="0" err="1" smtClean="0"/>
              <a:t>samain</a:t>
            </a:r>
            <a:endParaRPr lang="cs-CZ" dirty="0" smtClean="0"/>
          </a:p>
          <a:p>
            <a:r>
              <a:rPr lang="cs-CZ" dirty="0" err="1" smtClean="0"/>
              <a:t>Athtar</a:t>
            </a:r>
            <a:r>
              <a:rPr lang="cs-CZ" dirty="0" smtClean="0"/>
              <a:t> </a:t>
            </a:r>
            <a:r>
              <a:rPr lang="cs-CZ" dirty="0" err="1" smtClean="0"/>
              <a:t>kurumá</a:t>
            </a:r>
            <a:endParaRPr lang="cs-CZ" dirty="0" smtClean="0"/>
          </a:p>
          <a:p>
            <a:r>
              <a:rPr lang="cs-CZ" dirty="0" smtClean="0"/>
              <a:t>Rudá</a:t>
            </a:r>
          </a:p>
          <a:p>
            <a:r>
              <a:rPr lang="cs-CZ" dirty="0" err="1" smtClean="0"/>
              <a:t>Aribi-il</a:t>
            </a:r>
            <a:endParaRPr lang="cs-CZ" dirty="0" smtClean="0"/>
          </a:p>
          <a:p>
            <a:r>
              <a:rPr lang="cs-CZ" dirty="0" smtClean="0"/>
              <a:t>a další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357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Arabský pantheon (pokračování)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Známe jej z </a:t>
            </a:r>
            <a:r>
              <a:rPr lang="cs-CZ" dirty="0" err="1" smtClean="0"/>
              <a:t>jihoarabských</a:t>
            </a:r>
            <a:r>
              <a:rPr lang="cs-CZ" dirty="0" smtClean="0"/>
              <a:t> království i z prostředí kmenů: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Měsíc: </a:t>
            </a:r>
            <a:r>
              <a:rPr lang="cs-CZ" dirty="0" err="1" smtClean="0"/>
              <a:t>Almakah</a:t>
            </a:r>
            <a:r>
              <a:rPr lang="cs-CZ" dirty="0" smtClean="0"/>
              <a:t> (</a:t>
            </a:r>
            <a:r>
              <a:rPr lang="cs-CZ" dirty="0" err="1" smtClean="0"/>
              <a:t>ilumkah</a:t>
            </a:r>
            <a:r>
              <a:rPr lang="cs-CZ" dirty="0" smtClean="0"/>
              <a:t>)- </a:t>
            </a:r>
            <a:r>
              <a:rPr lang="cs-CZ" dirty="0" err="1" smtClean="0"/>
              <a:t>Sabá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Wadd</a:t>
            </a:r>
            <a:r>
              <a:rPr lang="cs-CZ" dirty="0" smtClean="0"/>
              <a:t> (</a:t>
            </a:r>
            <a:r>
              <a:rPr lang="cs-CZ" dirty="0" err="1" smtClean="0"/>
              <a:t>Ma‘in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err="1" smtClean="0"/>
              <a:t>Sín</a:t>
            </a:r>
            <a:r>
              <a:rPr lang="cs-CZ" dirty="0" smtClean="0"/>
              <a:t> (</a:t>
            </a:r>
            <a:r>
              <a:rPr lang="cs-CZ" dirty="0" err="1" smtClean="0"/>
              <a:t>Hadramaut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err="1" smtClean="0"/>
              <a:t>Agliból</a:t>
            </a:r>
            <a:r>
              <a:rPr lang="cs-CZ" dirty="0" smtClean="0"/>
              <a:t> (</a:t>
            </a:r>
            <a:r>
              <a:rPr lang="cs-CZ" dirty="0" err="1"/>
              <a:t>P</a:t>
            </a:r>
            <a:r>
              <a:rPr lang="cs-CZ" dirty="0" err="1" smtClean="0"/>
              <a:t>almýra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err="1" smtClean="0"/>
              <a:t>Járéah</a:t>
            </a:r>
            <a:r>
              <a:rPr lang="cs-CZ" dirty="0" smtClean="0"/>
              <a:t> (Bible)</a:t>
            </a:r>
          </a:p>
          <a:p>
            <a:pPr marL="0" indent="0">
              <a:buNone/>
            </a:pPr>
            <a:r>
              <a:rPr lang="cs-CZ" dirty="0" err="1" smtClean="0"/>
              <a:t>Hubal</a:t>
            </a:r>
            <a:r>
              <a:rPr lang="cs-CZ" dirty="0" smtClean="0"/>
              <a:t> (Mekka)</a:t>
            </a:r>
          </a:p>
          <a:p>
            <a:pPr marL="0" indent="0">
              <a:buNone/>
            </a:pPr>
            <a:r>
              <a:rPr lang="cs-CZ" dirty="0" smtClean="0"/>
              <a:t>Al-</a:t>
            </a:r>
            <a:r>
              <a:rPr lang="cs-CZ" dirty="0" err="1" smtClean="0"/>
              <a:t>Láh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0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Venuše</a:t>
            </a:r>
          </a:p>
          <a:p>
            <a:r>
              <a:rPr lang="cs-CZ" dirty="0" err="1" smtClean="0"/>
              <a:t>Athtar</a:t>
            </a:r>
            <a:r>
              <a:rPr lang="cs-CZ" dirty="0" smtClean="0"/>
              <a:t> (</a:t>
            </a:r>
            <a:r>
              <a:rPr lang="cs-CZ" dirty="0" err="1" smtClean="0"/>
              <a:t>jihoarabské</a:t>
            </a:r>
            <a:r>
              <a:rPr lang="cs-CZ" dirty="0" smtClean="0"/>
              <a:t> říše, prostředí </a:t>
            </a:r>
            <a:r>
              <a:rPr lang="cs-CZ" dirty="0" err="1" smtClean="0"/>
              <a:t>badawa</a:t>
            </a:r>
            <a:r>
              <a:rPr lang="cs-CZ" dirty="0" smtClean="0"/>
              <a:t>)</a:t>
            </a:r>
          </a:p>
          <a:p>
            <a:r>
              <a:rPr lang="cs-CZ" dirty="0" smtClean="0"/>
              <a:t>Al-</a:t>
            </a:r>
            <a:r>
              <a:rPr lang="cs-CZ" dirty="0" err="1" smtClean="0"/>
              <a:t>Uzzá</a:t>
            </a:r>
            <a:endParaRPr lang="cs-CZ" dirty="0" smtClean="0"/>
          </a:p>
          <a:p>
            <a:r>
              <a:rPr lang="cs-CZ" dirty="0" smtClean="0"/>
              <a:t>Al Lát</a:t>
            </a:r>
          </a:p>
          <a:p>
            <a:r>
              <a:rPr lang="cs-CZ" dirty="0" smtClean="0"/>
              <a:t>Slunce</a:t>
            </a:r>
          </a:p>
          <a:p>
            <a:r>
              <a:rPr lang="cs-CZ" dirty="0" err="1" smtClean="0"/>
              <a:t>Šams</a:t>
            </a:r>
            <a:r>
              <a:rPr lang="cs-CZ" dirty="0" smtClean="0"/>
              <a:t> (</a:t>
            </a:r>
            <a:r>
              <a:rPr lang="cs-CZ" dirty="0" err="1" smtClean="0"/>
              <a:t>Sabá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Dhú</a:t>
            </a:r>
            <a:r>
              <a:rPr lang="cs-CZ" dirty="0" smtClean="0"/>
              <a:t> </a:t>
            </a:r>
            <a:r>
              <a:rPr lang="cs-CZ" dirty="0" err="1" smtClean="0"/>
              <a:t>Hamím</a:t>
            </a:r>
            <a:r>
              <a:rPr lang="cs-CZ" dirty="0" smtClean="0"/>
              <a:t> (</a:t>
            </a:r>
            <a:r>
              <a:rPr lang="cs-CZ" dirty="0" err="1" smtClean="0"/>
              <a:t>jiřní</a:t>
            </a:r>
            <a:r>
              <a:rPr lang="cs-CZ" dirty="0" smtClean="0"/>
              <a:t> Arábie)</a:t>
            </a:r>
          </a:p>
          <a:p>
            <a:r>
              <a:rPr lang="cs-CZ" dirty="0" err="1" smtClean="0"/>
              <a:t>Archiból</a:t>
            </a:r>
            <a:r>
              <a:rPr lang="cs-CZ" dirty="0" smtClean="0"/>
              <a:t> (</a:t>
            </a:r>
            <a:r>
              <a:rPr lang="cs-CZ" dirty="0" err="1" smtClean="0"/>
              <a:t>Palmýra</a:t>
            </a:r>
            <a:r>
              <a:rPr lang="cs-CZ" dirty="0" smtClean="0"/>
              <a:t>)</a:t>
            </a:r>
          </a:p>
          <a:p>
            <a:r>
              <a:rPr lang="cs-CZ" dirty="0" smtClean="0"/>
              <a:t>Al-Lát</a:t>
            </a:r>
          </a:p>
          <a:p>
            <a:r>
              <a:rPr lang="cs-CZ" dirty="0" smtClean="0"/>
              <a:t>Bohyně Osudu:</a:t>
            </a:r>
          </a:p>
          <a:p>
            <a:r>
              <a:rPr lang="cs-CZ" dirty="0" err="1" smtClean="0"/>
              <a:t>Manat</a:t>
            </a:r>
            <a:r>
              <a:rPr lang="cs-CZ" dirty="0" smtClean="0"/>
              <a:t> nebo </a:t>
            </a:r>
            <a:r>
              <a:rPr lang="cs-CZ" dirty="0" err="1" smtClean="0"/>
              <a:t>Manata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0489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491</Words>
  <Application>Microsoft Office PowerPoint</Application>
  <PresentationFormat>Předvádění na obrazovce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Arabský svět I</vt:lpstr>
      <vt:lpstr>Příroda Arabského poloostrova Džazírat al-Arab</vt:lpstr>
      <vt:lpstr>Stará Arábie</vt:lpstr>
      <vt:lpstr>Písmo</vt:lpstr>
      <vt:lpstr>Prameny k dějinám Arabů</vt:lpstr>
      <vt:lpstr>Další důležité zprávy asyrských pramenů (klínopis)</vt:lpstr>
      <vt:lpstr>Důležité reálie</vt:lpstr>
      <vt:lpstr>Arabský pantheon (pokračování)</vt:lpstr>
      <vt:lpstr>Prezentace aplikace PowerPoint</vt:lpstr>
      <vt:lpstr>Další uctívaní bozi</vt:lpstr>
      <vt:lpstr>Poslední vztahy s Asýrií</vt:lpstr>
      <vt:lpstr>Nástup Persie</vt:lpstr>
      <vt:lpstr>Egyptské prameny o Arabech</vt:lpstr>
      <vt:lpstr>Starý zákon</vt:lpstr>
      <vt:lpstr>Hérodotos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Arabský svět I</dc:title>
  <dc:creator>Jarmila Bednaříková</dc:creator>
  <cp:lastModifiedBy>Jarmila Bednaříková</cp:lastModifiedBy>
  <cp:revision>10</cp:revision>
  <dcterms:created xsi:type="dcterms:W3CDTF">2014-09-29T13:10:48Z</dcterms:created>
  <dcterms:modified xsi:type="dcterms:W3CDTF">2014-10-01T08:58:44Z</dcterms:modified>
</cp:coreProperties>
</file>