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cs-CZ" sz="4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cs-CZ" sz="4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</a:t>
            </a:r>
            <a:r>
              <a:rPr lang="cs-CZ" sz="4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wiederfinden</a:t>
            </a:r>
            <a:endParaRPr lang="cs-CZ" sz="4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Annelies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Schwarz</a:t>
            </a:r>
          </a:p>
          <a:p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analysiert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Milena Kubátová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Literaturverzeichnis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FIŠER, </a:t>
            </a:r>
            <a:r>
              <a:rPr lang="cs-CZ" dirty="0" smtClean="0"/>
              <a:t>Zbyněk: </a:t>
            </a:r>
            <a:r>
              <a:rPr lang="cs-CZ" i="1" dirty="0" smtClean="0"/>
              <a:t>Tvůrčí </a:t>
            </a:r>
            <a:r>
              <a:rPr lang="cs-CZ" i="1" dirty="0"/>
              <a:t>psaní v literární výchově jako nástroj poznávání</a:t>
            </a:r>
            <a:r>
              <a:rPr lang="cs-CZ" dirty="0"/>
              <a:t>. Brno, Masarykova </a:t>
            </a:r>
            <a:r>
              <a:rPr lang="cs-CZ" dirty="0" smtClean="0"/>
              <a:t>univerzita, 2012.</a:t>
            </a:r>
            <a:endParaRPr lang="cs-CZ" dirty="0"/>
          </a:p>
          <a:p>
            <a:r>
              <a:rPr lang="cs-CZ" cap="all" dirty="0" err="1"/>
              <a:t>Grützmacher</a:t>
            </a:r>
            <a:r>
              <a:rPr lang="cs-CZ" dirty="0"/>
              <a:t>, </a:t>
            </a:r>
            <a:r>
              <a:rPr lang="cs-CZ" dirty="0" err="1"/>
              <a:t>Jutta</a:t>
            </a:r>
            <a:r>
              <a:rPr lang="cs-CZ" dirty="0"/>
              <a:t> (</a:t>
            </a:r>
            <a:r>
              <a:rPr lang="cs-CZ" dirty="0" err="1"/>
              <a:t>Hrsg</a:t>
            </a:r>
            <a:r>
              <a:rPr lang="cs-CZ" dirty="0" smtClean="0"/>
              <a:t>.): </a:t>
            </a:r>
            <a:r>
              <a:rPr lang="cs-CZ" i="1" dirty="0"/>
              <a:t>Didaktik der </a:t>
            </a:r>
            <a:r>
              <a:rPr lang="cs-CZ" i="1" dirty="0" err="1"/>
              <a:t>Jugendliteratur</a:t>
            </a:r>
            <a:r>
              <a:rPr lang="cs-CZ" i="1" dirty="0"/>
              <a:t>. </a:t>
            </a:r>
            <a:r>
              <a:rPr lang="cs-CZ" i="1" dirty="0" err="1"/>
              <a:t>Analysen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Modelle</a:t>
            </a:r>
            <a:r>
              <a:rPr lang="cs-CZ" i="1" dirty="0"/>
              <a:t> </a:t>
            </a:r>
            <a:r>
              <a:rPr lang="cs-CZ" i="1" dirty="0" err="1"/>
              <a:t>für</a:t>
            </a:r>
            <a:r>
              <a:rPr lang="cs-CZ" i="1" dirty="0"/>
              <a:t> </a:t>
            </a:r>
            <a:r>
              <a:rPr lang="cs-CZ" i="1" dirty="0" err="1"/>
              <a:t>einen</a:t>
            </a:r>
            <a:r>
              <a:rPr lang="cs-CZ" i="1" dirty="0"/>
              <a:t> </a:t>
            </a:r>
            <a:r>
              <a:rPr lang="cs-CZ" i="1" dirty="0" err="1"/>
              <a:t>leserorientierten</a:t>
            </a:r>
            <a:r>
              <a:rPr lang="cs-CZ" i="1" dirty="0"/>
              <a:t> </a:t>
            </a:r>
            <a:r>
              <a:rPr lang="cs-CZ" i="1" dirty="0" err="1"/>
              <a:t>Deutschunterricht</a:t>
            </a:r>
            <a:r>
              <a:rPr lang="cs-CZ" i="1" dirty="0"/>
              <a:t>.</a:t>
            </a:r>
            <a:r>
              <a:rPr lang="cs-CZ" dirty="0"/>
              <a:t> Stuttgart, </a:t>
            </a:r>
            <a:r>
              <a:rPr lang="cs-CZ" dirty="0" err="1"/>
              <a:t>J.B.Metzlersche</a:t>
            </a:r>
            <a:r>
              <a:rPr lang="cs-CZ" dirty="0"/>
              <a:t> </a:t>
            </a:r>
            <a:r>
              <a:rPr lang="cs-CZ" dirty="0" err="1" smtClean="0"/>
              <a:t>Verlagsbuchhandlung</a:t>
            </a:r>
            <a:r>
              <a:rPr lang="cs-CZ" dirty="0" smtClean="0"/>
              <a:t>, 1979. </a:t>
            </a:r>
            <a:endParaRPr lang="cs-CZ" dirty="0"/>
          </a:p>
          <a:p>
            <a:r>
              <a:rPr lang="cs-CZ" dirty="0"/>
              <a:t>HAAS, </a:t>
            </a:r>
            <a:r>
              <a:rPr lang="cs-CZ" dirty="0" smtClean="0"/>
              <a:t>Gerhard: </a:t>
            </a:r>
            <a:r>
              <a:rPr lang="cs-CZ" i="1" dirty="0" err="1"/>
              <a:t>Handlungs</a:t>
            </a:r>
            <a:r>
              <a:rPr lang="cs-CZ" i="1" dirty="0"/>
              <a:t>-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produktionsorientierter</a:t>
            </a:r>
            <a:r>
              <a:rPr lang="cs-CZ" i="1" dirty="0"/>
              <a:t> </a:t>
            </a:r>
            <a:r>
              <a:rPr lang="cs-CZ" i="1" dirty="0" err="1"/>
              <a:t>Literaturunterricht</a:t>
            </a:r>
            <a:r>
              <a:rPr lang="cs-CZ" i="1" dirty="0"/>
              <a:t>. </a:t>
            </a:r>
            <a:r>
              <a:rPr lang="cs-CZ" i="1" dirty="0" err="1"/>
              <a:t>Theorie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Praxis</a:t>
            </a:r>
            <a:r>
              <a:rPr lang="cs-CZ" i="1" dirty="0"/>
              <a:t> </a:t>
            </a:r>
            <a:r>
              <a:rPr lang="cs-CZ" i="1" dirty="0" err="1"/>
              <a:t>eines</a:t>
            </a:r>
            <a:r>
              <a:rPr lang="cs-CZ" i="1" dirty="0"/>
              <a:t> „</a:t>
            </a:r>
            <a:r>
              <a:rPr lang="cs-CZ" i="1" dirty="0" err="1"/>
              <a:t>anderen</a:t>
            </a:r>
            <a:r>
              <a:rPr lang="cs-CZ" i="1" dirty="0"/>
              <a:t>“ </a:t>
            </a:r>
            <a:r>
              <a:rPr lang="cs-CZ" i="1" dirty="0" err="1"/>
              <a:t>Literaturunterrichts</a:t>
            </a:r>
            <a:r>
              <a:rPr lang="cs-CZ" i="1" dirty="0"/>
              <a:t> </a:t>
            </a:r>
            <a:r>
              <a:rPr lang="cs-CZ" i="1" dirty="0" err="1"/>
              <a:t>für</a:t>
            </a:r>
            <a:r>
              <a:rPr lang="cs-CZ" i="1" dirty="0"/>
              <a:t> </a:t>
            </a: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Primär</a:t>
            </a:r>
            <a:r>
              <a:rPr lang="cs-CZ" i="1" dirty="0"/>
              <a:t>-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Sekundärstufe</a:t>
            </a:r>
            <a:r>
              <a:rPr lang="cs-CZ" i="1" dirty="0"/>
              <a:t>.</a:t>
            </a:r>
            <a:r>
              <a:rPr lang="cs-CZ" dirty="0"/>
              <a:t> 4. </a:t>
            </a:r>
            <a:r>
              <a:rPr lang="cs-CZ" dirty="0" err="1"/>
              <a:t>Auflage</a:t>
            </a:r>
            <a:r>
              <a:rPr lang="cs-CZ" dirty="0"/>
              <a:t>. Hannover, </a:t>
            </a:r>
            <a:r>
              <a:rPr lang="cs-CZ" dirty="0" err="1"/>
              <a:t>Kallmeyerche</a:t>
            </a:r>
            <a:r>
              <a:rPr lang="cs-CZ" dirty="0"/>
              <a:t> </a:t>
            </a:r>
            <a:r>
              <a:rPr lang="cs-CZ" dirty="0" err="1" smtClean="0"/>
              <a:t>Verlagsbuchhandlung</a:t>
            </a:r>
            <a:r>
              <a:rPr lang="cs-CZ" dirty="0" smtClean="0"/>
              <a:t>, 2001. </a:t>
            </a:r>
            <a:endParaRPr lang="cs-CZ" dirty="0"/>
          </a:p>
          <a:p>
            <a:r>
              <a:rPr lang="cs-CZ" dirty="0" smtClean="0"/>
              <a:t>SCHWARZ</a:t>
            </a:r>
            <a:r>
              <a:rPr lang="cs-CZ" dirty="0"/>
              <a:t>, </a:t>
            </a:r>
            <a:r>
              <a:rPr lang="cs-CZ" dirty="0" err="1" smtClean="0"/>
              <a:t>Annelies</a:t>
            </a:r>
            <a:r>
              <a:rPr lang="cs-CZ" dirty="0" smtClean="0"/>
              <a:t>: </a:t>
            </a:r>
            <a:r>
              <a:rPr lang="cs-CZ" i="1" dirty="0" err="1"/>
              <a:t>Wir</a:t>
            </a:r>
            <a:r>
              <a:rPr lang="cs-CZ" i="1" dirty="0"/>
              <a:t> </a:t>
            </a:r>
            <a:r>
              <a:rPr lang="cs-CZ" i="1" dirty="0" err="1"/>
              <a:t>werden</a:t>
            </a:r>
            <a:r>
              <a:rPr lang="cs-CZ" i="1" dirty="0"/>
              <a:t> </a:t>
            </a:r>
            <a:r>
              <a:rPr lang="cs-CZ" i="1" dirty="0" err="1"/>
              <a:t>uns</a:t>
            </a:r>
            <a:r>
              <a:rPr lang="cs-CZ" i="1" dirty="0"/>
              <a:t> </a:t>
            </a:r>
            <a:r>
              <a:rPr lang="cs-CZ" i="1" dirty="0" err="1"/>
              <a:t>wiederfinden</a:t>
            </a:r>
            <a:r>
              <a:rPr lang="cs-CZ" i="1" dirty="0"/>
              <a:t>.</a:t>
            </a:r>
            <a:r>
              <a:rPr lang="cs-CZ" dirty="0"/>
              <a:t> 8. </a:t>
            </a:r>
            <a:r>
              <a:rPr lang="cs-CZ" dirty="0" err="1"/>
              <a:t>Auflage</a:t>
            </a:r>
            <a:r>
              <a:rPr lang="cs-CZ" dirty="0"/>
              <a:t>. </a:t>
            </a:r>
            <a:r>
              <a:rPr lang="cs-CZ" dirty="0" err="1"/>
              <a:t>München</a:t>
            </a:r>
            <a:r>
              <a:rPr lang="cs-CZ" dirty="0"/>
              <a:t>, 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Taschenbuch</a:t>
            </a:r>
            <a:r>
              <a:rPr lang="cs-CZ" dirty="0"/>
              <a:t> </a:t>
            </a:r>
            <a:r>
              <a:rPr lang="cs-CZ" dirty="0" err="1" smtClean="0"/>
              <a:t>Verlag</a:t>
            </a:r>
            <a:r>
              <a:rPr lang="cs-CZ" dirty="0" smtClean="0"/>
              <a:t>, 1988.</a:t>
            </a:r>
            <a:endParaRPr lang="cs-CZ" dirty="0"/>
          </a:p>
          <a:p>
            <a:r>
              <a:rPr lang="cs-CZ" dirty="0"/>
              <a:t>VALENTA, </a:t>
            </a:r>
            <a:r>
              <a:rPr lang="cs-CZ" dirty="0" smtClean="0"/>
              <a:t>Josef: </a:t>
            </a:r>
            <a:r>
              <a:rPr lang="cs-CZ" i="1" dirty="0"/>
              <a:t>Metody a techniky dramatické výchovy</a:t>
            </a:r>
            <a:r>
              <a:rPr lang="cs-CZ" dirty="0"/>
              <a:t>. Praha, </a:t>
            </a:r>
            <a:r>
              <a:rPr lang="cs-CZ" dirty="0" err="1" smtClean="0"/>
              <a:t>Grada</a:t>
            </a:r>
            <a:r>
              <a:rPr lang="cs-CZ" dirty="0" smtClean="0"/>
              <a:t>, 2008.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4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Kreative</a:t>
            </a:r>
            <a:r>
              <a:rPr lang="cs-CZ" dirty="0" smtClean="0"/>
              <a:t> </a:t>
            </a:r>
            <a:r>
              <a:rPr lang="cs-CZ" dirty="0" err="1" smtClean="0"/>
              <a:t>Textanalyse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err="1" smtClean="0"/>
              <a:t>ThematischeVorentlastung</a:t>
            </a:r>
            <a:r>
              <a:rPr lang="cs-CZ" b="1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Themenfeststellung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Weitergabe</a:t>
            </a:r>
            <a:r>
              <a:rPr lang="cs-CZ" sz="2000" i="1" dirty="0" smtClean="0"/>
              <a:t> der </a:t>
            </a:r>
            <a:r>
              <a:rPr lang="cs-CZ" sz="2000" i="1" dirty="0" err="1" smtClean="0"/>
              <a:t>Inhaltsangabe</a:t>
            </a:r>
            <a:r>
              <a:rPr lang="cs-CZ" sz="2000" i="1" dirty="0" smtClean="0"/>
              <a:t>, Brainstorming, </a:t>
            </a:r>
            <a:r>
              <a:rPr lang="cs-CZ" sz="2000" i="1" dirty="0" err="1" smtClean="0"/>
              <a:t>Gedicht</a:t>
            </a:r>
            <a:r>
              <a:rPr lang="cs-CZ" sz="2000" i="1" dirty="0" smtClean="0"/>
              <a:t> von E. Jandl)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Deutsch-tschechische </a:t>
            </a:r>
            <a:r>
              <a:rPr lang="de-DE" dirty="0" smtClean="0"/>
              <a:t>Beziehungen</a:t>
            </a:r>
            <a:endParaRPr lang="cs-CZ" dirty="0" smtClean="0"/>
          </a:p>
          <a:p>
            <a:r>
              <a:rPr lang="de-DE" dirty="0"/>
              <a:t>Vom zu Hause </a:t>
            </a:r>
            <a:r>
              <a:rPr lang="de-DE" dirty="0" smtClean="0"/>
              <a:t>vertrieben</a:t>
            </a:r>
            <a:endParaRPr lang="cs-CZ" dirty="0" smtClean="0"/>
          </a:p>
          <a:p>
            <a:r>
              <a:rPr lang="de-DE" dirty="0"/>
              <a:t>Emotional angespannte </a:t>
            </a:r>
            <a:r>
              <a:rPr lang="de-DE" dirty="0" smtClean="0"/>
              <a:t>Atmosphäre</a:t>
            </a:r>
            <a:endParaRPr lang="cs-CZ" dirty="0" smtClean="0"/>
          </a:p>
          <a:p>
            <a:r>
              <a:rPr lang="de-DE" dirty="0"/>
              <a:t>Nach Deutschland </a:t>
            </a:r>
            <a:r>
              <a:rPr lang="de-DE" dirty="0" smtClean="0"/>
              <a:t>angekommen</a:t>
            </a:r>
            <a:endParaRPr lang="cs-CZ" dirty="0" smtClean="0"/>
          </a:p>
          <a:p>
            <a:r>
              <a:rPr lang="cs-CZ" dirty="0" smtClean="0"/>
              <a:t>Feedback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3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8183"/>
          </a:xfrm>
        </p:spPr>
        <p:txBody>
          <a:bodyPr/>
          <a:lstStyle/>
          <a:p>
            <a:r>
              <a:rPr lang="cs-CZ" dirty="0" err="1" smtClean="0"/>
              <a:t>Zusammenfassung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29766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Autorin:	</a:t>
            </a:r>
            <a:r>
              <a:rPr lang="cs-CZ" dirty="0" smtClean="0"/>
              <a:t>	</a:t>
            </a:r>
            <a:r>
              <a:rPr lang="de-DE" i="1" dirty="0" smtClean="0"/>
              <a:t>Annelies </a:t>
            </a:r>
            <a:r>
              <a:rPr lang="de-DE" i="1" dirty="0"/>
              <a:t>Schwarz</a:t>
            </a:r>
            <a:endParaRPr lang="cs-CZ" dirty="0"/>
          </a:p>
          <a:p>
            <a:pPr marL="0" indent="0">
              <a:buNone/>
            </a:pPr>
            <a:r>
              <a:rPr lang="de-DE" dirty="0" smtClean="0"/>
              <a:t>Zeit </a:t>
            </a:r>
            <a:r>
              <a:rPr lang="de-DE" dirty="0"/>
              <a:t>und Ort:		</a:t>
            </a:r>
            <a:r>
              <a:rPr lang="de-DE" i="1" dirty="0"/>
              <a:t>Herbst 1944 – Sommer 1945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</a:t>
            </a:r>
            <a:r>
              <a:rPr lang="de-DE" i="1" dirty="0"/>
              <a:t>			Das Dorf </a:t>
            </a:r>
            <a:r>
              <a:rPr lang="de-DE" i="1" dirty="0" err="1"/>
              <a:t>Prausnitz</a:t>
            </a:r>
            <a:r>
              <a:rPr lang="de-DE" i="1" dirty="0"/>
              <a:t>, etwa 25 km südlich von </a:t>
            </a:r>
            <a:r>
              <a:rPr lang="de-DE" i="1" dirty="0" err="1" smtClean="0"/>
              <a:t>Trautenau</a:t>
            </a:r>
            <a:endParaRPr lang="cs-CZ" dirty="0"/>
          </a:p>
          <a:p>
            <a:pPr marL="0" indent="0">
              <a:buNone/>
            </a:pPr>
            <a:r>
              <a:rPr lang="de-DE" dirty="0" smtClean="0"/>
              <a:t>Hauptfigur</a:t>
            </a:r>
            <a:r>
              <a:rPr lang="de-DE" dirty="0"/>
              <a:t>:	</a:t>
            </a:r>
            <a:r>
              <a:rPr lang="cs-CZ" i="1" dirty="0" err="1"/>
              <a:t>Liese</a:t>
            </a:r>
            <a:r>
              <a:rPr lang="cs-CZ" i="1" dirty="0"/>
              <a:t> (6 </a:t>
            </a:r>
            <a:r>
              <a:rPr lang="cs-CZ" i="1" dirty="0" err="1"/>
              <a:t>Jahre</a:t>
            </a:r>
            <a:r>
              <a:rPr lang="cs-CZ" i="1" dirty="0" smtClean="0"/>
              <a:t>)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Familie</a:t>
            </a:r>
            <a:r>
              <a:rPr lang="cs-CZ" dirty="0"/>
              <a:t>:	</a:t>
            </a:r>
            <a:r>
              <a:rPr lang="cs-CZ" dirty="0" smtClean="0"/>
              <a:t>	</a:t>
            </a:r>
            <a:r>
              <a:rPr lang="cs-CZ" i="1" dirty="0" err="1" smtClean="0"/>
              <a:t>Mutter</a:t>
            </a:r>
            <a:r>
              <a:rPr lang="cs-CZ" i="1" dirty="0"/>
              <a:t>, </a:t>
            </a:r>
            <a:r>
              <a:rPr lang="cs-CZ" i="1" dirty="0" err="1"/>
              <a:t>Großmutter</a:t>
            </a:r>
            <a:r>
              <a:rPr lang="cs-CZ" i="1" dirty="0"/>
              <a:t>, </a:t>
            </a:r>
            <a:r>
              <a:rPr lang="cs-CZ" i="1" dirty="0" err="1"/>
              <a:t>Christl</a:t>
            </a:r>
            <a:r>
              <a:rPr lang="cs-CZ" i="1" dirty="0"/>
              <a:t> (</a:t>
            </a:r>
            <a:r>
              <a:rPr lang="cs-CZ" i="1" dirty="0" err="1"/>
              <a:t>Schwester</a:t>
            </a:r>
            <a:r>
              <a:rPr lang="cs-CZ" i="1" dirty="0"/>
              <a:t>, 7 </a:t>
            </a:r>
            <a:r>
              <a:rPr lang="cs-CZ" i="1" dirty="0" err="1"/>
              <a:t>Jahre</a:t>
            </a:r>
            <a:r>
              <a:rPr lang="cs-CZ" i="1" dirty="0"/>
              <a:t>), Wolfgang (</a:t>
            </a:r>
            <a:r>
              <a:rPr lang="cs-CZ" i="1" dirty="0" err="1"/>
              <a:t>Bruder</a:t>
            </a:r>
            <a:r>
              <a:rPr lang="cs-CZ" i="1" dirty="0"/>
              <a:t>, 3 </a:t>
            </a:r>
            <a:r>
              <a:rPr lang="cs-CZ" i="1" dirty="0" err="1"/>
              <a:t>Jahre</a:t>
            </a:r>
            <a:r>
              <a:rPr lang="cs-CZ" i="1" dirty="0"/>
              <a:t>),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		Vater </a:t>
            </a:r>
            <a:r>
              <a:rPr lang="cs-CZ" i="1" dirty="0"/>
              <a:t>(</a:t>
            </a:r>
            <a:r>
              <a:rPr lang="cs-CZ" i="1" dirty="0" err="1"/>
              <a:t>eher</a:t>
            </a:r>
            <a:r>
              <a:rPr lang="cs-CZ" i="1" dirty="0"/>
              <a:t> </a:t>
            </a:r>
            <a:r>
              <a:rPr lang="cs-CZ" i="1" dirty="0" err="1"/>
              <a:t>abwesend</a:t>
            </a:r>
            <a:r>
              <a:rPr lang="cs-CZ" i="1" dirty="0"/>
              <a:t>, </a:t>
            </a:r>
            <a:r>
              <a:rPr lang="cs-CZ" i="1" dirty="0" err="1"/>
              <a:t>Soldat</a:t>
            </a:r>
            <a:r>
              <a:rPr lang="cs-CZ" i="1" dirty="0"/>
              <a:t>)</a:t>
            </a:r>
            <a:r>
              <a:rPr lang="cs-CZ" dirty="0"/>
              <a:t> 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Weitere</a:t>
            </a:r>
            <a:r>
              <a:rPr lang="cs-CZ" dirty="0"/>
              <a:t> </a:t>
            </a:r>
            <a:r>
              <a:rPr lang="cs-CZ" dirty="0" err="1"/>
              <a:t>wichtige</a:t>
            </a:r>
            <a:r>
              <a:rPr lang="cs-CZ" dirty="0"/>
              <a:t> </a:t>
            </a:r>
            <a:r>
              <a:rPr lang="cs-CZ" dirty="0" err="1"/>
              <a:t>Figuren</a:t>
            </a:r>
            <a:r>
              <a:rPr lang="cs-CZ" dirty="0"/>
              <a:t>:	</a:t>
            </a:r>
            <a:r>
              <a:rPr lang="cs-CZ" dirty="0" smtClean="0"/>
              <a:t>	</a:t>
            </a:r>
            <a:r>
              <a:rPr lang="cs-CZ" i="1" dirty="0" smtClean="0"/>
              <a:t>Pavelka </a:t>
            </a:r>
            <a:r>
              <a:rPr lang="cs-CZ" i="1" dirty="0"/>
              <a:t>(</a:t>
            </a:r>
            <a:r>
              <a:rPr lang="cs-CZ" i="1" dirty="0" err="1"/>
              <a:t>tschechischer</a:t>
            </a:r>
            <a:r>
              <a:rPr lang="cs-CZ" i="1" dirty="0"/>
              <a:t> Bauer)</a:t>
            </a:r>
            <a:endParaRPr lang="cs-CZ" b="1" i="1" dirty="0"/>
          </a:p>
          <a:p>
            <a:pPr marL="0" indent="0">
              <a:buNone/>
            </a:pPr>
            <a:r>
              <a:rPr lang="cs-CZ" i="1" dirty="0" smtClean="0"/>
              <a:t>							</a:t>
            </a:r>
            <a:r>
              <a:rPr lang="cs-CZ" i="1" dirty="0" err="1" smtClean="0"/>
              <a:t>Mariechen</a:t>
            </a:r>
            <a:r>
              <a:rPr lang="cs-CZ" i="1" dirty="0" smtClean="0"/>
              <a:t> </a:t>
            </a:r>
            <a:r>
              <a:rPr lang="cs-CZ" i="1" dirty="0"/>
              <a:t>(</a:t>
            </a:r>
            <a:r>
              <a:rPr lang="cs-CZ" i="1" dirty="0" err="1"/>
              <a:t>Haushaltshilfe</a:t>
            </a:r>
            <a:r>
              <a:rPr lang="cs-CZ" i="1" dirty="0"/>
              <a:t>, 14 </a:t>
            </a:r>
            <a:r>
              <a:rPr lang="cs-CZ" i="1" dirty="0" err="1"/>
              <a:t>Jahre</a:t>
            </a:r>
            <a:r>
              <a:rPr lang="cs-CZ" i="1" dirty="0"/>
              <a:t>) </a:t>
            </a:r>
            <a:endParaRPr lang="cs-CZ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133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Visuelle</a:t>
            </a:r>
            <a:r>
              <a:rPr lang="cs-CZ" dirty="0" smtClean="0"/>
              <a:t> </a:t>
            </a:r>
            <a:r>
              <a:rPr lang="cs-CZ" dirty="0" err="1" smtClean="0"/>
              <a:t>Gestaltung</a:t>
            </a:r>
            <a:r>
              <a:rPr lang="cs-CZ" dirty="0" smtClean="0"/>
              <a:t> des </a:t>
            </a:r>
            <a:r>
              <a:rPr lang="cs-CZ" dirty="0" err="1" smtClean="0"/>
              <a:t>Textes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e-D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Krieg mit den Augen eines Kindes </a:t>
            </a:r>
            <a:r>
              <a:rPr lang="de-DE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(Ungewissheit und Zweifel)</a:t>
            </a: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Stellung der Erwachsenen </a:t>
            </a:r>
            <a:r>
              <a:rPr lang="de-DE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(Ärger und Besorgnis)</a:t>
            </a:r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wesentliche Merkmale des Krieges </a:t>
            </a:r>
            <a:r>
              <a:rPr lang="de-DE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(Aggression und Arroganz)</a:t>
            </a:r>
            <a:r>
              <a:rPr lang="de-D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3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6241"/>
              </p:ext>
            </p:extLst>
          </p:nvPr>
        </p:nvGraphicFramePr>
        <p:xfrm>
          <a:off x="1343024" y="719666"/>
          <a:ext cx="9372199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4"/>
                <a:gridCol w="7172123"/>
                <a:gridCol w="886028"/>
                <a:gridCol w="813984"/>
              </a:tblGrid>
              <a:tr h="58427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Fragen</a:t>
                      </a:r>
                      <a:r>
                        <a:rPr lang="cs-CZ" sz="2800" dirty="0" smtClean="0"/>
                        <a:t> </a:t>
                      </a:r>
                      <a:r>
                        <a:rPr lang="cs-CZ" sz="2800" dirty="0" err="1" smtClean="0"/>
                        <a:t>zum</a:t>
                      </a:r>
                      <a:r>
                        <a:rPr lang="cs-CZ" sz="2800" dirty="0" smtClean="0"/>
                        <a:t> Text</a:t>
                      </a:r>
                      <a:endParaRPr lang="cs-CZ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cap="small" baseline="0" dirty="0" err="1" smtClean="0"/>
                        <a:t>Richtig</a:t>
                      </a:r>
                      <a:endParaRPr lang="cs-CZ" sz="1400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cap="small" baseline="0" dirty="0" err="1" smtClean="0"/>
                        <a:t>Falsch</a:t>
                      </a:r>
                      <a:endParaRPr lang="cs-CZ" sz="1400" cap="small" baseline="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Die fremden Menschen haben mit Lieses Großmutter gesprochen.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L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err="1" smtClean="0"/>
                        <a:t>Pavelka</a:t>
                      </a:r>
                      <a:r>
                        <a:rPr lang="de-DE" sz="2000" noProof="0" dirty="0" smtClean="0"/>
                        <a:t> gab der Familie einen</a:t>
                      </a:r>
                      <a:r>
                        <a:rPr lang="de-DE" sz="2000" baseline="0" noProof="0" dirty="0" smtClean="0"/>
                        <a:t> wertvollen Ratschlag.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Herr Schmitt kann leider immer befehlen, was sie tun sollen.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T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E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Es war Frühling und die Kinder konnten</a:t>
                      </a:r>
                      <a:r>
                        <a:rPr lang="de-DE" sz="2000" baseline="0" noProof="0" dirty="0" smtClean="0"/>
                        <a:t> durch die Wiesen laufen.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Josef, der Deutsche, wurde von den Tschechen erschossen.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Ü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Mutter</a:t>
                      </a:r>
                      <a:r>
                        <a:rPr lang="de-DE" sz="2000" baseline="0" noProof="0" dirty="0" smtClean="0"/>
                        <a:t> war sehr besorgt und ängstlich.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Liese ist leichtsinnig und hat genug Mut.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Ä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Am Bauernhof haben die Kinder frische Kuhmilch bekommen.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Lena wurde von den Tschechen vergewaltigt.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Die Kirche wäre kein gutes Versteck für den Vater.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</a:t>
                      </a:r>
                      <a:endParaRPr lang="cs-CZ" sz="2000" dirty="0"/>
                    </a:p>
                  </a:txBody>
                  <a:tcPr anchor="ctr"/>
                </a:tc>
              </a:tr>
              <a:tr h="41815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 dirty="0" smtClean="0"/>
                        <a:t>Die tschechische Bäuerin </a:t>
                      </a:r>
                      <a:r>
                        <a:rPr lang="de-DE" sz="2000" noProof="0" dirty="0" err="1" smtClean="0"/>
                        <a:t>Wankowa</a:t>
                      </a:r>
                      <a:r>
                        <a:rPr lang="de-DE" sz="2000" noProof="0" dirty="0" smtClean="0"/>
                        <a:t> hat</a:t>
                      </a:r>
                      <a:r>
                        <a:rPr lang="de-DE" sz="2000" baseline="0" noProof="0" dirty="0" smtClean="0"/>
                        <a:t> der Familie Butter gegeben.</a:t>
                      </a:r>
                      <a:endParaRPr lang="de-D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W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345</Words>
  <Application>Microsoft Office PowerPoint</Application>
  <PresentationFormat>Širokoúhlá obrazovka</PresentationFormat>
  <Paragraphs>77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Garamond</vt:lpstr>
      <vt:lpstr>Verdana</vt:lpstr>
      <vt:lpstr>Organický</vt:lpstr>
      <vt:lpstr>Wir werden uns wiederfinden</vt:lpstr>
      <vt:lpstr>Literaturverzeichnis</vt:lpstr>
      <vt:lpstr>Kreative Textanalyse</vt:lpstr>
      <vt:lpstr>Zusammenfassung</vt:lpstr>
      <vt:lpstr>Visuelle Gestaltung des Textes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werden uns wiederfinden</dc:title>
  <dc:creator>Milenka KUBAT</dc:creator>
  <cp:lastModifiedBy>Milena Kubátová</cp:lastModifiedBy>
  <cp:revision>16</cp:revision>
  <dcterms:created xsi:type="dcterms:W3CDTF">2014-10-06T23:55:46Z</dcterms:created>
  <dcterms:modified xsi:type="dcterms:W3CDTF">2014-10-08T14:02:48Z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