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0" r:id="rId9"/>
    <p:sldId id="266" r:id="rId10"/>
    <p:sldId id="261" r:id="rId11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3F98F-6C3E-475E-B796-7071A6B77E3F}" type="datetimeFigureOut">
              <a:rPr lang="cs-CZ" smtClean="0"/>
              <a:t>1. 10. 2014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B5141-85D6-4057-AEF3-617464CC3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296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8C452-5D8E-4CB8-A342-179C1AB330EB}" type="datetimeFigureOut">
              <a:rPr lang="cs-CZ" smtClean="0"/>
              <a:t>1. 10. 2014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1F0FE-3306-4038-8F1A-38317B79A4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40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F0FE-3306-4038-8F1A-38317B79A4A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740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F0FE-3306-4038-8F1A-38317B79A4A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85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F0FE-3306-4038-8F1A-38317B79A4A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29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F0FE-3306-4038-8F1A-38317B79A4A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89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F0FE-3306-4038-8F1A-38317B79A4A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831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F0FE-3306-4038-8F1A-38317B79A4A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88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6000" b="1" dirty="0" err="1" smtClean="0"/>
              <a:t>Jugendliteratur</a:t>
            </a:r>
            <a:endParaRPr lang="cs-CZ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Milena Kubátová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5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Viel Spaß beim Lesen </a:t>
            </a:r>
            <a:r>
              <a:rPr lang="cs-CZ" b="1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pic>
        <p:nvPicPr>
          <p:cNvPr id="15" name="Zástupný symbol pro obsah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55" y="2489792"/>
            <a:ext cx="4879449" cy="3603776"/>
          </a:xfrm>
        </p:spPr>
      </p:pic>
    </p:spTree>
    <p:extLst>
      <p:ext uri="{BB962C8B-B14F-4D97-AF65-F5344CB8AC3E}">
        <p14:creationId xmlns:p14="http://schemas.microsoft.com/office/powerpoint/2010/main" val="2017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ist</a:t>
            </a:r>
            <a:r>
              <a:rPr lang="cs-CZ" dirty="0" smtClean="0"/>
              <a:t> </a:t>
            </a:r>
            <a:r>
              <a:rPr lang="cs-CZ" dirty="0" err="1" smtClean="0"/>
              <a:t>die</a:t>
            </a:r>
            <a:r>
              <a:rPr lang="cs-CZ" dirty="0" smtClean="0"/>
              <a:t> </a:t>
            </a:r>
            <a:r>
              <a:rPr lang="cs-CZ" dirty="0" err="1" smtClean="0"/>
              <a:t>Jugendliteratur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erst im 19. und frühen 20. Jahrhundert trat die Jugend ins Bewusstsein als mögliche Adressatengruppe </a:t>
            </a:r>
          </a:p>
          <a:p>
            <a:r>
              <a:rPr lang="de-DE" dirty="0" smtClean="0"/>
              <a:t>keine Kinderbücher, aber noch nicht ausgesprochene Erwachsenenliteratur</a:t>
            </a:r>
          </a:p>
          <a:p>
            <a:r>
              <a:rPr lang="de-DE" dirty="0" smtClean="0"/>
              <a:t>ist Übergangsliteratur, hat eine Bindefunktion</a:t>
            </a:r>
          </a:p>
          <a:p>
            <a:r>
              <a:rPr lang="de-DE" dirty="0" smtClean="0"/>
              <a:t>bringen das </a:t>
            </a:r>
            <a:r>
              <a:rPr lang="de-DE" dirty="0" err="1" smtClean="0"/>
              <a:t>Vorstellungs</a:t>
            </a:r>
            <a:r>
              <a:rPr lang="de-DE" dirty="0" smtClean="0"/>
              <a:t> – Empfindungsvermögen junger Menschen zum Ausdruck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460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ist ein Jugendbuch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alle Bücher, die für heranwachsende Jungen und Mädchen ab dem ca. 12. Lebensjahr konzipiert sind</a:t>
            </a:r>
          </a:p>
          <a:p>
            <a:r>
              <a:rPr lang="de-DE" dirty="0" smtClean="0"/>
              <a:t>Protagonist ist ein junger Mensch, zwischen 11/12 und 18 Jahren</a:t>
            </a:r>
          </a:p>
          <a:p>
            <a:r>
              <a:rPr lang="de-DE" dirty="0" smtClean="0"/>
              <a:t>Ich-Erzähler, mehrere Erzählperspektiven, innere Monologe </a:t>
            </a:r>
          </a:p>
          <a:p>
            <a:r>
              <a:rPr lang="de-DE" dirty="0" smtClean="0"/>
              <a:t>Themen – es gibt kaum noch ein Tabu, Probleme auf ihrer Erfahrungsebene</a:t>
            </a:r>
          </a:p>
          <a:p>
            <a:r>
              <a:rPr lang="de-DE" dirty="0" smtClean="0"/>
              <a:t>weist ein hohes Spannungspotential auf</a:t>
            </a:r>
          </a:p>
          <a:p>
            <a:r>
              <a:rPr lang="de-DE" dirty="0" smtClean="0"/>
              <a:t>es darf nicht ohne Hoffnung enden, Lösungswege aufzeigen</a:t>
            </a:r>
          </a:p>
          <a:p>
            <a:r>
              <a:rPr lang="de-DE" dirty="0" smtClean="0"/>
              <a:t>das problemorientierte Jugendbuch ist für die Erziehung das bedeutungsvollste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180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Jugendbuch</a:t>
            </a:r>
            <a:r>
              <a:rPr lang="cs-CZ" dirty="0" smtClean="0"/>
              <a:t> - </a:t>
            </a:r>
            <a:r>
              <a:rPr lang="cs-CZ" dirty="0" err="1" smtClean="0"/>
              <a:t>Kategorien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0" y="2556932"/>
            <a:ext cx="9767551" cy="3318936"/>
          </a:xfrm>
        </p:spPr>
        <p:txBody>
          <a:bodyPr>
            <a:normAutofit fontScale="92500"/>
          </a:bodyPr>
          <a:lstStyle/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problemorientierte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Jugendbuch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historisch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orientierte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Jugendbuch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sozial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orientierte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Jugendbuch</a:t>
            </a:r>
            <a:endParaRPr lang="cs-CZ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entwicklungsorientierte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Jugendbuch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Jugendsachbuch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9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s-CZ" sz="19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Reinhard </a:t>
            </a:r>
            <a:r>
              <a:rPr lang="cs-CZ" sz="19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Kleist</a:t>
            </a:r>
            <a:r>
              <a:rPr lang="cs-CZ" sz="19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19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Susanne</a:t>
            </a:r>
            <a:r>
              <a:rPr lang="cs-CZ" sz="19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9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Rebscher</a:t>
            </a:r>
            <a:r>
              <a:rPr lang="cs-CZ" sz="19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19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Waldtraut</a:t>
            </a:r>
            <a:r>
              <a:rPr lang="cs-CZ" sz="19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9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Lewin</a:t>
            </a:r>
            <a:r>
              <a:rPr lang="cs-CZ" sz="19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Mädchensachbuch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9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(Uta Weber)</a:t>
            </a:r>
            <a:endParaRPr lang="cs-CZ" sz="19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Abenteuerbuch</a:t>
            </a:r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9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s-CZ" sz="19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Markus </a:t>
            </a:r>
            <a:r>
              <a:rPr lang="cs-CZ" sz="19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Heitz</a:t>
            </a:r>
            <a:r>
              <a:rPr lang="cs-CZ" sz="19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Cornelia </a:t>
            </a:r>
            <a:r>
              <a:rPr lang="cs-CZ" sz="19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Funke</a:t>
            </a:r>
            <a:r>
              <a:rPr lang="cs-CZ" sz="19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cs-CZ" sz="19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Erhard </a:t>
            </a:r>
            <a:r>
              <a:rPr lang="cs-CZ" sz="19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Dietl)</a:t>
            </a:r>
            <a:endParaRPr lang="cs-CZ" sz="19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627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de-DE" sz="3200" b="1" dirty="0" smtClean="0"/>
              <a:t>Das historisch orientierte Jugendbuch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cs-CZ" sz="2600" i="1" dirty="0" err="1" smtClean="0"/>
              <a:t>Darstellungen</a:t>
            </a:r>
            <a:r>
              <a:rPr lang="cs-CZ" sz="2600" i="1" dirty="0" smtClean="0"/>
              <a:t> </a:t>
            </a:r>
            <a:r>
              <a:rPr lang="cs-CZ" sz="2600" i="1" dirty="0" err="1" smtClean="0"/>
              <a:t>zeitgeschichtlicher</a:t>
            </a:r>
            <a:r>
              <a:rPr lang="cs-CZ" sz="2600" i="1" dirty="0" smtClean="0"/>
              <a:t> </a:t>
            </a:r>
            <a:r>
              <a:rPr lang="cs-CZ" sz="2600" i="1" dirty="0" err="1" smtClean="0"/>
              <a:t>Situationen</a:t>
            </a:r>
            <a:endParaRPr lang="de-DE" sz="26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71977" y="2408349"/>
            <a:ext cx="5409127" cy="370911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Drittes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Reich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Hans </a:t>
            </a: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</a:t>
            </a:r>
            <a:r>
              <a:rPr lang="de-DE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Richter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„Damals </a:t>
            </a:r>
            <a:r>
              <a:rPr lang="de-DE" sz="13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 er </a:t>
            </a:r>
            <a:r>
              <a:rPr lang="de-DE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Friedrich“</a:t>
            </a:r>
            <a:endParaRPr lang="cs-CZ" sz="13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Gudrun </a:t>
            </a:r>
            <a:r>
              <a:rPr lang="de-DE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Pausewang</a:t>
            </a: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3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„Du darfst nicht schreien“</a:t>
            </a: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Horst </a:t>
            </a:r>
            <a:r>
              <a:rPr lang="cs-CZ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Burgert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Warum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warst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der Hitler-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Jugend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    Vier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Fragen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meinen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Vater“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Judenproblematik</a:t>
            </a:r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Mirjam</a:t>
            </a:r>
            <a:r>
              <a:rPr lang="cs-CZ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Pressler</a:t>
            </a:r>
            <a:r>
              <a:rPr lang="cs-CZ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Malka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endParaRPr lang="cs-CZ" sz="13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Gudrun </a:t>
            </a:r>
            <a:r>
              <a:rPr lang="de-DE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Pausewang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„Reise </a:t>
            </a:r>
            <a:r>
              <a:rPr lang="de-DE" sz="13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August</a:t>
            </a:r>
            <a:r>
              <a:rPr lang="de-DE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endParaRPr lang="cs-CZ" sz="13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Renate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Welsh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Besuch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Vergangenheit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Käthe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Recheis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Geh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heim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vergiss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alles</a:t>
            </a:r>
            <a:r>
              <a:rPr lang="cs-CZ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endParaRPr lang="cs-CZ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6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Abnormalitäten</a:t>
            </a:r>
            <a:r>
              <a:rPr lang="de-D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der </a:t>
            </a:r>
            <a:r>
              <a:rPr lang="de-D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Kriegszeit</a:t>
            </a:r>
            <a:endParaRPr lang="cs-CZ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Erich </a:t>
            </a:r>
            <a:r>
              <a:rPr lang="de-DE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Hackl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de-DE" sz="13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Abschied von Sidonie“</a:t>
            </a: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de-DE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Sinti </a:t>
            </a: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</a:t>
            </a:r>
            <a:r>
              <a:rPr lang="de-DE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Roma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cs-CZ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Ursula Wölfel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cs-CZ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3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de-DE" sz="13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Haus für alle“</a:t>
            </a:r>
            <a:r>
              <a:rPr lang="de-DE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s-CZ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Behinderung</a:t>
            </a:r>
            <a:r>
              <a:rPr lang="cs-CZ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36405" y="2560320"/>
            <a:ext cx="4945488" cy="3557144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de-DE" sz="4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letzten Tage des Zweiten Weltkrieges </a:t>
            </a:r>
            <a:endParaRPr lang="cs-CZ" sz="4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Klaus 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Kordon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4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„Der erste Frühling“</a:t>
            </a:r>
            <a:r>
              <a:rPr lang="de-D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cs-CZ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Christine </a:t>
            </a:r>
            <a:r>
              <a:rPr lang="de-DE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Nöstlinger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4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„Maikäfer flieg“</a:t>
            </a:r>
            <a:r>
              <a:rPr lang="de-D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4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Vertreibung</a:t>
            </a:r>
            <a:endParaRPr lang="cs-CZ" sz="4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Gudrun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Pausewang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cs-CZ" sz="4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Fern</a:t>
            </a:r>
            <a:r>
              <a:rPr lang="cs-CZ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von der </a:t>
            </a:r>
            <a:r>
              <a:rPr lang="cs-CZ" sz="4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Rosinkawiese</a:t>
            </a:r>
            <a:r>
              <a:rPr lang="cs-CZ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Isolde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Heyne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cs-CZ" sz="40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Gewitterblumen</a:t>
            </a:r>
            <a:r>
              <a:rPr lang="cs-CZ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4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Nachkriegszeit </a:t>
            </a:r>
            <a:r>
              <a:rPr lang="de-DE" sz="4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</a:t>
            </a:r>
            <a:r>
              <a:rPr lang="de-DE" sz="4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Flucht</a:t>
            </a:r>
            <a:endParaRPr lang="cs-CZ" sz="4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Christine </a:t>
            </a:r>
            <a:r>
              <a:rPr lang="de-DE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Nöstlinger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4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„Zwei Wochen in </a:t>
            </a:r>
            <a:r>
              <a:rPr lang="de-DE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Mai“</a:t>
            </a:r>
            <a:endParaRPr lang="cs-CZ" sz="40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Härtling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4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de-DE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Krücke“</a:t>
            </a:r>
            <a:endParaRPr lang="cs-CZ" sz="40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-CZ" sz="4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de-DE" sz="4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utobiographische</a:t>
            </a:r>
            <a:r>
              <a:rPr lang="cs-CZ" sz="4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49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Züge</a:t>
            </a:r>
            <a:endParaRPr lang="cs-CZ" sz="49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Käthe </a:t>
            </a:r>
            <a:r>
              <a:rPr lang="de-DE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Recheis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4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„Lena, unser Dorf und der Krieg“</a:t>
            </a:r>
            <a:r>
              <a:rPr lang="de-D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Renate </a:t>
            </a:r>
            <a:r>
              <a:rPr lang="de-DE" sz="40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Welsh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4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de-DE" sz="4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Dieda</a:t>
            </a:r>
            <a:r>
              <a:rPr lang="de-DE" sz="4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oder das fremde Kind“</a:t>
            </a:r>
            <a:r>
              <a:rPr lang="de-D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Hermann 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Schulz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4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„Flucht durch den Winter</a:t>
            </a:r>
            <a:r>
              <a:rPr lang="de-DE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endParaRPr lang="cs-CZ" sz="40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Härtling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de-DE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4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de-DE" sz="4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Reise gegen den Wind“</a:t>
            </a:r>
            <a:endParaRPr lang="cs-CZ" sz="4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40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48636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de-DE" sz="3600" b="1" dirty="0" smtClean="0"/>
              <a:t>Das sozial orientierte Jugendbuch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900" i="1" dirty="0" smtClean="0"/>
              <a:t>Bücher, die sich mit sozialen Problemen auseinandersetzen</a:t>
            </a:r>
            <a:endParaRPr lang="de-DE" sz="29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8447" y="2434107"/>
            <a:ext cx="4909169" cy="373487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Mobbing und Gewalt, Kriminalität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Elisabeth Zöller: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„Ich schieße ... doch!“</a:t>
            </a:r>
            <a:endParaRPr lang="de-DE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Kirsten </a:t>
            </a:r>
            <a:r>
              <a:rPr lang="de-DE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Boie</a:t>
            </a: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„Nicht Chicago. Nicht hier“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Agnes Hammer: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„Ich </a:t>
            </a:r>
            <a:r>
              <a:rPr lang="de-DE" sz="22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blog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dich weg!“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Aggressivität (Vergewaltigung)</a:t>
            </a:r>
            <a:endParaRPr lang="de-DE" sz="2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Evelline</a:t>
            </a: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Stein-Fischer: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„Ein Schritt zu viel“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Agnes Hammer: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„Bewegliche Ziele“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Sexuelle (Kindes)</a:t>
            </a:r>
            <a:r>
              <a:rPr lang="cs-CZ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de-DE" sz="2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isshandlung</a:t>
            </a:r>
            <a:endParaRPr lang="de-DE" sz="2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Susan </a:t>
            </a:r>
            <a:r>
              <a:rPr lang="de-DE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Kreller</a:t>
            </a: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„Elefanten sieht man nicht“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Beate </a:t>
            </a:r>
            <a:r>
              <a:rPr lang="de-DE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Terasa</a:t>
            </a: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„Rotkäppchen muss weinen“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Krankheit und Behinderung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Renate </a:t>
            </a:r>
            <a:r>
              <a:rPr lang="de-DE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Welsh</a:t>
            </a: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„Drachenflügel“   (Familienmitglieder)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Härtling: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„Das war der </a:t>
            </a:r>
            <a:r>
              <a:rPr lang="de-DE" sz="22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Hirbel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   (geistige)</a:t>
            </a:r>
            <a:endParaRPr lang="de-DE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Max von der Grün: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„Vorstadtkrokodile“   (körperliche)</a:t>
            </a:r>
            <a:endParaRPr lang="de-DE" sz="2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Jana Frey: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„Der verlorene Blick“    (Blindheit)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00800" y="2434107"/>
            <a:ext cx="4803820" cy="373487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Psychische </a:t>
            </a:r>
            <a:r>
              <a:rPr lang="de-DE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Störungen - Anorexie</a:t>
            </a:r>
            <a:endParaRPr lang="de-DE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Marliese </a:t>
            </a:r>
            <a:r>
              <a:rPr lang="de-DE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Arold</a:t>
            </a: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„Völlig schwerelos“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Jana Frey: „</a:t>
            </a:r>
            <a:r>
              <a:rPr lang="de-DE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Luft zum Frühstück“</a:t>
            </a:r>
            <a:endParaRPr lang="cs-CZ" sz="22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AIDS-Problematik</a:t>
            </a:r>
          </a:p>
          <a:p>
            <a:pPr marL="0" lvl="1" indent="0">
              <a:buNone/>
            </a:pP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Marliese </a:t>
            </a:r>
            <a:r>
              <a:rPr lang="de-DE" sz="2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Arold</a:t>
            </a: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„Ich will doch le</a:t>
            </a:r>
            <a:r>
              <a:rPr lang="cs-CZ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de-DE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en!“</a:t>
            </a:r>
            <a:endParaRPr lang="de-DE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Außenseiter</a:t>
            </a:r>
            <a:endParaRPr lang="de-DE" sz="2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Karen-Susan Fessel: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„Und wenn schon!“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Drogen </a:t>
            </a:r>
            <a:endParaRPr lang="de-DE" sz="2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Christiane F.: </a:t>
            </a:r>
            <a:r>
              <a:rPr lang="de-DE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„Wir Kinder vom Bahnhof ZOO“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Hans-Georg Noack:</a:t>
            </a:r>
            <a:r>
              <a:rPr lang="de-DE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„Trip“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Jana Frey: „</a:t>
            </a:r>
            <a:r>
              <a:rPr lang="de-DE" sz="22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Höhenflug abwärts“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Ausländerproblematik</a:t>
            </a:r>
            <a:endParaRPr lang="de-DE" sz="29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Isolde Heyne: „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Yildiz heißt Stern“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Renate </a:t>
            </a:r>
            <a:r>
              <a:rPr lang="de-DE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Welsh</a:t>
            </a: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„Ülkü, das fremde Mädchen“</a:t>
            </a: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Helmut </a:t>
            </a:r>
            <a:r>
              <a:rPr lang="de-DE" sz="2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Sakowski</a:t>
            </a:r>
            <a:r>
              <a:rPr lang="de-DE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22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„Prinzessin, wir machen die Fliege“</a:t>
            </a:r>
            <a:endParaRPr lang="cs-CZ" sz="2200" i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6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de-DE" sz="3600" b="1" dirty="0" smtClean="0"/>
              <a:t>Das entwicklungsorientierte Jugendbuch</a:t>
            </a:r>
            <a:br>
              <a:rPr lang="de-DE" sz="3600" b="1" dirty="0" smtClean="0"/>
            </a:br>
            <a:r>
              <a:rPr lang="de-DE" sz="2800" i="1" dirty="0" smtClean="0"/>
              <a:t>Problematik von Heranwachsenden, Vielzahl von Veränderungen</a:t>
            </a:r>
            <a:endParaRPr lang="de-DE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Suche nach der eigenen Identität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Mirjam Pressler: </a:t>
            </a:r>
            <a:r>
              <a:rPr lang="de-DE" sz="2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„Novemberkatzen“ 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Kerner Charlotte: </a:t>
            </a:r>
            <a:r>
              <a:rPr lang="de-DE" sz="2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de-DE" sz="25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Blueprint</a:t>
            </a:r>
            <a:r>
              <a:rPr lang="de-DE" sz="2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Blaupause“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Sexuelle Selbstorientierung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Andreas Steinhöfel: </a:t>
            </a:r>
            <a:r>
              <a:rPr lang="de-DE" sz="2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„Die Mitte der Welt“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Tamara Bach: </a:t>
            </a:r>
            <a:r>
              <a:rPr lang="de-DE" sz="2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„Marsmädchen“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Jana Frey: „</a:t>
            </a:r>
            <a:r>
              <a:rPr lang="de-DE" sz="2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Kuss meiner Schwester“</a:t>
            </a:r>
            <a:endParaRPr lang="de-DE" sz="25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2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Reifungsprozess </a:t>
            </a:r>
            <a:r>
              <a:rPr lang="de-DE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(Entwicklungsproblematik)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Gerd Schneider: </a:t>
            </a:r>
            <a:r>
              <a:rPr lang="de-DE" sz="2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de-DE" sz="25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Ratatazong</a:t>
            </a:r>
            <a:r>
              <a:rPr lang="de-DE" sz="2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Wolfgang Herrndorf: </a:t>
            </a:r>
            <a:r>
              <a:rPr lang="de-DE" sz="2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de-DE" sz="25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Tschick</a:t>
            </a:r>
            <a:r>
              <a:rPr lang="de-DE" sz="25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16752" y="2560320"/>
            <a:ext cx="5246334" cy="33101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Freundschaft und Liebe</a:t>
            </a:r>
            <a:endParaRPr lang="de-DE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Alexa Hennig von Lange: </a:t>
            </a:r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„Ich habe einfach Glück“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Christian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Bieniek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„</a:t>
            </a:r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Svenja hat's erwischt“</a:t>
            </a:r>
            <a:endParaRPr lang="de-DE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Instabile Familienverhältnisse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Kirsten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Boie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„Ich ganz cool“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Dagmar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Chidolue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„Lady Punk“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Härtling: </a:t>
            </a:r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„Jakob hinter der blauen Tür“</a:t>
            </a:r>
            <a:endParaRPr lang="de-DE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Christine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Nöstlinger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„Einen Vater hab ich auch“</a:t>
            </a:r>
            <a:endParaRPr lang="de-DE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de-DE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Religion und Sekten</a:t>
            </a:r>
            <a:endParaRPr lang="de-DE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Jana Frey: „</a:t>
            </a:r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eiskalte Paradies“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(Ein Mädchen bei Zeugen Jehovas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Nortrud </a:t>
            </a:r>
            <a:r>
              <a:rPr lang="de-DE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Boge-Erli</a:t>
            </a:r>
            <a:r>
              <a:rPr lang="de-DE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„</a:t>
            </a:r>
            <a:r>
              <a:rPr lang="de-DE" sz="14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Satans rote Augen“</a:t>
            </a:r>
            <a:endParaRPr 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3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Themenbereiche </a:t>
            </a:r>
            <a:br>
              <a:rPr lang="de-DE" dirty="0" smtClean="0"/>
            </a:br>
            <a:r>
              <a:rPr lang="de-DE" sz="3600" dirty="0" smtClean="0"/>
              <a:t>des problemorientierten Jugendbuches</a:t>
            </a:r>
            <a:endParaRPr lang="de-DE" sz="3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sz="2300" b="1" dirty="0" smtClean="0"/>
              <a:t>Suche nach der eigenen Identität</a:t>
            </a:r>
          </a:p>
          <a:p>
            <a:r>
              <a:rPr lang="de-DE" sz="2300" b="1" dirty="0" smtClean="0"/>
              <a:t>Freundschaft und Liebe</a:t>
            </a:r>
          </a:p>
          <a:p>
            <a:r>
              <a:rPr lang="cs-CZ" sz="2300" b="1" dirty="0"/>
              <a:t>S</a:t>
            </a:r>
            <a:r>
              <a:rPr lang="de-DE" sz="2300" b="1" dirty="0" err="1" smtClean="0"/>
              <a:t>exuelle</a:t>
            </a:r>
            <a:r>
              <a:rPr lang="de-DE" sz="2300" b="1" dirty="0" smtClean="0"/>
              <a:t> </a:t>
            </a:r>
            <a:r>
              <a:rPr lang="cs-CZ" sz="2300" b="1" dirty="0" err="1" smtClean="0"/>
              <a:t>Selbstorientierung</a:t>
            </a:r>
            <a:endParaRPr lang="cs-CZ" sz="2300" b="1" dirty="0" smtClean="0"/>
          </a:p>
          <a:p>
            <a:r>
              <a:rPr lang="cs-CZ" sz="2300" b="1" dirty="0" smtClean="0"/>
              <a:t>I</a:t>
            </a:r>
            <a:r>
              <a:rPr lang="de-DE" sz="2300" b="1" dirty="0" err="1" smtClean="0"/>
              <a:t>nstabile</a:t>
            </a:r>
            <a:r>
              <a:rPr lang="de-DE" sz="2300" b="1" dirty="0" smtClean="0"/>
              <a:t> Familienverhältnisse</a:t>
            </a:r>
            <a:endParaRPr lang="cs-CZ" sz="2300" b="1" dirty="0" smtClean="0"/>
          </a:p>
          <a:p>
            <a:r>
              <a:rPr lang="cs-CZ" sz="2300" b="1" dirty="0" smtClean="0"/>
              <a:t>Religion </a:t>
            </a:r>
            <a:r>
              <a:rPr lang="cs-CZ" sz="2300" b="1" dirty="0" err="1" smtClean="0"/>
              <a:t>und</a:t>
            </a:r>
            <a:r>
              <a:rPr lang="cs-CZ" sz="2300" b="1" dirty="0" smtClean="0"/>
              <a:t> </a:t>
            </a:r>
            <a:r>
              <a:rPr lang="cs-CZ" sz="2300" b="1" dirty="0" err="1" smtClean="0"/>
              <a:t>Sekten</a:t>
            </a:r>
            <a:endParaRPr lang="de-DE" sz="2300" b="1" dirty="0" smtClean="0"/>
          </a:p>
          <a:p>
            <a:r>
              <a:rPr lang="de-DE" sz="2300" b="1" dirty="0" smtClean="0"/>
              <a:t>Außenseiter</a:t>
            </a:r>
          </a:p>
          <a:p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300" b="1" dirty="0" smtClean="0"/>
              <a:t>Aggressivität, Gewalt, </a:t>
            </a:r>
            <a:r>
              <a:rPr lang="cs-CZ" sz="2300" b="1" dirty="0" err="1" smtClean="0"/>
              <a:t>Mobbing</a:t>
            </a:r>
            <a:endParaRPr lang="de-DE" sz="2300" b="1" dirty="0" smtClean="0"/>
          </a:p>
          <a:p>
            <a:r>
              <a:rPr lang="de-DE" sz="2300" b="1" dirty="0" smtClean="0"/>
              <a:t>Ausländerproblematik</a:t>
            </a:r>
          </a:p>
          <a:p>
            <a:r>
              <a:rPr lang="de-DE" sz="2300" b="1" dirty="0" smtClean="0"/>
              <a:t>Drogen und Sucht</a:t>
            </a:r>
          </a:p>
          <a:p>
            <a:r>
              <a:rPr lang="de-DE" sz="2300" b="1" dirty="0" smtClean="0"/>
              <a:t>Krankheit, Behinderung, Tod</a:t>
            </a:r>
          </a:p>
          <a:p>
            <a:r>
              <a:rPr lang="cs-CZ" sz="2300" b="1" dirty="0" err="1" smtClean="0"/>
              <a:t>Psychische</a:t>
            </a:r>
            <a:r>
              <a:rPr lang="cs-CZ" sz="2300" b="1" dirty="0" smtClean="0"/>
              <a:t> </a:t>
            </a:r>
            <a:r>
              <a:rPr lang="cs-CZ" sz="2300" b="1" dirty="0" err="1" smtClean="0"/>
              <a:t>Störungen</a:t>
            </a:r>
            <a:endParaRPr lang="de-DE" sz="2300" b="1" dirty="0" smtClean="0"/>
          </a:p>
          <a:p>
            <a:r>
              <a:rPr lang="de-DE" sz="2300" b="1" dirty="0" smtClean="0"/>
              <a:t>Zeitgeschichte, Krieg</a:t>
            </a:r>
            <a:endParaRPr lang="de-DE" sz="2300" b="1" dirty="0"/>
          </a:p>
        </p:txBody>
      </p:sp>
    </p:spTree>
    <p:extLst>
      <p:ext uri="{BB962C8B-B14F-4D97-AF65-F5344CB8AC3E}">
        <p14:creationId xmlns:p14="http://schemas.microsoft.com/office/powerpoint/2010/main" val="294990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320120" y="764948"/>
            <a:ext cx="9609137" cy="1107395"/>
          </a:xfrm>
        </p:spPr>
        <p:txBody>
          <a:bodyPr/>
          <a:lstStyle/>
          <a:p>
            <a:r>
              <a:rPr lang="de-DE" dirty="0" smtClean="0"/>
              <a:t>Literaturverzeichnis</a:t>
            </a:r>
            <a:endParaRPr lang="de-DE" dirty="0"/>
          </a:p>
        </p:txBody>
      </p:sp>
      <p:sp>
        <p:nvSpPr>
          <p:cNvPr id="6" name="Obdélník 5"/>
          <p:cNvSpPr/>
          <p:nvPr/>
        </p:nvSpPr>
        <p:spPr>
          <a:xfrm>
            <a:off x="1320119" y="1761422"/>
            <a:ext cx="96091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BAROKOVÁ, Jana.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Gattungen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Kinder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Jugendliteratur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ihre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Charakteristik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Geschichte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samt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Leseproben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Brno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Masaryk-</a:t>
            </a:r>
            <a:r>
              <a:rPr lang="cs-CZ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Universität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2011. ISBN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9788021054721.</a:t>
            </a:r>
          </a:p>
          <a:p>
            <a:pPr>
              <a:lnSpc>
                <a:spcPct val="150000"/>
              </a:lnSpc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EWERS, Hans-</a:t>
            </a:r>
            <a:r>
              <a:rPr lang="cs-CZ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Heino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Literatur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Kinder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Jugendliche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Einführung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München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Wilhelm Fink </a:t>
            </a:r>
            <a:r>
              <a:rPr lang="cs-CZ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Verlag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2000.ISBN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3770534832</a:t>
            </a:r>
            <a:endParaRPr lang="cs-CZ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FÜRST, HELBIG, SCHMITT.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Kinder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Jugendliteratur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Theorie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Praxis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Froisdorf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Bildungsverlag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2000.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ISBN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3824211041</a:t>
            </a:r>
          </a:p>
          <a:p>
            <a:pPr lvl="0">
              <a:lnSpc>
                <a:spcPct val="150000"/>
              </a:lnSpc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MARQUARDT, Manfred.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Einführung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Kinder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Jugendliteratur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Köln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Stam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Verlag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1995.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ISBN 3823781219</a:t>
            </a:r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  <a:buClr>
                <a:srgbClr val="E6E6E6"/>
              </a:buClr>
              <a:buSzPct val="45000"/>
              <a:buFont typeface="StarSymbol"/>
              <a:buChar char="●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SCHIKORSKY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Isa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Kinder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cs-CZ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Jugendliteratur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600" i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Schnellkurs</a:t>
            </a:r>
            <a:r>
              <a:rPr lang="cs-CZ" sz="16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cs-CZ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Köln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cs-CZ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DuMont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2003. ISBN 3832176004</a:t>
            </a:r>
          </a:p>
        </p:txBody>
      </p:sp>
    </p:spTree>
    <p:extLst>
      <p:ext uri="{BB962C8B-B14F-4D97-AF65-F5344CB8AC3E}">
        <p14:creationId xmlns:p14="http://schemas.microsoft.com/office/powerpoint/2010/main" val="3068530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2055</TotalTime>
  <Words>652</Words>
  <Application>Microsoft Office PowerPoint</Application>
  <PresentationFormat>Širokoúhlá obrazovka</PresentationFormat>
  <Paragraphs>131</Paragraphs>
  <Slides>10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Garamond</vt:lpstr>
      <vt:lpstr>StarSymbol</vt:lpstr>
      <vt:lpstr>Verdana</vt:lpstr>
      <vt:lpstr>Wingdings</vt:lpstr>
      <vt:lpstr>Organický</vt:lpstr>
      <vt:lpstr>Jugendliteratur</vt:lpstr>
      <vt:lpstr>Was ist die Jugendliteratur?</vt:lpstr>
      <vt:lpstr>Was ist ein Jugendbuch?</vt:lpstr>
      <vt:lpstr>Jugendbuch - Kategorien</vt:lpstr>
      <vt:lpstr>Das historisch orientierte Jugendbuch Darstellungen zeitgeschichtlicher Situationen</vt:lpstr>
      <vt:lpstr>Das sozial orientierte Jugendbuch Bücher, die sich mit sozialen Problemen auseinandersetzen</vt:lpstr>
      <vt:lpstr>Das entwicklungsorientierte Jugendbuch Problematik von Heranwachsenden, Vielzahl von Veränderungen</vt:lpstr>
      <vt:lpstr>Themenbereiche  des problemorientierten Jugendbuches</vt:lpstr>
      <vt:lpstr>Literaturverzeichnis</vt:lpstr>
      <vt:lpstr>Viel Spaß beim Lesen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Jugendliteratur</dc:title>
  <dc:creator>Milenka KUBAT</dc:creator>
  <cp:lastModifiedBy>Milenka KUBAT</cp:lastModifiedBy>
  <cp:revision>49</cp:revision>
  <cp:lastPrinted>2014-09-24T09:12:05Z</cp:lastPrinted>
  <dcterms:created xsi:type="dcterms:W3CDTF">2014-09-22T11:58:05Z</dcterms:created>
  <dcterms:modified xsi:type="dcterms:W3CDTF">2014-10-01T09:49:23Z</dcterms:modified>
</cp:coreProperties>
</file>