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06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1626438E-5020-43C9-8FB8-9D90102A6F54}" type="datetimeFigureOut">
              <a:rPr lang="cs-CZ" smtClean="0"/>
              <a:t>20.10.2014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6C4D007-585B-4048-9F8F-BAF6CB4CB918}" type="slidenum">
              <a:rPr lang="cs-CZ" smtClean="0"/>
              <a:t>‹#›</a:t>
            </a:fld>
            <a:endParaRPr lang="cs-CZ"/>
          </a:p>
        </p:txBody>
      </p:sp>
    </p:spTree>
    <p:extLst>
      <p:ext uri="{BB962C8B-B14F-4D97-AF65-F5344CB8AC3E}">
        <p14:creationId xmlns:p14="http://schemas.microsoft.com/office/powerpoint/2010/main" val="763846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626438E-5020-43C9-8FB8-9D90102A6F54}" type="datetimeFigureOut">
              <a:rPr lang="cs-CZ" smtClean="0"/>
              <a:t>20.10.2014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6C4D007-585B-4048-9F8F-BAF6CB4CB918}" type="slidenum">
              <a:rPr lang="cs-CZ" smtClean="0"/>
              <a:t>‹#›</a:t>
            </a:fld>
            <a:endParaRPr lang="cs-CZ"/>
          </a:p>
        </p:txBody>
      </p:sp>
    </p:spTree>
    <p:extLst>
      <p:ext uri="{BB962C8B-B14F-4D97-AF65-F5344CB8AC3E}">
        <p14:creationId xmlns:p14="http://schemas.microsoft.com/office/powerpoint/2010/main" val="2261739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626438E-5020-43C9-8FB8-9D90102A6F54}" type="datetimeFigureOut">
              <a:rPr lang="cs-CZ" smtClean="0"/>
              <a:t>20.10.2014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6C4D007-585B-4048-9F8F-BAF6CB4CB918}" type="slidenum">
              <a:rPr lang="cs-CZ" smtClean="0"/>
              <a:t>‹#›</a:t>
            </a:fld>
            <a:endParaRPr lang="cs-CZ"/>
          </a:p>
        </p:txBody>
      </p:sp>
    </p:spTree>
    <p:extLst>
      <p:ext uri="{BB962C8B-B14F-4D97-AF65-F5344CB8AC3E}">
        <p14:creationId xmlns:p14="http://schemas.microsoft.com/office/powerpoint/2010/main" val="3959038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626438E-5020-43C9-8FB8-9D90102A6F54}" type="datetimeFigureOut">
              <a:rPr lang="cs-CZ" smtClean="0"/>
              <a:t>20.10.2014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6C4D007-585B-4048-9F8F-BAF6CB4CB918}" type="slidenum">
              <a:rPr lang="cs-CZ" smtClean="0"/>
              <a:t>‹#›</a:t>
            </a:fld>
            <a:endParaRPr lang="cs-CZ"/>
          </a:p>
        </p:txBody>
      </p:sp>
    </p:spTree>
    <p:extLst>
      <p:ext uri="{BB962C8B-B14F-4D97-AF65-F5344CB8AC3E}">
        <p14:creationId xmlns:p14="http://schemas.microsoft.com/office/powerpoint/2010/main" val="3533896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1626438E-5020-43C9-8FB8-9D90102A6F54}" type="datetimeFigureOut">
              <a:rPr lang="cs-CZ" smtClean="0"/>
              <a:t>20.10.2014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6C4D007-585B-4048-9F8F-BAF6CB4CB918}" type="slidenum">
              <a:rPr lang="cs-CZ" smtClean="0"/>
              <a:t>‹#›</a:t>
            </a:fld>
            <a:endParaRPr lang="cs-CZ"/>
          </a:p>
        </p:txBody>
      </p:sp>
    </p:spTree>
    <p:extLst>
      <p:ext uri="{BB962C8B-B14F-4D97-AF65-F5344CB8AC3E}">
        <p14:creationId xmlns:p14="http://schemas.microsoft.com/office/powerpoint/2010/main" val="2953563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626438E-5020-43C9-8FB8-9D90102A6F54}" type="datetimeFigureOut">
              <a:rPr lang="cs-CZ" smtClean="0"/>
              <a:t>20.10.2014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6C4D007-585B-4048-9F8F-BAF6CB4CB918}" type="slidenum">
              <a:rPr lang="cs-CZ" smtClean="0"/>
              <a:t>‹#›</a:t>
            </a:fld>
            <a:endParaRPr lang="cs-CZ"/>
          </a:p>
        </p:txBody>
      </p:sp>
    </p:spTree>
    <p:extLst>
      <p:ext uri="{BB962C8B-B14F-4D97-AF65-F5344CB8AC3E}">
        <p14:creationId xmlns:p14="http://schemas.microsoft.com/office/powerpoint/2010/main" val="243707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626438E-5020-43C9-8FB8-9D90102A6F54}" type="datetimeFigureOut">
              <a:rPr lang="cs-CZ" smtClean="0"/>
              <a:t>20.10.2014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6C4D007-585B-4048-9F8F-BAF6CB4CB918}" type="slidenum">
              <a:rPr lang="cs-CZ" smtClean="0"/>
              <a:t>‹#›</a:t>
            </a:fld>
            <a:endParaRPr lang="cs-CZ"/>
          </a:p>
        </p:txBody>
      </p:sp>
    </p:spTree>
    <p:extLst>
      <p:ext uri="{BB962C8B-B14F-4D97-AF65-F5344CB8AC3E}">
        <p14:creationId xmlns:p14="http://schemas.microsoft.com/office/powerpoint/2010/main" val="3409181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1626438E-5020-43C9-8FB8-9D90102A6F54}" type="datetimeFigureOut">
              <a:rPr lang="cs-CZ" smtClean="0"/>
              <a:t>20.10.2014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6C4D007-585B-4048-9F8F-BAF6CB4CB918}" type="slidenum">
              <a:rPr lang="cs-CZ" smtClean="0"/>
              <a:t>‹#›</a:t>
            </a:fld>
            <a:endParaRPr lang="cs-CZ"/>
          </a:p>
        </p:txBody>
      </p:sp>
    </p:spTree>
    <p:extLst>
      <p:ext uri="{BB962C8B-B14F-4D97-AF65-F5344CB8AC3E}">
        <p14:creationId xmlns:p14="http://schemas.microsoft.com/office/powerpoint/2010/main" val="455007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626438E-5020-43C9-8FB8-9D90102A6F54}" type="datetimeFigureOut">
              <a:rPr lang="cs-CZ" smtClean="0"/>
              <a:t>20.10.2014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6C4D007-585B-4048-9F8F-BAF6CB4CB918}" type="slidenum">
              <a:rPr lang="cs-CZ" smtClean="0"/>
              <a:t>‹#›</a:t>
            </a:fld>
            <a:endParaRPr lang="cs-CZ"/>
          </a:p>
        </p:txBody>
      </p:sp>
    </p:spTree>
    <p:extLst>
      <p:ext uri="{BB962C8B-B14F-4D97-AF65-F5344CB8AC3E}">
        <p14:creationId xmlns:p14="http://schemas.microsoft.com/office/powerpoint/2010/main" val="3588252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626438E-5020-43C9-8FB8-9D90102A6F54}" type="datetimeFigureOut">
              <a:rPr lang="cs-CZ" smtClean="0"/>
              <a:t>20.10.2014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6C4D007-585B-4048-9F8F-BAF6CB4CB918}" type="slidenum">
              <a:rPr lang="cs-CZ" smtClean="0"/>
              <a:t>‹#›</a:t>
            </a:fld>
            <a:endParaRPr lang="cs-CZ"/>
          </a:p>
        </p:txBody>
      </p:sp>
    </p:spTree>
    <p:extLst>
      <p:ext uri="{BB962C8B-B14F-4D97-AF65-F5344CB8AC3E}">
        <p14:creationId xmlns:p14="http://schemas.microsoft.com/office/powerpoint/2010/main" val="3093621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626438E-5020-43C9-8FB8-9D90102A6F54}" type="datetimeFigureOut">
              <a:rPr lang="cs-CZ" smtClean="0"/>
              <a:t>20.10.2014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6C4D007-585B-4048-9F8F-BAF6CB4CB918}" type="slidenum">
              <a:rPr lang="cs-CZ" smtClean="0"/>
              <a:t>‹#›</a:t>
            </a:fld>
            <a:endParaRPr lang="cs-CZ"/>
          </a:p>
        </p:txBody>
      </p:sp>
    </p:spTree>
    <p:extLst>
      <p:ext uri="{BB962C8B-B14F-4D97-AF65-F5344CB8AC3E}">
        <p14:creationId xmlns:p14="http://schemas.microsoft.com/office/powerpoint/2010/main" val="1333647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6438E-5020-43C9-8FB8-9D90102A6F54}" type="datetimeFigureOut">
              <a:rPr lang="cs-CZ" smtClean="0"/>
              <a:t>20.10.2014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C4D007-585B-4048-9F8F-BAF6CB4CB918}" type="slidenum">
              <a:rPr lang="cs-CZ" smtClean="0"/>
              <a:t>‹#›</a:t>
            </a:fld>
            <a:endParaRPr lang="cs-CZ"/>
          </a:p>
        </p:txBody>
      </p:sp>
    </p:spTree>
    <p:extLst>
      <p:ext uri="{BB962C8B-B14F-4D97-AF65-F5344CB8AC3E}">
        <p14:creationId xmlns:p14="http://schemas.microsoft.com/office/powerpoint/2010/main" val="131025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i="1" dirty="0" smtClean="0"/>
              <a:t>Oskar </a:t>
            </a:r>
            <a:r>
              <a:rPr lang="cs-CZ" b="1" i="1" dirty="0" err="1" smtClean="0"/>
              <a:t>Panizza</a:t>
            </a:r>
            <a:endParaRPr lang="cs-CZ" dirty="0"/>
          </a:p>
        </p:txBody>
      </p:sp>
      <p:sp>
        <p:nvSpPr>
          <p:cNvPr id="3" name="Podnadpis 2"/>
          <p:cNvSpPr>
            <a:spLocks noGrp="1"/>
          </p:cNvSpPr>
          <p:nvPr>
            <p:ph type="subTitle" idx="1"/>
          </p:nvPr>
        </p:nvSpPr>
        <p:spPr/>
        <p:txBody>
          <a:bodyPr/>
          <a:lstStyle/>
          <a:p>
            <a:r>
              <a:rPr lang="cs-CZ" dirty="0" smtClean="0"/>
              <a:t>*1853 </a:t>
            </a:r>
            <a:r>
              <a:rPr lang="cs-CZ" dirty="0" err="1"/>
              <a:t>Kissingen</a:t>
            </a:r>
            <a:r>
              <a:rPr lang="cs-CZ" dirty="0"/>
              <a:t>, † 1921 Bayreuth; </a:t>
            </a:r>
          </a:p>
          <a:p>
            <a:endParaRPr lang="cs-CZ" dirty="0"/>
          </a:p>
        </p:txBody>
      </p:sp>
    </p:spTree>
    <p:extLst>
      <p:ext uri="{BB962C8B-B14F-4D97-AF65-F5344CB8AC3E}">
        <p14:creationId xmlns:p14="http://schemas.microsoft.com/office/powerpoint/2010/main" val="283707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de-DE" sz="1800" i="1" dirty="0" smtClean="0"/>
              <a:t>Visionen der Dämmerung. Mit einer Einleitung von Hannes Ruch und 16 Federzeichnungen von P. Haase.</a:t>
            </a:r>
            <a:r>
              <a:rPr lang="de-DE" sz="1800" dirty="0" smtClean="0"/>
              <a:t> München/Leipzig 1914.</a:t>
            </a:r>
            <a:endParaRPr lang="cs-CZ" sz="1800" dirty="0"/>
          </a:p>
        </p:txBody>
      </p:sp>
      <p:pic>
        <p:nvPicPr>
          <p:cNvPr id="6" name="Zástupný symbol pro obsah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919162" y="1624806"/>
            <a:ext cx="3114675" cy="4476750"/>
          </a:xfrm>
        </p:spPr>
      </p:pic>
      <p:pic>
        <p:nvPicPr>
          <p:cNvPr id="5" name="Zástupný symbol pro obsah 4"/>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5141402" y="1600200"/>
            <a:ext cx="3052196" cy="4525963"/>
          </a:xfrm>
        </p:spPr>
      </p:pic>
    </p:spTree>
    <p:extLst>
      <p:ext uri="{BB962C8B-B14F-4D97-AF65-F5344CB8AC3E}">
        <p14:creationId xmlns:p14="http://schemas.microsoft.com/office/powerpoint/2010/main" val="3547661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Familienmilieu</a:t>
            </a:r>
            <a:endParaRPr lang="cs-CZ" dirty="0"/>
          </a:p>
        </p:txBody>
      </p:sp>
      <p:sp>
        <p:nvSpPr>
          <p:cNvPr id="3" name="Zástupný symbol pro obsah 2"/>
          <p:cNvSpPr>
            <a:spLocks noGrp="1"/>
          </p:cNvSpPr>
          <p:nvPr>
            <p:ph sz="half" idx="1"/>
          </p:nvPr>
        </p:nvSpPr>
        <p:spPr/>
        <p:txBody>
          <a:bodyPr>
            <a:normAutofit fontScale="77500" lnSpcReduction="20000"/>
          </a:bodyPr>
          <a:lstStyle/>
          <a:p>
            <a:r>
              <a:rPr lang="de-DE" dirty="0" smtClean="0"/>
              <a:t>Sein Vater war ein überzeugter Katholik, der es vom Kellner zum Besitzer mehrerer Hotels gebracht hatte. Die Mutter stammte aus einer Hugenottenfamilie, schrieb protestantische Erbauungsschriften unter dem </a:t>
            </a:r>
            <a:r>
              <a:rPr lang="de-DE" dirty="0" err="1" smtClean="0"/>
              <a:t>Pseud</a:t>
            </a:r>
            <a:r>
              <a:rPr lang="de-DE" dirty="0" smtClean="0"/>
              <a:t>. »</a:t>
            </a:r>
            <a:r>
              <a:rPr lang="de-DE" dirty="0" err="1" smtClean="0"/>
              <a:t>Siona</a:t>
            </a:r>
            <a:r>
              <a:rPr lang="de-DE" dirty="0" smtClean="0"/>
              <a:t>«, war eine bigotte </a:t>
            </a:r>
            <a:r>
              <a:rPr lang="de-DE" dirty="0" err="1" smtClean="0"/>
              <a:t>Pietismus.Nach</a:t>
            </a:r>
            <a:r>
              <a:rPr lang="de-DE" dirty="0" smtClean="0"/>
              <a:t> dem frühen Tod des Vaters kämpfte sie für ihr Elternrecht. </a:t>
            </a:r>
            <a:r>
              <a:rPr lang="de-DE" dirty="0" err="1" smtClean="0"/>
              <a:t>Panizzas</a:t>
            </a:r>
            <a:r>
              <a:rPr lang="de-DE" dirty="0" smtClean="0"/>
              <a:t> Lust an der Blasphemie wurden so durch den </a:t>
            </a:r>
            <a:r>
              <a:rPr lang="de-DE" dirty="0" err="1" smtClean="0"/>
              <a:t>religiůsen</a:t>
            </a:r>
            <a:r>
              <a:rPr lang="de-DE" dirty="0" smtClean="0"/>
              <a:t> </a:t>
            </a:r>
            <a:r>
              <a:rPr lang="de-DE" dirty="0" err="1" smtClean="0"/>
              <a:t>eifer</a:t>
            </a:r>
            <a:r>
              <a:rPr lang="de-DE" dirty="0" smtClean="0"/>
              <a:t> Mutter vorgeprägt.</a:t>
            </a:r>
            <a:endParaRPr lang="cs-CZ" dirty="0"/>
          </a:p>
        </p:txBody>
      </p:sp>
      <p:pic>
        <p:nvPicPr>
          <p:cNvPr id="5" name="Zástupný symbol pro obsah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724128" y="2060848"/>
            <a:ext cx="2031630" cy="2558991"/>
          </a:xfrm>
        </p:spPr>
      </p:pic>
    </p:spTree>
    <p:extLst>
      <p:ext uri="{BB962C8B-B14F-4D97-AF65-F5344CB8AC3E}">
        <p14:creationId xmlns:p14="http://schemas.microsoft.com/office/powerpoint/2010/main" val="264156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de-DE" sz="2800" dirty="0" smtClean="0"/>
              <a:t>Müller, Jürgen. </a:t>
            </a:r>
            <a:r>
              <a:rPr lang="de-DE" sz="2800" i="1" dirty="0" smtClean="0"/>
              <a:t>Der </a:t>
            </a:r>
            <a:r>
              <a:rPr lang="de-DE" sz="2800" i="1" dirty="0" err="1" smtClean="0"/>
              <a:t>Pazjent</a:t>
            </a:r>
            <a:r>
              <a:rPr lang="de-DE" sz="2800" i="1" dirty="0" smtClean="0"/>
              <a:t> als Psychiater. Oskar </a:t>
            </a:r>
            <a:r>
              <a:rPr lang="de-DE" sz="2800" i="1" dirty="0" err="1" smtClean="0"/>
              <a:t>Panizzas</a:t>
            </a:r>
            <a:r>
              <a:rPr lang="de-DE" sz="2800" i="1" dirty="0" smtClean="0"/>
              <a:t> Weg vom Irrenarzt zum Insassen. </a:t>
            </a:r>
            <a:r>
              <a:rPr lang="de-DE" sz="2800" dirty="0" smtClean="0"/>
              <a:t>Bonn 1999</a:t>
            </a:r>
            <a:endParaRPr lang="cs-CZ" sz="2800" dirty="0"/>
          </a:p>
        </p:txBody>
      </p:sp>
      <p:sp>
        <p:nvSpPr>
          <p:cNvPr id="3" name="Zástupný symbol pro obsah 2"/>
          <p:cNvSpPr>
            <a:spLocks noGrp="1"/>
          </p:cNvSpPr>
          <p:nvPr>
            <p:ph sz="half" idx="1"/>
          </p:nvPr>
        </p:nvSpPr>
        <p:spPr/>
        <p:txBody>
          <a:bodyPr>
            <a:noAutofit/>
          </a:bodyPr>
          <a:lstStyle/>
          <a:p>
            <a:r>
              <a:rPr lang="de-DE" sz="1600" dirty="0" smtClean="0"/>
              <a:t>Erst mit 24 Jahren Abitur, dann Medizinstudium. Er promovierte 1880 summa cum laude u. wurde </a:t>
            </a:r>
            <a:endParaRPr lang="cs-CZ" sz="1600" dirty="0" smtClean="0"/>
          </a:p>
          <a:p>
            <a:r>
              <a:rPr lang="de-DE" sz="1600" dirty="0" smtClean="0"/>
              <a:t>Ein „Luftsingen“ hielt er für ihm geltendes Pfeifen kaiserlicher Agenten, </a:t>
            </a:r>
            <a:r>
              <a:rPr lang="de-DE" sz="1600" dirty="0" err="1" smtClean="0"/>
              <a:t>gastritische</a:t>
            </a:r>
            <a:r>
              <a:rPr lang="de-DE" sz="1600" dirty="0" smtClean="0"/>
              <a:t> Schmerzen führte er auf eine Vergiftung zurück. Alltagsgegenstände schienen ihm Wörter zu artikulieren, selbst der Flug von Schwalben schien ein gegen ihn gerichteter Akt zu sein. 1903/04 </a:t>
            </a:r>
            <a:r>
              <a:rPr lang="de-DE" sz="1600" dirty="0" err="1" smtClean="0"/>
              <a:t>diagnos</a:t>
            </a:r>
            <a:r>
              <a:rPr lang="cs-CZ" sz="1600" dirty="0" smtClean="0"/>
              <a:t>-</a:t>
            </a:r>
            <a:r>
              <a:rPr lang="de-DE" sz="1600" dirty="0" err="1" smtClean="0"/>
              <a:t>tizierte</a:t>
            </a:r>
            <a:r>
              <a:rPr lang="de-DE" sz="1600" dirty="0" smtClean="0"/>
              <a:t> der frühere Nervenarzt bei sich selbst eine „</a:t>
            </a:r>
            <a:r>
              <a:rPr lang="de-DE" sz="1600" dirty="0" err="1" smtClean="0"/>
              <a:t>Dissozjazjon</a:t>
            </a:r>
            <a:r>
              <a:rPr lang="de-DE" sz="1600" dirty="0" smtClean="0"/>
              <a:t>  der </a:t>
            </a:r>
            <a:r>
              <a:rPr lang="de-DE" sz="1600" dirty="0" err="1" smtClean="0"/>
              <a:t>Persön</a:t>
            </a:r>
            <a:r>
              <a:rPr lang="cs-CZ" sz="1600" dirty="0" smtClean="0"/>
              <a:t>-</a:t>
            </a:r>
            <a:r>
              <a:rPr lang="de-DE" sz="1600" dirty="0" err="1" smtClean="0"/>
              <a:t>lichkeit</a:t>
            </a:r>
            <a:r>
              <a:rPr lang="de-DE" sz="1600" dirty="0" smtClean="0"/>
              <a:t>“</a:t>
            </a:r>
            <a:r>
              <a:rPr lang="cs-CZ" sz="1600" dirty="0" smtClean="0"/>
              <a:t>. </a:t>
            </a:r>
            <a:r>
              <a:rPr lang="de-DE" sz="1600" dirty="0" smtClean="0"/>
              <a:t>In einer Autobiographie, die </a:t>
            </a:r>
            <a:r>
              <a:rPr lang="de-DE" sz="1600" dirty="0" err="1" smtClean="0"/>
              <a:t>Panizza</a:t>
            </a:r>
            <a:r>
              <a:rPr lang="de-DE" sz="1600" dirty="0" smtClean="0"/>
              <a:t> in der Irrenstation des städtischen Krankenhauses auf Wunsch des Arztes im November 1904 verfasste, behauptete </a:t>
            </a:r>
            <a:r>
              <a:rPr lang="de-DE" sz="1600" dirty="0" err="1" smtClean="0"/>
              <a:t>Panizza</a:t>
            </a:r>
            <a:r>
              <a:rPr lang="de-DE" sz="1600" dirty="0" smtClean="0"/>
              <a:t> stolz, er habe diese Einweisung in die </a:t>
            </a:r>
            <a:r>
              <a:rPr lang="de-DE" sz="1600" dirty="0" err="1" smtClean="0"/>
              <a:t>Irrenansatlt</a:t>
            </a:r>
            <a:r>
              <a:rPr lang="de-DE" sz="1600" dirty="0" smtClean="0"/>
              <a:t> absichtlich provoziert.</a:t>
            </a:r>
            <a:endParaRPr lang="cs-CZ" sz="1600" dirty="0"/>
          </a:p>
        </p:txBody>
      </p:sp>
      <p:sp>
        <p:nvSpPr>
          <p:cNvPr id="4" name="Zástupný symbol pro obsah 3"/>
          <p:cNvSpPr>
            <a:spLocks noGrp="1"/>
          </p:cNvSpPr>
          <p:nvPr>
            <p:ph sz="half" idx="2"/>
          </p:nvPr>
        </p:nvSpPr>
        <p:spPr/>
        <p:txBody>
          <a:bodyPr>
            <a:normAutofit fontScale="55000" lnSpcReduction="20000"/>
          </a:bodyPr>
          <a:lstStyle/>
          <a:p>
            <a:pPr marL="0" indent="0">
              <a:buNone/>
            </a:pPr>
            <a:endParaRPr lang="de-DE" dirty="0" smtClean="0"/>
          </a:p>
          <a:p>
            <a:pPr marL="0" indent="0">
              <a:buNone/>
            </a:pPr>
            <a:r>
              <a:rPr lang="de-DE" sz="3300" dirty="0" smtClean="0"/>
              <a:t>Der ehemalige Psychiater </a:t>
            </a:r>
            <a:r>
              <a:rPr lang="de-DE" sz="3300" dirty="0" err="1" smtClean="0"/>
              <a:t>Panizza</a:t>
            </a:r>
            <a:r>
              <a:rPr lang="de-DE" sz="3300" dirty="0" smtClean="0"/>
              <a:t> schreibt in diesen Aufzeichnungen über den Patienten </a:t>
            </a:r>
            <a:r>
              <a:rPr lang="de-DE" sz="3300" dirty="0" err="1" smtClean="0"/>
              <a:t>Panizza</a:t>
            </a:r>
            <a:r>
              <a:rPr lang="de-DE" sz="3300" dirty="0" smtClean="0"/>
              <a:t> in der dritten Person und benennt das Pfeifen als Halluzination, gleichzeitig aber als Realität.</a:t>
            </a:r>
          </a:p>
          <a:p>
            <a:pPr marL="0" indent="0">
              <a:buNone/>
            </a:pPr>
            <a:endParaRPr lang="de-DE" sz="3300" dirty="0" smtClean="0"/>
          </a:p>
          <a:p>
            <a:pPr marL="0" indent="0">
              <a:buNone/>
            </a:pPr>
            <a:r>
              <a:rPr lang="de-DE" sz="3300" dirty="0" smtClean="0"/>
              <a:t>1907 wechselte Oskar </a:t>
            </a:r>
            <a:r>
              <a:rPr lang="de-DE" sz="3300" dirty="0" err="1" smtClean="0"/>
              <a:t>Panizza</a:t>
            </a:r>
            <a:r>
              <a:rPr lang="de-DE" sz="3300" dirty="0" smtClean="0"/>
              <a:t> in das Luxussanatorium </a:t>
            </a:r>
            <a:r>
              <a:rPr lang="de-DE" sz="3300" dirty="0" err="1" smtClean="0"/>
              <a:t>Mainschloß</a:t>
            </a:r>
            <a:r>
              <a:rPr lang="de-DE" sz="3300" dirty="0" smtClean="0"/>
              <a:t> Herzoghöhe in Bayreuth, in dem er der einzige Geisteskranke war. Nach über 16 Jahren erlag Oskar </a:t>
            </a:r>
            <a:r>
              <a:rPr lang="de-DE" sz="3300" dirty="0" err="1" smtClean="0"/>
              <a:t>Panizza</a:t>
            </a:r>
            <a:r>
              <a:rPr lang="de-DE" sz="3300" dirty="0" smtClean="0"/>
              <a:t> wiederholten Schlaganfällen. Die Familie weigerte sich, einen Grabstein für ihn zu setzen und scheint einen großen Teil des unveröffentlichten Nachlasses vernichtet zu haben.</a:t>
            </a:r>
          </a:p>
          <a:p>
            <a:pPr marL="0" indent="0">
              <a:buNone/>
            </a:pPr>
            <a:endParaRPr lang="cs-CZ" dirty="0"/>
          </a:p>
        </p:txBody>
      </p:sp>
    </p:spTree>
    <p:extLst>
      <p:ext uri="{BB962C8B-B14F-4D97-AF65-F5344CB8AC3E}">
        <p14:creationId xmlns:p14="http://schemas.microsoft.com/office/powerpoint/2010/main" val="780357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dirty="0" smtClean="0"/>
              <a:t>Das Liebeskonzil. Eine Himmels-Tragödie in fünf Aufzügen</a:t>
            </a:r>
            <a:r>
              <a:rPr lang="de-DE" dirty="0" smtClean="0"/>
              <a:t>.</a:t>
            </a:r>
            <a:r>
              <a:rPr lang="cs-CZ" smtClean="0"/>
              <a:t> </a:t>
            </a:r>
            <a:r>
              <a:rPr lang="cs-CZ"/>
              <a:t>1895 </a:t>
            </a:r>
            <a:endParaRPr lang="cs-CZ"/>
          </a:p>
        </p:txBody>
      </p:sp>
      <p:sp>
        <p:nvSpPr>
          <p:cNvPr id="3" name="Zástupný symbol pro obsah 2"/>
          <p:cNvSpPr>
            <a:spLocks noGrp="1"/>
          </p:cNvSpPr>
          <p:nvPr>
            <p:ph sz="half" idx="1"/>
          </p:nvPr>
        </p:nvSpPr>
        <p:spPr/>
        <p:txBody>
          <a:bodyPr>
            <a:normAutofit fontScale="85000" lnSpcReduction="10000"/>
          </a:bodyPr>
          <a:lstStyle/>
          <a:p>
            <a:endParaRPr lang="de-DE" dirty="0" smtClean="0"/>
          </a:p>
          <a:p>
            <a:r>
              <a:rPr lang="de-DE" dirty="0" smtClean="0"/>
              <a:t>1913: Edition des Liebeskonzils für die „Gesellschaft der Münchner Bibliophilen“, die von Alfred Kubin illustriert wurde. Wegen der strikten Zensur musste jedes Exemplar dieser Privatausgabe den gedruckten Namen des späteren Besitzers auf der Titelseite tragen</a:t>
            </a:r>
            <a:r>
              <a:rPr lang="de-DE" dirty="0" smtClean="0"/>
              <a:t>.</a:t>
            </a:r>
            <a:endParaRPr lang="cs-CZ" dirty="0" smtClean="0"/>
          </a:p>
          <a:p>
            <a:r>
              <a:rPr lang="cs-CZ" b="1" dirty="0" err="1" smtClean="0"/>
              <a:t>Syphilis</a:t>
            </a:r>
            <a:r>
              <a:rPr lang="cs-CZ" b="1" dirty="0" smtClean="0"/>
              <a:t> </a:t>
            </a:r>
            <a:r>
              <a:rPr lang="cs-CZ" b="1" dirty="0" err="1"/>
              <a:t>als</a:t>
            </a:r>
            <a:r>
              <a:rPr lang="cs-CZ" b="1" dirty="0"/>
              <a:t> </a:t>
            </a:r>
            <a:r>
              <a:rPr lang="cs-CZ" b="1" dirty="0" err="1"/>
              <a:t>Strafe</a:t>
            </a:r>
            <a:r>
              <a:rPr lang="cs-CZ" b="1" dirty="0"/>
              <a:t> </a:t>
            </a:r>
            <a:r>
              <a:rPr lang="cs-CZ" b="1" dirty="0" err="1"/>
              <a:t>Gottes</a:t>
            </a:r>
            <a:r>
              <a:rPr lang="cs-CZ" dirty="0"/>
              <a:t>. </a:t>
            </a:r>
            <a:endParaRPr lang="cs-CZ" dirty="0"/>
          </a:p>
        </p:txBody>
      </p:sp>
      <p:pic>
        <p:nvPicPr>
          <p:cNvPr id="5" name="Zástupný symbol pro obsah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619750" y="2301081"/>
            <a:ext cx="2095500" cy="3124200"/>
          </a:xfrm>
        </p:spPr>
      </p:pic>
    </p:spTree>
    <p:extLst>
      <p:ext uri="{BB962C8B-B14F-4D97-AF65-F5344CB8AC3E}">
        <p14:creationId xmlns:p14="http://schemas.microsoft.com/office/powerpoint/2010/main" val="68264122"/>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366</Words>
  <Application>Microsoft Office PowerPoint</Application>
  <PresentationFormat>Předvádění na obrazovce (4:3)</PresentationFormat>
  <Paragraphs>16</Paragraphs>
  <Slides>5</Slides>
  <Notes>0</Notes>
  <HiddenSlides>0</HiddenSlides>
  <MMClips>0</MMClips>
  <ScaleCrop>false</ScaleCrop>
  <HeadingPairs>
    <vt:vector size="4" baseType="variant">
      <vt:variant>
        <vt:lpstr>Motiv</vt:lpstr>
      </vt:variant>
      <vt:variant>
        <vt:i4>1</vt:i4>
      </vt:variant>
      <vt:variant>
        <vt:lpstr>Nadpisy snímků</vt:lpstr>
      </vt:variant>
      <vt:variant>
        <vt:i4>5</vt:i4>
      </vt:variant>
    </vt:vector>
  </HeadingPairs>
  <TitlesOfParts>
    <vt:vector size="6" baseType="lpstr">
      <vt:lpstr>Motiv systému Office</vt:lpstr>
      <vt:lpstr>Oskar Panizza</vt:lpstr>
      <vt:lpstr>Visionen der Dämmerung. Mit einer Einleitung von Hannes Ruch und 16 Federzeichnungen von P. Haase. München/Leipzig 1914.</vt:lpstr>
      <vt:lpstr>Familienmilieu</vt:lpstr>
      <vt:lpstr>Müller, Jürgen. Der Pazjent als Psychiater. Oskar Panizzas Weg vom Irrenarzt zum Insassen. Bonn 1999</vt:lpstr>
      <vt:lpstr>Das Liebeskonzil. Eine Himmels-Tragödie in fünf Aufzügen. 1895 </vt:lpstr>
    </vt:vector>
  </TitlesOfParts>
  <Company>UVT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Oskar Panizza</dc:title>
  <dc:creator>Zdeněk Mareček</dc:creator>
  <cp:lastModifiedBy>Zdeněk Mareček</cp:lastModifiedBy>
  <cp:revision>7</cp:revision>
  <dcterms:created xsi:type="dcterms:W3CDTF">2014-10-20T14:13:23Z</dcterms:created>
  <dcterms:modified xsi:type="dcterms:W3CDTF">2014-10-20T15:22:59Z</dcterms:modified>
</cp:coreProperties>
</file>