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10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06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5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10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19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43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94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8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2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62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5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8173-1393-4010-A0CD-B2420B693A40}" type="datetimeFigureOut">
              <a:rPr lang="cs-CZ" smtClean="0"/>
              <a:t>25.9.2014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B726-D467-4540-BBF3-EE0F019A78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34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ltk.upol.cz/encyklopedie/index.php5/Paradigm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Stilistikk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mtClean="0"/>
              <a:t>MU høst 2014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22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Stil er resultat av et bevisst valg i ulike </a:t>
            </a:r>
          </a:p>
          <a:p>
            <a:r>
              <a:rPr lang="nb-NO" dirty="0" smtClean="0"/>
              <a:t>sammenhenger.</a:t>
            </a:r>
          </a:p>
          <a:p>
            <a:r>
              <a:rPr lang="nb-NO" dirty="0" smtClean="0"/>
              <a:t>Stil </a:t>
            </a:r>
            <a:r>
              <a:rPr lang="nb-NO" dirty="0" smtClean="0"/>
              <a:t>er en bro, et forbindende medium mellom </a:t>
            </a:r>
          </a:p>
          <a:p>
            <a:r>
              <a:rPr lang="nb-NO" dirty="0" smtClean="0"/>
              <a:t>innhold og form</a:t>
            </a:r>
          </a:p>
          <a:p>
            <a:endParaRPr lang="cs-CZ" dirty="0" smtClean="0"/>
          </a:p>
          <a:p>
            <a:r>
              <a:rPr lang="cs-CZ" dirty="0" smtClean="0"/>
              <a:t>S</a:t>
            </a:r>
            <a:r>
              <a:rPr lang="nb-NO" dirty="0" smtClean="0"/>
              <a:t>til </a:t>
            </a:r>
            <a:r>
              <a:rPr lang="nb-NO" dirty="0" smtClean="0"/>
              <a:t>kan være: adekvat, avvikende, innovativ </a:t>
            </a:r>
          </a:p>
          <a:p>
            <a:r>
              <a:rPr lang="nb-NO" dirty="0" smtClean="0"/>
              <a:t>osv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27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Česká </a:t>
            </a:r>
            <a:r>
              <a:rPr lang="cs-CZ" sz="3600" dirty="0" err="1" smtClean="0"/>
              <a:t>def</a:t>
            </a:r>
            <a:r>
              <a:rPr lang="cs-CZ" sz="3600" dirty="0" smtClean="0"/>
              <a:t>. podle Milana Jelínka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Jazykový styl je způsob výběru a uspořádání jazykových prostředků v jazykových projevech.</a:t>
            </a:r>
          </a:p>
          <a:p>
            <a:endParaRPr lang="cs-CZ" dirty="0"/>
          </a:p>
          <a:p>
            <a:r>
              <a:rPr lang="cs-CZ" dirty="0" smtClean="0"/>
              <a:t>Příruční mluvnice češtiny. Kol. autorů. Nakladatelství Lidové noviny 1995. ISBN 80-7106-134-4. </a:t>
            </a:r>
            <a:r>
              <a:rPr lang="cs-CZ" dirty="0" err="1" smtClean="0"/>
              <a:t>ss</a:t>
            </a:r>
            <a:r>
              <a:rPr lang="cs-CZ" dirty="0" smtClean="0"/>
              <a:t> 704 – 725.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63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Fors</a:t>
            </a:r>
            <a:r>
              <a:rPr lang="nb-NO" dirty="0" smtClean="0"/>
              <a:t>øk å definere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Stil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i </a:t>
            </a:r>
            <a:r>
              <a:rPr lang="cs-CZ" dirty="0" err="1"/>
              <a:t>språklig</a:t>
            </a:r>
            <a:r>
              <a:rPr lang="cs-CZ" dirty="0"/>
              <a:t> </a:t>
            </a:r>
            <a:r>
              <a:rPr lang="cs-CZ" dirty="0" err="1"/>
              <a:t>sammenheng</a:t>
            </a:r>
            <a:r>
              <a:rPr lang="cs-CZ" dirty="0"/>
              <a:t> en </a:t>
            </a:r>
            <a:r>
              <a:rPr lang="cs-CZ" dirty="0" err="1"/>
              <a:t>måte</a:t>
            </a:r>
            <a:r>
              <a:rPr lang="cs-CZ" dirty="0"/>
              <a:t> å </a:t>
            </a:r>
            <a:r>
              <a:rPr lang="cs-CZ" dirty="0" err="1"/>
              <a:t>skrive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. </a:t>
            </a:r>
            <a:r>
              <a:rPr lang="cs-CZ" dirty="0" err="1"/>
              <a:t>Begrepet</a:t>
            </a:r>
            <a:r>
              <a:rPr lang="cs-CZ" dirty="0"/>
              <a:t> kan </a:t>
            </a:r>
            <a:r>
              <a:rPr lang="cs-CZ" dirty="0" err="1"/>
              <a:t>knyttes</a:t>
            </a:r>
            <a:r>
              <a:rPr lang="cs-CZ" dirty="0"/>
              <a:t> til </a:t>
            </a:r>
            <a:r>
              <a:rPr lang="cs-CZ" dirty="0" err="1"/>
              <a:t>visse</a:t>
            </a:r>
            <a:r>
              <a:rPr lang="cs-CZ" dirty="0"/>
              <a:t> </a:t>
            </a:r>
            <a:r>
              <a:rPr lang="cs-CZ" dirty="0" err="1"/>
              <a:t>historiske</a:t>
            </a:r>
            <a:r>
              <a:rPr lang="cs-CZ" dirty="0"/>
              <a:t> </a:t>
            </a:r>
            <a:r>
              <a:rPr lang="cs-CZ" dirty="0" err="1"/>
              <a:t>perioder</a:t>
            </a:r>
            <a:r>
              <a:rPr lang="cs-CZ" dirty="0"/>
              <a:t>, </a:t>
            </a:r>
            <a:r>
              <a:rPr lang="cs-CZ" dirty="0" err="1"/>
              <a:t>f.eks</a:t>
            </a:r>
            <a:r>
              <a:rPr lang="cs-CZ" dirty="0"/>
              <a:t>. </a:t>
            </a:r>
            <a:r>
              <a:rPr lang="cs-CZ" dirty="0" err="1"/>
              <a:t>barokkens</a:t>
            </a:r>
            <a:r>
              <a:rPr lang="cs-CZ" dirty="0"/>
              <a:t> </a:t>
            </a:r>
            <a:r>
              <a:rPr lang="cs-CZ" dirty="0" err="1"/>
              <a:t>stil</a:t>
            </a:r>
            <a:r>
              <a:rPr lang="cs-CZ" dirty="0"/>
              <a:t>, </a:t>
            </a:r>
            <a:r>
              <a:rPr lang="cs-CZ" dirty="0" err="1"/>
              <a:t>realismens</a:t>
            </a:r>
            <a:r>
              <a:rPr lang="cs-CZ" dirty="0"/>
              <a:t> </a:t>
            </a:r>
            <a:r>
              <a:rPr lang="cs-CZ" dirty="0" err="1"/>
              <a:t>stil</a:t>
            </a:r>
            <a:r>
              <a:rPr lang="cs-CZ" dirty="0"/>
              <a:t> </a:t>
            </a:r>
            <a:r>
              <a:rPr lang="cs-CZ" dirty="0" err="1"/>
              <a:t>osv</a:t>
            </a:r>
            <a:r>
              <a:rPr lang="cs-CZ" dirty="0"/>
              <a:t>. </a:t>
            </a:r>
            <a:r>
              <a:rPr lang="cs-CZ" dirty="0" err="1"/>
              <a:t>Det</a:t>
            </a:r>
            <a:r>
              <a:rPr lang="cs-CZ" dirty="0"/>
              <a:t> kan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brukes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den </a:t>
            </a:r>
            <a:r>
              <a:rPr lang="cs-CZ" dirty="0" err="1"/>
              <a:t>enkelte</a:t>
            </a:r>
            <a:r>
              <a:rPr lang="cs-CZ" dirty="0"/>
              <a:t> </a:t>
            </a:r>
            <a:r>
              <a:rPr lang="cs-CZ" dirty="0" err="1"/>
              <a:t>forfatters</a:t>
            </a:r>
            <a:r>
              <a:rPr lang="cs-CZ" dirty="0"/>
              <a:t> </a:t>
            </a:r>
            <a:r>
              <a:rPr lang="cs-CZ" dirty="0" err="1"/>
              <a:t>særlige</a:t>
            </a:r>
            <a:r>
              <a:rPr lang="cs-CZ" dirty="0"/>
              <a:t> </a:t>
            </a:r>
            <a:r>
              <a:rPr lang="cs-CZ" dirty="0" err="1"/>
              <a:t>skrivemåte</a:t>
            </a:r>
            <a:r>
              <a:rPr lang="cs-CZ" dirty="0"/>
              <a:t> </a:t>
            </a:r>
            <a:r>
              <a:rPr lang="cs-CZ" dirty="0" err="1"/>
              <a:t>innafor</a:t>
            </a:r>
            <a:r>
              <a:rPr lang="cs-CZ" dirty="0"/>
              <a:t> en </a:t>
            </a:r>
            <a:r>
              <a:rPr lang="cs-CZ" dirty="0" err="1"/>
              <a:t>historisk</a:t>
            </a:r>
            <a:r>
              <a:rPr lang="cs-CZ" dirty="0"/>
              <a:t> </a:t>
            </a:r>
            <a:r>
              <a:rPr lang="cs-CZ" dirty="0" err="1"/>
              <a:t>periode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53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Store norske leksikon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Man </a:t>
            </a:r>
            <a:r>
              <a:rPr lang="cs-CZ" dirty="0" err="1"/>
              <a:t>skjelner</a:t>
            </a:r>
            <a:r>
              <a:rPr lang="cs-CZ" dirty="0"/>
              <a:t> </a:t>
            </a:r>
            <a:r>
              <a:rPr lang="cs-CZ" dirty="0" err="1"/>
              <a:t>gjerne</a:t>
            </a:r>
            <a:r>
              <a:rPr lang="cs-CZ" dirty="0"/>
              <a:t> </a:t>
            </a:r>
            <a:r>
              <a:rPr lang="cs-CZ" dirty="0" err="1"/>
              <a:t>mellom</a:t>
            </a:r>
            <a:r>
              <a:rPr lang="cs-CZ" dirty="0"/>
              <a:t> normativ </a:t>
            </a:r>
            <a:r>
              <a:rPr lang="cs-CZ" dirty="0" err="1"/>
              <a:t>og</a:t>
            </a:r>
            <a:r>
              <a:rPr lang="cs-CZ" dirty="0"/>
              <a:t> deskriptiv </a:t>
            </a:r>
            <a:r>
              <a:rPr lang="cs-CZ" dirty="0" err="1"/>
              <a:t>stilistikk</a:t>
            </a:r>
            <a:r>
              <a:rPr lang="cs-CZ" dirty="0"/>
              <a:t>. Den normative </a:t>
            </a:r>
            <a:r>
              <a:rPr lang="cs-CZ" dirty="0" err="1"/>
              <a:t>vurderer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gir</a:t>
            </a:r>
            <a:r>
              <a:rPr lang="cs-CZ" dirty="0"/>
              <a:t> </a:t>
            </a:r>
            <a:r>
              <a:rPr lang="cs-CZ" dirty="0" err="1"/>
              <a:t>råd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</a:t>
            </a:r>
            <a:r>
              <a:rPr lang="cs-CZ" dirty="0" err="1"/>
              <a:t>god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dårlig</a:t>
            </a:r>
            <a:r>
              <a:rPr lang="cs-CZ" dirty="0"/>
              <a:t> </a:t>
            </a:r>
            <a:r>
              <a:rPr lang="cs-CZ" dirty="0" err="1"/>
              <a:t>bruk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uttrykksmidlene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blir</a:t>
            </a:r>
            <a:r>
              <a:rPr lang="cs-CZ" dirty="0"/>
              <a:t> </a:t>
            </a:r>
            <a:r>
              <a:rPr lang="cs-CZ" dirty="0" err="1"/>
              <a:t>dermed</a:t>
            </a:r>
            <a:r>
              <a:rPr lang="cs-CZ" dirty="0"/>
              <a:t> en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morsmålsopplæringen</a:t>
            </a:r>
            <a:r>
              <a:rPr lang="cs-CZ" dirty="0"/>
              <a:t> i skolen. Den </a:t>
            </a:r>
            <a:r>
              <a:rPr lang="cs-CZ" dirty="0" err="1"/>
              <a:t>deskriptive</a:t>
            </a:r>
            <a:r>
              <a:rPr lang="cs-CZ" dirty="0"/>
              <a:t> </a:t>
            </a:r>
            <a:r>
              <a:rPr lang="cs-CZ" dirty="0" err="1"/>
              <a:t>nøyer</a:t>
            </a:r>
            <a:r>
              <a:rPr lang="cs-CZ" dirty="0"/>
              <a:t> </a:t>
            </a:r>
            <a:r>
              <a:rPr lang="cs-CZ" dirty="0" err="1"/>
              <a:t>seg</a:t>
            </a:r>
            <a:r>
              <a:rPr lang="cs-CZ" dirty="0"/>
              <a:t> med å </a:t>
            </a:r>
            <a:r>
              <a:rPr lang="cs-CZ" dirty="0" err="1"/>
              <a:t>analysere</a:t>
            </a:r>
            <a:r>
              <a:rPr lang="cs-CZ" dirty="0"/>
              <a:t>, </a:t>
            </a:r>
            <a:r>
              <a:rPr lang="cs-CZ" dirty="0" err="1"/>
              <a:t>beskrive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tolke</a:t>
            </a:r>
            <a:r>
              <a:rPr lang="cs-CZ" dirty="0"/>
              <a:t> </a:t>
            </a:r>
            <a:r>
              <a:rPr lang="cs-CZ" dirty="0" err="1"/>
              <a:t>bruken</a:t>
            </a:r>
            <a:r>
              <a:rPr lang="cs-CZ" dirty="0"/>
              <a:t>. </a:t>
            </a:r>
            <a:r>
              <a:rPr lang="cs-CZ" dirty="0" err="1"/>
              <a:t>Denne</a:t>
            </a:r>
            <a:r>
              <a:rPr lang="cs-CZ" dirty="0"/>
              <a:t> </a:t>
            </a:r>
            <a:r>
              <a:rPr lang="cs-CZ" dirty="0" err="1"/>
              <a:t>tolkningen</a:t>
            </a:r>
            <a:r>
              <a:rPr lang="cs-CZ" dirty="0"/>
              <a:t> kan </a:t>
            </a:r>
            <a:r>
              <a:rPr lang="cs-CZ" dirty="0" err="1"/>
              <a:t>gå</a:t>
            </a:r>
            <a:r>
              <a:rPr lang="cs-CZ" dirty="0"/>
              <a:t>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å </a:t>
            </a:r>
            <a:r>
              <a:rPr lang="cs-CZ" dirty="0" err="1"/>
              <a:t>finne</a:t>
            </a:r>
            <a:r>
              <a:rPr lang="cs-CZ" dirty="0"/>
              <a:t>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noe</a:t>
            </a:r>
            <a:r>
              <a:rPr lang="cs-CZ" dirty="0"/>
              <a:t> </a:t>
            </a:r>
            <a:r>
              <a:rPr lang="cs-CZ" dirty="0" err="1"/>
              <a:t>om</a:t>
            </a:r>
            <a:r>
              <a:rPr lang="cs-CZ" dirty="0"/>
              <a:t> </a:t>
            </a:r>
            <a:r>
              <a:rPr lang="cs-CZ" dirty="0" err="1"/>
              <a:t>forfatterens</a:t>
            </a:r>
            <a:r>
              <a:rPr lang="cs-CZ" dirty="0"/>
              <a:t> </a:t>
            </a:r>
            <a:r>
              <a:rPr lang="cs-CZ" dirty="0" err="1"/>
              <a:t>spesielle</a:t>
            </a:r>
            <a:r>
              <a:rPr lang="cs-CZ" dirty="0"/>
              <a:t> </a:t>
            </a:r>
            <a:r>
              <a:rPr lang="cs-CZ" dirty="0" err="1"/>
              <a:t>legning</a:t>
            </a:r>
            <a:r>
              <a:rPr lang="cs-CZ" dirty="0"/>
              <a:t> (</a:t>
            </a:r>
            <a:r>
              <a:rPr lang="cs-CZ" dirty="0" err="1"/>
              <a:t>individualstilen</a:t>
            </a:r>
            <a:r>
              <a:rPr lang="cs-CZ" dirty="0"/>
              <a:t>), </a:t>
            </a:r>
            <a:r>
              <a:rPr lang="cs-CZ" dirty="0" err="1"/>
              <a:t>skrivemåten</a:t>
            </a:r>
            <a:r>
              <a:rPr lang="cs-CZ" dirty="0"/>
              <a:t> i en </a:t>
            </a:r>
            <a:r>
              <a:rPr lang="cs-CZ" dirty="0" err="1"/>
              <a:t>viss</a:t>
            </a:r>
            <a:r>
              <a:rPr lang="cs-CZ" dirty="0"/>
              <a:t> </a:t>
            </a:r>
            <a:r>
              <a:rPr lang="cs-CZ" dirty="0" err="1"/>
              <a:t>epoke</a:t>
            </a:r>
            <a:r>
              <a:rPr lang="cs-CZ" dirty="0"/>
              <a:t> (</a:t>
            </a:r>
            <a:r>
              <a:rPr lang="cs-CZ" dirty="0" err="1"/>
              <a:t>tidsstilen</a:t>
            </a:r>
            <a:r>
              <a:rPr lang="cs-CZ" dirty="0"/>
              <a:t>), </a:t>
            </a:r>
            <a:r>
              <a:rPr lang="cs-CZ" dirty="0" err="1"/>
              <a:t>bruken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uttrykksmidlene</a:t>
            </a:r>
            <a:r>
              <a:rPr lang="cs-CZ" dirty="0"/>
              <a:t> i en </a:t>
            </a:r>
            <a:r>
              <a:rPr lang="cs-CZ" dirty="0" err="1"/>
              <a:t>enkelt</a:t>
            </a:r>
            <a:r>
              <a:rPr lang="cs-CZ" dirty="0"/>
              <a:t> </a:t>
            </a:r>
            <a:r>
              <a:rPr lang="cs-CZ" dirty="0" err="1"/>
              <a:t>tekst</a:t>
            </a:r>
            <a:r>
              <a:rPr lang="cs-CZ" dirty="0"/>
              <a:t> (</a:t>
            </a:r>
            <a:r>
              <a:rPr lang="cs-CZ" dirty="0" err="1"/>
              <a:t>verkstilen</a:t>
            </a:r>
            <a:r>
              <a:rPr lang="cs-CZ" dirty="0"/>
              <a:t>), 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uttrykksmuligheter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konvensjoner</a:t>
            </a:r>
            <a:r>
              <a:rPr lang="cs-CZ" dirty="0"/>
              <a:t> i </a:t>
            </a:r>
            <a:r>
              <a:rPr lang="cs-CZ" dirty="0" err="1"/>
              <a:t>bestemte</a:t>
            </a:r>
            <a:r>
              <a:rPr lang="cs-CZ" dirty="0"/>
              <a:t> </a:t>
            </a:r>
            <a:r>
              <a:rPr lang="cs-CZ" dirty="0" err="1"/>
              <a:t>sjangere</a:t>
            </a:r>
            <a:r>
              <a:rPr lang="cs-CZ" dirty="0"/>
              <a:t> (</a:t>
            </a:r>
            <a:r>
              <a:rPr lang="cs-CZ" dirty="0" err="1"/>
              <a:t>sjangerstilen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90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kollokasjon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Termín kolokace je zaveden pro ustálený </a:t>
            </a:r>
            <a:r>
              <a:rPr lang="cs-CZ" dirty="0" err="1"/>
              <a:t>souvýskyt</a:t>
            </a:r>
            <a:r>
              <a:rPr lang="cs-CZ" dirty="0"/>
              <a:t> několika slov, která spolu sémanticky (ne pouze gramaticky) souvisí. Lexikální jednotka k sobě váže určitý počet jazykových prvků, které se stanou součástí kolokačního </a:t>
            </a:r>
            <a:r>
              <a:rPr lang="cs-CZ" dirty="0">
                <a:hlinkClick r:id="rId2" tooltip="Paradigma"/>
              </a:rPr>
              <a:t>paradigmatu</a:t>
            </a:r>
            <a:r>
              <a:rPr lang="cs-CZ" dirty="0"/>
              <a:t> dané jednotky. Ke kolokaci dochází realizací kolokability lexikálních jednotek, tj. jejich schopnosti spojovat se v sémanticky platné celky. U jednotlivých slov je míra kolokability různá (např. </a:t>
            </a:r>
            <a:r>
              <a:rPr lang="cs-CZ" i="1" dirty="0"/>
              <a:t>nastoupit na školu</a:t>
            </a:r>
            <a:r>
              <a:rPr lang="cs-CZ" dirty="0"/>
              <a:t>, </a:t>
            </a:r>
            <a:r>
              <a:rPr lang="cs-CZ" i="1" dirty="0"/>
              <a:t>do </a:t>
            </a:r>
            <a:r>
              <a:rPr lang="cs-CZ" i="1" dirty="0" err="1"/>
              <a:t>tramvaje</a:t>
            </a:r>
            <a:r>
              <a:rPr lang="cs-CZ" dirty="0" err="1"/>
              <a:t>,</a:t>
            </a:r>
            <a:r>
              <a:rPr lang="cs-CZ" i="1" dirty="0" err="1"/>
              <a:t>na</a:t>
            </a:r>
            <a:r>
              <a:rPr lang="cs-CZ" i="1" dirty="0"/>
              <a:t> letadlo</a:t>
            </a:r>
            <a:r>
              <a:rPr lang="cs-CZ" dirty="0"/>
              <a:t>, </a:t>
            </a:r>
            <a:r>
              <a:rPr lang="cs-CZ" i="1" dirty="0"/>
              <a:t>do vlaku</a:t>
            </a:r>
            <a:r>
              <a:rPr lang="cs-CZ" dirty="0"/>
              <a:t> × </a:t>
            </a:r>
            <a:r>
              <a:rPr lang="cs-CZ" i="1" dirty="0"/>
              <a:t>jít na kutě</a:t>
            </a:r>
            <a:r>
              <a:rPr lang="cs-CZ" dirty="0"/>
              <a:t>). Slova, u nichž je možná jen jedna varianta </a:t>
            </a:r>
            <a:r>
              <a:rPr lang="cs-CZ" dirty="0" err="1"/>
              <a:t>souvýskytu</a:t>
            </a:r>
            <a:r>
              <a:rPr lang="cs-CZ" dirty="0"/>
              <a:t>, se nazývají </a:t>
            </a:r>
            <a:r>
              <a:rPr lang="cs-CZ" dirty="0" err="1"/>
              <a:t>monokolokabilní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878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1949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214</Words>
  <Application>Microsoft Office PowerPoint</Application>
  <PresentationFormat>Předvádění na obrazovce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Stilistikk</vt:lpstr>
      <vt:lpstr>STIL</vt:lpstr>
      <vt:lpstr>Česká def. podle Milana Jelínka</vt:lpstr>
      <vt:lpstr>Forsøk å definere</vt:lpstr>
      <vt:lpstr>Store norske leksikon</vt:lpstr>
      <vt:lpstr>kollokasjon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Stilistikk</dc:title>
  <dc:creator>user</dc:creator>
  <cp:lastModifiedBy>user</cp:lastModifiedBy>
  <cp:revision>5</cp:revision>
  <dcterms:created xsi:type="dcterms:W3CDTF">2014-09-24T20:05:10Z</dcterms:created>
  <dcterms:modified xsi:type="dcterms:W3CDTF">2014-09-25T05:39:05Z</dcterms:modified>
</cp:coreProperties>
</file>