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8" r:id="rId3"/>
    <p:sldId id="269" r:id="rId4"/>
    <p:sldId id="272" r:id="rId5"/>
    <p:sldId id="273" r:id="rId6"/>
    <p:sldId id="270" r:id="rId7"/>
    <p:sldId id="271" r:id="rId8"/>
    <p:sldId id="274" r:id="rId9"/>
    <p:sldId id="275" r:id="rId10"/>
    <p:sldId id="276" r:id="rId11"/>
    <p:sldId id="277" r:id="rId12"/>
    <p:sldId id="280" r:id="rId13"/>
    <p:sldId id="279" r:id="rId14"/>
    <p:sldId id="281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50" d="100"/>
          <a:sy n="150" d="100"/>
        </p:scale>
        <p:origin x="-784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D907-79D7-8745-988B-DCD3C747FFFE}" type="datetimeFigureOut">
              <a:t>12.12.14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C987B90-B82A-9F4D-9E40-1023034EFA6E}" type="slidenum"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D907-79D7-8745-988B-DCD3C747FFFE}" type="datetimeFigureOut">
              <a:t>12.12.14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87B90-B82A-9F4D-9E40-1023034EFA6E}" type="slidenum"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C987B90-B82A-9F4D-9E40-1023034EFA6E}" type="slidenum"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D907-79D7-8745-988B-DCD3C747FFFE}" type="datetimeFigureOut">
              <a:t>12.12.14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D907-79D7-8745-988B-DCD3C747FFFE}" type="datetimeFigureOut">
              <a:t>12.12.14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C987B90-B82A-9F4D-9E40-1023034EFA6E}" type="slidenum"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D907-79D7-8745-988B-DCD3C747FFFE}" type="datetimeFigureOut">
              <a:t>12.12.14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C987B90-B82A-9F4D-9E40-1023034EFA6E}" type="slidenum"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AC9D907-79D7-8745-988B-DCD3C747FFFE}" type="datetimeFigureOut">
              <a:t>12.12.14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87B90-B82A-9F4D-9E40-1023034EFA6E}" type="slidenum"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D907-79D7-8745-988B-DCD3C747FFFE}" type="datetimeFigureOut">
              <a:t>12.12.14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C987B90-B82A-9F4D-9E40-1023034EFA6E}" type="slidenum"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D907-79D7-8745-988B-DCD3C747FFFE}" type="datetimeFigureOut">
              <a:t>12.12.14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C987B90-B82A-9F4D-9E40-1023034EFA6E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D907-79D7-8745-988B-DCD3C747FFFE}" type="datetimeFigureOut">
              <a:t>12.12.14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C987B90-B82A-9F4D-9E40-1023034EFA6E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C987B90-B82A-9F4D-9E40-1023034EFA6E}" type="slidenum"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D907-79D7-8745-988B-DCD3C747FFFE}" type="datetimeFigureOut">
              <a:t>12.12.14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C987B90-B82A-9F4D-9E40-1023034EFA6E}" type="slidenum"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AC9D907-79D7-8745-988B-DCD3C747FFFE}" type="datetimeFigureOut">
              <a:t>12.12.14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AC9D907-79D7-8745-988B-DCD3C747FFFE}" type="datetimeFigureOut">
              <a:t>12.12.14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C987B90-B82A-9F4D-9E40-1023034EFA6E}" type="slidenum"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Click to edit Master text styles</a:t>
            </a:r>
          </a:p>
          <a:p>
            <a:pPr lvl="1" eaLnBrk="1" latinLnBrk="0" hangingPunct="1"/>
            <a:r>
              <a:rPr kumimoji="0" lang="cs-CZ" smtClean="0"/>
              <a:t>Second level</a:t>
            </a:r>
          </a:p>
          <a:p>
            <a:pPr lvl="2" eaLnBrk="1" latinLnBrk="0" hangingPunct="1"/>
            <a:r>
              <a:rPr kumimoji="0" lang="cs-CZ" smtClean="0"/>
              <a:t>Third level</a:t>
            </a:r>
          </a:p>
          <a:p>
            <a:pPr lvl="3" eaLnBrk="1" latinLnBrk="0" hangingPunct="1"/>
            <a:r>
              <a:rPr kumimoji="0" lang="cs-CZ" smtClean="0"/>
              <a:t>Fourth level</a:t>
            </a:r>
          </a:p>
          <a:p>
            <a:pPr lvl="4" eaLnBrk="1" latinLnBrk="0" hangingPunct="1"/>
            <a:r>
              <a:rPr kumimoji="0" lang="cs-CZ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19399"/>
            <a:ext cx="6846382" cy="3399080"/>
          </a:xfrm>
        </p:spPr>
        <p:txBody>
          <a:bodyPr>
            <a:normAutofit/>
          </a:bodyPr>
          <a:lstStyle/>
          <a:p>
            <a:endParaRPr lang="en-US"/>
          </a:p>
          <a:p>
            <a:r>
              <a:rPr lang="en-US"/>
              <a:t>Tvořivost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/>
              <a:t>Tvořivost</a:t>
            </a:r>
            <a:br>
              <a:rPr lang="en-US"/>
            </a:br>
            <a:r>
              <a:rPr lang="en-US"/>
              <a:t>Inteligence</a:t>
            </a:r>
          </a:p>
        </p:txBody>
      </p:sp>
    </p:spTree>
    <p:extLst>
      <p:ext uri="{BB962C8B-B14F-4D97-AF65-F5344CB8AC3E}">
        <p14:creationId xmlns:p14="http://schemas.microsoft.com/office/powerpoint/2010/main" val="1512608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G faktor vs. vícedimenzionální pojetí inteligence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inteligence jako jednodimenzionální konstrukt</a:t>
            </a:r>
          </a:p>
          <a:p>
            <a:r>
              <a:rPr lang="en-US"/>
              <a:t>Spearmanův g-faktor (mental energy)</a:t>
            </a:r>
          </a:p>
          <a:p>
            <a:endParaRPr lang="en-US"/>
          </a:p>
          <a:p>
            <a:r>
              <a:rPr lang="en-US"/>
              <a:t>Thurstone – 7 primárních schopností</a:t>
            </a:r>
          </a:p>
          <a:p>
            <a:pPr lvl="1"/>
            <a:r>
              <a:rPr lang="en-US"/>
              <a:t>verbální porozumění</a:t>
            </a:r>
          </a:p>
          <a:p>
            <a:pPr lvl="1"/>
            <a:r>
              <a:rPr lang="en-US"/>
              <a:t>verbální plynulost</a:t>
            </a:r>
          </a:p>
          <a:p>
            <a:pPr lvl="1"/>
            <a:r>
              <a:rPr lang="en-US"/>
              <a:t>induktivní usuzování</a:t>
            </a:r>
          </a:p>
          <a:p>
            <a:pPr lvl="1"/>
            <a:r>
              <a:rPr lang="en-US"/>
              <a:t>prostorová představivost</a:t>
            </a:r>
          </a:p>
          <a:p>
            <a:pPr lvl="1"/>
            <a:r>
              <a:rPr lang="en-US"/>
              <a:t>operace s čísly</a:t>
            </a:r>
          </a:p>
          <a:p>
            <a:pPr lvl="1"/>
            <a:r>
              <a:rPr lang="en-US"/>
              <a:t>paměť</a:t>
            </a:r>
          </a:p>
          <a:p>
            <a:pPr lvl="1"/>
            <a:r>
              <a:rPr lang="en-US"/>
              <a:t>percepční rychlost</a:t>
            </a:r>
          </a:p>
        </p:txBody>
      </p:sp>
    </p:spTree>
    <p:extLst>
      <p:ext uri="{BB962C8B-B14F-4D97-AF65-F5344CB8AC3E}">
        <p14:creationId xmlns:p14="http://schemas.microsoft.com/office/powerpoint/2010/main" val="7587054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Cattelův model inteligence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Raymond Cattel - hierarchický model </a:t>
            </a:r>
          </a:p>
          <a:p>
            <a:endParaRPr lang="en-US"/>
          </a:p>
          <a:p>
            <a:r>
              <a:rPr lang="en-US"/>
              <a:t>obecný faktor rozdělen na dva podfaktory</a:t>
            </a:r>
          </a:p>
          <a:p>
            <a:pPr lvl="1"/>
            <a:r>
              <a:rPr lang="en-US"/>
              <a:t>fluidní inteligence</a:t>
            </a:r>
          </a:p>
          <a:p>
            <a:pPr lvl="1"/>
            <a:r>
              <a:rPr lang="en-US"/>
              <a:t>krystalická inteligence</a:t>
            </a:r>
          </a:p>
        </p:txBody>
      </p:sp>
    </p:spTree>
    <p:extLst>
      <p:ext uri="{BB962C8B-B14F-4D97-AF65-F5344CB8AC3E}">
        <p14:creationId xmlns:p14="http://schemas.microsoft.com/office/powerpoint/2010/main" val="17759997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4599" y="1490133"/>
            <a:ext cx="6764867" cy="466513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Guilfordův model inteligence</a:t>
            </a:r>
          </a:p>
        </p:txBody>
      </p:sp>
    </p:spTree>
    <p:extLst>
      <p:ext uri="{BB962C8B-B14F-4D97-AF65-F5344CB8AC3E}">
        <p14:creationId xmlns:p14="http://schemas.microsoft.com/office/powerpoint/2010/main" val="33621102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Další modely inteligence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Carollův model 3 vrstev schopností</a:t>
            </a:r>
          </a:p>
          <a:p>
            <a:pPr lvl="1"/>
            <a:r>
              <a:rPr lang="en-US"/>
              <a:t>úzce zaměřené schopnosti</a:t>
            </a:r>
          </a:p>
          <a:p>
            <a:pPr lvl="1"/>
            <a:r>
              <a:rPr lang="en-US"/>
              <a:t>široce zaměřené schopnosti</a:t>
            </a:r>
          </a:p>
          <a:p>
            <a:pPr lvl="1"/>
            <a:r>
              <a:rPr lang="en-US"/>
              <a:t>g faktor</a:t>
            </a:r>
          </a:p>
          <a:p>
            <a:pPr lvl="1"/>
            <a:endParaRPr lang="en-US"/>
          </a:p>
          <a:p>
            <a:r>
              <a:rPr lang="en-US"/>
              <a:t>Sternbergova triarchická teorie inteligence</a:t>
            </a:r>
          </a:p>
          <a:p>
            <a:pPr lvl="1"/>
            <a:r>
              <a:rPr lang="en-US"/>
              <a:t>analytická</a:t>
            </a:r>
          </a:p>
          <a:p>
            <a:pPr lvl="1"/>
            <a:r>
              <a:rPr lang="en-US"/>
              <a:t>kreativní</a:t>
            </a:r>
          </a:p>
          <a:p>
            <a:pPr lvl="1"/>
            <a:r>
              <a:rPr lang="en-US"/>
              <a:t>praktická</a:t>
            </a:r>
          </a:p>
        </p:txBody>
      </p:sp>
    </p:spTree>
    <p:extLst>
      <p:ext uri="{BB962C8B-B14F-4D97-AF65-F5344CB8AC3E}">
        <p14:creationId xmlns:p14="http://schemas.microsoft.com/office/powerpoint/2010/main" val="20534213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Gardnerovy mnohočetné inteligence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jazykově-verbální </a:t>
            </a:r>
          </a:p>
          <a:p>
            <a:r>
              <a:rPr lang="en-US"/>
              <a:t>logicko-matematická</a:t>
            </a:r>
          </a:p>
          <a:p>
            <a:r>
              <a:rPr lang="en-US"/>
              <a:t>zvukově-hudební </a:t>
            </a:r>
          </a:p>
          <a:p>
            <a:r>
              <a:rPr lang="en-US"/>
              <a:t>tělesně-pohybová</a:t>
            </a:r>
          </a:p>
          <a:p>
            <a:r>
              <a:rPr lang="en-US"/>
              <a:t> vizuálně-prostorová</a:t>
            </a:r>
          </a:p>
          <a:p>
            <a:r>
              <a:rPr lang="en-US"/>
              <a:t>intrapersonální</a:t>
            </a:r>
          </a:p>
          <a:p>
            <a:r>
              <a:rPr lang="en-US"/>
              <a:t>interpersonální </a:t>
            </a:r>
          </a:p>
          <a:p>
            <a:r>
              <a:rPr lang="en-US"/>
              <a:t>přírodní</a:t>
            </a:r>
            <a:r>
              <a:rPr lang="en-US">
                <a:effectLst/>
              </a:rPr>
              <a:t> 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260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Tvořivost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/>
              <a:t>komplexní schopnost, která je výsledkem zdařilé syntézy kognitivních schopností, vlastností osobnosti a některých motivů</a:t>
            </a:r>
            <a:r>
              <a:rPr lang="en-US">
                <a:effectLst/>
              </a:rPr>
              <a:t> </a:t>
            </a:r>
          </a:p>
          <a:p>
            <a:endParaRPr lang="en-US">
              <a:effectLst/>
            </a:endParaRPr>
          </a:p>
          <a:p>
            <a:r>
              <a:rPr lang="en-US"/>
              <a:t>výjimečná vs. běžná schopnost</a:t>
            </a:r>
          </a:p>
          <a:p>
            <a:endParaRPr lang="en-US">
              <a:effectLst/>
            </a:endParaRPr>
          </a:p>
          <a:p>
            <a:endParaRPr lang="cs-CZ"/>
          </a:p>
          <a:p>
            <a:endParaRPr lang="cs-CZ"/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marL="0" indent="0">
              <a:buNone/>
            </a:pPr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395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Přístupy ke tvořivosti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6 </a:t>
            </a:r>
            <a:r>
              <a:rPr lang="en-US" b="1"/>
              <a:t>paradigmat tvořivosti </a:t>
            </a:r>
            <a:r>
              <a:rPr lang="en-US"/>
              <a:t>podle Sternberg (1999) </a:t>
            </a:r>
          </a:p>
          <a:p>
            <a:endParaRPr lang="en-US"/>
          </a:p>
          <a:p>
            <a:r>
              <a:rPr lang="en-US"/>
              <a:t>mystický</a:t>
            </a:r>
          </a:p>
          <a:p>
            <a:r>
              <a:rPr lang="en-US"/>
              <a:t>pragmatický</a:t>
            </a:r>
          </a:p>
          <a:p>
            <a:r>
              <a:rPr lang="en-US"/>
              <a:t>psychodynamický</a:t>
            </a:r>
          </a:p>
          <a:p>
            <a:r>
              <a:rPr lang="en-US"/>
              <a:t>psychometrický</a:t>
            </a:r>
          </a:p>
          <a:p>
            <a:r>
              <a:rPr lang="en-US"/>
              <a:t>kognitivní</a:t>
            </a:r>
          </a:p>
          <a:p>
            <a:r>
              <a:rPr lang="en-US"/>
              <a:t>sociálně osobnostní</a:t>
            </a:r>
          </a:p>
        </p:txBody>
      </p:sp>
    </p:spTree>
    <p:extLst>
      <p:ext uri="{BB962C8B-B14F-4D97-AF65-F5344CB8AC3E}">
        <p14:creationId xmlns:p14="http://schemas.microsoft.com/office/powerpoint/2010/main" val="1019617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19200"/>
            <a:ext cx="9144000" cy="441844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198533" y="98213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75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00" y="1206500"/>
            <a:ext cx="6591300" cy="444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046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Integrovaná pojetí tvořivosti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Czikszenmihalyi</a:t>
            </a:r>
            <a:r>
              <a:rPr lang="en-US">
                <a:effectLst/>
              </a:rPr>
              <a:t> - </a:t>
            </a:r>
            <a:r>
              <a:rPr lang="en-US"/>
              <a:t>3-dimenzionální pojetí tvůrčího procesu</a:t>
            </a:r>
          </a:p>
          <a:p>
            <a:endParaRPr lang="en-US"/>
          </a:p>
          <a:p>
            <a:r>
              <a:rPr lang="en-US"/>
              <a:t>Gardner – důraz na individuální vývoj, historický kontext, obor činnosti</a:t>
            </a:r>
          </a:p>
          <a:p>
            <a:endParaRPr lang="en-US"/>
          </a:p>
          <a:p>
            <a:r>
              <a:rPr lang="en-US"/>
              <a:t>Sternberg a Lubart – investiční teorie tvořivosti</a:t>
            </a:r>
          </a:p>
        </p:txBody>
      </p:sp>
    </p:spTree>
    <p:extLst>
      <p:ext uri="{BB962C8B-B14F-4D97-AF65-F5344CB8AC3E}">
        <p14:creationId xmlns:p14="http://schemas.microsoft.com/office/powerpoint/2010/main" val="1197085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Tvůrčí proces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G. Wallas, M. Runco</a:t>
            </a:r>
          </a:p>
          <a:p>
            <a:pPr marL="0" indent="0">
              <a:buNone/>
            </a:pPr>
            <a:r>
              <a:rPr lang="en-US"/>
              <a:t>fáze kreativního procesu:</a:t>
            </a:r>
          </a:p>
          <a:p>
            <a:r>
              <a:rPr lang="en-US"/>
              <a:t>orientace</a:t>
            </a:r>
          </a:p>
          <a:p>
            <a:r>
              <a:rPr lang="en-US"/>
              <a:t>preparace</a:t>
            </a:r>
          </a:p>
          <a:p>
            <a:r>
              <a:rPr lang="en-US"/>
              <a:t>inkubace</a:t>
            </a:r>
          </a:p>
          <a:p>
            <a:r>
              <a:rPr lang="en-US"/>
              <a:t>iluminace</a:t>
            </a:r>
          </a:p>
          <a:p>
            <a:r>
              <a:rPr lang="en-US"/>
              <a:t>elaborace</a:t>
            </a:r>
          </a:p>
          <a:p>
            <a:r>
              <a:rPr lang="en-US"/>
              <a:t>verifikace</a:t>
            </a:r>
          </a:p>
        </p:txBody>
      </p:sp>
    </p:spTree>
    <p:extLst>
      <p:ext uri="{BB962C8B-B14F-4D97-AF65-F5344CB8AC3E}">
        <p14:creationId xmlns:p14="http://schemas.microsoft.com/office/powerpoint/2010/main" val="3137304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Inteligence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definice inteligence?</a:t>
            </a:r>
          </a:p>
          <a:p>
            <a:endParaRPr lang="en-US"/>
          </a:p>
          <a:p>
            <a:r>
              <a:rPr lang="en-US"/>
              <a:t>otázky spojené s inteligencí</a:t>
            </a:r>
          </a:p>
          <a:p>
            <a:pPr lvl="1"/>
            <a:r>
              <a:rPr lang="en-US"/>
              <a:t>koncepce inteligence</a:t>
            </a:r>
          </a:p>
          <a:p>
            <a:pPr lvl="1"/>
            <a:r>
              <a:rPr lang="en-US"/>
              <a:t>faktory ovlivňující inteligenci</a:t>
            </a:r>
          </a:p>
          <a:p>
            <a:pPr lvl="1"/>
            <a:r>
              <a:rPr lang="en-US"/>
              <a:t>inteligence coby prediktor</a:t>
            </a: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229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Rané zkoumání inteligence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F. Galton: </a:t>
            </a:r>
          </a:p>
          <a:p>
            <a:pPr lvl="1"/>
            <a:r>
              <a:rPr lang="en-US"/>
              <a:t>Hereditary genius </a:t>
            </a:r>
          </a:p>
          <a:p>
            <a:pPr lvl="1"/>
            <a:r>
              <a:rPr lang="en-US"/>
              <a:t>English men of science</a:t>
            </a:r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r>
              <a:rPr lang="en-US"/>
              <a:t>psychologie individuálních rozdílů</a:t>
            </a:r>
          </a:p>
          <a:p>
            <a:r>
              <a:rPr lang="en-US"/>
              <a:t>inteligence jako ostrost smyslů</a:t>
            </a:r>
          </a:p>
          <a:p>
            <a:r>
              <a:rPr lang="en-US"/>
              <a:t>podnět k rozvoji testování inteligence</a:t>
            </a:r>
          </a:p>
          <a:p>
            <a:endParaRPr lang="en-US"/>
          </a:p>
        </p:txBody>
      </p:sp>
      <p:pic>
        <p:nvPicPr>
          <p:cNvPr id="4" name="Picture 8" descr="galton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27599" y="1366182"/>
            <a:ext cx="4038600" cy="24701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449455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2430</TotalTime>
  <Words>236</Words>
  <Application>Microsoft Macintosh PowerPoint</Application>
  <PresentationFormat>On-screen Show (4:3)</PresentationFormat>
  <Paragraphs>93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Civic</vt:lpstr>
      <vt:lpstr>Tvořivost Inteligence</vt:lpstr>
      <vt:lpstr>Tvořivost</vt:lpstr>
      <vt:lpstr>Přístupy ke tvořivosti</vt:lpstr>
      <vt:lpstr>PowerPoint Presentation</vt:lpstr>
      <vt:lpstr>PowerPoint Presentation</vt:lpstr>
      <vt:lpstr>Integrovaná pojetí tvořivosti</vt:lpstr>
      <vt:lpstr>Tvůrčí proces</vt:lpstr>
      <vt:lpstr>Inteligence</vt:lpstr>
      <vt:lpstr>Rané zkoumání inteligence</vt:lpstr>
      <vt:lpstr>G faktor vs. vícedimenzionální pojetí inteligence</vt:lpstr>
      <vt:lpstr>Cattelův model inteligence</vt:lpstr>
      <vt:lpstr>Guilfordův model inteligence</vt:lpstr>
      <vt:lpstr>Další modely inteligence</vt:lpstr>
      <vt:lpstr>Gardnerovy mnohočetné inteligence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kognitivní psychologie</dc:title>
  <dc:creator>Helena Klimusová</dc:creator>
  <cp:lastModifiedBy>Helena Klimusová</cp:lastModifiedBy>
  <cp:revision>181</cp:revision>
  <dcterms:created xsi:type="dcterms:W3CDTF">2012-09-24T19:33:27Z</dcterms:created>
  <dcterms:modified xsi:type="dcterms:W3CDTF">2014-12-12T05:07:56Z</dcterms:modified>
</cp:coreProperties>
</file>