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97" r:id="rId3"/>
    <p:sldId id="261" r:id="rId4"/>
    <p:sldId id="257" r:id="rId5"/>
    <p:sldId id="260" r:id="rId6"/>
    <p:sldId id="259" r:id="rId7"/>
    <p:sldId id="263" r:id="rId8"/>
    <p:sldId id="273" r:id="rId9"/>
    <p:sldId id="262" r:id="rId10"/>
    <p:sldId id="258" r:id="rId11"/>
    <p:sldId id="264" r:id="rId12"/>
    <p:sldId id="265" r:id="rId13"/>
    <p:sldId id="272" r:id="rId14"/>
    <p:sldId id="271" r:id="rId15"/>
    <p:sldId id="274" r:id="rId16"/>
    <p:sldId id="266" r:id="rId17"/>
    <p:sldId id="267" r:id="rId18"/>
    <p:sldId id="268" r:id="rId19"/>
    <p:sldId id="275" r:id="rId20"/>
    <p:sldId id="276" r:id="rId21"/>
    <p:sldId id="277" r:id="rId22"/>
    <p:sldId id="278" r:id="rId23"/>
    <p:sldId id="279" r:id="rId24"/>
    <p:sldId id="269" r:id="rId25"/>
    <p:sldId id="270" r:id="rId26"/>
    <p:sldId id="286" r:id="rId27"/>
    <p:sldId id="287" r:id="rId28"/>
    <p:sldId id="294" r:id="rId29"/>
    <p:sldId id="288" r:id="rId30"/>
    <p:sldId id="296" r:id="rId31"/>
    <p:sldId id="290" r:id="rId32"/>
    <p:sldId id="289" r:id="rId33"/>
    <p:sldId id="295" r:id="rId34"/>
    <p:sldId id="291" r:id="rId35"/>
    <p:sldId id="292" r:id="rId36"/>
    <p:sldId id="293" r:id="rId37"/>
    <p:sldId id="280" r:id="rId3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27" autoAdjust="0"/>
  </p:normalViewPr>
  <p:slideViewPr>
    <p:cSldViewPr>
      <p:cViewPr varScale="1">
        <p:scale>
          <a:sx n="75" d="100"/>
          <a:sy n="75" d="100"/>
        </p:scale>
        <p:origin x="-182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75BA3B-85F5-4BB7-9590-78BCC5F85142}" type="datetimeFigureOut">
              <a:rPr lang="cs-CZ" smtClean="0"/>
              <a:t>19.11.2014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CCBAA-BB65-49BD-A3AE-1603B744D8A7}" type="slidenum">
              <a:rPr lang="cs-CZ" smtClean="0"/>
              <a:t>‹#›</a:t>
            </a:fld>
            <a:endParaRPr lang="cs-CZ"/>
          </a:p>
        </p:txBody>
      </p:sp>
    </p:spTree>
    <p:extLst>
      <p:ext uri="{BB962C8B-B14F-4D97-AF65-F5344CB8AC3E}">
        <p14:creationId xmlns:p14="http://schemas.microsoft.com/office/powerpoint/2010/main" val="242164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Díky zkušenosti nejsme zahlceni podněty, pokaždé se na ně s údivem nedíváme.</a:t>
            </a:r>
            <a:endParaRPr lang="cs-CZ" dirty="0"/>
          </a:p>
        </p:txBody>
      </p:sp>
      <p:sp>
        <p:nvSpPr>
          <p:cNvPr id="4" name="Zástupný symbol pro číslo snímku 3"/>
          <p:cNvSpPr>
            <a:spLocks noGrp="1"/>
          </p:cNvSpPr>
          <p:nvPr>
            <p:ph type="sldNum" sz="quarter" idx="10"/>
          </p:nvPr>
        </p:nvSpPr>
        <p:spPr/>
        <p:txBody>
          <a:bodyPr/>
          <a:lstStyle/>
          <a:p>
            <a:fld id="{AB7CCBAA-BB65-49BD-A3AE-1603B744D8A7}" type="slidenum">
              <a:rPr lang="cs-CZ" smtClean="0"/>
              <a:t>6</a:t>
            </a:fld>
            <a:endParaRPr lang="cs-CZ"/>
          </a:p>
        </p:txBody>
      </p:sp>
    </p:spTree>
    <p:extLst>
      <p:ext uri="{BB962C8B-B14F-4D97-AF65-F5344CB8AC3E}">
        <p14:creationId xmlns:p14="http://schemas.microsoft.com/office/powerpoint/2010/main" val="796180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Vysvětlit, kde vznikají rozdíly</a:t>
            </a:r>
            <a:endParaRPr lang="cs-CZ" dirty="0"/>
          </a:p>
        </p:txBody>
      </p:sp>
      <p:sp>
        <p:nvSpPr>
          <p:cNvPr id="4" name="Zástupný symbol pro číslo snímku 3"/>
          <p:cNvSpPr>
            <a:spLocks noGrp="1"/>
          </p:cNvSpPr>
          <p:nvPr>
            <p:ph type="sldNum" sz="quarter" idx="10"/>
          </p:nvPr>
        </p:nvSpPr>
        <p:spPr/>
        <p:txBody>
          <a:bodyPr/>
          <a:lstStyle/>
          <a:p>
            <a:fld id="{E92128E0-1A09-464E-993E-4B5D80F74099}" type="slidenum">
              <a:rPr lang="cs-CZ" smtClean="0"/>
              <a:t>31</a:t>
            </a:fld>
            <a:endParaRPr lang="cs-CZ"/>
          </a:p>
        </p:txBody>
      </p:sp>
    </p:spTree>
    <p:extLst>
      <p:ext uri="{BB962C8B-B14F-4D97-AF65-F5344CB8AC3E}">
        <p14:creationId xmlns:p14="http://schemas.microsoft.com/office/powerpoint/2010/main" val="25644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Vysvětlit, kde vznikají rozdíly</a:t>
            </a:r>
            <a:endParaRPr lang="cs-CZ" dirty="0"/>
          </a:p>
        </p:txBody>
      </p:sp>
      <p:sp>
        <p:nvSpPr>
          <p:cNvPr id="4" name="Zástupný symbol pro číslo snímku 3"/>
          <p:cNvSpPr>
            <a:spLocks noGrp="1"/>
          </p:cNvSpPr>
          <p:nvPr>
            <p:ph type="sldNum" sz="quarter" idx="10"/>
          </p:nvPr>
        </p:nvSpPr>
        <p:spPr/>
        <p:txBody>
          <a:bodyPr/>
          <a:lstStyle/>
          <a:p>
            <a:fld id="{E92128E0-1A09-464E-993E-4B5D80F74099}" type="slidenum">
              <a:rPr lang="cs-CZ" smtClean="0"/>
              <a:t>32</a:t>
            </a:fld>
            <a:endParaRPr lang="cs-CZ"/>
          </a:p>
        </p:txBody>
      </p:sp>
    </p:spTree>
    <p:extLst>
      <p:ext uri="{BB962C8B-B14F-4D97-AF65-F5344CB8AC3E}">
        <p14:creationId xmlns:p14="http://schemas.microsoft.com/office/powerpoint/2010/main" val="25644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Vysvětlit, kde vznikají rozdíly</a:t>
            </a:r>
            <a:endParaRPr lang="cs-CZ" dirty="0"/>
          </a:p>
        </p:txBody>
      </p:sp>
      <p:sp>
        <p:nvSpPr>
          <p:cNvPr id="4" name="Zástupný symbol pro číslo snímku 3"/>
          <p:cNvSpPr>
            <a:spLocks noGrp="1"/>
          </p:cNvSpPr>
          <p:nvPr>
            <p:ph type="sldNum" sz="quarter" idx="10"/>
          </p:nvPr>
        </p:nvSpPr>
        <p:spPr/>
        <p:txBody>
          <a:bodyPr/>
          <a:lstStyle/>
          <a:p>
            <a:fld id="{E92128E0-1A09-464E-993E-4B5D80F74099}" type="slidenum">
              <a:rPr lang="cs-CZ" smtClean="0"/>
              <a:t>34</a:t>
            </a:fld>
            <a:endParaRPr lang="cs-CZ"/>
          </a:p>
        </p:txBody>
      </p:sp>
    </p:spTree>
    <p:extLst>
      <p:ext uri="{BB962C8B-B14F-4D97-AF65-F5344CB8AC3E}">
        <p14:creationId xmlns:p14="http://schemas.microsoft.com/office/powerpoint/2010/main" val="256446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Vysvětlit, kde vznikají rozdíly</a:t>
            </a:r>
            <a:endParaRPr lang="cs-CZ" dirty="0"/>
          </a:p>
        </p:txBody>
      </p:sp>
      <p:sp>
        <p:nvSpPr>
          <p:cNvPr id="4" name="Zástupný symbol pro číslo snímku 3"/>
          <p:cNvSpPr>
            <a:spLocks noGrp="1"/>
          </p:cNvSpPr>
          <p:nvPr>
            <p:ph type="sldNum" sz="quarter" idx="10"/>
          </p:nvPr>
        </p:nvSpPr>
        <p:spPr/>
        <p:txBody>
          <a:bodyPr/>
          <a:lstStyle/>
          <a:p>
            <a:fld id="{E92128E0-1A09-464E-993E-4B5D80F74099}" type="slidenum">
              <a:rPr lang="cs-CZ" smtClean="0"/>
              <a:t>35</a:t>
            </a:fld>
            <a:endParaRPr lang="cs-CZ"/>
          </a:p>
        </p:txBody>
      </p:sp>
    </p:spTree>
    <p:extLst>
      <p:ext uri="{BB962C8B-B14F-4D97-AF65-F5344CB8AC3E}">
        <p14:creationId xmlns:p14="http://schemas.microsoft.com/office/powerpoint/2010/main" val="256446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Vysvětlit, kde vznikají rozdíly</a:t>
            </a:r>
            <a:endParaRPr lang="cs-CZ" dirty="0"/>
          </a:p>
        </p:txBody>
      </p:sp>
      <p:sp>
        <p:nvSpPr>
          <p:cNvPr id="4" name="Zástupný symbol pro číslo snímku 3"/>
          <p:cNvSpPr>
            <a:spLocks noGrp="1"/>
          </p:cNvSpPr>
          <p:nvPr>
            <p:ph type="sldNum" sz="quarter" idx="10"/>
          </p:nvPr>
        </p:nvSpPr>
        <p:spPr/>
        <p:txBody>
          <a:bodyPr/>
          <a:lstStyle/>
          <a:p>
            <a:fld id="{E92128E0-1A09-464E-993E-4B5D80F74099}" type="slidenum">
              <a:rPr lang="cs-CZ" smtClean="0"/>
              <a:t>36</a:t>
            </a:fld>
            <a:endParaRPr lang="cs-CZ"/>
          </a:p>
        </p:txBody>
      </p:sp>
    </p:spTree>
    <p:extLst>
      <p:ext uri="{BB962C8B-B14F-4D97-AF65-F5344CB8AC3E}">
        <p14:creationId xmlns:p14="http://schemas.microsoft.com/office/powerpoint/2010/main" val="25644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According to the Rochester Institute of Technology, in the three-dimensional world, depth perception concerns judging distance. The closer an object is to the retina, the larger it is on the retina. However, in the two-dimensional world of the Muller-</a:t>
            </a:r>
            <a:r>
              <a:rPr lang="en-US" sz="1200" b="0" i="0" kern="1200" dirty="0" err="1" smtClean="0">
                <a:solidFill>
                  <a:schemeClr val="tx1"/>
                </a:solidFill>
                <a:effectLst/>
                <a:latin typeface="+mn-lt"/>
                <a:ea typeface="+mn-ea"/>
                <a:cs typeface="+mn-cs"/>
              </a:rPr>
              <a:t>Lyer</a:t>
            </a:r>
            <a:r>
              <a:rPr lang="en-US" sz="1200" b="0" i="0" kern="1200" dirty="0" smtClean="0">
                <a:solidFill>
                  <a:schemeClr val="tx1"/>
                </a:solidFill>
                <a:effectLst/>
                <a:latin typeface="+mn-lt"/>
                <a:ea typeface="+mn-ea"/>
                <a:cs typeface="+mn-cs"/>
              </a:rPr>
              <a:t> illusion, our brain makes assumptions about the relative depths of the two shafts based on monocular (pictorial) cues. We are used to seeing outside corners of buildings as near to us with the top and bottom of the corner sloping out and away (like the outward slanting fins of the Muller-</a:t>
            </a:r>
            <a:r>
              <a:rPr lang="en-US" sz="1200" b="0" i="0" kern="1200" dirty="0" err="1" smtClean="0">
                <a:solidFill>
                  <a:schemeClr val="tx1"/>
                </a:solidFill>
                <a:effectLst/>
                <a:latin typeface="+mn-lt"/>
                <a:ea typeface="+mn-ea"/>
                <a:cs typeface="+mn-cs"/>
              </a:rPr>
              <a:t>Lyer</a:t>
            </a:r>
            <a:r>
              <a:rPr lang="en-US" sz="1200" b="0" i="0" kern="1200" dirty="0" smtClean="0">
                <a:solidFill>
                  <a:schemeClr val="tx1"/>
                </a:solidFill>
                <a:effectLst/>
                <a:latin typeface="+mn-lt"/>
                <a:ea typeface="+mn-ea"/>
                <a:cs typeface="+mn-cs"/>
              </a:rPr>
              <a:t> illusion). We are used to seeing inside corners of buildings as farther from us with the top and bottom of the corner sloping in somewhat towards us (like the inward slanting fins of the Muller-</a:t>
            </a:r>
            <a:r>
              <a:rPr lang="en-US" sz="1200" b="0" i="0" kern="1200" dirty="0" err="1" smtClean="0">
                <a:solidFill>
                  <a:schemeClr val="tx1"/>
                </a:solidFill>
                <a:effectLst/>
                <a:latin typeface="+mn-lt"/>
                <a:ea typeface="+mn-ea"/>
                <a:cs typeface="+mn-cs"/>
              </a:rPr>
              <a:t>Lyer</a:t>
            </a:r>
            <a:r>
              <a:rPr lang="en-US" sz="1200" b="0" i="0" kern="1200" dirty="0" smtClean="0">
                <a:solidFill>
                  <a:schemeClr val="tx1"/>
                </a:solidFill>
                <a:effectLst/>
                <a:latin typeface="+mn-lt"/>
                <a:ea typeface="+mn-ea"/>
                <a:cs typeface="+mn-cs"/>
              </a:rPr>
              <a:t> illusion).</a:t>
            </a:r>
            <a:endParaRPr lang="cs-CZ"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retina is saying that the two shafts are the same length but the brain is interpreting the Muller-</a:t>
            </a:r>
            <a:r>
              <a:rPr lang="en-US" sz="1200" b="0" i="0" kern="1200" dirty="0" err="1" smtClean="0">
                <a:solidFill>
                  <a:schemeClr val="tx1"/>
                </a:solidFill>
                <a:effectLst/>
                <a:latin typeface="+mn-lt"/>
                <a:ea typeface="+mn-ea"/>
                <a:cs typeface="+mn-cs"/>
              </a:rPr>
              <a:t>Lyer</a:t>
            </a:r>
            <a:r>
              <a:rPr lang="en-US" sz="1200" b="0" i="0" kern="1200" dirty="0" smtClean="0">
                <a:solidFill>
                  <a:schemeClr val="tx1"/>
                </a:solidFill>
                <a:effectLst/>
                <a:latin typeface="+mn-lt"/>
                <a:ea typeface="+mn-ea"/>
                <a:cs typeface="+mn-cs"/>
              </a:rPr>
              <a:t> as a depth issue, with the shaft that looks like an outside corner being closer and the shaft that looks like an inside corner being farther away. In other words, the retina is saying "two shafts equal" and the brain is saying "outside shaft shorter than inside shaft".</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Psychologists have attempted to support this theory that the Muller-</a:t>
            </a:r>
            <a:r>
              <a:rPr lang="en-US" sz="1200" b="0" i="0" kern="1200" dirty="0" err="1" smtClean="0">
                <a:solidFill>
                  <a:schemeClr val="tx1"/>
                </a:solidFill>
                <a:effectLst/>
                <a:latin typeface="+mn-lt"/>
                <a:ea typeface="+mn-ea"/>
                <a:cs typeface="+mn-cs"/>
              </a:rPr>
              <a:t>Lyer</a:t>
            </a:r>
            <a:r>
              <a:rPr lang="en-US" sz="1200" b="0" i="0" kern="1200" dirty="0" smtClean="0">
                <a:solidFill>
                  <a:schemeClr val="tx1"/>
                </a:solidFill>
                <a:effectLst/>
                <a:latin typeface="+mn-lt"/>
                <a:ea typeface="+mn-ea"/>
                <a:cs typeface="+mn-cs"/>
              </a:rPr>
              <a:t> illusion is caused by our experiences with outside and inside corners, by showing the illusion to an African tribe that lived in circular huts and therefore had no perceptual experiences with corners. People in this tribe didn't seem to be fooled by the illusion thus supporting the "experience with corners" explanation of the illusion.</a:t>
            </a:r>
          </a:p>
          <a:p>
            <a:endParaRPr lang="cs-CZ" dirty="0"/>
          </a:p>
        </p:txBody>
      </p:sp>
      <p:sp>
        <p:nvSpPr>
          <p:cNvPr id="4" name="Zástupný symbol pro číslo snímku 3"/>
          <p:cNvSpPr>
            <a:spLocks noGrp="1"/>
          </p:cNvSpPr>
          <p:nvPr>
            <p:ph type="sldNum" sz="quarter" idx="10"/>
          </p:nvPr>
        </p:nvSpPr>
        <p:spPr/>
        <p:txBody>
          <a:bodyPr/>
          <a:lstStyle/>
          <a:p>
            <a:fld id="{AB7CCBAA-BB65-49BD-A3AE-1603B744D8A7}" type="slidenum">
              <a:rPr lang="cs-CZ" smtClean="0"/>
              <a:t>15</a:t>
            </a:fld>
            <a:endParaRPr lang="cs-CZ"/>
          </a:p>
        </p:txBody>
      </p:sp>
    </p:spTree>
    <p:extLst>
      <p:ext uri="{BB962C8B-B14F-4D97-AF65-F5344CB8AC3E}">
        <p14:creationId xmlns:p14="http://schemas.microsoft.com/office/powerpoint/2010/main" val="238389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Lines in the horizontal plane that extend away from the observer appear to be horizontal; a short vertical line in a drawing may be represented as relatively long horizontal line. For people living in wide, flat planes with open sceneries, there would be a great ecological validity to interpret vertical lines in the retina as long horizontal lines. On the other hand, people living in relatively closed environments such as a rain forest or valley dwellers should be less susceptible to horizontal-vertical illusions.</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AB7CCBAA-BB65-49BD-A3AE-1603B744D8A7}" type="slidenum">
              <a:rPr lang="cs-CZ" smtClean="0"/>
              <a:t>16</a:t>
            </a:fld>
            <a:endParaRPr lang="cs-CZ"/>
          </a:p>
        </p:txBody>
      </p:sp>
    </p:spTree>
    <p:extLst>
      <p:ext uri="{BB962C8B-B14F-4D97-AF65-F5344CB8AC3E}">
        <p14:creationId xmlns:p14="http://schemas.microsoft.com/office/powerpoint/2010/main" val="61305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Respondents</a:t>
            </a:r>
            <a:r>
              <a:rPr lang="cs-CZ" dirty="0" smtClean="0"/>
              <a:t> </a:t>
            </a:r>
            <a:r>
              <a:rPr lang="cs-CZ" dirty="0" err="1" smtClean="0"/>
              <a:t>presented</a:t>
            </a:r>
            <a:r>
              <a:rPr lang="cs-CZ" dirty="0" smtClean="0"/>
              <a:t> set </a:t>
            </a:r>
            <a:r>
              <a:rPr lang="cs-CZ" dirty="0" err="1" smtClean="0"/>
              <a:t>of</a:t>
            </a:r>
            <a:r>
              <a:rPr lang="cs-CZ" dirty="0" smtClean="0"/>
              <a:t> </a:t>
            </a:r>
            <a:r>
              <a:rPr lang="cs-CZ" dirty="0" err="1" smtClean="0"/>
              <a:t>pictures</a:t>
            </a:r>
            <a:r>
              <a:rPr lang="cs-CZ" dirty="0" smtClean="0"/>
              <a:t> </a:t>
            </a:r>
            <a:r>
              <a:rPr lang="cs-CZ" dirty="0" err="1" smtClean="0"/>
              <a:t>like</a:t>
            </a:r>
            <a:r>
              <a:rPr lang="cs-CZ" dirty="0" smtClean="0"/>
              <a:t> </a:t>
            </a:r>
            <a:r>
              <a:rPr lang="cs-CZ" dirty="0" err="1" smtClean="0"/>
              <a:t>this</a:t>
            </a:r>
            <a:r>
              <a:rPr lang="cs-CZ" dirty="0" smtClean="0"/>
              <a:t>.</a:t>
            </a:r>
          </a:p>
          <a:p>
            <a:r>
              <a:rPr lang="cs-CZ" dirty="0" smtClean="0"/>
              <a:t>1st:</a:t>
            </a:r>
            <a:r>
              <a:rPr lang="cs-CZ" baseline="0" dirty="0" smtClean="0"/>
              <a:t> </a:t>
            </a:r>
            <a:r>
              <a:rPr lang="cs-CZ" baseline="0" dirty="0" err="1" smtClean="0"/>
              <a:t>Asked</a:t>
            </a:r>
            <a:r>
              <a:rPr lang="cs-CZ" baseline="0" dirty="0" smtClean="0"/>
              <a:t> to </a:t>
            </a:r>
            <a:r>
              <a:rPr lang="cs-CZ" baseline="0" dirty="0" err="1" smtClean="0"/>
              <a:t>identify</a:t>
            </a:r>
            <a:r>
              <a:rPr lang="cs-CZ" baseline="0" dirty="0" smtClean="0"/>
              <a:t> </a:t>
            </a:r>
            <a:r>
              <a:rPr lang="cs-CZ" baseline="0" dirty="0" err="1" smtClean="0"/>
              <a:t>elements</a:t>
            </a:r>
            <a:r>
              <a:rPr lang="cs-CZ" baseline="0" dirty="0" smtClean="0"/>
              <a:t> </a:t>
            </a:r>
            <a:r>
              <a:rPr lang="cs-CZ" baseline="0" dirty="0" err="1" smtClean="0"/>
              <a:t>of</a:t>
            </a:r>
            <a:r>
              <a:rPr lang="cs-CZ" baseline="0" dirty="0" smtClean="0"/>
              <a:t> </a:t>
            </a:r>
            <a:r>
              <a:rPr lang="cs-CZ" baseline="0" dirty="0" err="1" smtClean="0"/>
              <a:t>the</a:t>
            </a:r>
            <a:r>
              <a:rPr lang="cs-CZ" baseline="0" dirty="0" smtClean="0"/>
              <a:t> </a:t>
            </a:r>
            <a:r>
              <a:rPr lang="cs-CZ" baseline="0" dirty="0" err="1" smtClean="0"/>
              <a:t>picture</a:t>
            </a:r>
            <a:r>
              <a:rPr lang="cs-CZ" baseline="0" dirty="0" smtClean="0"/>
              <a:t>.</a:t>
            </a:r>
          </a:p>
          <a:p>
            <a:r>
              <a:rPr lang="cs-CZ" baseline="0" dirty="0" smtClean="0"/>
              <a:t>2nd: </a:t>
            </a:r>
            <a:r>
              <a:rPr lang="cs-CZ" baseline="0" dirty="0" err="1" smtClean="0"/>
              <a:t>Asked</a:t>
            </a:r>
            <a:r>
              <a:rPr lang="cs-CZ" baseline="0" dirty="0" smtClean="0"/>
              <a:t> </a:t>
            </a:r>
            <a:r>
              <a:rPr lang="cs-CZ" baseline="0" dirty="0" err="1" smtClean="0"/>
              <a:t>what</a:t>
            </a:r>
            <a:r>
              <a:rPr lang="cs-CZ" baseline="0" dirty="0" smtClean="0"/>
              <a:t> </a:t>
            </a:r>
            <a:r>
              <a:rPr lang="cs-CZ" baseline="0" dirty="0" err="1" smtClean="0"/>
              <a:t>the</a:t>
            </a:r>
            <a:r>
              <a:rPr lang="cs-CZ" baseline="0" dirty="0" smtClean="0"/>
              <a:t> man </a:t>
            </a:r>
            <a:r>
              <a:rPr lang="cs-CZ" baseline="0" dirty="0" err="1" smtClean="0"/>
              <a:t>was</a:t>
            </a:r>
            <a:r>
              <a:rPr lang="cs-CZ" baseline="0" dirty="0" smtClean="0"/>
              <a:t> </a:t>
            </a:r>
            <a:r>
              <a:rPr lang="cs-CZ" baseline="0" dirty="0" err="1" smtClean="0"/>
              <a:t>doing</a:t>
            </a:r>
            <a:r>
              <a:rPr lang="cs-CZ" baseline="0" dirty="0" smtClean="0"/>
              <a:t> and </a:t>
            </a:r>
            <a:r>
              <a:rPr lang="cs-CZ" baseline="0" dirty="0" err="1" smtClean="0"/>
              <a:t>whether</a:t>
            </a:r>
            <a:r>
              <a:rPr lang="cs-CZ" baseline="0" dirty="0" smtClean="0"/>
              <a:t> </a:t>
            </a:r>
            <a:r>
              <a:rPr lang="cs-CZ" baseline="0" dirty="0" err="1" smtClean="0"/>
              <a:t>the</a:t>
            </a:r>
            <a:r>
              <a:rPr lang="cs-CZ" baseline="0" dirty="0" smtClean="0"/>
              <a:t> </a:t>
            </a:r>
            <a:r>
              <a:rPr lang="cs-CZ" baseline="0" dirty="0" err="1" smtClean="0"/>
              <a:t>elephant</a:t>
            </a:r>
            <a:r>
              <a:rPr lang="cs-CZ" baseline="0" dirty="0" smtClean="0"/>
              <a:t> </a:t>
            </a:r>
            <a:r>
              <a:rPr lang="cs-CZ" baseline="0" dirty="0" err="1" smtClean="0"/>
              <a:t>or</a:t>
            </a:r>
            <a:r>
              <a:rPr lang="cs-CZ" baseline="0" dirty="0" smtClean="0"/>
              <a:t> </a:t>
            </a:r>
            <a:r>
              <a:rPr lang="cs-CZ" baseline="0" dirty="0" err="1" smtClean="0"/>
              <a:t>the</a:t>
            </a:r>
            <a:r>
              <a:rPr lang="cs-CZ" baseline="0" dirty="0" smtClean="0"/>
              <a:t> </a:t>
            </a:r>
            <a:r>
              <a:rPr lang="cs-CZ" baseline="0" dirty="0" err="1" smtClean="0"/>
              <a:t>antelope</a:t>
            </a:r>
            <a:r>
              <a:rPr lang="cs-CZ" baseline="0" dirty="0" smtClean="0"/>
              <a:t> </a:t>
            </a:r>
            <a:r>
              <a:rPr lang="cs-CZ" baseline="0" dirty="0" err="1" smtClean="0"/>
              <a:t>was</a:t>
            </a:r>
            <a:r>
              <a:rPr lang="cs-CZ" baseline="0" dirty="0" smtClean="0"/>
              <a:t> </a:t>
            </a:r>
            <a:r>
              <a:rPr lang="cs-CZ" baseline="0" dirty="0" err="1" smtClean="0"/>
              <a:t>closer</a:t>
            </a:r>
            <a:r>
              <a:rPr lang="cs-CZ" baseline="0" dirty="0" smtClean="0"/>
              <a:t> to </a:t>
            </a:r>
            <a:r>
              <a:rPr lang="cs-CZ" baseline="0" dirty="0" err="1" smtClean="0"/>
              <a:t>him</a:t>
            </a:r>
            <a:r>
              <a:rPr lang="cs-CZ" baseline="0" dirty="0" smtClean="0"/>
              <a:t>.</a:t>
            </a:r>
          </a:p>
          <a:p>
            <a:r>
              <a:rPr lang="cs-CZ" baseline="0" dirty="0" err="1" smtClean="0"/>
              <a:t>Answer</a:t>
            </a:r>
            <a:r>
              <a:rPr lang="cs-CZ" baseline="0" dirty="0" smtClean="0"/>
              <a:t>: </a:t>
            </a:r>
            <a:r>
              <a:rPr lang="cs-CZ" baseline="0" dirty="0" err="1" smtClean="0"/>
              <a:t>Antelope</a:t>
            </a:r>
            <a:r>
              <a:rPr lang="cs-CZ" baseline="0" dirty="0" smtClean="0"/>
              <a:t> </a:t>
            </a:r>
            <a:r>
              <a:rPr lang="cs-CZ" baseline="0" dirty="0" err="1" smtClean="0"/>
              <a:t>closer</a:t>
            </a:r>
            <a:r>
              <a:rPr lang="cs-CZ" baseline="0" dirty="0" smtClean="0"/>
              <a:t>, </a:t>
            </a:r>
            <a:r>
              <a:rPr lang="cs-CZ" baseline="0" dirty="0" err="1" smtClean="0"/>
              <a:t>aiming</a:t>
            </a:r>
            <a:r>
              <a:rPr lang="cs-CZ" baseline="0" dirty="0" smtClean="0"/>
              <a:t> </a:t>
            </a:r>
            <a:r>
              <a:rPr lang="cs-CZ" baseline="0" dirty="0" err="1" smtClean="0"/>
              <a:t>at</a:t>
            </a:r>
            <a:r>
              <a:rPr lang="cs-CZ" baseline="0" dirty="0" smtClean="0"/>
              <a:t> </a:t>
            </a:r>
            <a:r>
              <a:rPr lang="cs-CZ" baseline="0" dirty="0" err="1" smtClean="0"/>
              <a:t>the</a:t>
            </a:r>
            <a:r>
              <a:rPr lang="cs-CZ" baseline="0" dirty="0" smtClean="0"/>
              <a:t> </a:t>
            </a:r>
            <a:r>
              <a:rPr lang="cs-CZ" baseline="0" dirty="0" err="1" smtClean="0"/>
              <a:t>antelope</a:t>
            </a:r>
            <a:r>
              <a:rPr lang="cs-CZ" baseline="0" dirty="0" smtClean="0"/>
              <a:t> – 3D </a:t>
            </a:r>
            <a:r>
              <a:rPr lang="cs-CZ" baseline="0" dirty="0" err="1" smtClean="0"/>
              <a:t>interpretation</a:t>
            </a:r>
            <a:r>
              <a:rPr lang="cs-CZ" baseline="0" dirty="0" smtClean="0"/>
              <a:t> (</a:t>
            </a:r>
            <a:r>
              <a:rPr lang="cs-CZ" baseline="0" dirty="0" err="1" smtClean="0"/>
              <a:t>school</a:t>
            </a:r>
            <a:r>
              <a:rPr lang="cs-CZ" baseline="0" dirty="0" smtClean="0"/>
              <a:t> </a:t>
            </a:r>
            <a:r>
              <a:rPr lang="cs-CZ" baseline="0" dirty="0" err="1" smtClean="0"/>
              <a:t>going</a:t>
            </a:r>
            <a:r>
              <a:rPr lang="cs-CZ" baseline="0" dirty="0" smtClean="0"/>
              <a:t> </a:t>
            </a:r>
            <a:r>
              <a:rPr lang="cs-CZ" baseline="0" dirty="0" err="1" smtClean="0"/>
              <a:t>respondents</a:t>
            </a:r>
            <a:r>
              <a:rPr lang="cs-CZ" baseline="0" dirty="0" smtClean="0"/>
              <a:t>)</a:t>
            </a:r>
          </a:p>
          <a:p>
            <a:r>
              <a:rPr lang="cs-CZ" baseline="0" dirty="0" err="1" smtClean="0"/>
              <a:t>Other</a:t>
            </a:r>
            <a:r>
              <a:rPr lang="cs-CZ" baseline="0" dirty="0" smtClean="0"/>
              <a:t> </a:t>
            </a:r>
            <a:r>
              <a:rPr lang="cs-CZ" baseline="0" dirty="0" err="1" smtClean="0"/>
              <a:t>answers</a:t>
            </a:r>
            <a:r>
              <a:rPr lang="cs-CZ" baseline="0" dirty="0" smtClean="0"/>
              <a:t>: 2D </a:t>
            </a:r>
            <a:r>
              <a:rPr lang="cs-CZ" baseline="0" dirty="0" err="1" smtClean="0"/>
              <a:t>interpretation</a:t>
            </a:r>
            <a:r>
              <a:rPr lang="cs-CZ" baseline="0" dirty="0" smtClean="0"/>
              <a:t> (</a:t>
            </a:r>
            <a:r>
              <a:rPr lang="cs-CZ" baseline="0" dirty="0" err="1" smtClean="0"/>
              <a:t>other</a:t>
            </a:r>
            <a:r>
              <a:rPr lang="cs-CZ" baseline="0" dirty="0" smtClean="0"/>
              <a:t> </a:t>
            </a:r>
            <a:r>
              <a:rPr lang="cs-CZ" baseline="0" dirty="0" err="1" smtClean="0"/>
              <a:t>respondents</a:t>
            </a:r>
            <a:r>
              <a:rPr lang="cs-CZ" baseline="0" dirty="0" smtClean="0"/>
              <a:t>)</a:t>
            </a:r>
            <a:endParaRPr lang="en-US"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19</a:t>
            </a:fld>
            <a:endParaRPr lang="cs-CZ"/>
          </a:p>
        </p:txBody>
      </p:sp>
    </p:spTree>
    <p:extLst>
      <p:ext uri="{BB962C8B-B14F-4D97-AF65-F5344CB8AC3E}">
        <p14:creationId xmlns:p14="http://schemas.microsoft.com/office/powerpoint/2010/main" val="391427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Research participants were shown a drawing of two squares, one behind the other and connected with a single rod. They were also given sticks and </a:t>
            </a:r>
            <a:r>
              <a:rPr lang="en-US" sz="1200" b="0" i="0" kern="1200" dirty="0" err="1" smtClean="0">
                <a:solidFill>
                  <a:schemeClr val="tx1"/>
                </a:solidFill>
                <a:effectLst/>
                <a:latin typeface="+mn-lt"/>
                <a:ea typeface="+mn-ea"/>
                <a:cs typeface="+mn-cs"/>
              </a:rPr>
              <a:t>modelling</a:t>
            </a:r>
            <a:r>
              <a:rPr lang="en-US" sz="1200" b="0" i="0" kern="1200" dirty="0" smtClean="0">
                <a:solidFill>
                  <a:schemeClr val="tx1"/>
                </a:solidFill>
                <a:effectLst/>
                <a:latin typeface="+mn-lt"/>
                <a:ea typeface="+mn-ea"/>
                <a:cs typeface="+mn-cs"/>
              </a:rPr>
              <a:t> clay and asked to build a model of what they saw.</a:t>
            </a:r>
            <a:endParaRPr lang="cs-CZ"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Almost all the 3-D perceivers built a 3-D object. Participants who did not readily perceive depth in pictures tended to build a flat model.</a:t>
            </a:r>
            <a:endParaRPr lang="en-US"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20</a:t>
            </a:fld>
            <a:endParaRPr lang="cs-CZ"/>
          </a:p>
        </p:txBody>
      </p:sp>
    </p:spTree>
    <p:extLst>
      <p:ext uri="{BB962C8B-B14F-4D97-AF65-F5344CB8AC3E}">
        <p14:creationId xmlns:p14="http://schemas.microsoft.com/office/powerpoint/2010/main" val="285585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Participants were asked to copy a 'two pronged trident’; a </a:t>
            </a:r>
            <a:r>
              <a:rPr lang="en-US" sz="1200" b="0" i="0" kern="1200" dirty="0" err="1" smtClean="0">
                <a:solidFill>
                  <a:schemeClr val="tx1"/>
                </a:solidFill>
                <a:effectLst/>
                <a:latin typeface="+mn-lt"/>
                <a:ea typeface="+mn-ea"/>
                <a:cs typeface="+mn-cs"/>
              </a:rPr>
              <a:t>tantalising</a:t>
            </a:r>
            <a:r>
              <a:rPr lang="en-US" sz="1200" b="0" i="0" kern="1200" dirty="0" smtClean="0">
                <a:solidFill>
                  <a:schemeClr val="tx1"/>
                </a:solidFill>
                <a:effectLst/>
                <a:latin typeface="+mn-lt"/>
                <a:ea typeface="+mn-ea"/>
                <a:cs typeface="+mn-cs"/>
              </a:rPr>
              <a:t> drawing that confuses many people. The confusion is apparently a direct result of attempting to interpret the drawing as a 3-D object. When asked to copy the ambiguous trident participants who were classified as 3-D perceivers spent more time looking at the ambiguous trident than at the control trident, whereas 2-D perceivers did not differ significantly in the time spent viewing each of the two tridents.</a:t>
            </a:r>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Or in other words the 2D perceivers could copy the trident quicker than the 3D perceivers.</a:t>
            </a:r>
            <a:endParaRPr lang="en-US"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21</a:t>
            </a:fld>
            <a:endParaRPr lang="cs-CZ"/>
          </a:p>
        </p:txBody>
      </p:sp>
    </p:spTree>
    <p:extLst>
      <p:ext uri="{BB962C8B-B14F-4D97-AF65-F5344CB8AC3E}">
        <p14:creationId xmlns:p14="http://schemas.microsoft.com/office/powerpoint/2010/main" val="3606499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Pygmies</a:t>
            </a:r>
            <a:r>
              <a:rPr lang="cs-CZ" dirty="0" smtClean="0"/>
              <a:t> </a:t>
            </a:r>
            <a:r>
              <a:rPr lang="cs-CZ" dirty="0" err="1" smtClean="0"/>
              <a:t>lived</a:t>
            </a:r>
            <a:r>
              <a:rPr lang="cs-CZ" dirty="0" smtClean="0"/>
              <a:t> in </a:t>
            </a:r>
            <a:r>
              <a:rPr lang="cs-CZ" dirty="0" err="1" smtClean="0"/>
              <a:t>dense</a:t>
            </a:r>
            <a:r>
              <a:rPr lang="cs-CZ" dirty="0" smtClean="0"/>
              <a:t> </a:t>
            </a:r>
            <a:r>
              <a:rPr lang="cs-CZ" dirty="0" err="1" smtClean="0"/>
              <a:t>jungle</a:t>
            </a:r>
            <a:r>
              <a:rPr lang="cs-CZ" baseline="0" dirty="0" smtClean="0"/>
              <a:t> </a:t>
            </a:r>
            <a:r>
              <a:rPr lang="cs-CZ" baseline="0" dirty="0" err="1" smtClean="0"/>
              <a:t>that</a:t>
            </a:r>
            <a:r>
              <a:rPr lang="cs-CZ" baseline="0" dirty="0" smtClean="0"/>
              <a:t> limited </a:t>
            </a:r>
            <a:r>
              <a:rPr lang="cs-CZ" baseline="0" dirty="0" err="1" smtClean="0"/>
              <a:t>their</a:t>
            </a:r>
            <a:r>
              <a:rPr lang="cs-CZ" baseline="0" dirty="0" smtClean="0"/>
              <a:t> </a:t>
            </a:r>
            <a:r>
              <a:rPr lang="cs-CZ" baseline="0" dirty="0" err="1" smtClean="0"/>
              <a:t>visual</a:t>
            </a:r>
            <a:r>
              <a:rPr lang="cs-CZ" baseline="0" dirty="0" smtClean="0"/>
              <a:t> </a:t>
            </a:r>
            <a:r>
              <a:rPr lang="cs-CZ" baseline="0" dirty="0" err="1" smtClean="0"/>
              <a:t>experience</a:t>
            </a:r>
            <a:r>
              <a:rPr lang="cs-CZ" baseline="0" dirty="0" smtClean="0"/>
              <a:t> to </a:t>
            </a:r>
            <a:r>
              <a:rPr lang="cs-CZ" baseline="0" dirty="0" err="1" smtClean="0"/>
              <a:t>relative</a:t>
            </a:r>
            <a:r>
              <a:rPr lang="cs-CZ" baseline="0" dirty="0" smtClean="0"/>
              <a:t> </a:t>
            </a:r>
            <a:r>
              <a:rPr lang="cs-CZ" baseline="0" dirty="0" err="1" smtClean="0"/>
              <a:t>short</a:t>
            </a:r>
            <a:r>
              <a:rPr lang="cs-CZ" baseline="0" dirty="0" smtClean="0"/>
              <a:t> </a:t>
            </a:r>
            <a:r>
              <a:rPr lang="cs-CZ" baseline="0" dirty="0" err="1" smtClean="0"/>
              <a:t>distances</a:t>
            </a:r>
            <a:r>
              <a:rPr lang="cs-CZ" baseline="0" dirty="0" smtClean="0"/>
              <a:t>. </a:t>
            </a:r>
            <a:r>
              <a:rPr lang="cs-CZ" baseline="0" dirty="0" err="1" smtClean="0"/>
              <a:t>One</a:t>
            </a:r>
            <a:r>
              <a:rPr lang="cs-CZ" baseline="0" dirty="0" smtClean="0"/>
              <a:t> </a:t>
            </a:r>
            <a:r>
              <a:rPr lang="cs-CZ" baseline="0" dirty="0" err="1" smtClean="0"/>
              <a:t>day</a:t>
            </a:r>
            <a:r>
              <a:rPr lang="cs-CZ" baseline="0" dirty="0" smtClean="0"/>
              <a:t> </a:t>
            </a:r>
            <a:r>
              <a:rPr lang="cs-CZ" baseline="0" dirty="0" err="1" smtClean="0"/>
              <a:t>researcher</a:t>
            </a:r>
            <a:r>
              <a:rPr lang="cs-CZ" baseline="0" dirty="0" smtClean="0"/>
              <a:t> </a:t>
            </a:r>
            <a:r>
              <a:rPr lang="cs-CZ" baseline="0" dirty="0" err="1" smtClean="0"/>
              <a:t>took</a:t>
            </a:r>
            <a:r>
              <a:rPr lang="cs-CZ" baseline="0" dirty="0" smtClean="0"/>
              <a:t> </a:t>
            </a:r>
            <a:r>
              <a:rPr lang="cs-CZ" baseline="0" dirty="0" err="1" smtClean="0"/>
              <a:t>Kenge</a:t>
            </a:r>
            <a:r>
              <a:rPr lang="cs-CZ" baseline="0" dirty="0" smtClean="0"/>
              <a:t>, </a:t>
            </a:r>
            <a:r>
              <a:rPr lang="cs-CZ" baseline="0" dirty="0" err="1" smtClean="0"/>
              <a:t>one</a:t>
            </a:r>
            <a:r>
              <a:rPr lang="cs-CZ" baseline="0" dirty="0" smtClean="0"/>
              <a:t> </a:t>
            </a:r>
            <a:r>
              <a:rPr lang="cs-CZ" baseline="0" dirty="0" err="1" smtClean="0"/>
              <a:t>of</a:t>
            </a:r>
            <a:r>
              <a:rPr lang="cs-CZ" baseline="0" dirty="0" smtClean="0"/>
              <a:t> </a:t>
            </a:r>
            <a:r>
              <a:rPr lang="cs-CZ" baseline="0" dirty="0" err="1" smtClean="0"/>
              <a:t>the</a:t>
            </a:r>
            <a:r>
              <a:rPr lang="cs-CZ" baseline="0" dirty="0" smtClean="0"/>
              <a:t> </a:t>
            </a:r>
            <a:r>
              <a:rPr lang="cs-CZ" baseline="0" dirty="0" err="1" smtClean="0"/>
              <a:t>pygmies</a:t>
            </a:r>
            <a:r>
              <a:rPr lang="cs-CZ" baseline="0" dirty="0" smtClean="0"/>
              <a:t>, </a:t>
            </a:r>
            <a:r>
              <a:rPr lang="cs-CZ" baseline="0" dirty="0" err="1" smtClean="0"/>
              <a:t>out</a:t>
            </a:r>
            <a:r>
              <a:rPr lang="cs-CZ" baseline="0" dirty="0" smtClean="0"/>
              <a:t> </a:t>
            </a:r>
            <a:r>
              <a:rPr lang="cs-CZ" baseline="0" dirty="0" err="1" smtClean="0"/>
              <a:t>of</a:t>
            </a:r>
            <a:r>
              <a:rPr lang="cs-CZ" baseline="0" dirty="0" smtClean="0"/>
              <a:t> </a:t>
            </a:r>
            <a:r>
              <a:rPr lang="cs-CZ" baseline="0" dirty="0" err="1" smtClean="0"/>
              <a:t>the</a:t>
            </a:r>
            <a:r>
              <a:rPr lang="cs-CZ" baseline="0" dirty="0" smtClean="0"/>
              <a:t> </a:t>
            </a:r>
            <a:r>
              <a:rPr lang="cs-CZ" baseline="0" dirty="0" err="1" smtClean="0"/>
              <a:t>forest</a:t>
            </a:r>
            <a:r>
              <a:rPr lang="cs-CZ" baseline="0" dirty="0" smtClean="0"/>
              <a:t> </a:t>
            </a:r>
            <a:r>
              <a:rPr lang="cs-CZ" baseline="0" dirty="0" err="1" smtClean="0"/>
              <a:t>for</a:t>
            </a:r>
            <a:r>
              <a:rPr lang="cs-CZ" baseline="0" dirty="0" smtClean="0"/>
              <a:t> </a:t>
            </a:r>
            <a:r>
              <a:rPr lang="cs-CZ" baseline="0" dirty="0" err="1" smtClean="0"/>
              <a:t>the</a:t>
            </a:r>
            <a:r>
              <a:rPr lang="cs-CZ" baseline="0" dirty="0" smtClean="0"/>
              <a:t> </a:t>
            </a:r>
            <a:r>
              <a:rPr lang="cs-CZ" baseline="0" dirty="0" err="1" smtClean="0"/>
              <a:t>first</a:t>
            </a:r>
            <a:r>
              <a:rPr lang="cs-CZ" baseline="0" dirty="0" smtClean="0"/>
              <a:t> </a:t>
            </a:r>
            <a:r>
              <a:rPr lang="cs-CZ" baseline="0" dirty="0" err="1" smtClean="0"/>
              <a:t>time</a:t>
            </a:r>
            <a:r>
              <a:rPr lang="cs-CZ" baseline="0" dirty="0" smtClean="0"/>
              <a:t>. As </a:t>
            </a:r>
            <a:r>
              <a:rPr lang="cs-CZ" baseline="0" dirty="0" err="1" smtClean="0"/>
              <a:t>they</a:t>
            </a:r>
            <a:r>
              <a:rPr lang="cs-CZ" baseline="0" dirty="0" smtClean="0"/>
              <a:t> </a:t>
            </a:r>
            <a:r>
              <a:rPr lang="cs-CZ" baseline="0" dirty="0" err="1" smtClean="0"/>
              <a:t>were</a:t>
            </a:r>
            <a:r>
              <a:rPr lang="cs-CZ" baseline="0" dirty="0" smtClean="0"/>
              <a:t> </a:t>
            </a:r>
            <a:r>
              <a:rPr lang="cs-CZ" baseline="0" dirty="0" err="1" smtClean="0"/>
              <a:t>driving</a:t>
            </a:r>
            <a:r>
              <a:rPr lang="cs-CZ" baseline="0" dirty="0" smtClean="0"/>
              <a:t> </a:t>
            </a:r>
            <a:r>
              <a:rPr lang="cs-CZ" baseline="0" dirty="0" err="1" smtClean="0"/>
              <a:t>across</a:t>
            </a:r>
            <a:r>
              <a:rPr lang="cs-CZ" baseline="0" dirty="0" smtClean="0"/>
              <a:t> </a:t>
            </a:r>
            <a:r>
              <a:rPr lang="cs-CZ" baseline="0" dirty="0" err="1" smtClean="0"/>
              <a:t>the</a:t>
            </a:r>
            <a:r>
              <a:rPr lang="cs-CZ" baseline="0" dirty="0" smtClean="0"/>
              <a:t> </a:t>
            </a:r>
            <a:r>
              <a:rPr lang="cs-CZ" baseline="0" dirty="0" err="1" smtClean="0"/>
              <a:t>broad</a:t>
            </a:r>
            <a:r>
              <a:rPr lang="cs-CZ" baseline="0" dirty="0" smtClean="0"/>
              <a:t> plane, </a:t>
            </a:r>
            <a:r>
              <a:rPr lang="cs-CZ" baseline="0" dirty="0" err="1" smtClean="0"/>
              <a:t>Kenge</a:t>
            </a:r>
            <a:r>
              <a:rPr lang="cs-CZ" baseline="0" dirty="0" smtClean="0"/>
              <a:t> </a:t>
            </a:r>
            <a:r>
              <a:rPr lang="cs-CZ" baseline="0" dirty="0" err="1" smtClean="0"/>
              <a:t>looked</a:t>
            </a:r>
            <a:r>
              <a:rPr lang="cs-CZ" baseline="0" dirty="0" smtClean="0"/>
              <a:t> to </a:t>
            </a:r>
            <a:r>
              <a:rPr lang="cs-CZ" baseline="0" dirty="0" err="1" smtClean="0"/>
              <a:t>the</a:t>
            </a:r>
            <a:r>
              <a:rPr lang="cs-CZ" baseline="0" dirty="0" smtClean="0"/>
              <a:t> distance </a:t>
            </a:r>
            <a:r>
              <a:rPr lang="cs-CZ" baseline="0" dirty="0" err="1" smtClean="0"/>
              <a:t>where</a:t>
            </a:r>
            <a:r>
              <a:rPr lang="cs-CZ" baseline="0" dirty="0" smtClean="0"/>
              <a:t> a </a:t>
            </a:r>
            <a:r>
              <a:rPr lang="cs-CZ" baseline="0" dirty="0" err="1" smtClean="0"/>
              <a:t>herd</a:t>
            </a:r>
            <a:r>
              <a:rPr lang="cs-CZ" baseline="0" dirty="0" smtClean="0"/>
              <a:t> </a:t>
            </a:r>
            <a:r>
              <a:rPr lang="cs-CZ" baseline="0" dirty="0" err="1" smtClean="0"/>
              <a:t>of</a:t>
            </a:r>
            <a:r>
              <a:rPr lang="cs-CZ" baseline="0" dirty="0" smtClean="0"/>
              <a:t> </a:t>
            </a:r>
            <a:r>
              <a:rPr lang="cs-CZ" baseline="0" dirty="0" err="1" smtClean="0"/>
              <a:t>buffalo</a:t>
            </a:r>
            <a:r>
              <a:rPr lang="cs-CZ" baseline="0" dirty="0" smtClean="0"/>
              <a:t> </a:t>
            </a:r>
            <a:r>
              <a:rPr lang="cs-CZ" baseline="0" dirty="0" err="1" smtClean="0"/>
              <a:t>were</a:t>
            </a:r>
            <a:r>
              <a:rPr lang="cs-CZ" baseline="0" dirty="0" smtClean="0"/>
              <a:t> </a:t>
            </a:r>
            <a:r>
              <a:rPr lang="cs-CZ" baseline="0" dirty="0" err="1" smtClean="0"/>
              <a:t>grazing</a:t>
            </a:r>
            <a:r>
              <a:rPr lang="cs-CZ" baseline="0" dirty="0" smtClean="0"/>
              <a:t> and </a:t>
            </a:r>
            <a:r>
              <a:rPr lang="cs-CZ" baseline="0" dirty="0" err="1" smtClean="0"/>
              <a:t>asked</a:t>
            </a:r>
            <a:r>
              <a:rPr lang="cs-CZ" baseline="0" dirty="0" smtClean="0"/>
              <a:t> </a:t>
            </a:r>
            <a:r>
              <a:rPr lang="cs-CZ" baseline="0" dirty="0" err="1" smtClean="0"/>
              <a:t>what</a:t>
            </a:r>
            <a:r>
              <a:rPr lang="cs-CZ" baseline="0" dirty="0" smtClean="0"/>
              <a:t> </a:t>
            </a:r>
            <a:r>
              <a:rPr lang="cs-CZ" baseline="0" dirty="0" err="1" smtClean="0"/>
              <a:t>kind</a:t>
            </a:r>
            <a:r>
              <a:rPr lang="cs-CZ" baseline="0" dirty="0" smtClean="0"/>
              <a:t> </a:t>
            </a:r>
            <a:r>
              <a:rPr lang="cs-CZ" baseline="0" dirty="0" err="1" smtClean="0"/>
              <a:t>of</a:t>
            </a:r>
            <a:r>
              <a:rPr lang="cs-CZ" baseline="0" dirty="0" smtClean="0"/>
              <a:t> </a:t>
            </a:r>
            <a:r>
              <a:rPr lang="cs-CZ" baseline="0" dirty="0" err="1" smtClean="0"/>
              <a:t>insects</a:t>
            </a:r>
            <a:r>
              <a:rPr lang="cs-CZ" baseline="0" dirty="0" smtClean="0"/>
              <a:t> </a:t>
            </a:r>
            <a:r>
              <a:rPr lang="cs-CZ" baseline="0" dirty="0" err="1" smtClean="0"/>
              <a:t>they</a:t>
            </a:r>
            <a:r>
              <a:rPr lang="cs-CZ" baseline="0" dirty="0" smtClean="0"/>
              <a:t> </a:t>
            </a:r>
            <a:r>
              <a:rPr lang="cs-CZ" baseline="0" dirty="0" err="1" smtClean="0"/>
              <a:t>were</a:t>
            </a:r>
            <a:r>
              <a:rPr lang="cs-CZ" baseline="0" dirty="0" smtClean="0"/>
              <a:t>.</a:t>
            </a:r>
          </a:p>
          <a:p>
            <a:endParaRPr lang="cs-CZ" baseline="0" dirty="0" smtClean="0"/>
          </a:p>
          <a:p>
            <a:r>
              <a:rPr lang="cs-CZ" baseline="0" dirty="0" smtClean="0"/>
              <a:t>Limited </a:t>
            </a:r>
            <a:r>
              <a:rPr lang="cs-CZ" baseline="0" dirty="0" err="1" smtClean="0"/>
              <a:t>visual</a:t>
            </a:r>
            <a:r>
              <a:rPr lang="cs-CZ" baseline="0" dirty="0" smtClean="0"/>
              <a:t> </a:t>
            </a:r>
            <a:r>
              <a:rPr lang="cs-CZ" baseline="0" dirty="0" err="1" smtClean="0"/>
              <a:t>experience</a:t>
            </a:r>
            <a:r>
              <a:rPr lang="cs-CZ" baseline="0" dirty="0" smtClean="0"/>
              <a:t> </a:t>
            </a:r>
            <a:r>
              <a:rPr lang="cs-CZ" baseline="0" dirty="0" err="1" smtClean="0"/>
              <a:t>with</a:t>
            </a:r>
            <a:r>
              <a:rPr lang="cs-CZ" baseline="0" dirty="0" smtClean="0"/>
              <a:t> </a:t>
            </a:r>
            <a:r>
              <a:rPr lang="cs-CZ" baseline="0" dirty="0" err="1" smtClean="0"/>
              <a:t>seeing</a:t>
            </a:r>
            <a:r>
              <a:rPr lang="cs-CZ" baseline="0" dirty="0" smtClean="0"/>
              <a:t> </a:t>
            </a:r>
            <a:r>
              <a:rPr lang="cs-CZ" baseline="0" dirty="0" err="1" smtClean="0"/>
              <a:t>objects</a:t>
            </a:r>
            <a:r>
              <a:rPr lang="cs-CZ" baseline="0" dirty="0" smtClean="0"/>
              <a:t> in </a:t>
            </a:r>
            <a:r>
              <a:rPr lang="cs-CZ" baseline="0" dirty="0" err="1" smtClean="0"/>
              <a:t>the</a:t>
            </a:r>
            <a:r>
              <a:rPr lang="cs-CZ" baseline="0" dirty="0" smtClean="0"/>
              <a:t> far distance.</a:t>
            </a:r>
            <a:endParaRPr lang="cs-CZ"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23</a:t>
            </a:fld>
            <a:endParaRPr lang="cs-CZ"/>
          </a:p>
        </p:txBody>
      </p:sp>
    </p:spTree>
    <p:extLst>
      <p:ext uri="{BB962C8B-B14F-4D97-AF65-F5344CB8AC3E}">
        <p14:creationId xmlns:p14="http://schemas.microsoft.com/office/powerpoint/2010/main" val="23678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Vysvětlit, kde vznikají rozdíly</a:t>
            </a:r>
            <a:endParaRPr lang="cs-CZ" dirty="0"/>
          </a:p>
        </p:txBody>
      </p:sp>
      <p:sp>
        <p:nvSpPr>
          <p:cNvPr id="4" name="Zástupný symbol pro číslo snímku 3"/>
          <p:cNvSpPr>
            <a:spLocks noGrp="1"/>
          </p:cNvSpPr>
          <p:nvPr>
            <p:ph type="sldNum" sz="quarter" idx="10"/>
          </p:nvPr>
        </p:nvSpPr>
        <p:spPr/>
        <p:txBody>
          <a:bodyPr/>
          <a:lstStyle/>
          <a:p>
            <a:fld id="{E92128E0-1A09-464E-993E-4B5D80F74099}" type="slidenum">
              <a:rPr lang="cs-CZ" smtClean="0"/>
              <a:t>29</a:t>
            </a:fld>
            <a:endParaRPr lang="cs-CZ"/>
          </a:p>
        </p:txBody>
      </p:sp>
    </p:spTree>
    <p:extLst>
      <p:ext uri="{BB962C8B-B14F-4D97-AF65-F5344CB8AC3E}">
        <p14:creationId xmlns:p14="http://schemas.microsoft.com/office/powerpoint/2010/main" val="25644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Vysvětlit, kde vznikají rozdíly</a:t>
            </a:r>
            <a:endParaRPr lang="cs-CZ" dirty="0"/>
          </a:p>
        </p:txBody>
      </p:sp>
      <p:sp>
        <p:nvSpPr>
          <p:cNvPr id="4" name="Zástupný symbol pro číslo snímku 3"/>
          <p:cNvSpPr>
            <a:spLocks noGrp="1"/>
          </p:cNvSpPr>
          <p:nvPr>
            <p:ph type="sldNum" sz="quarter" idx="10"/>
          </p:nvPr>
        </p:nvSpPr>
        <p:spPr/>
        <p:txBody>
          <a:bodyPr/>
          <a:lstStyle/>
          <a:p>
            <a:fld id="{E92128E0-1A09-464E-993E-4B5D80F74099}" type="slidenum">
              <a:rPr lang="cs-CZ" smtClean="0"/>
              <a:t>30</a:t>
            </a:fld>
            <a:endParaRPr lang="cs-CZ"/>
          </a:p>
        </p:txBody>
      </p:sp>
    </p:spTree>
    <p:extLst>
      <p:ext uri="{BB962C8B-B14F-4D97-AF65-F5344CB8AC3E}">
        <p14:creationId xmlns:p14="http://schemas.microsoft.com/office/powerpoint/2010/main" val="25644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95EC1D4A-A796-47C3-A63E-CE236FB377E2}" type="datetimeFigureOut">
              <a:rPr lang="cs-CZ" smtClean="0"/>
              <a:t>19.11.2014</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C57A5DF-1266-40EA-9282-1E66B9DE06C0}"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19.11.2014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19.11.2014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95EC1D4A-A796-47C3-A63E-CE236FB377E2}" type="datetimeFigureOut">
              <a:rPr lang="cs-CZ" smtClean="0"/>
              <a:t>19.11.2014</a:t>
            </a:fld>
            <a:endParaRPr lang="cs-CZ"/>
          </a:p>
        </p:txBody>
      </p:sp>
      <p:sp>
        <p:nvSpPr>
          <p:cNvPr id="9" name="Zástupný symbol pro číslo snímku 8"/>
          <p:cNvSpPr>
            <a:spLocks noGrp="1"/>
          </p:cNvSpPr>
          <p:nvPr>
            <p:ph type="sldNum" sz="quarter" idx="15"/>
          </p:nvPr>
        </p:nvSpPr>
        <p:spPr/>
        <p:txBody>
          <a:bodyPr rtlCol="0"/>
          <a:lstStyle/>
          <a:p>
            <a:fld id="{AC57A5DF-1266-40EA-9282-1E66B9DE06C0}"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95EC1D4A-A796-47C3-A63E-CE236FB377E2}" type="datetimeFigureOut">
              <a:rPr lang="cs-CZ" smtClean="0"/>
              <a:t>19.11.2014</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C57A5DF-1266-40EA-9282-1E66B9DE06C0}"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19.11.2014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t>19.11.2014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95EC1D4A-A796-47C3-A63E-CE236FB377E2}" type="datetimeFigureOut">
              <a:rPr lang="cs-CZ" smtClean="0"/>
              <a:t>19.11.2014</a:t>
            </a:fld>
            <a:endParaRPr lang="cs-CZ"/>
          </a:p>
        </p:txBody>
      </p:sp>
      <p:sp>
        <p:nvSpPr>
          <p:cNvPr id="7" name="Zástupný symbol pro číslo snímku 6"/>
          <p:cNvSpPr>
            <a:spLocks noGrp="1"/>
          </p:cNvSpPr>
          <p:nvPr>
            <p:ph type="sldNum" sz="quarter" idx="11"/>
          </p:nvPr>
        </p:nvSpPr>
        <p:spPr/>
        <p:txBody>
          <a:bodyPr rtlCol="0"/>
          <a:lstStyle/>
          <a:p>
            <a:fld id="{AC57A5DF-1266-40EA-9282-1E66B9DE06C0}"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19.11.2014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95EC1D4A-A796-47C3-A63E-CE236FB377E2}" type="datetimeFigureOut">
              <a:rPr lang="cs-CZ" smtClean="0"/>
              <a:t>19.11.2014</a:t>
            </a:fld>
            <a:endParaRPr lang="cs-CZ"/>
          </a:p>
        </p:txBody>
      </p:sp>
      <p:sp>
        <p:nvSpPr>
          <p:cNvPr id="22" name="Zástupný symbol pro číslo snímku 21"/>
          <p:cNvSpPr>
            <a:spLocks noGrp="1"/>
          </p:cNvSpPr>
          <p:nvPr>
            <p:ph type="sldNum" sz="quarter" idx="15"/>
          </p:nvPr>
        </p:nvSpPr>
        <p:spPr/>
        <p:txBody>
          <a:bodyPr rtlCol="0"/>
          <a:lstStyle/>
          <a:p>
            <a:fld id="{AC57A5DF-1266-40EA-9282-1E66B9DE06C0}"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95EC1D4A-A796-47C3-A63E-CE236FB377E2}" type="datetimeFigureOut">
              <a:rPr lang="cs-CZ" smtClean="0"/>
              <a:t>19.11.2014</a:t>
            </a:fld>
            <a:endParaRPr lang="cs-CZ"/>
          </a:p>
        </p:txBody>
      </p:sp>
      <p:sp>
        <p:nvSpPr>
          <p:cNvPr id="18" name="Zástupný symbol pro číslo snímku 17"/>
          <p:cNvSpPr>
            <a:spLocks noGrp="1"/>
          </p:cNvSpPr>
          <p:nvPr>
            <p:ph type="sldNum" sz="quarter" idx="11"/>
          </p:nvPr>
        </p:nvSpPr>
        <p:spPr/>
        <p:txBody>
          <a:bodyPr rtlCol="0"/>
          <a:lstStyle/>
          <a:p>
            <a:fld id="{AC57A5DF-1266-40EA-9282-1E66B9DE06C0}"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5EC1D4A-A796-47C3-A63E-CE236FB377E2}" type="datetimeFigureOut">
              <a:rPr lang="cs-CZ" smtClean="0"/>
              <a:t>19.11.2014</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0grANlx7y2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QzkMo45pcU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Interkulturní rozdíly ve vizuální percepci</a:t>
            </a:r>
            <a:endParaRPr lang="cs-CZ" dirty="0"/>
          </a:p>
        </p:txBody>
      </p:sp>
      <p:sp>
        <p:nvSpPr>
          <p:cNvPr id="3" name="Podnadpis 2"/>
          <p:cNvSpPr>
            <a:spLocks noGrp="1"/>
          </p:cNvSpPr>
          <p:nvPr>
            <p:ph type="subTitle" idx="1"/>
          </p:nvPr>
        </p:nvSpPr>
        <p:spPr/>
        <p:txBody>
          <a:bodyPr/>
          <a:lstStyle/>
          <a:p>
            <a:r>
              <a:rPr lang="cs-CZ" dirty="0" smtClean="0"/>
              <a:t>Psychologické teorie</a:t>
            </a:r>
          </a:p>
          <a:p>
            <a:endParaRPr lang="cs-CZ" dirty="0"/>
          </a:p>
          <a:p>
            <a:r>
              <a:rPr lang="cs-CZ" dirty="0" smtClean="0"/>
              <a:t>Jiří Čeněk</a:t>
            </a:r>
            <a:endParaRPr lang="cs-CZ" dirty="0"/>
          </a:p>
        </p:txBody>
      </p:sp>
    </p:spTree>
    <p:extLst>
      <p:ext uri="{BB962C8B-B14F-4D97-AF65-F5344CB8AC3E}">
        <p14:creationId xmlns:p14="http://schemas.microsoft.com/office/powerpoint/2010/main" val="2495802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066130"/>
          </a:xfrm>
        </p:spPr>
        <p:txBody>
          <a:bodyPr>
            <a:normAutofit/>
          </a:bodyPr>
          <a:lstStyle/>
          <a:p>
            <a:pPr algn="ctr"/>
            <a:r>
              <a:rPr lang="cs-CZ" dirty="0" smtClean="0"/>
              <a:t>Oblasti výzkumu percepce v interkulturním kontextu</a:t>
            </a:r>
            <a:endParaRPr lang="cs-CZ" dirty="0"/>
          </a:p>
        </p:txBody>
      </p:sp>
      <p:sp>
        <p:nvSpPr>
          <p:cNvPr id="3" name="Zástupný symbol pro obsah 2"/>
          <p:cNvSpPr>
            <a:spLocks noGrp="1"/>
          </p:cNvSpPr>
          <p:nvPr>
            <p:ph sz="quarter" idx="1"/>
          </p:nvPr>
        </p:nvSpPr>
        <p:spPr>
          <a:xfrm>
            <a:off x="457200" y="1412776"/>
            <a:ext cx="8003232" cy="5061176"/>
          </a:xfrm>
        </p:spPr>
        <p:txBody>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smtClean="0"/>
          </a:p>
          <a:p>
            <a:endParaRPr lang="cs-CZ" dirty="0"/>
          </a:p>
          <a:p>
            <a:endParaRPr lang="cs-CZ" dirty="0" smtClean="0"/>
          </a:p>
          <a:p>
            <a:r>
              <a:rPr lang="cs-CZ" dirty="0" smtClean="0"/>
              <a:t>Dále: percepce barvy, tváří, distribuce pozornosti</a:t>
            </a:r>
          </a:p>
          <a:p>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401589672"/>
              </p:ext>
            </p:extLst>
          </p:nvPr>
        </p:nvGraphicFramePr>
        <p:xfrm>
          <a:off x="611560" y="1484784"/>
          <a:ext cx="7704856" cy="4320480"/>
        </p:xfrm>
        <a:graphic>
          <a:graphicData uri="http://schemas.openxmlformats.org/drawingml/2006/table">
            <a:tbl>
              <a:tblPr firstRow="1" firstCol="1" bandRow="1">
                <a:tableStyleId>{5C22544A-7EE6-4342-B048-85BDC9FD1C3A}</a:tableStyleId>
              </a:tblPr>
              <a:tblGrid>
                <a:gridCol w="2567728"/>
                <a:gridCol w="2568564"/>
                <a:gridCol w="2568564"/>
              </a:tblGrid>
              <a:tr h="347859">
                <a:tc>
                  <a:txBody>
                    <a:bodyPr/>
                    <a:lstStyle/>
                    <a:p>
                      <a:pPr>
                        <a:lnSpc>
                          <a:spcPct val="115000"/>
                        </a:lnSpc>
                        <a:spcAft>
                          <a:spcPts val="0"/>
                        </a:spcAft>
                      </a:pPr>
                      <a:r>
                        <a:rPr lang="cs-CZ" sz="1100" dirty="0" smtClean="0">
                          <a:effectLst/>
                        </a:rPr>
                        <a:t>Oblast</a:t>
                      </a:r>
                      <a:endParaRPr lang="cs-CZ" sz="11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smtClean="0">
                          <a:effectLst/>
                        </a:rPr>
                        <a:t>Specifické téma</a:t>
                      </a:r>
                      <a:endParaRPr lang="cs-CZ" sz="11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smtClean="0">
                          <a:effectLst/>
                        </a:rPr>
                        <a:t>Metody</a:t>
                      </a:r>
                      <a:endParaRPr lang="cs-CZ" sz="1100" dirty="0">
                        <a:effectLst/>
                        <a:latin typeface="Calibri"/>
                        <a:ea typeface="Calibri"/>
                        <a:cs typeface="Times New Roman"/>
                      </a:endParaRPr>
                    </a:p>
                  </a:txBody>
                  <a:tcPr marL="68580" marR="68580" marT="0" marB="0"/>
                </a:tc>
              </a:tr>
              <a:tr h="562020">
                <a:tc>
                  <a:txBody>
                    <a:bodyPr/>
                    <a:lstStyle/>
                    <a:p>
                      <a:pPr>
                        <a:lnSpc>
                          <a:spcPct val="115000"/>
                        </a:lnSpc>
                        <a:spcAft>
                          <a:spcPts val="0"/>
                        </a:spcAft>
                      </a:pPr>
                      <a:r>
                        <a:rPr lang="cs-CZ" sz="1100" dirty="0" smtClean="0">
                          <a:effectLst/>
                        </a:rPr>
                        <a:t>Vnímání vzorů</a:t>
                      </a:r>
                      <a:endParaRPr lang="cs-CZ" sz="11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smtClean="0">
                          <a:effectLst/>
                        </a:rPr>
                        <a:t>Symetrie</a:t>
                      </a:r>
                      <a:endParaRPr lang="cs-CZ"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err="1">
                          <a:effectLst/>
                        </a:rPr>
                        <a:t>Patco</a:t>
                      </a:r>
                      <a:r>
                        <a:rPr lang="en-US" sz="1100" dirty="0">
                          <a:effectLst/>
                        </a:rPr>
                        <a:t> test, </a:t>
                      </a:r>
                      <a:r>
                        <a:rPr lang="cs-CZ" sz="1100" dirty="0" smtClean="0">
                          <a:effectLst/>
                        </a:rPr>
                        <a:t>Test diskriminačního učení</a:t>
                      </a:r>
                      <a:endParaRPr lang="cs-CZ" sz="1100" dirty="0">
                        <a:effectLst/>
                        <a:latin typeface="Calibri"/>
                        <a:ea typeface="Calibri"/>
                        <a:cs typeface="Times New Roman"/>
                      </a:endParaRPr>
                    </a:p>
                  </a:txBody>
                  <a:tcPr marL="68580" marR="68580" marT="0" marB="0"/>
                </a:tc>
              </a:tr>
              <a:tr h="852650">
                <a:tc>
                  <a:txBody>
                    <a:bodyPr/>
                    <a:lstStyle/>
                    <a:p>
                      <a:pPr>
                        <a:lnSpc>
                          <a:spcPct val="115000"/>
                        </a:lnSpc>
                        <a:spcAft>
                          <a:spcPts val="0"/>
                        </a:spcAft>
                      </a:pPr>
                      <a:r>
                        <a:rPr lang="en-US" sz="1100">
                          <a:effectLst/>
                        </a:rPr>
                        <a:t> </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smtClean="0">
                          <a:effectLst/>
                        </a:rPr>
                        <a:t>Prostorová orientace</a:t>
                      </a:r>
                      <a:endParaRPr lang="cs-CZ" sz="11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smtClean="0">
                          <a:effectLst/>
                        </a:rPr>
                        <a:t>Mentální rotace</a:t>
                      </a:r>
                      <a:r>
                        <a:rPr lang="en-US" sz="1100" dirty="0" smtClean="0">
                          <a:effectLst/>
                        </a:rPr>
                        <a:t>, </a:t>
                      </a:r>
                      <a:r>
                        <a:rPr lang="cs-CZ" sz="1100" dirty="0" smtClean="0">
                          <a:effectLst/>
                        </a:rPr>
                        <a:t>porovnávání figur</a:t>
                      </a:r>
                      <a:r>
                        <a:rPr lang="en-US" sz="1100" dirty="0" smtClean="0">
                          <a:effectLst/>
                        </a:rPr>
                        <a:t>, </a:t>
                      </a:r>
                      <a:r>
                        <a:rPr lang="cs-CZ" sz="1100" dirty="0" smtClean="0">
                          <a:effectLst/>
                        </a:rPr>
                        <a:t>rozpoznání </a:t>
                      </a:r>
                      <a:r>
                        <a:rPr lang="en-US" sz="1100" dirty="0" err="1" smtClean="0">
                          <a:effectLst/>
                        </a:rPr>
                        <a:t>figur</a:t>
                      </a:r>
                      <a:endParaRPr lang="cs-CZ" sz="1100" dirty="0">
                        <a:effectLst/>
                        <a:latin typeface="Calibri"/>
                        <a:ea typeface="Calibri"/>
                        <a:cs typeface="Times New Roman"/>
                      </a:endParaRPr>
                    </a:p>
                  </a:txBody>
                  <a:tcPr marL="68580" marR="68580" marT="0" marB="0"/>
                </a:tc>
              </a:tr>
              <a:tr h="852650">
                <a:tc>
                  <a:txBody>
                    <a:bodyPr/>
                    <a:lstStyle/>
                    <a:p>
                      <a:pPr>
                        <a:lnSpc>
                          <a:spcPct val="115000"/>
                        </a:lnSpc>
                        <a:spcAft>
                          <a:spcPts val="0"/>
                        </a:spcAft>
                      </a:pPr>
                      <a:r>
                        <a:rPr lang="cs-CZ" sz="1100" dirty="0" smtClean="0">
                          <a:effectLst/>
                        </a:rPr>
                        <a:t>Percepce</a:t>
                      </a:r>
                      <a:r>
                        <a:rPr lang="cs-CZ" sz="1100" baseline="0" dirty="0" smtClean="0">
                          <a:effectLst/>
                        </a:rPr>
                        <a:t> obrázků</a:t>
                      </a:r>
                      <a:endParaRPr lang="cs-CZ" sz="11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smtClean="0">
                          <a:effectLst/>
                        </a:rPr>
                        <a:t>Percepce hloubky</a:t>
                      </a:r>
                      <a:endParaRPr lang="cs-CZ"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smtClean="0">
                          <a:effectLst/>
                        </a:rPr>
                        <a:t>Epitomic</a:t>
                      </a:r>
                      <a:r>
                        <a:rPr lang="cs-CZ" sz="1100" dirty="0" err="1" smtClean="0">
                          <a:effectLst/>
                        </a:rPr>
                        <a:t>ké</a:t>
                      </a:r>
                      <a:r>
                        <a:rPr lang="en-US" sz="1100" dirty="0" smtClean="0">
                          <a:effectLst/>
                        </a:rPr>
                        <a:t> a </a:t>
                      </a:r>
                      <a:r>
                        <a:rPr lang="en-US" sz="1100" dirty="0" err="1" smtClean="0">
                          <a:effectLst/>
                        </a:rPr>
                        <a:t>eidolic</a:t>
                      </a:r>
                      <a:r>
                        <a:rPr lang="cs-CZ" sz="1100" dirty="0" err="1" smtClean="0">
                          <a:effectLst/>
                        </a:rPr>
                        <a:t>ké</a:t>
                      </a:r>
                      <a:r>
                        <a:rPr lang="en-US" sz="1100" dirty="0" smtClean="0">
                          <a:effectLst/>
                        </a:rPr>
                        <a:t> </a:t>
                      </a:r>
                      <a:r>
                        <a:rPr lang="cs-CZ" sz="1100" dirty="0" smtClean="0">
                          <a:effectLst/>
                        </a:rPr>
                        <a:t>obrázky</a:t>
                      </a:r>
                      <a:r>
                        <a:rPr lang="en-US" sz="1100" dirty="0" smtClean="0">
                          <a:effectLst/>
                        </a:rPr>
                        <a:t>, Hudson</a:t>
                      </a:r>
                      <a:r>
                        <a:rPr lang="cs-CZ" sz="1100" dirty="0" err="1" smtClean="0">
                          <a:effectLst/>
                        </a:rPr>
                        <a:t>ův</a:t>
                      </a:r>
                      <a:r>
                        <a:rPr lang="cs-CZ" sz="1100" dirty="0" smtClean="0">
                          <a:effectLst/>
                        </a:rPr>
                        <a:t> test</a:t>
                      </a:r>
                      <a:r>
                        <a:rPr lang="en-US" sz="1100" dirty="0" smtClean="0">
                          <a:effectLst/>
                        </a:rPr>
                        <a:t>, </a:t>
                      </a:r>
                      <a:r>
                        <a:rPr lang="en-US" sz="1100" dirty="0" err="1">
                          <a:effectLst/>
                        </a:rPr>
                        <a:t>Jahoda</a:t>
                      </a:r>
                      <a:r>
                        <a:rPr lang="en-US" sz="1100" dirty="0">
                          <a:effectLst/>
                        </a:rPr>
                        <a:t> </a:t>
                      </a:r>
                      <a:r>
                        <a:rPr lang="en-US" sz="1100" dirty="0" smtClean="0">
                          <a:effectLst/>
                        </a:rPr>
                        <a:t>a </a:t>
                      </a:r>
                      <a:r>
                        <a:rPr lang="en-US" sz="1100" dirty="0" err="1">
                          <a:effectLst/>
                        </a:rPr>
                        <a:t>McGurk</a:t>
                      </a:r>
                      <a:r>
                        <a:rPr lang="en-US" sz="1100" dirty="0">
                          <a:effectLst/>
                        </a:rPr>
                        <a:t> test</a:t>
                      </a:r>
                      <a:endParaRPr lang="cs-CZ" sz="1100" dirty="0">
                        <a:effectLst/>
                        <a:latin typeface="Calibri"/>
                        <a:ea typeface="Calibri"/>
                        <a:cs typeface="Times New Roman"/>
                      </a:endParaRPr>
                    </a:p>
                  </a:txBody>
                  <a:tcPr marL="68580" marR="68580" marT="0" marB="0"/>
                </a:tc>
              </a:tr>
              <a:tr h="1143281">
                <a:tc>
                  <a:txBody>
                    <a:bodyPr/>
                    <a:lstStyle/>
                    <a:p>
                      <a:pPr>
                        <a:lnSpc>
                          <a:spcPct val="115000"/>
                        </a:lnSpc>
                        <a:spcAft>
                          <a:spcPts val="0"/>
                        </a:spcAft>
                      </a:pPr>
                      <a:r>
                        <a:rPr lang="en-US" sz="1100">
                          <a:effectLst/>
                        </a:rPr>
                        <a:t> </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smtClean="0">
                          <a:effectLst/>
                        </a:rPr>
                        <a:t>Konstanty velikosti a tvaru</a:t>
                      </a:r>
                      <a:endParaRPr lang="cs-CZ" sz="11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smtClean="0">
                          <a:effectLst/>
                        </a:rPr>
                        <a:t>Kresebné testy</a:t>
                      </a:r>
                      <a:r>
                        <a:rPr lang="en-US" sz="1100" dirty="0" smtClean="0">
                          <a:effectLst/>
                        </a:rPr>
                        <a:t>, </a:t>
                      </a:r>
                      <a:r>
                        <a:rPr lang="en-US" sz="1100" dirty="0" err="1" smtClean="0">
                          <a:effectLst/>
                        </a:rPr>
                        <a:t>horizont</a:t>
                      </a:r>
                      <a:r>
                        <a:rPr lang="cs-CZ" sz="1100" dirty="0" smtClean="0">
                          <a:effectLst/>
                        </a:rPr>
                        <a:t>á</a:t>
                      </a:r>
                      <a:r>
                        <a:rPr lang="en-US" sz="1100" dirty="0" smtClean="0">
                          <a:effectLst/>
                        </a:rPr>
                        <a:t>l</a:t>
                      </a:r>
                      <a:r>
                        <a:rPr lang="cs-CZ" sz="1100" dirty="0" smtClean="0">
                          <a:effectLst/>
                        </a:rPr>
                        <a:t>ní</a:t>
                      </a:r>
                      <a:r>
                        <a:rPr lang="en-US" sz="1100" dirty="0" smtClean="0">
                          <a:effectLst/>
                        </a:rPr>
                        <a:t>-</a:t>
                      </a:r>
                      <a:r>
                        <a:rPr lang="en-US" sz="1100" dirty="0" err="1" smtClean="0">
                          <a:effectLst/>
                        </a:rPr>
                        <a:t>verti</a:t>
                      </a:r>
                      <a:r>
                        <a:rPr lang="cs-CZ" sz="1100" dirty="0" err="1" smtClean="0">
                          <a:effectLst/>
                        </a:rPr>
                        <a:t>kální</a:t>
                      </a:r>
                      <a:r>
                        <a:rPr lang="en-US" sz="1100" dirty="0" smtClean="0">
                          <a:effectLst/>
                        </a:rPr>
                        <a:t>l </a:t>
                      </a:r>
                      <a:r>
                        <a:rPr lang="en-US" sz="1100" dirty="0" err="1" smtClean="0">
                          <a:effectLst/>
                        </a:rPr>
                        <a:t>il</a:t>
                      </a:r>
                      <a:r>
                        <a:rPr lang="cs-CZ" sz="1100" dirty="0" err="1" smtClean="0">
                          <a:effectLst/>
                        </a:rPr>
                        <a:t>uze</a:t>
                      </a:r>
                      <a:r>
                        <a:rPr lang="en-US" sz="1100" dirty="0" smtClean="0">
                          <a:effectLst/>
                        </a:rPr>
                        <a:t>, </a:t>
                      </a:r>
                      <a:r>
                        <a:rPr lang="en-US" sz="1100" dirty="0">
                          <a:effectLst/>
                        </a:rPr>
                        <a:t>Müller-</a:t>
                      </a:r>
                      <a:r>
                        <a:rPr lang="en-US" sz="1100" dirty="0" err="1">
                          <a:effectLst/>
                        </a:rPr>
                        <a:t>Lyer</a:t>
                      </a:r>
                      <a:r>
                        <a:rPr lang="en-US" sz="1100" dirty="0">
                          <a:effectLst/>
                        </a:rPr>
                        <a:t> </a:t>
                      </a:r>
                      <a:r>
                        <a:rPr lang="en-US" sz="1100" dirty="0" err="1" smtClean="0">
                          <a:effectLst/>
                        </a:rPr>
                        <a:t>il</a:t>
                      </a:r>
                      <a:r>
                        <a:rPr lang="cs-CZ" sz="1100" dirty="0" err="1" smtClean="0">
                          <a:effectLst/>
                        </a:rPr>
                        <a:t>uze</a:t>
                      </a:r>
                      <a:r>
                        <a:rPr lang="en-US" sz="1100" dirty="0" smtClean="0">
                          <a:effectLst/>
                        </a:rPr>
                        <a:t>, Sander</a:t>
                      </a:r>
                      <a:r>
                        <a:rPr lang="cs-CZ" sz="1100" dirty="0" err="1" smtClean="0">
                          <a:effectLst/>
                        </a:rPr>
                        <a:t>ův</a:t>
                      </a:r>
                      <a:r>
                        <a:rPr lang="en-US" sz="1100" dirty="0" smtClean="0">
                          <a:effectLst/>
                        </a:rPr>
                        <a:t> </a:t>
                      </a:r>
                      <a:r>
                        <a:rPr lang="en-US" sz="1100" dirty="0">
                          <a:effectLst/>
                        </a:rPr>
                        <a:t>parallelogram</a:t>
                      </a:r>
                      <a:endParaRPr lang="cs-CZ" sz="1100" dirty="0">
                        <a:effectLst/>
                        <a:latin typeface="Calibri"/>
                        <a:ea typeface="Calibri"/>
                        <a:cs typeface="Times New Roman"/>
                      </a:endParaRPr>
                    </a:p>
                  </a:txBody>
                  <a:tcPr marL="68580" marR="68580" marT="0" marB="0"/>
                </a:tc>
              </a:tr>
              <a:tr h="562020">
                <a:tc>
                  <a:txBody>
                    <a:bodyPr/>
                    <a:lstStyle/>
                    <a:p>
                      <a:pPr>
                        <a:lnSpc>
                          <a:spcPct val="115000"/>
                        </a:lnSpc>
                        <a:spcAft>
                          <a:spcPts val="0"/>
                        </a:spcAft>
                      </a:pPr>
                      <a:r>
                        <a:rPr lang="en-US" sz="1100">
                          <a:effectLst/>
                        </a:rPr>
                        <a:t> </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smtClean="0">
                          <a:effectLst/>
                        </a:rPr>
                        <a:t>Rozpoznávání objektů</a:t>
                      </a:r>
                      <a:endParaRPr lang="cs-CZ" sz="11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smtClean="0">
                          <a:effectLst/>
                        </a:rPr>
                        <a:t>Nedokončené</a:t>
                      </a:r>
                      <a:r>
                        <a:rPr lang="en-US" sz="1100" dirty="0" smtClean="0">
                          <a:effectLst/>
                        </a:rPr>
                        <a:t> </a:t>
                      </a:r>
                      <a:r>
                        <a:rPr lang="en-US" sz="1100" dirty="0" err="1" smtClean="0">
                          <a:effectLst/>
                        </a:rPr>
                        <a:t>figur</a:t>
                      </a:r>
                      <a:r>
                        <a:rPr lang="cs-CZ" sz="1100" dirty="0" smtClean="0">
                          <a:effectLst/>
                        </a:rPr>
                        <a:t>y</a:t>
                      </a:r>
                      <a:r>
                        <a:rPr lang="en-US" sz="1100" dirty="0" smtClean="0">
                          <a:effectLst/>
                        </a:rPr>
                        <a:t>, </a:t>
                      </a:r>
                      <a:r>
                        <a:rPr lang="cs-CZ" sz="1100" dirty="0" smtClean="0">
                          <a:effectLst/>
                        </a:rPr>
                        <a:t>obrázky objektů</a:t>
                      </a:r>
                      <a:r>
                        <a:rPr lang="cs-CZ" sz="1100" baseline="0" dirty="0" smtClean="0">
                          <a:effectLst/>
                        </a:rPr>
                        <a:t> reálného světa</a:t>
                      </a:r>
                      <a:endParaRPr lang="cs-CZ"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50687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3140968"/>
            <a:ext cx="7467600" cy="634082"/>
          </a:xfrm>
        </p:spPr>
        <p:txBody>
          <a:bodyPr>
            <a:normAutofit fontScale="90000"/>
          </a:bodyPr>
          <a:lstStyle/>
          <a:p>
            <a:pPr algn="ctr"/>
            <a:r>
              <a:rPr lang="cs-CZ" dirty="0" smtClean="0"/>
              <a:t>Prehistorie výzkumů zrakové percepce</a:t>
            </a:r>
            <a:endParaRPr lang="cs-CZ" dirty="0"/>
          </a:p>
        </p:txBody>
      </p:sp>
    </p:spTree>
    <p:extLst>
      <p:ext uri="{BB962C8B-B14F-4D97-AF65-F5344CB8AC3E}">
        <p14:creationId xmlns:p14="http://schemas.microsoft.com/office/powerpoint/2010/main" val="1055470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fontScale="90000"/>
          </a:bodyPr>
          <a:lstStyle/>
          <a:p>
            <a:r>
              <a:rPr lang="cs-CZ" dirty="0"/>
              <a:t>Prehistorie výzkumů zrakové percepce</a:t>
            </a:r>
          </a:p>
        </p:txBody>
      </p:sp>
      <p:sp>
        <p:nvSpPr>
          <p:cNvPr id="3" name="Zástupný symbol pro obsah 2"/>
          <p:cNvSpPr>
            <a:spLocks noGrp="1"/>
          </p:cNvSpPr>
          <p:nvPr>
            <p:ph sz="quarter" idx="1"/>
          </p:nvPr>
        </p:nvSpPr>
        <p:spPr>
          <a:xfrm>
            <a:off x="457200" y="1052736"/>
            <a:ext cx="7467600" cy="5421216"/>
          </a:xfrm>
        </p:spPr>
        <p:txBody>
          <a:bodyPr/>
          <a:lstStyle/>
          <a:p>
            <a:r>
              <a:rPr lang="cs-CZ" dirty="0" smtClean="0"/>
              <a:t>Civilizované vs. „primitivní“ kultury</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568363"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989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fontScale="90000"/>
          </a:bodyPr>
          <a:lstStyle/>
          <a:p>
            <a:r>
              <a:rPr lang="cs-CZ" dirty="0"/>
              <a:t>Prehistorie výzkumů zrakové percepce</a:t>
            </a:r>
          </a:p>
        </p:txBody>
      </p:sp>
      <p:sp>
        <p:nvSpPr>
          <p:cNvPr id="3" name="Zástupný symbol pro obsah 2"/>
          <p:cNvSpPr>
            <a:spLocks noGrp="1"/>
          </p:cNvSpPr>
          <p:nvPr>
            <p:ph sz="quarter" idx="1"/>
          </p:nvPr>
        </p:nvSpPr>
        <p:spPr>
          <a:xfrm>
            <a:off x="457200" y="1052736"/>
            <a:ext cx="6203032" cy="5421216"/>
          </a:xfrm>
        </p:spPr>
        <p:txBody>
          <a:bodyPr/>
          <a:lstStyle/>
          <a:p>
            <a:r>
              <a:rPr lang="cs-CZ" dirty="0" err="1" smtClean="0"/>
              <a:t>Segall</a:t>
            </a:r>
            <a:r>
              <a:rPr lang="cs-CZ" dirty="0" smtClean="0"/>
              <a:t> et al (1990): 3 hypotézy o rozdílech ve vnímání mezi lidmi z industrializovaných a rozvíjejících se zemí</a:t>
            </a:r>
          </a:p>
          <a:p>
            <a:pPr marL="457200" indent="-457200">
              <a:buFont typeface="+mj-lt"/>
              <a:buAutoNum type="arabicPeriod"/>
            </a:pPr>
            <a:r>
              <a:rPr lang="cs-CZ" b="1" dirty="0" smtClean="0"/>
              <a:t>Hypotéza vytesaného světa </a:t>
            </a:r>
            <a:r>
              <a:rPr lang="cs-CZ" dirty="0" smtClean="0"/>
              <a:t>(</a:t>
            </a:r>
            <a:r>
              <a:rPr lang="cs-CZ" dirty="0" err="1" smtClean="0"/>
              <a:t>Carpentered</a:t>
            </a:r>
            <a:r>
              <a:rPr lang="cs-CZ" dirty="0" smtClean="0"/>
              <a:t> </a:t>
            </a:r>
            <a:r>
              <a:rPr lang="cs-CZ" dirty="0" err="1" smtClean="0"/>
              <a:t>world</a:t>
            </a:r>
            <a:r>
              <a:rPr lang="cs-CZ" dirty="0" smtClean="0"/>
              <a:t> </a:t>
            </a:r>
            <a:r>
              <a:rPr lang="cs-CZ" dirty="0" err="1" smtClean="0"/>
              <a:t>hypothesis</a:t>
            </a:r>
            <a:r>
              <a:rPr lang="cs-CZ" dirty="0" smtClean="0"/>
              <a:t>)</a:t>
            </a:r>
          </a:p>
          <a:p>
            <a:pPr marL="457200" indent="-457200">
              <a:buFont typeface="+mj-lt"/>
              <a:buAutoNum type="arabicPeriod"/>
            </a:pPr>
            <a:r>
              <a:rPr lang="cs-CZ" b="1" dirty="0" smtClean="0"/>
              <a:t>Hypotéza zkreslení perspektivy </a:t>
            </a:r>
            <a:r>
              <a:rPr lang="cs-CZ" dirty="0" smtClean="0"/>
              <a:t>(</a:t>
            </a:r>
            <a:r>
              <a:rPr lang="cs-CZ" dirty="0" err="1" smtClean="0"/>
              <a:t>Foreshortening</a:t>
            </a:r>
            <a:r>
              <a:rPr lang="cs-CZ" dirty="0" smtClean="0"/>
              <a:t> </a:t>
            </a:r>
            <a:r>
              <a:rPr lang="cs-CZ" dirty="0" err="1" smtClean="0"/>
              <a:t>hypothesis</a:t>
            </a:r>
            <a:r>
              <a:rPr lang="cs-CZ" dirty="0" smtClean="0"/>
              <a:t>)</a:t>
            </a:r>
          </a:p>
          <a:p>
            <a:pPr marL="457200" indent="-457200">
              <a:buFont typeface="+mj-lt"/>
              <a:buAutoNum type="arabicPeriod"/>
            </a:pPr>
            <a:r>
              <a:rPr lang="cs-CZ" b="1" dirty="0" smtClean="0"/>
              <a:t>Hypotéza sofistikovanosti </a:t>
            </a:r>
            <a:r>
              <a:rPr lang="cs-CZ" dirty="0" smtClean="0"/>
              <a:t>(</a:t>
            </a:r>
            <a:r>
              <a:rPr lang="cs-CZ" dirty="0" err="1" smtClean="0"/>
              <a:t>Sophistication</a:t>
            </a:r>
            <a:r>
              <a:rPr lang="cs-CZ" dirty="0" smtClean="0"/>
              <a:t> </a:t>
            </a:r>
            <a:r>
              <a:rPr lang="cs-CZ" dirty="0" err="1" smtClean="0"/>
              <a:t>hypothesis</a:t>
            </a:r>
            <a:r>
              <a:rPr lang="cs-CZ" dirty="0" smtClean="0"/>
              <a:t>)</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908720"/>
            <a:ext cx="2408136"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310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fontScale="90000"/>
          </a:bodyPr>
          <a:lstStyle/>
          <a:p>
            <a:r>
              <a:rPr lang="cs-CZ" dirty="0"/>
              <a:t>Prehistorie výzkumů zrakové percepce</a:t>
            </a:r>
          </a:p>
        </p:txBody>
      </p:sp>
      <p:sp>
        <p:nvSpPr>
          <p:cNvPr id="3" name="Zástupný symbol pro obsah 2"/>
          <p:cNvSpPr>
            <a:spLocks noGrp="1"/>
          </p:cNvSpPr>
          <p:nvPr>
            <p:ph sz="quarter" idx="1"/>
          </p:nvPr>
        </p:nvSpPr>
        <p:spPr>
          <a:xfrm>
            <a:off x="457200" y="1052736"/>
            <a:ext cx="8075240" cy="5421216"/>
          </a:xfrm>
        </p:spPr>
        <p:txBody>
          <a:bodyPr/>
          <a:lstStyle/>
          <a:p>
            <a:pPr marL="0" indent="0">
              <a:buNone/>
            </a:pPr>
            <a:r>
              <a:rPr lang="cs-CZ" b="1" dirty="0" err="1" smtClean="0"/>
              <a:t>Carpentered</a:t>
            </a:r>
            <a:r>
              <a:rPr lang="cs-CZ" b="1" dirty="0" smtClean="0"/>
              <a:t> </a:t>
            </a:r>
            <a:r>
              <a:rPr lang="cs-CZ" b="1" dirty="0" err="1" smtClean="0"/>
              <a:t>world</a:t>
            </a:r>
            <a:r>
              <a:rPr lang="cs-CZ" b="1" dirty="0" smtClean="0"/>
              <a:t> </a:t>
            </a:r>
            <a:r>
              <a:rPr lang="cs-CZ" b="1" dirty="0" err="1" smtClean="0"/>
              <a:t>hypothesis</a:t>
            </a:r>
            <a:r>
              <a:rPr lang="cs-CZ" b="1" dirty="0" smtClean="0"/>
              <a:t>:</a:t>
            </a:r>
          </a:p>
          <a:p>
            <a:r>
              <a:rPr lang="cs-CZ" dirty="0" smtClean="0"/>
              <a:t>Tendence jedinců, kteří vyrůstají v prostředí bohatém na pravé úhly interpretovat nepravoúhlé obrazy na zornici jako pravoúhlé objekty.</a:t>
            </a:r>
          </a:p>
          <a:p>
            <a:r>
              <a:rPr lang="cs-CZ" dirty="0" smtClean="0"/>
              <a:t>Zkoumáno pomocí iluzí</a:t>
            </a:r>
          </a:p>
          <a:p>
            <a:r>
              <a:rPr lang="cs-CZ" dirty="0" smtClean="0"/>
              <a:t>Sanderův paralelogram</a:t>
            </a:r>
            <a:endParaRPr lang="cs-CZ" dirty="0"/>
          </a:p>
        </p:txBody>
      </p:sp>
      <p:pic>
        <p:nvPicPr>
          <p:cNvPr id="4" name="Obrázek 3" descr="http://www.psychologycs.com/images/000071.jpg"/>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96143"/>
            <a:ext cx="8136904" cy="3960440"/>
          </a:xfrm>
          <a:prstGeom prst="rect">
            <a:avLst/>
          </a:prstGeom>
          <a:noFill/>
          <a:ln>
            <a:noFill/>
          </a:ln>
        </p:spPr>
      </p:pic>
    </p:spTree>
    <p:extLst>
      <p:ext uri="{BB962C8B-B14F-4D97-AF65-F5344CB8AC3E}">
        <p14:creationId xmlns:p14="http://schemas.microsoft.com/office/powerpoint/2010/main" val="359305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fontScale="90000"/>
          </a:bodyPr>
          <a:lstStyle/>
          <a:p>
            <a:r>
              <a:rPr lang="cs-CZ" dirty="0"/>
              <a:t>Prehistorie výzkumů zrakové percepce</a:t>
            </a:r>
          </a:p>
        </p:txBody>
      </p:sp>
      <p:sp>
        <p:nvSpPr>
          <p:cNvPr id="3" name="Zástupný symbol pro obsah 2"/>
          <p:cNvSpPr>
            <a:spLocks noGrp="1"/>
          </p:cNvSpPr>
          <p:nvPr>
            <p:ph sz="quarter" idx="1"/>
          </p:nvPr>
        </p:nvSpPr>
        <p:spPr>
          <a:xfrm>
            <a:off x="457200" y="1052736"/>
            <a:ext cx="8075240" cy="5421216"/>
          </a:xfrm>
        </p:spPr>
        <p:txBody>
          <a:bodyPr/>
          <a:lstStyle/>
          <a:p>
            <a:pPr marL="0" indent="0">
              <a:buNone/>
            </a:pPr>
            <a:r>
              <a:rPr lang="cs-CZ" b="1" dirty="0" err="1"/>
              <a:t>Carpentered</a:t>
            </a:r>
            <a:r>
              <a:rPr lang="cs-CZ" b="1" dirty="0"/>
              <a:t> </a:t>
            </a:r>
            <a:r>
              <a:rPr lang="cs-CZ" b="1" dirty="0" err="1"/>
              <a:t>world</a:t>
            </a:r>
            <a:r>
              <a:rPr lang="cs-CZ" b="1" dirty="0"/>
              <a:t> </a:t>
            </a:r>
            <a:r>
              <a:rPr lang="cs-CZ" b="1" dirty="0" err="1"/>
              <a:t>hypothesis</a:t>
            </a:r>
            <a:r>
              <a:rPr lang="cs-CZ" b="1" dirty="0"/>
              <a:t>:</a:t>
            </a:r>
          </a:p>
          <a:p>
            <a:r>
              <a:rPr lang="cs-CZ" dirty="0" smtClean="0"/>
              <a:t>Muller-</a:t>
            </a:r>
            <a:r>
              <a:rPr lang="cs-CZ" dirty="0" err="1" smtClean="0"/>
              <a:t>Lyerova</a:t>
            </a:r>
            <a:r>
              <a:rPr lang="cs-CZ" dirty="0" smtClean="0"/>
              <a:t> iluze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69165"/>
            <a:ext cx="6408712" cy="4539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069164"/>
            <a:ext cx="6340186" cy="438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16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fontScale="90000"/>
          </a:bodyPr>
          <a:lstStyle/>
          <a:p>
            <a:r>
              <a:rPr lang="cs-CZ" dirty="0"/>
              <a:t>Prehistorie výzkumů zrakové percepce</a:t>
            </a:r>
          </a:p>
        </p:txBody>
      </p:sp>
      <p:sp>
        <p:nvSpPr>
          <p:cNvPr id="3" name="Zástupný symbol pro obsah 2"/>
          <p:cNvSpPr>
            <a:spLocks noGrp="1"/>
          </p:cNvSpPr>
          <p:nvPr>
            <p:ph sz="quarter" idx="1"/>
          </p:nvPr>
        </p:nvSpPr>
        <p:spPr>
          <a:xfrm>
            <a:off x="457200" y="1052736"/>
            <a:ext cx="7715200" cy="5421216"/>
          </a:xfrm>
        </p:spPr>
        <p:txBody>
          <a:bodyPr/>
          <a:lstStyle/>
          <a:p>
            <a:pPr marL="0" indent="0">
              <a:buNone/>
            </a:pPr>
            <a:r>
              <a:rPr lang="cs-CZ" b="1" dirty="0" err="1" smtClean="0"/>
              <a:t>Foreshortening</a:t>
            </a:r>
            <a:r>
              <a:rPr lang="cs-CZ" b="1" dirty="0" smtClean="0"/>
              <a:t> </a:t>
            </a:r>
            <a:r>
              <a:rPr lang="cs-CZ" b="1" dirty="0" err="1" smtClean="0"/>
              <a:t>hypothesis</a:t>
            </a:r>
            <a:r>
              <a:rPr lang="cs-CZ" b="1" dirty="0" smtClean="0"/>
              <a:t>:</a:t>
            </a:r>
          </a:p>
          <a:p>
            <a:r>
              <a:rPr lang="cs-CZ" dirty="0" smtClean="0"/>
              <a:t>Rozdíly mezi lidmi žijícími na pláních s otevřenými scenériemi a lidmi žijícími v relativně uzavřeném okolí (prales, údolí, města)</a:t>
            </a:r>
          </a:p>
          <a:p>
            <a:r>
              <a:rPr lang="cs-CZ" dirty="0" smtClean="0"/>
              <a:t>Pláně: málo zkušeností s vertikálními objekty, vertikální objekty se jim zdají delší – jako by to byly dlouhé horizontální objekty</a:t>
            </a:r>
          </a:p>
        </p:txBody>
      </p:sp>
    </p:spTree>
    <p:extLst>
      <p:ext uri="{BB962C8B-B14F-4D97-AF65-F5344CB8AC3E}">
        <p14:creationId xmlns:p14="http://schemas.microsoft.com/office/powerpoint/2010/main" val="2411513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fontScale="90000"/>
          </a:bodyPr>
          <a:lstStyle/>
          <a:p>
            <a:r>
              <a:rPr lang="cs-CZ" dirty="0"/>
              <a:t>Prehistorie výzkumů zrakové percepce</a:t>
            </a:r>
          </a:p>
        </p:txBody>
      </p:sp>
      <p:sp>
        <p:nvSpPr>
          <p:cNvPr id="3" name="Zástupný symbol pro obsah 2"/>
          <p:cNvSpPr>
            <a:spLocks noGrp="1"/>
          </p:cNvSpPr>
          <p:nvPr>
            <p:ph sz="quarter" idx="1"/>
          </p:nvPr>
        </p:nvSpPr>
        <p:spPr>
          <a:xfrm>
            <a:off x="457200" y="1052736"/>
            <a:ext cx="7467600" cy="5421216"/>
          </a:xfrm>
        </p:spPr>
        <p:txBody>
          <a:bodyPr/>
          <a:lstStyle/>
          <a:p>
            <a:r>
              <a:rPr lang="cs-CZ" dirty="0" err="1"/>
              <a:t>Horizontální-vertikální</a:t>
            </a:r>
            <a:r>
              <a:rPr lang="cs-CZ" dirty="0"/>
              <a:t> iluze</a:t>
            </a:r>
          </a:p>
          <a:p>
            <a:endParaRPr lang="cs-CZ" dirty="0"/>
          </a:p>
        </p:txBody>
      </p:sp>
      <p:pic>
        <p:nvPicPr>
          <p:cNvPr id="4" name="Obrázek 3" descr="http://www.henryflynt.org/meta_tech/images/illusion_3.jpg"/>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5832648" cy="4968552"/>
          </a:xfrm>
          <a:prstGeom prst="rect">
            <a:avLst/>
          </a:prstGeom>
          <a:noFill/>
          <a:ln>
            <a:noFill/>
          </a:ln>
        </p:spPr>
      </p:pic>
    </p:spTree>
    <p:extLst>
      <p:ext uri="{BB962C8B-B14F-4D97-AF65-F5344CB8AC3E}">
        <p14:creationId xmlns:p14="http://schemas.microsoft.com/office/powerpoint/2010/main" val="2885263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fontScale="90000"/>
          </a:bodyPr>
          <a:lstStyle/>
          <a:p>
            <a:r>
              <a:rPr lang="cs-CZ" dirty="0"/>
              <a:t>Prehistorie výzkumů zrakové percepce</a:t>
            </a:r>
          </a:p>
        </p:txBody>
      </p:sp>
      <p:sp>
        <p:nvSpPr>
          <p:cNvPr id="3" name="Zástupný symbol pro obsah 2"/>
          <p:cNvSpPr>
            <a:spLocks noGrp="1"/>
          </p:cNvSpPr>
          <p:nvPr>
            <p:ph sz="quarter" idx="1"/>
          </p:nvPr>
        </p:nvSpPr>
        <p:spPr>
          <a:xfrm>
            <a:off x="457200" y="1052736"/>
            <a:ext cx="7467600" cy="5421216"/>
          </a:xfrm>
        </p:spPr>
        <p:txBody>
          <a:bodyPr/>
          <a:lstStyle/>
          <a:p>
            <a:pPr marL="0" indent="0">
              <a:buNone/>
            </a:pPr>
            <a:r>
              <a:rPr lang="cs-CZ" b="1" dirty="0" smtClean="0"/>
              <a:t>Hypotéza sofistikovanosti:</a:t>
            </a:r>
          </a:p>
          <a:p>
            <a:r>
              <a:rPr lang="cs-CZ" dirty="0" smtClean="0"/>
              <a:t>Zkušenost s obrazovým materiálem</a:t>
            </a:r>
          </a:p>
          <a:p>
            <a:r>
              <a:rPr lang="cs-CZ" dirty="0" smtClean="0"/>
              <a:t>Percepční vodítka</a:t>
            </a:r>
          </a:p>
          <a:p>
            <a:pPr lvl="1"/>
            <a:r>
              <a:rPr lang="cs-CZ" dirty="0" smtClean="0"/>
              <a:t>Konvergence</a:t>
            </a:r>
          </a:p>
          <a:p>
            <a:pPr lvl="1"/>
            <a:r>
              <a:rPr lang="cs-CZ" dirty="0" smtClean="0"/>
              <a:t>Binokulární disparita</a:t>
            </a:r>
          </a:p>
          <a:p>
            <a:pPr lvl="1"/>
            <a:r>
              <a:rPr lang="cs-CZ" dirty="0" smtClean="0"/>
              <a:t>Lineární perspektiva</a:t>
            </a:r>
          </a:p>
          <a:p>
            <a:pPr lvl="1"/>
            <a:r>
              <a:rPr lang="cs-CZ" dirty="0" err="1" smtClean="0"/>
              <a:t>Interpozice</a:t>
            </a:r>
            <a:endParaRPr lang="cs-CZ" dirty="0" smtClean="0"/>
          </a:p>
          <a:p>
            <a:pPr lvl="1"/>
            <a:r>
              <a:rPr lang="cs-CZ" dirty="0" smtClean="0"/>
              <a:t>Konstanta velikosti…</a:t>
            </a:r>
          </a:p>
          <a:p>
            <a:r>
              <a:rPr lang="cs-CZ" dirty="0" smtClean="0"/>
              <a:t>Zkušenost s obrazovým materiálem determinuje schopnost interpretace percepčních vodítek</a:t>
            </a:r>
          </a:p>
          <a:p>
            <a:r>
              <a:rPr lang="cs-CZ" dirty="0" smtClean="0"/>
              <a:t>2D a 3D „</a:t>
            </a:r>
            <a:r>
              <a:rPr lang="cs-CZ" dirty="0" err="1" smtClean="0"/>
              <a:t>vnímači</a:t>
            </a:r>
            <a:r>
              <a:rPr lang="cs-CZ" dirty="0" smtClean="0"/>
              <a:t>“</a:t>
            </a:r>
            <a:endParaRPr lang="cs-CZ" dirty="0"/>
          </a:p>
        </p:txBody>
      </p:sp>
    </p:spTree>
    <p:extLst>
      <p:ext uri="{BB962C8B-B14F-4D97-AF65-F5344CB8AC3E}">
        <p14:creationId xmlns:p14="http://schemas.microsoft.com/office/powerpoint/2010/main" val="2055614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003232" cy="634082"/>
          </a:xfrm>
        </p:spPr>
        <p:txBody>
          <a:bodyPr/>
          <a:lstStyle/>
          <a:p>
            <a:r>
              <a:rPr lang="cs-CZ" dirty="0"/>
              <a:t>Prehistorie výzkumů zrakové percepce</a:t>
            </a:r>
            <a:endParaRPr lang="en-US" dirty="0"/>
          </a:p>
        </p:txBody>
      </p:sp>
      <p:sp>
        <p:nvSpPr>
          <p:cNvPr id="3" name="Zástupný symbol pro obsah 2"/>
          <p:cNvSpPr>
            <a:spLocks noGrp="1"/>
          </p:cNvSpPr>
          <p:nvPr>
            <p:ph sz="quarter" idx="1"/>
          </p:nvPr>
        </p:nvSpPr>
        <p:spPr>
          <a:xfrm>
            <a:off x="457200" y="980728"/>
            <a:ext cx="7467600" cy="5493224"/>
          </a:xfrm>
        </p:spPr>
        <p:txBody>
          <a:bodyPr/>
          <a:lstStyle/>
          <a:p>
            <a:r>
              <a:rPr lang="cs-CZ" dirty="0" smtClean="0"/>
              <a:t>Hudson (1960). Negramotní v JAR</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6" y="1485032"/>
            <a:ext cx="715464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451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je to interkulturní psychologie?</a:t>
            </a:r>
            <a:endParaRPr lang="cs-CZ"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23728" y="1700808"/>
            <a:ext cx="475252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849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908720"/>
            <a:ext cx="7467600" cy="5565232"/>
          </a:xfrm>
        </p:spPr>
        <p:txBody>
          <a:bodyPr/>
          <a:lstStyle/>
          <a:p>
            <a:r>
              <a:rPr lang="cs-CZ" dirty="0" err="1" smtClean="0"/>
              <a:t>Deregowski</a:t>
            </a:r>
            <a:r>
              <a:rPr lang="cs-CZ" dirty="0" smtClean="0"/>
              <a:t> (1980).</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684" y="1340768"/>
            <a:ext cx="5688632" cy="539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Nadpis 1"/>
          <p:cNvSpPr txBox="1">
            <a:spLocks/>
          </p:cNvSpPr>
          <p:nvPr/>
        </p:nvSpPr>
        <p:spPr>
          <a:xfrm>
            <a:off x="457200" y="274638"/>
            <a:ext cx="7467600" cy="634082"/>
          </a:xfrm>
          <a:prstGeom prst="rect">
            <a:avLst/>
          </a:prstGeom>
        </p:spPr>
        <p:txBody>
          <a:bodyPr vert="horz" anchor="b">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dirty="0" smtClean="0"/>
              <a:t>Prehistorie výzkumů zrakové percepce</a:t>
            </a:r>
            <a:endParaRPr lang="cs-CZ" dirty="0"/>
          </a:p>
        </p:txBody>
      </p:sp>
    </p:spTree>
    <p:extLst>
      <p:ext uri="{BB962C8B-B14F-4D97-AF65-F5344CB8AC3E}">
        <p14:creationId xmlns:p14="http://schemas.microsoft.com/office/powerpoint/2010/main" val="3819011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68" y="1268760"/>
            <a:ext cx="832412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Nadpis 1"/>
          <p:cNvSpPr txBox="1">
            <a:spLocks/>
          </p:cNvSpPr>
          <p:nvPr/>
        </p:nvSpPr>
        <p:spPr>
          <a:xfrm>
            <a:off x="457200" y="274638"/>
            <a:ext cx="7467600" cy="634082"/>
          </a:xfrm>
          <a:prstGeom prst="rect">
            <a:avLst/>
          </a:prstGeom>
        </p:spPr>
        <p:txBody>
          <a:bodyPr vert="horz" anchor="b">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dirty="0" smtClean="0"/>
              <a:t>Prehistorie výzkumů zrakové percepce</a:t>
            </a:r>
            <a:endParaRPr lang="cs-CZ" dirty="0"/>
          </a:p>
        </p:txBody>
      </p:sp>
    </p:spTree>
    <p:extLst>
      <p:ext uri="{BB962C8B-B14F-4D97-AF65-F5344CB8AC3E}">
        <p14:creationId xmlns:p14="http://schemas.microsoft.com/office/powerpoint/2010/main" val="3373284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79512" y="1628800"/>
            <a:ext cx="450704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4"/>
          <p:cNvSpPr>
            <a:spLocks noGrp="1"/>
          </p:cNvSpPr>
          <p:nvPr>
            <p:ph sz="quarter" idx="2"/>
          </p:nvPr>
        </p:nvSpPr>
        <p:spPr>
          <a:xfrm>
            <a:off x="4860032" y="1988840"/>
            <a:ext cx="3067816" cy="4183360"/>
          </a:xfrm>
        </p:spPr>
        <p:txBody>
          <a:bodyPr/>
          <a:lstStyle/>
          <a:p>
            <a:r>
              <a:rPr lang="cs-CZ" dirty="0" smtClean="0"/>
              <a:t>Který objekt je nejblíže?</a:t>
            </a:r>
          </a:p>
          <a:p>
            <a:r>
              <a:rPr lang="cs-CZ" dirty="0" smtClean="0"/>
              <a:t>2D </a:t>
            </a:r>
            <a:r>
              <a:rPr lang="cs-CZ" dirty="0" err="1" smtClean="0"/>
              <a:t>vnímači</a:t>
            </a:r>
            <a:r>
              <a:rPr lang="cs-CZ" dirty="0" smtClean="0"/>
              <a:t> to nedovedou. </a:t>
            </a:r>
            <a:endParaRPr lang="en-US" dirty="0"/>
          </a:p>
        </p:txBody>
      </p:sp>
      <p:sp>
        <p:nvSpPr>
          <p:cNvPr id="6" name="Nadpis 1"/>
          <p:cNvSpPr txBox="1">
            <a:spLocks/>
          </p:cNvSpPr>
          <p:nvPr/>
        </p:nvSpPr>
        <p:spPr>
          <a:xfrm>
            <a:off x="457200" y="274638"/>
            <a:ext cx="7467600" cy="634082"/>
          </a:xfrm>
          <a:prstGeom prst="rect">
            <a:avLst/>
          </a:prstGeom>
        </p:spPr>
        <p:txBody>
          <a:bodyPr vert="horz" anchor="b">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dirty="0" smtClean="0"/>
              <a:t>Prehistorie výzkumů zrakové percepce</a:t>
            </a:r>
            <a:endParaRPr lang="cs-CZ" dirty="0"/>
          </a:p>
        </p:txBody>
      </p:sp>
    </p:spTree>
    <p:extLst>
      <p:ext uri="{BB962C8B-B14F-4D97-AF65-F5344CB8AC3E}">
        <p14:creationId xmlns:p14="http://schemas.microsoft.com/office/powerpoint/2010/main" val="2642216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980728"/>
            <a:ext cx="7467600" cy="5493224"/>
          </a:xfrm>
        </p:spPr>
        <p:txBody>
          <a:bodyPr/>
          <a:lstStyle/>
          <a:p>
            <a:r>
              <a:rPr lang="cs-CZ" dirty="0" err="1" smtClean="0"/>
              <a:t>Turnbull</a:t>
            </a:r>
            <a:r>
              <a:rPr lang="cs-CZ" dirty="0" smtClean="0"/>
              <a:t> (1961): Afričtí </a:t>
            </a:r>
            <a:r>
              <a:rPr lang="cs-CZ" dirty="0" err="1" smtClean="0"/>
              <a:t>pagmejové</a:t>
            </a:r>
            <a:endParaRPr lang="cs-CZ" dirty="0" smtClean="0"/>
          </a:p>
          <a:p>
            <a:pPr lvl="1"/>
            <a:endParaRPr lang="cs-CZ"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28800"/>
            <a:ext cx="711101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Nadpis 1"/>
          <p:cNvSpPr txBox="1">
            <a:spLocks/>
          </p:cNvSpPr>
          <p:nvPr/>
        </p:nvSpPr>
        <p:spPr>
          <a:xfrm>
            <a:off x="457200" y="274638"/>
            <a:ext cx="7467600" cy="634082"/>
          </a:xfrm>
          <a:prstGeom prst="rect">
            <a:avLst/>
          </a:prstGeom>
        </p:spPr>
        <p:txBody>
          <a:bodyPr vert="horz" anchor="b">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dirty="0" smtClean="0"/>
              <a:t>Prehistorie výzkumů zrakové percepce</a:t>
            </a:r>
            <a:endParaRPr lang="cs-CZ" dirty="0"/>
          </a:p>
        </p:txBody>
      </p:sp>
    </p:spTree>
    <p:extLst>
      <p:ext uri="{BB962C8B-B14F-4D97-AF65-F5344CB8AC3E}">
        <p14:creationId xmlns:p14="http://schemas.microsoft.com/office/powerpoint/2010/main" val="2492005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39552" y="3140968"/>
            <a:ext cx="8003232" cy="634082"/>
          </a:xfrm>
        </p:spPr>
        <p:txBody>
          <a:bodyPr>
            <a:normAutofit/>
          </a:bodyPr>
          <a:lstStyle/>
          <a:p>
            <a:r>
              <a:rPr lang="cs-CZ" dirty="0" smtClean="0"/>
              <a:t>Sociální faktory ve zrakovém vnímání</a:t>
            </a:r>
            <a:endParaRPr lang="cs-CZ" dirty="0"/>
          </a:p>
        </p:txBody>
      </p:sp>
    </p:spTree>
    <p:extLst>
      <p:ext uri="{BB962C8B-B14F-4D97-AF65-F5344CB8AC3E}">
        <p14:creationId xmlns:p14="http://schemas.microsoft.com/office/powerpoint/2010/main" val="3689938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Závislost a nezávislost na poli</a:t>
            </a:r>
            <a:endParaRPr lang="cs-CZ" dirty="0"/>
          </a:p>
        </p:txBody>
      </p:sp>
      <p:sp>
        <p:nvSpPr>
          <p:cNvPr id="3" name="Zástupný symbol pro obsah 2"/>
          <p:cNvSpPr>
            <a:spLocks noGrp="1"/>
          </p:cNvSpPr>
          <p:nvPr>
            <p:ph sz="quarter" idx="1"/>
          </p:nvPr>
        </p:nvSpPr>
        <p:spPr>
          <a:xfrm>
            <a:off x="457200" y="1052736"/>
            <a:ext cx="7931224" cy="5421216"/>
          </a:xfrm>
        </p:spPr>
        <p:txBody>
          <a:bodyPr/>
          <a:lstStyle/>
          <a:p>
            <a:r>
              <a:rPr lang="cs-CZ" dirty="0" err="1" smtClean="0"/>
              <a:t>Witkin</a:t>
            </a:r>
            <a:r>
              <a:rPr lang="cs-CZ" dirty="0" smtClean="0"/>
              <a:t>, </a:t>
            </a:r>
            <a:r>
              <a:rPr lang="cs-CZ" dirty="0" err="1" smtClean="0"/>
              <a:t>Berry</a:t>
            </a:r>
            <a:r>
              <a:rPr lang="cs-CZ" dirty="0" smtClean="0"/>
              <a:t>: Některé tradiční společnosti mají vnímání podobnější industriálním společnostem než jiným tradičním společnostem.</a:t>
            </a:r>
          </a:p>
          <a:p>
            <a:endParaRPr lang="cs-CZ" dirty="0"/>
          </a:p>
          <a:p>
            <a:r>
              <a:rPr lang="cs-CZ" dirty="0" smtClean="0"/>
              <a:t>Otázka rozlišení objektu a pozadí (pole), na kterém se objekt nachází.</a:t>
            </a:r>
          </a:p>
          <a:p>
            <a:endParaRPr lang="cs-CZ" dirty="0"/>
          </a:p>
          <a:p>
            <a:r>
              <a:rPr lang="cs-CZ" dirty="0" smtClean="0"/>
              <a:t>2 Kognitivní styly:</a:t>
            </a:r>
          </a:p>
          <a:p>
            <a:pPr marL="457200" indent="-457200">
              <a:buFont typeface="+mj-lt"/>
              <a:buAutoNum type="arabicPeriod"/>
            </a:pPr>
            <a:r>
              <a:rPr lang="cs-CZ" dirty="0" err="1" smtClean="0"/>
              <a:t>Zavislý</a:t>
            </a:r>
            <a:r>
              <a:rPr lang="cs-CZ" dirty="0" smtClean="0"/>
              <a:t> na poli</a:t>
            </a:r>
          </a:p>
          <a:p>
            <a:pPr marL="457200" indent="-457200">
              <a:buFont typeface="+mj-lt"/>
              <a:buAutoNum type="arabicPeriod"/>
            </a:pPr>
            <a:r>
              <a:rPr lang="cs-CZ" dirty="0" smtClean="0"/>
              <a:t>Nezávislý na poli</a:t>
            </a:r>
            <a:endParaRPr lang="cs-CZ" dirty="0"/>
          </a:p>
        </p:txBody>
      </p:sp>
    </p:spTree>
    <p:extLst>
      <p:ext uri="{BB962C8B-B14F-4D97-AF65-F5344CB8AC3E}">
        <p14:creationId xmlns:p14="http://schemas.microsoft.com/office/powerpoint/2010/main" val="1928625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Závislost a nezávislost na poli</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r>
              <a:rPr lang="cs-CZ" dirty="0" smtClean="0"/>
              <a:t>Metoda: </a:t>
            </a:r>
            <a:r>
              <a:rPr lang="cs-CZ" dirty="0" err="1" smtClean="0"/>
              <a:t>Embedded</a:t>
            </a:r>
            <a:r>
              <a:rPr lang="cs-CZ" dirty="0" smtClean="0"/>
              <a:t> </a:t>
            </a:r>
            <a:r>
              <a:rPr lang="cs-CZ" dirty="0" err="1" smtClean="0"/>
              <a:t>Figures</a:t>
            </a:r>
            <a:r>
              <a:rPr lang="cs-CZ" dirty="0" smtClean="0"/>
              <a:t> Test</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93" y="1628800"/>
            <a:ext cx="7143863"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896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Závislost a nezávislost na poli</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r>
              <a:rPr lang="cs-CZ" dirty="0" smtClean="0"/>
              <a:t>Rychlá detekce: Nezávislý na poli</a:t>
            </a:r>
          </a:p>
          <a:p>
            <a:r>
              <a:rPr lang="cs-CZ" dirty="0" smtClean="0"/>
              <a:t>Pomalá detekce: Závislý </a:t>
            </a:r>
            <a:r>
              <a:rPr lang="cs-CZ" dirty="0"/>
              <a:t>na </a:t>
            </a:r>
            <a:r>
              <a:rPr lang="cs-CZ" dirty="0" smtClean="0"/>
              <a:t>poli</a:t>
            </a:r>
          </a:p>
          <a:p>
            <a:r>
              <a:rPr lang="cs-CZ" dirty="0" smtClean="0"/>
              <a:t>Vyšší závislost na lidech v okolí = vyšší závislost na poli</a:t>
            </a:r>
          </a:p>
          <a:p>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4010163079"/>
              </p:ext>
            </p:extLst>
          </p:nvPr>
        </p:nvGraphicFramePr>
        <p:xfrm>
          <a:off x="323527" y="3212976"/>
          <a:ext cx="8208913" cy="2808316"/>
        </p:xfrm>
        <a:graphic>
          <a:graphicData uri="http://schemas.openxmlformats.org/drawingml/2006/table">
            <a:tbl>
              <a:tblPr firstRow="1" firstCol="1" bandRow="1">
                <a:tableStyleId>{5C22544A-7EE6-4342-B048-85BDC9FD1C3A}</a:tableStyleId>
              </a:tblPr>
              <a:tblGrid>
                <a:gridCol w="2735711"/>
                <a:gridCol w="2736601"/>
                <a:gridCol w="2736601"/>
              </a:tblGrid>
              <a:tr h="401188">
                <a:tc>
                  <a:txBody>
                    <a:bodyPr/>
                    <a:lstStyle/>
                    <a:p>
                      <a:pPr algn="just">
                        <a:lnSpc>
                          <a:spcPct val="115000"/>
                        </a:lnSpc>
                        <a:spcAft>
                          <a:spcPts val="0"/>
                        </a:spcAft>
                      </a:pPr>
                      <a:r>
                        <a:rPr lang="en-US" sz="1600" dirty="0" smtClean="0">
                          <a:effectLst/>
                        </a:rPr>
                        <a:t>Fa</a:t>
                      </a:r>
                      <a:r>
                        <a:rPr lang="cs-CZ" sz="1600" dirty="0" smtClean="0">
                          <a:effectLst/>
                        </a:rPr>
                        <a:t>k</a:t>
                      </a:r>
                      <a:r>
                        <a:rPr lang="en-US" sz="1600" dirty="0" smtClean="0">
                          <a:effectLst/>
                        </a:rPr>
                        <a:t>tor</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600">
                          <a:effectLst/>
                        </a:rPr>
                        <a:t>Field dependent</a:t>
                      </a:r>
                      <a:endParaRPr lang="cs-CZ" sz="16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600">
                          <a:effectLst/>
                        </a:rPr>
                        <a:t>Field independent</a:t>
                      </a:r>
                      <a:endParaRPr lang="cs-CZ" sz="1600">
                        <a:effectLst/>
                        <a:latin typeface="Calibri"/>
                        <a:ea typeface="Calibri"/>
                        <a:cs typeface="Times New Roman"/>
                      </a:endParaRPr>
                    </a:p>
                  </a:txBody>
                  <a:tcPr marL="68580" marR="68580" marT="0" marB="0"/>
                </a:tc>
              </a:tr>
              <a:tr h="401188">
                <a:tc>
                  <a:txBody>
                    <a:bodyPr/>
                    <a:lstStyle/>
                    <a:p>
                      <a:pPr algn="just">
                        <a:lnSpc>
                          <a:spcPct val="115000"/>
                        </a:lnSpc>
                        <a:spcAft>
                          <a:spcPts val="0"/>
                        </a:spcAft>
                      </a:pPr>
                      <a:r>
                        <a:rPr lang="cs-CZ" sz="1600" dirty="0" smtClean="0">
                          <a:effectLst/>
                        </a:rPr>
                        <a:t>Způsob obživy</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600" dirty="0" smtClean="0">
                          <a:effectLst/>
                        </a:rPr>
                        <a:t>Farmáři</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600" dirty="0" smtClean="0">
                          <a:effectLst/>
                        </a:rPr>
                        <a:t>Lovci a sběrači</a:t>
                      </a:r>
                      <a:endParaRPr lang="cs-CZ" sz="1600" dirty="0">
                        <a:effectLst/>
                        <a:latin typeface="Calibri"/>
                        <a:ea typeface="Calibri"/>
                        <a:cs typeface="Times New Roman"/>
                      </a:endParaRPr>
                    </a:p>
                  </a:txBody>
                  <a:tcPr marL="68580" marR="68580" marT="0" marB="0"/>
                </a:tc>
              </a:tr>
              <a:tr h="401188">
                <a:tc>
                  <a:txBody>
                    <a:bodyPr/>
                    <a:lstStyle/>
                    <a:p>
                      <a:pPr algn="just">
                        <a:lnSpc>
                          <a:spcPct val="115000"/>
                        </a:lnSpc>
                        <a:spcAft>
                          <a:spcPts val="0"/>
                        </a:spcAft>
                      </a:pPr>
                      <a:r>
                        <a:rPr lang="cs-CZ" sz="1600" dirty="0" smtClean="0">
                          <a:effectLst/>
                        </a:rPr>
                        <a:t>Typ společnosti</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600" dirty="0" smtClean="0">
                          <a:effectLst/>
                        </a:rPr>
                        <a:t>Moderní, industrializovaná</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600" dirty="0" smtClean="0">
                          <a:effectLst/>
                        </a:rPr>
                        <a:t>Tradiční</a:t>
                      </a:r>
                      <a:endParaRPr lang="cs-CZ" sz="1600" dirty="0">
                        <a:effectLst/>
                        <a:latin typeface="Calibri"/>
                        <a:ea typeface="Calibri"/>
                        <a:cs typeface="Times New Roman"/>
                      </a:endParaRPr>
                    </a:p>
                  </a:txBody>
                  <a:tcPr marL="68580" marR="68580" marT="0" marB="0"/>
                </a:tc>
              </a:tr>
              <a:tr h="401188">
                <a:tc>
                  <a:txBody>
                    <a:bodyPr/>
                    <a:lstStyle/>
                    <a:p>
                      <a:pPr algn="just">
                        <a:lnSpc>
                          <a:spcPct val="115000"/>
                        </a:lnSpc>
                        <a:spcAft>
                          <a:spcPts val="0"/>
                        </a:spcAft>
                      </a:pPr>
                      <a:r>
                        <a:rPr lang="cs-CZ" sz="1600" dirty="0" smtClean="0">
                          <a:effectLst/>
                        </a:rPr>
                        <a:t>Region</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600" dirty="0" smtClean="0">
                          <a:effectLst/>
                        </a:rPr>
                        <a:t>Ne-Západní</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600" dirty="0" smtClean="0">
                          <a:effectLst/>
                        </a:rPr>
                        <a:t>Západní</a:t>
                      </a:r>
                      <a:endParaRPr lang="cs-CZ" sz="1600" dirty="0">
                        <a:effectLst/>
                        <a:latin typeface="Calibri"/>
                        <a:ea typeface="Calibri"/>
                        <a:cs typeface="Times New Roman"/>
                      </a:endParaRPr>
                    </a:p>
                  </a:txBody>
                  <a:tcPr marL="68580" marR="68580" marT="0" marB="0"/>
                </a:tc>
              </a:tr>
              <a:tr h="401188">
                <a:tc>
                  <a:txBody>
                    <a:bodyPr/>
                    <a:lstStyle/>
                    <a:p>
                      <a:pPr algn="just">
                        <a:lnSpc>
                          <a:spcPct val="115000"/>
                        </a:lnSpc>
                        <a:spcAft>
                          <a:spcPts val="0"/>
                        </a:spcAft>
                      </a:pPr>
                      <a:r>
                        <a:rPr lang="cs-CZ" sz="1600" dirty="0" smtClean="0">
                          <a:effectLst/>
                        </a:rPr>
                        <a:t>Pohlaví</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600" dirty="0" smtClean="0">
                          <a:effectLst/>
                        </a:rPr>
                        <a:t>Ženy</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600" dirty="0" smtClean="0">
                          <a:effectLst/>
                        </a:rPr>
                        <a:t>Muži</a:t>
                      </a:r>
                      <a:endParaRPr lang="cs-CZ" sz="1600" dirty="0">
                        <a:effectLst/>
                        <a:latin typeface="Calibri"/>
                        <a:ea typeface="Calibri"/>
                        <a:cs typeface="Times New Roman"/>
                      </a:endParaRPr>
                    </a:p>
                  </a:txBody>
                  <a:tcPr marL="68580" marR="68580" marT="0" marB="0"/>
                </a:tc>
              </a:tr>
              <a:tr h="401188">
                <a:tc>
                  <a:txBody>
                    <a:bodyPr/>
                    <a:lstStyle/>
                    <a:p>
                      <a:pPr algn="just">
                        <a:lnSpc>
                          <a:spcPct val="115000"/>
                        </a:lnSpc>
                        <a:spcAft>
                          <a:spcPts val="0"/>
                        </a:spcAft>
                      </a:pPr>
                      <a:r>
                        <a:rPr lang="cs-CZ" sz="1600" dirty="0" err="1" smtClean="0">
                          <a:effectLst/>
                        </a:rPr>
                        <a:t>Zyměřenost</a:t>
                      </a:r>
                      <a:r>
                        <a:rPr lang="cs-CZ" sz="1600" dirty="0" smtClean="0">
                          <a:effectLst/>
                        </a:rPr>
                        <a:t> na cíl</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600" dirty="0" smtClean="0">
                          <a:effectLst/>
                        </a:rPr>
                        <a:t>Kooperace</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600" dirty="0" err="1" smtClean="0">
                          <a:effectLst/>
                        </a:rPr>
                        <a:t>Kompetice</a:t>
                      </a:r>
                      <a:endParaRPr lang="cs-CZ" sz="1600" dirty="0">
                        <a:effectLst/>
                        <a:latin typeface="Calibri"/>
                        <a:ea typeface="Calibri"/>
                        <a:cs typeface="Times New Roman"/>
                      </a:endParaRPr>
                    </a:p>
                  </a:txBody>
                  <a:tcPr marL="68580" marR="68580" marT="0" marB="0"/>
                </a:tc>
              </a:tr>
              <a:tr h="401188">
                <a:tc>
                  <a:txBody>
                    <a:bodyPr/>
                    <a:lstStyle/>
                    <a:p>
                      <a:pPr algn="just">
                        <a:lnSpc>
                          <a:spcPct val="115000"/>
                        </a:lnSpc>
                        <a:spcAft>
                          <a:spcPts val="0"/>
                        </a:spcAft>
                      </a:pPr>
                      <a:r>
                        <a:rPr lang="cs-CZ" sz="1600" dirty="0" smtClean="0">
                          <a:effectLst/>
                        </a:rPr>
                        <a:t>Identita</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600" dirty="0" smtClean="0">
                          <a:effectLst/>
                        </a:rPr>
                        <a:t>Vzájemná závislost</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600" dirty="0" smtClean="0">
                          <a:effectLst/>
                        </a:rPr>
                        <a:t>Nezávislost</a:t>
                      </a:r>
                      <a:endParaRPr lang="cs-CZ"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598674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996952"/>
            <a:ext cx="7467600" cy="634082"/>
          </a:xfrm>
        </p:spPr>
        <p:txBody>
          <a:bodyPr/>
          <a:lstStyle/>
          <a:p>
            <a:pPr algn="ctr"/>
            <a:r>
              <a:rPr lang="cs-CZ" dirty="0" smtClean="0"/>
              <a:t>Moderní teorie</a:t>
            </a:r>
            <a:endParaRPr lang="cs-CZ" dirty="0"/>
          </a:p>
        </p:txBody>
      </p:sp>
    </p:spTree>
    <p:extLst>
      <p:ext uri="{BB962C8B-B14F-4D97-AF65-F5344CB8AC3E}">
        <p14:creationId xmlns:p14="http://schemas.microsoft.com/office/powerpoint/2010/main" val="769787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640960" cy="792088"/>
          </a:xfrm>
        </p:spPr>
        <p:txBody>
          <a:bodyPr>
            <a:normAutofit fontScale="90000"/>
          </a:bodyPr>
          <a:lstStyle/>
          <a:p>
            <a:pPr algn="ctr"/>
            <a:r>
              <a:rPr lang="cs-CZ" dirty="0" smtClean="0"/>
              <a:t>Holistický a analytický kognitivní styl (</a:t>
            </a:r>
            <a:r>
              <a:rPr lang="cs-CZ" dirty="0" err="1" smtClean="0"/>
              <a:t>Nisbett</a:t>
            </a:r>
            <a:r>
              <a:rPr lang="cs-CZ" dirty="0" smtClean="0"/>
              <a:t>)</a:t>
            </a:r>
            <a:endParaRPr lang="cs-CZ" dirty="0"/>
          </a:p>
        </p:txBody>
      </p:sp>
      <p:sp>
        <p:nvSpPr>
          <p:cNvPr id="3" name="Zástupný symbol pro obsah 2"/>
          <p:cNvSpPr>
            <a:spLocks noGrp="1"/>
          </p:cNvSpPr>
          <p:nvPr>
            <p:ph idx="1"/>
          </p:nvPr>
        </p:nvSpPr>
        <p:spPr>
          <a:xfrm>
            <a:off x="251520" y="1196752"/>
            <a:ext cx="8640960" cy="5400599"/>
          </a:xfrm>
        </p:spPr>
        <p:txBody>
          <a:bodyPr anchor="t">
            <a:normAutofit/>
          </a:bodyPr>
          <a:lstStyle/>
          <a:p>
            <a:r>
              <a:rPr lang="cs-CZ" sz="2400" dirty="0" smtClean="0"/>
              <a:t>Srovnávání 2 industrializovaných kulturních oblastí:</a:t>
            </a:r>
          </a:p>
          <a:p>
            <a:pPr lvl="1"/>
            <a:r>
              <a:rPr lang="cs-CZ" sz="2200" dirty="0" err="1" smtClean="0"/>
              <a:t>The</a:t>
            </a:r>
            <a:r>
              <a:rPr lang="cs-CZ" sz="2200" dirty="0" smtClean="0"/>
              <a:t> </a:t>
            </a:r>
            <a:r>
              <a:rPr lang="cs-CZ" sz="2200" dirty="0" err="1" smtClean="0"/>
              <a:t>West</a:t>
            </a:r>
            <a:r>
              <a:rPr lang="cs-CZ" sz="2200" dirty="0" smtClean="0"/>
              <a:t> (Western </a:t>
            </a:r>
            <a:r>
              <a:rPr lang="cs-CZ" sz="2200" dirty="0" err="1" smtClean="0"/>
              <a:t>Europe</a:t>
            </a:r>
            <a:r>
              <a:rPr lang="cs-CZ" sz="2200" dirty="0" smtClean="0"/>
              <a:t>, USA)</a:t>
            </a:r>
          </a:p>
          <a:p>
            <a:pPr lvl="1"/>
            <a:r>
              <a:rPr lang="cs-CZ" sz="2200" dirty="0" smtClean="0"/>
              <a:t>Jihovýchodní Asie (Japonsko, Jižní Korea, Čína)</a:t>
            </a:r>
            <a:endParaRPr lang="cs-CZ" sz="2200" dirty="0"/>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564904"/>
            <a:ext cx="7776864"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9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924944"/>
            <a:ext cx="7467600" cy="634082"/>
          </a:xfrm>
        </p:spPr>
        <p:txBody>
          <a:bodyPr/>
          <a:lstStyle/>
          <a:p>
            <a:pPr algn="ctr"/>
            <a:r>
              <a:rPr lang="cs-CZ" dirty="0" smtClean="0"/>
              <a:t>Proč různé kultury vnímají různě</a:t>
            </a:r>
            <a:endParaRPr lang="cs-CZ" dirty="0"/>
          </a:p>
        </p:txBody>
      </p:sp>
    </p:spTree>
    <p:extLst>
      <p:ext uri="{BB962C8B-B14F-4D97-AF65-F5344CB8AC3E}">
        <p14:creationId xmlns:p14="http://schemas.microsoft.com/office/powerpoint/2010/main" val="2055592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640960" cy="792088"/>
          </a:xfrm>
        </p:spPr>
        <p:txBody>
          <a:bodyPr>
            <a:normAutofit fontScale="90000"/>
          </a:bodyPr>
          <a:lstStyle/>
          <a:p>
            <a:pPr algn="ctr"/>
            <a:r>
              <a:rPr lang="cs-CZ" dirty="0" smtClean="0"/>
              <a:t>Holistický a analytický kognitivní styl (</a:t>
            </a:r>
            <a:r>
              <a:rPr lang="cs-CZ" dirty="0" err="1" smtClean="0"/>
              <a:t>Nisbett</a:t>
            </a:r>
            <a:r>
              <a:rPr lang="cs-CZ" dirty="0" smtClean="0"/>
              <a:t>)</a:t>
            </a:r>
            <a:endParaRPr lang="cs-CZ" dirty="0"/>
          </a:p>
        </p:txBody>
      </p:sp>
      <p:sp>
        <p:nvSpPr>
          <p:cNvPr id="3" name="Zástupný symbol pro obsah 2"/>
          <p:cNvSpPr>
            <a:spLocks noGrp="1"/>
          </p:cNvSpPr>
          <p:nvPr>
            <p:ph idx="1"/>
          </p:nvPr>
        </p:nvSpPr>
        <p:spPr>
          <a:xfrm>
            <a:off x="251520" y="1196752"/>
            <a:ext cx="8640960" cy="5400599"/>
          </a:xfrm>
        </p:spPr>
        <p:txBody>
          <a:bodyPr anchor="t">
            <a:normAutofit/>
          </a:bodyPr>
          <a:lstStyle/>
          <a:p>
            <a:r>
              <a:rPr lang="cs-CZ" sz="2200" dirty="0" smtClean="0"/>
              <a:t>Holistický kognitivní styl:</a:t>
            </a:r>
          </a:p>
          <a:p>
            <a:pPr lvl="1"/>
            <a:r>
              <a:rPr lang="cs-CZ" sz="1900" dirty="0" smtClean="0"/>
              <a:t>Pozornost věnována kontextu</a:t>
            </a:r>
          </a:p>
          <a:p>
            <a:endParaRPr lang="cs-CZ" sz="2200" dirty="0" smtClean="0"/>
          </a:p>
          <a:p>
            <a:endParaRPr lang="cs-CZ" sz="2200" dirty="0"/>
          </a:p>
          <a:p>
            <a:endParaRPr lang="cs-CZ" sz="2200" dirty="0" smtClean="0"/>
          </a:p>
          <a:p>
            <a:r>
              <a:rPr lang="cs-CZ" sz="2200" dirty="0" smtClean="0"/>
              <a:t>Analytický kognitivní styl:</a:t>
            </a:r>
          </a:p>
          <a:p>
            <a:pPr lvl="1"/>
            <a:r>
              <a:rPr lang="cs-CZ" sz="1900" dirty="0" smtClean="0"/>
              <a:t>Pozornost věnována fokálnímu objektu a jeho atributům</a:t>
            </a:r>
          </a:p>
          <a:p>
            <a:pPr lvl="1"/>
            <a:endParaRPr lang="cs-CZ" sz="1900" dirty="0"/>
          </a:p>
          <a:p>
            <a:endParaRPr lang="cs-CZ" sz="2200" dirty="0" smtClean="0"/>
          </a:p>
          <a:p>
            <a:r>
              <a:rPr lang="cs-CZ" sz="2200" dirty="0" err="1" smtClean="0"/>
              <a:t>Př</a:t>
            </a:r>
            <a:r>
              <a:rPr lang="cs-CZ" sz="2200" dirty="0" smtClean="0"/>
              <a:t>: </a:t>
            </a:r>
            <a:r>
              <a:rPr lang="cs-CZ" sz="2200" dirty="0" err="1" smtClean="0"/>
              <a:t>Masuda</a:t>
            </a:r>
            <a:r>
              <a:rPr lang="cs-CZ" sz="2200" dirty="0" smtClean="0"/>
              <a:t> (2001)</a:t>
            </a:r>
            <a:endParaRPr lang="cs-CZ" sz="2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2736"/>
            <a:ext cx="6909107"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096" y="5186942"/>
            <a:ext cx="3728914" cy="162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70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640960" cy="792088"/>
          </a:xfrm>
        </p:spPr>
        <p:txBody>
          <a:bodyPr/>
          <a:lstStyle/>
          <a:p>
            <a:r>
              <a:rPr lang="cs-CZ" dirty="0"/>
              <a:t>Rozdíly mezi východem a západem</a:t>
            </a:r>
          </a:p>
        </p:txBody>
      </p:sp>
      <p:sp>
        <p:nvSpPr>
          <p:cNvPr id="3" name="Zástupný symbol pro obsah 2"/>
          <p:cNvSpPr>
            <a:spLocks noGrp="1"/>
          </p:cNvSpPr>
          <p:nvPr>
            <p:ph idx="1"/>
          </p:nvPr>
        </p:nvSpPr>
        <p:spPr>
          <a:xfrm>
            <a:off x="251520" y="1052736"/>
            <a:ext cx="8640960" cy="5544615"/>
          </a:xfrm>
        </p:spPr>
        <p:txBody>
          <a:bodyPr anchor="t">
            <a:normAutofit/>
          </a:bodyPr>
          <a:lstStyle/>
          <a:p>
            <a:r>
              <a:rPr lang="cs-CZ" sz="2400" b="1" dirty="0" smtClean="0"/>
              <a:t>Další možný zdroj rozdílů mezi V a Z:</a:t>
            </a:r>
          </a:p>
          <a:p>
            <a:pPr lvl="1"/>
            <a:r>
              <a:rPr lang="cs-CZ" sz="2200" dirty="0" smtClean="0"/>
              <a:t>Nezávislé/vzájemně závislé sociální vztahy (zemědělství (rýže) snaha o redukci sociálního napětí)</a:t>
            </a:r>
          </a:p>
          <a:p>
            <a:pPr lvl="1"/>
            <a:r>
              <a:rPr lang="cs-CZ" sz="2200" dirty="0" smtClean="0"/>
              <a:t>Kolektivistické/individualistické kultury</a:t>
            </a:r>
            <a:endParaRPr lang="cs-CZ" sz="2200" dirty="0"/>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2780928"/>
            <a:ext cx="785751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243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640960" cy="792088"/>
          </a:xfrm>
        </p:spPr>
        <p:txBody>
          <a:bodyPr/>
          <a:lstStyle/>
          <a:p>
            <a:r>
              <a:rPr lang="cs-CZ" dirty="0" smtClean="0"/>
              <a:t>Rozdíly mezi východem a západem</a:t>
            </a:r>
            <a:endParaRPr lang="cs-CZ" dirty="0"/>
          </a:p>
        </p:txBody>
      </p:sp>
      <p:sp>
        <p:nvSpPr>
          <p:cNvPr id="3" name="Zástupný symbol pro obsah 2"/>
          <p:cNvSpPr>
            <a:spLocks noGrp="1"/>
          </p:cNvSpPr>
          <p:nvPr>
            <p:ph idx="1"/>
          </p:nvPr>
        </p:nvSpPr>
        <p:spPr>
          <a:xfrm>
            <a:off x="251520" y="1052736"/>
            <a:ext cx="8640960" cy="5544615"/>
          </a:xfrm>
        </p:spPr>
        <p:txBody>
          <a:bodyPr anchor="t">
            <a:normAutofit/>
          </a:bodyPr>
          <a:lstStyle/>
          <a:p>
            <a:r>
              <a:rPr lang="cs-CZ" sz="2400" dirty="0" smtClean="0"/>
              <a:t>Filozofická tradice</a:t>
            </a:r>
          </a:p>
          <a:p>
            <a:endParaRPr lang="cs-CZ" sz="2400" dirty="0"/>
          </a:p>
        </p:txBody>
      </p:sp>
      <p:graphicFrame>
        <p:nvGraphicFramePr>
          <p:cNvPr id="5" name="Tabulka 4"/>
          <p:cNvGraphicFramePr>
            <a:graphicFrameLocks noGrp="1"/>
          </p:cNvGraphicFramePr>
          <p:nvPr>
            <p:extLst>
              <p:ext uri="{D42A27DB-BD31-4B8C-83A1-F6EECF244321}">
                <p14:modId xmlns:p14="http://schemas.microsoft.com/office/powerpoint/2010/main" val="1545065320"/>
              </p:ext>
            </p:extLst>
          </p:nvPr>
        </p:nvGraphicFramePr>
        <p:xfrm>
          <a:off x="323528" y="1772816"/>
          <a:ext cx="8352927" cy="4069108"/>
        </p:xfrm>
        <a:graphic>
          <a:graphicData uri="http://schemas.openxmlformats.org/drawingml/2006/table">
            <a:tbl>
              <a:tblPr firstRow="1" firstCol="1" bandRow="1">
                <a:tableStyleId>{5C22544A-7EE6-4342-B048-85BDC9FD1C3A}</a:tableStyleId>
              </a:tblPr>
              <a:tblGrid>
                <a:gridCol w="2783705"/>
                <a:gridCol w="2784611"/>
                <a:gridCol w="2784611"/>
              </a:tblGrid>
              <a:tr h="206801">
                <a:tc>
                  <a:txBody>
                    <a:bodyPr/>
                    <a:lstStyle/>
                    <a:p>
                      <a:pPr algn="just">
                        <a:lnSpc>
                          <a:spcPct val="115000"/>
                        </a:lnSpc>
                        <a:spcAft>
                          <a:spcPts val="0"/>
                        </a:spcAft>
                      </a:pPr>
                      <a:r>
                        <a:rPr lang="cs-CZ" sz="1800" dirty="0" smtClean="0">
                          <a:effectLst/>
                        </a:rPr>
                        <a:t>Kulturní oblast</a:t>
                      </a:r>
                      <a:endParaRPr lang="cs-CZ"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800" dirty="0" smtClean="0">
                          <a:effectLst/>
                        </a:rPr>
                        <a:t>Řecko</a:t>
                      </a:r>
                      <a:endParaRPr lang="cs-CZ"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800" dirty="0" smtClean="0">
                          <a:effectLst/>
                        </a:rPr>
                        <a:t>Čína</a:t>
                      </a:r>
                      <a:endParaRPr lang="cs-CZ" sz="1800" dirty="0">
                        <a:effectLst/>
                        <a:latin typeface="Calibri"/>
                        <a:ea typeface="Calibri"/>
                        <a:cs typeface="Times New Roman"/>
                      </a:endParaRPr>
                    </a:p>
                  </a:txBody>
                  <a:tcPr marL="68580" marR="68580" marT="0" marB="0"/>
                </a:tc>
              </a:tr>
              <a:tr h="362315">
                <a:tc>
                  <a:txBody>
                    <a:bodyPr/>
                    <a:lstStyle/>
                    <a:p>
                      <a:pPr algn="just">
                        <a:lnSpc>
                          <a:spcPct val="115000"/>
                        </a:lnSpc>
                        <a:spcAft>
                          <a:spcPts val="0"/>
                        </a:spcAft>
                      </a:pPr>
                      <a:r>
                        <a:rPr lang="cs-CZ" sz="1800" dirty="0" smtClean="0">
                          <a:effectLst/>
                        </a:rPr>
                        <a:t>Formalizovaná logika</a:t>
                      </a:r>
                      <a:endParaRPr lang="cs-CZ"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cs-CZ" sz="1800" dirty="0" smtClean="0">
                          <a:effectLst/>
                        </a:rPr>
                        <a:t>Ano</a:t>
                      </a:r>
                      <a:endParaRPr lang="cs-CZ"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dirty="0" smtClean="0">
                          <a:effectLst/>
                        </a:rPr>
                        <a:t>N</a:t>
                      </a:r>
                      <a:r>
                        <a:rPr lang="cs-CZ" sz="1800" dirty="0" smtClean="0">
                          <a:effectLst/>
                        </a:rPr>
                        <a:t>e</a:t>
                      </a:r>
                      <a:endParaRPr lang="cs-CZ" sz="1800" dirty="0">
                        <a:effectLst/>
                        <a:latin typeface="Calibri"/>
                        <a:ea typeface="Calibri"/>
                        <a:cs typeface="Times New Roman"/>
                      </a:endParaRPr>
                    </a:p>
                  </a:txBody>
                  <a:tcPr marL="68580" marR="68580" marT="0" marB="0"/>
                </a:tc>
              </a:tr>
              <a:tr h="750728">
                <a:tc>
                  <a:txBody>
                    <a:bodyPr/>
                    <a:lstStyle/>
                    <a:p>
                      <a:pPr algn="just">
                        <a:lnSpc>
                          <a:spcPct val="115000"/>
                        </a:lnSpc>
                        <a:spcAft>
                          <a:spcPts val="0"/>
                        </a:spcAft>
                      </a:pPr>
                      <a:r>
                        <a:rPr lang="en-US" sz="1800" dirty="0">
                          <a:effectLst/>
                        </a:rPr>
                        <a:t>Composition of a matter</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0"/>
                        </a:spcAft>
                      </a:pPr>
                      <a:r>
                        <a:rPr lang="cs-CZ" sz="1800" dirty="0" smtClean="0">
                          <a:effectLst/>
                        </a:rPr>
                        <a:t>Diskrétní</a:t>
                      </a:r>
                      <a:r>
                        <a:rPr lang="cs-CZ" sz="1800" baseline="0" dirty="0" smtClean="0">
                          <a:effectLst/>
                        </a:rPr>
                        <a:t> objekty</a:t>
                      </a:r>
                      <a:r>
                        <a:rPr lang="en-US" sz="1800" dirty="0" smtClean="0">
                          <a:effectLst/>
                        </a:rPr>
                        <a:t> </a:t>
                      </a:r>
                      <a:r>
                        <a:rPr lang="en-US" sz="1800" dirty="0">
                          <a:effectLst/>
                        </a:rPr>
                        <a:t>(</a:t>
                      </a:r>
                      <a:r>
                        <a:rPr lang="en-US" sz="1800" dirty="0" smtClean="0">
                          <a:effectLst/>
                        </a:rPr>
                        <a:t>atom</a:t>
                      </a:r>
                      <a:r>
                        <a:rPr lang="cs-CZ" sz="1800" dirty="0" smtClean="0">
                          <a:effectLst/>
                        </a:rPr>
                        <a:t>y</a:t>
                      </a:r>
                      <a:r>
                        <a:rPr lang="en-US" sz="1800" dirty="0" smtClean="0">
                          <a:effectLst/>
                        </a:rPr>
                        <a:t>)</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0"/>
                        </a:spcAft>
                      </a:pPr>
                      <a:r>
                        <a:rPr lang="cs-CZ" sz="1800" dirty="0" smtClean="0">
                          <a:effectLst/>
                        </a:rPr>
                        <a:t>Spojité substance</a:t>
                      </a:r>
                      <a:endParaRPr lang="cs-CZ" sz="1800" dirty="0">
                        <a:effectLst/>
                        <a:latin typeface="Calibri"/>
                        <a:ea typeface="Calibri"/>
                        <a:cs typeface="Times New Roman"/>
                      </a:endParaRPr>
                    </a:p>
                  </a:txBody>
                  <a:tcPr marL="68580" marR="68580" marT="0" marB="0"/>
                </a:tc>
              </a:tr>
              <a:tr h="1915967">
                <a:tc>
                  <a:txBody>
                    <a:bodyPr/>
                    <a:lstStyle/>
                    <a:p>
                      <a:pPr algn="just">
                        <a:lnSpc>
                          <a:spcPct val="115000"/>
                        </a:lnSpc>
                        <a:spcAft>
                          <a:spcPts val="0"/>
                        </a:spcAft>
                      </a:pPr>
                      <a:r>
                        <a:rPr lang="cs-CZ" sz="1800" dirty="0" smtClean="0">
                          <a:effectLst/>
                        </a:rPr>
                        <a:t>Pozornost soustředěna na</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0"/>
                        </a:spcAft>
                      </a:pPr>
                      <a:r>
                        <a:rPr lang="cs-CZ" sz="1800" dirty="0" smtClean="0">
                          <a:effectLst/>
                        </a:rPr>
                        <a:t>Výrazné objekty a jejich charakteristiky</a:t>
                      </a:r>
                      <a:r>
                        <a:rPr lang="en-US" sz="1800" dirty="0" smtClean="0">
                          <a:effectLst/>
                        </a:rPr>
                        <a:t>; </a:t>
                      </a:r>
                      <a:r>
                        <a:rPr lang="cs-CZ" sz="1800" dirty="0" smtClean="0">
                          <a:effectLst/>
                        </a:rPr>
                        <a:t>objekty a jejich vlastnosti kategorizovány</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0"/>
                        </a:spcAft>
                      </a:pPr>
                      <a:r>
                        <a:rPr lang="cs-CZ" sz="1800" dirty="0" smtClean="0">
                          <a:effectLst/>
                        </a:rPr>
                        <a:t>Pole, ve kterém jsou lokalizovány výrazné objekty</a:t>
                      </a:r>
                      <a:r>
                        <a:rPr lang="en-US" sz="1800" dirty="0" smtClean="0">
                          <a:effectLst/>
                        </a:rPr>
                        <a:t>; </a:t>
                      </a:r>
                      <a:r>
                        <a:rPr lang="cs-CZ" sz="1800" dirty="0" smtClean="0">
                          <a:effectLst/>
                        </a:rPr>
                        <a:t>vztahy mezi objekty a prvky pole</a:t>
                      </a:r>
                      <a:endParaRPr lang="cs-CZ" sz="1800" dirty="0">
                        <a:effectLst/>
                        <a:latin typeface="Calibri"/>
                        <a:ea typeface="Calibri"/>
                        <a:cs typeface="Times New Roman"/>
                      </a:endParaRPr>
                    </a:p>
                  </a:txBody>
                  <a:tcPr marL="68580" marR="68580" marT="0" marB="0"/>
                </a:tc>
              </a:tr>
              <a:tr h="362315">
                <a:tc>
                  <a:txBody>
                    <a:bodyPr/>
                    <a:lstStyle/>
                    <a:p>
                      <a:pPr algn="just">
                        <a:lnSpc>
                          <a:spcPct val="115000"/>
                        </a:lnSpc>
                        <a:spcAft>
                          <a:spcPts val="0"/>
                        </a:spcAft>
                      </a:pPr>
                      <a:r>
                        <a:rPr lang="cs-CZ" sz="1800" dirty="0" smtClean="0">
                          <a:effectLst/>
                        </a:rPr>
                        <a:t>Myšlení</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0"/>
                        </a:spcAft>
                      </a:pPr>
                      <a:r>
                        <a:rPr lang="en-US" sz="1800" dirty="0" smtClean="0">
                          <a:effectLst/>
                        </a:rPr>
                        <a:t>Analytic</a:t>
                      </a:r>
                      <a:r>
                        <a:rPr lang="cs-CZ" sz="1800" dirty="0" err="1" smtClean="0">
                          <a:effectLst/>
                        </a:rPr>
                        <a:t>ké</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0"/>
                        </a:spcAft>
                      </a:pPr>
                      <a:r>
                        <a:rPr lang="en-US" sz="1800" dirty="0" smtClean="0">
                          <a:effectLst/>
                        </a:rPr>
                        <a:t>Holistic</a:t>
                      </a:r>
                      <a:r>
                        <a:rPr lang="cs-CZ" sz="1800" dirty="0" err="1" smtClean="0">
                          <a:effectLst/>
                        </a:rPr>
                        <a:t>ké</a:t>
                      </a:r>
                      <a:endParaRPr lang="cs-CZ" sz="1800" dirty="0">
                        <a:effectLst/>
                        <a:latin typeface="Calibri"/>
                        <a:ea typeface="Calibri"/>
                        <a:cs typeface="Times New Roman"/>
                      </a:endParaRPr>
                    </a:p>
                  </a:txBody>
                  <a:tcPr marL="68580" marR="68580" marT="0" marB="0"/>
                </a:tc>
              </a:tr>
              <a:tr h="362315">
                <a:tc>
                  <a:txBody>
                    <a:bodyPr/>
                    <a:lstStyle/>
                    <a:p>
                      <a:pPr algn="just">
                        <a:lnSpc>
                          <a:spcPct val="115000"/>
                        </a:lnSpc>
                        <a:spcAft>
                          <a:spcPts val="0"/>
                        </a:spcAft>
                      </a:pPr>
                      <a:r>
                        <a:rPr lang="cs-CZ" sz="1800" dirty="0" smtClean="0">
                          <a:effectLst/>
                        </a:rPr>
                        <a:t>Snaha o</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0"/>
                        </a:spcAft>
                      </a:pPr>
                      <a:r>
                        <a:rPr lang="cs-CZ" sz="1800" dirty="0" smtClean="0">
                          <a:effectLst/>
                        </a:rPr>
                        <a:t>Nalezení pravdy</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0"/>
                        </a:spcAft>
                      </a:pPr>
                      <a:r>
                        <a:rPr lang="cs-CZ" sz="1800" dirty="0" smtClean="0">
                          <a:effectLst/>
                        </a:rPr>
                        <a:t>Nalezení harmonie</a:t>
                      </a:r>
                      <a:endParaRPr lang="cs-CZ"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941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3212976"/>
            <a:ext cx="7467600" cy="634082"/>
          </a:xfrm>
        </p:spPr>
        <p:txBody>
          <a:bodyPr/>
          <a:lstStyle/>
          <a:p>
            <a:pPr algn="ctr"/>
            <a:r>
              <a:rPr lang="cs-CZ" dirty="0" smtClean="0"/>
              <a:t>Náš výzkum</a:t>
            </a:r>
            <a:endParaRPr lang="cs-CZ" dirty="0"/>
          </a:p>
        </p:txBody>
      </p:sp>
    </p:spTree>
    <p:extLst>
      <p:ext uri="{BB962C8B-B14F-4D97-AF65-F5344CB8AC3E}">
        <p14:creationId xmlns:p14="http://schemas.microsoft.com/office/powerpoint/2010/main" val="3591395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640960" cy="792088"/>
          </a:xfrm>
        </p:spPr>
        <p:txBody>
          <a:bodyPr>
            <a:normAutofit fontScale="90000"/>
          </a:bodyPr>
          <a:lstStyle/>
          <a:p>
            <a:pPr algn="ctr"/>
            <a:r>
              <a:rPr lang="cs-CZ" dirty="0" smtClean="0"/>
              <a:t>Paradigma: Pozornost věnovaná objektu vs. pozadí</a:t>
            </a:r>
            <a:endParaRPr lang="cs-CZ" dirty="0"/>
          </a:p>
        </p:txBody>
      </p:sp>
      <p:sp>
        <p:nvSpPr>
          <p:cNvPr id="3" name="Zástupný symbol pro obsah 2"/>
          <p:cNvSpPr>
            <a:spLocks noGrp="1"/>
          </p:cNvSpPr>
          <p:nvPr>
            <p:ph idx="1"/>
          </p:nvPr>
        </p:nvSpPr>
        <p:spPr>
          <a:xfrm>
            <a:off x="251520" y="1196752"/>
            <a:ext cx="8640960" cy="5400599"/>
          </a:xfrm>
        </p:spPr>
        <p:txBody>
          <a:bodyPr anchor="t">
            <a:normAutofit/>
          </a:bodyPr>
          <a:lstStyle/>
          <a:p>
            <a:r>
              <a:rPr lang="cs-CZ" sz="2400" dirty="0" smtClean="0"/>
              <a:t>Čemu věnujeme pozornost nejdříve?</a:t>
            </a:r>
          </a:p>
          <a:p>
            <a:r>
              <a:rPr lang="cs-CZ" sz="2400" dirty="0" smtClean="0"/>
              <a:t>Ovlivňuje manipulace s pozadím zapamatování FO?</a:t>
            </a:r>
          </a:p>
          <a:p>
            <a:r>
              <a:rPr lang="cs-CZ" dirty="0" smtClean="0"/>
              <a:t>Slepota </a:t>
            </a:r>
            <a:r>
              <a:rPr lang="cs-CZ" dirty="0"/>
              <a:t>ke změně: </a:t>
            </a:r>
            <a:r>
              <a:rPr lang="cs-CZ" sz="1600" dirty="0">
                <a:hlinkClick r:id="rId3"/>
              </a:rPr>
              <a:t>https://</a:t>
            </a:r>
            <a:r>
              <a:rPr lang="cs-CZ" sz="1600" dirty="0" smtClean="0">
                <a:hlinkClick r:id="rId3"/>
              </a:rPr>
              <a:t>www.youtube.com/watch?v=0grANlx7y2E</a:t>
            </a:r>
            <a:endParaRPr lang="cs-CZ" sz="1600" dirty="0" smtClean="0"/>
          </a:p>
          <a:p>
            <a:endParaRPr lang="cs-CZ" sz="2400" dirty="0"/>
          </a:p>
        </p:txBody>
      </p:sp>
      <p:pic>
        <p:nvPicPr>
          <p:cNvPr id="819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5143" y="2636912"/>
            <a:ext cx="5152456" cy="386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0502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640960" cy="792088"/>
          </a:xfrm>
        </p:spPr>
        <p:txBody>
          <a:bodyPr/>
          <a:lstStyle/>
          <a:p>
            <a:r>
              <a:rPr lang="cs-CZ" dirty="0" smtClean="0"/>
              <a:t>Náš výzkum</a:t>
            </a:r>
            <a:endParaRPr lang="cs-CZ" dirty="0"/>
          </a:p>
        </p:txBody>
      </p:sp>
      <p:sp>
        <p:nvSpPr>
          <p:cNvPr id="3" name="Zástupný symbol pro obsah 2"/>
          <p:cNvSpPr>
            <a:spLocks noGrp="1"/>
          </p:cNvSpPr>
          <p:nvPr>
            <p:ph idx="1"/>
          </p:nvPr>
        </p:nvSpPr>
        <p:spPr>
          <a:xfrm>
            <a:off x="251520" y="1052736"/>
            <a:ext cx="8640960" cy="5544615"/>
          </a:xfrm>
        </p:spPr>
        <p:txBody>
          <a:bodyPr anchor="t">
            <a:normAutofit/>
          </a:bodyPr>
          <a:lstStyle/>
          <a:p>
            <a:r>
              <a:rPr lang="cs-CZ" sz="2000" dirty="0" smtClean="0"/>
              <a:t>Vzorek: </a:t>
            </a:r>
            <a:r>
              <a:rPr lang="cs-CZ" sz="2000" dirty="0" err="1" smtClean="0"/>
              <a:t>Češí</a:t>
            </a:r>
            <a:r>
              <a:rPr lang="cs-CZ" sz="2000" dirty="0" smtClean="0"/>
              <a:t> * čeští Vietnamci * Vietnamci (studenti)</a:t>
            </a:r>
          </a:p>
          <a:p>
            <a:r>
              <a:rPr lang="cs-CZ" sz="2000" dirty="0" smtClean="0"/>
              <a:t>Metoda: série experimentů</a:t>
            </a:r>
          </a:p>
          <a:p>
            <a:r>
              <a:rPr lang="cs-CZ" sz="2000" dirty="0" smtClean="0"/>
              <a:t>INDCOL/FLT/</a:t>
            </a:r>
            <a:r>
              <a:rPr lang="cs-CZ" sz="2000" dirty="0" err="1" smtClean="0"/>
              <a:t>Flicker</a:t>
            </a:r>
            <a:r>
              <a:rPr lang="cs-CZ" sz="2000" dirty="0" smtClean="0"/>
              <a:t>/</a:t>
            </a:r>
            <a:r>
              <a:rPr lang="cs-CZ" sz="2000" dirty="0" err="1" smtClean="0"/>
              <a:t>FaB</a:t>
            </a:r>
            <a:endParaRPr lang="cs-CZ" sz="2000" dirty="0" smtClean="0"/>
          </a:p>
          <a:p>
            <a:r>
              <a:rPr lang="cs-CZ" sz="2000" dirty="0" smtClean="0"/>
              <a:t>Software </a:t>
            </a:r>
            <a:r>
              <a:rPr lang="cs-CZ" sz="2000" dirty="0" err="1" smtClean="0"/>
              <a:t>Hypothesis</a:t>
            </a:r>
            <a:endParaRPr lang="cs-CZ" sz="2000" dirty="0" smtClean="0"/>
          </a:p>
          <a:p>
            <a:endParaRPr lang="cs-CZ" sz="2400" dirty="0"/>
          </a:p>
        </p:txBody>
      </p:sp>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708920"/>
            <a:ext cx="560491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424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640960" cy="792088"/>
          </a:xfrm>
        </p:spPr>
        <p:txBody>
          <a:bodyPr/>
          <a:lstStyle/>
          <a:p>
            <a:r>
              <a:rPr lang="cs-CZ" dirty="0"/>
              <a:t>Náš výzkum</a:t>
            </a:r>
          </a:p>
        </p:txBody>
      </p:sp>
      <p:sp>
        <p:nvSpPr>
          <p:cNvPr id="3" name="Zástupný symbol pro obsah 2"/>
          <p:cNvSpPr>
            <a:spLocks noGrp="1"/>
          </p:cNvSpPr>
          <p:nvPr>
            <p:ph idx="1"/>
          </p:nvPr>
        </p:nvSpPr>
        <p:spPr>
          <a:xfrm>
            <a:off x="251520" y="1052736"/>
            <a:ext cx="8640960" cy="5544615"/>
          </a:xfrm>
        </p:spPr>
        <p:txBody>
          <a:bodyPr anchor="t">
            <a:normAutofit/>
          </a:bodyPr>
          <a:lstStyle/>
          <a:p>
            <a:r>
              <a:rPr lang="cs-CZ" sz="2400" dirty="0" err="1" smtClean="0"/>
              <a:t>Flicker</a:t>
            </a:r>
            <a:r>
              <a:rPr lang="cs-CZ" sz="2400" dirty="0" smtClean="0"/>
              <a:t> </a:t>
            </a:r>
            <a:r>
              <a:rPr lang="cs-CZ" sz="2400" dirty="0" err="1" smtClean="0"/>
              <a:t>paradigm</a:t>
            </a:r>
            <a:endParaRPr lang="cs-CZ" sz="2400" dirty="0"/>
          </a:p>
        </p:txBody>
      </p:sp>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28800"/>
            <a:ext cx="7056784" cy="5096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054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3212976"/>
            <a:ext cx="7467600" cy="634082"/>
          </a:xfrm>
        </p:spPr>
        <p:txBody>
          <a:bodyPr/>
          <a:lstStyle/>
          <a:p>
            <a:pPr algn="ctr"/>
            <a:r>
              <a:rPr lang="cs-CZ" dirty="0" smtClean="0"/>
              <a:t>Děkuji za pozornost</a:t>
            </a:r>
            <a:endParaRPr lang="cs-CZ" dirty="0"/>
          </a:p>
        </p:txBody>
      </p:sp>
    </p:spTree>
    <p:extLst>
      <p:ext uri="{BB962C8B-B14F-4D97-AF65-F5344CB8AC3E}">
        <p14:creationId xmlns:p14="http://schemas.microsoft.com/office/powerpoint/2010/main" val="2505723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Proč vnímáme rozdílně</a:t>
            </a:r>
            <a:endParaRPr lang="cs-CZ" dirty="0"/>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99592" y="2276872"/>
            <a:ext cx="7467600" cy="301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771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a:t>Proč vnímáme rozdílně</a:t>
            </a:r>
          </a:p>
        </p:txBody>
      </p:sp>
      <p:sp>
        <p:nvSpPr>
          <p:cNvPr id="3" name="Zástupný symbol pro obsah 2"/>
          <p:cNvSpPr>
            <a:spLocks noGrp="1"/>
          </p:cNvSpPr>
          <p:nvPr>
            <p:ph sz="quarter" idx="1"/>
          </p:nvPr>
        </p:nvSpPr>
        <p:spPr>
          <a:xfrm>
            <a:off x="457200" y="1052736"/>
            <a:ext cx="7467600" cy="5421216"/>
          </a:xfrm>
        </p:spPr>
        <p:txBody>
          <a:bodyPr/>
          <a:lstStyle/>
          <a:p>
            <a:r>
              <a:rPr lang="cs-CZ" b="1" dirty="0" smtClean="0"/>
              <a:t>2 skupiny faktorů</a:t>
            </a:r>
          </a:p>
          <a:p>
            <a:pPr marL="457200" indent="-457200">
              <a:buFont typeface="+mj-lt"/>
              <a:buAutoNum type="arabicPeriod"/>
            </a:pPr>
            <a:r>
              <a:rPr lang="cs-CZ" dirty="0" smtClean="0"/>
              <a:t>Role prostředí a zkušenosti</a:t>
            </a:r>
          </a:p>
          <a:p>
            <a:pPr marL="457200" indent="-457200">
              <a:buFont typeface="+mj-lt"/>
              <a:buAutoNum type="arabicPeriod"/>
            </a:pPr>
            <a:r>
              <a:rPr lang="cs-CZ" dirty="0" smtClean="0"/>
              <a:t>Sociální faktory</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505405"/>
            <a:ext cx="526737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08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31224" cy="994122"/>
          </a:xfrm>
        </p:spPr>
        <p:txBody>
          <a:bodyPr>
            <a:normAutofit fontScale="90000"/>
          </a:bodyPr>
          <a:lstStyle/>
          <a:p>
            <a:pPr algn="ctr"/>
            <a:r>
              <a:rPr lang="cs-CZ" dirty="0" smtClean="0"/>
              <a:t>Prostředí a zkušenosti s ním jako determinanty vnímání</a:t>
            </a:r>
            <a:endParaRPr lang="cs-CZ" dirty="0"/>
          </a:p>
        </p:txBody>
      </p:sp>
      <p:sp>
        <p:nvSpPr>
          <p:cNvPr id="3" name="Zástupný symbol pro obsah 2"/>
          <p:cNvSpPr>
            <a:spLocks noGrp="1"/>
          </p:cNvSpPr>
          <p:nvPr>
            <p:ph sz="quarter" idx="1"/>
          </p:nvPr>
        </p:nvSpPr>
        <p:spPr>
          <a:xfrm>
            <a:off x="395536" y="1412776"/>
            <a:ext cx="8136904" cy="5205192"/>
          </a:xfrm>
        </p:spPr>
        <p:txBody>
          <a:bodyPr/>
          <a:lstStyle/>
          <a:p>
            <a:r>
              <a:rPr lang="cs-CZ" dirty="0" smtClean="0"/>
              <a:t>Faktor kognitivní zátěže: </a:t>
            </a:r>
          </a:p>
          <a:p>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04999"/>
            <a:ext cx="6336704" cy="482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79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31224" cy="994122"/>
          </a:xfrm>
        </p:spPr>
        <p:txBody>
          <a:bodyPr>
            <a:normAutofit fontScale="90000"/>
          </a:bodyPr>
          <a:lstStyle/>
          <a:p>
            <a:pPr algn="ctr"/>
            <a:r>
              <a:rPr lang="cs-CZ" dirty="0" smtClean="0"/>
              <a:t>Prostředí a zkušenosti s ním jako determinanty vnímání</a:t>
            </a:r>
            <a:endParaRPr lang="cs-CZ" dirty="0"/>
          </a:p>
        </p:txBody>
      </p:sp>
      <p:sp>
        <p:nvSpPr>
          <p:cNvPr id="3" name="Zástupný symbol pro obsah 2"/>
          <p:cNvSpPr>
            <a:spLocks noGrp="1"/>
          </p:cNvSpPr>
          <p:nvPr>
            <p:ph sz="quarter" idx="1"/>
          </p:nvPr>
        </p:nvSpPr>
        <p:spPr>
          <a:xfrm>
            <a:off x="395536" y="1412776"/>
            <a:ext cx="8136904" cy="5205192"/>
          </a:xfrm>
        </p:spPr>
        <p:txBody>
          <a:bodyPr/>
          <a:lstStyle/>
          <a:p>
            <a:r>
              <a:rPr lang="cs-CZ" b="1" dirty="0" smtClean="0"/>
              <a:t>Percepční sety:</a:t>
            </a:r>
            <a:r>
              <a:rPr lang="cs-CZ" dirty="0" smtClean="0"/>
              <a:t> percepční očekávání, některé interpretace impulzů mají větší šanci se vytvořit než interpretace jiné.</a:t>
            </a:r>
          </a:p>
          <a:p>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636912"/>
            <a:ext cx="532771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53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31224" cy="994122"/>
          </a:xfrm>
        </p:spPr>
        <p:txBody>
          <a:bodyPr>
            <a:normAutofit fontScale="90000"/>
          </a:bodyPr>
          <a:lstStyle/>
          <a:p>
            <a:pPr algn="ctr"/>
            <a:r>
              <a:rPr lang="cs-CZ" dirty="0" smtClean="0"/>
              <a:t>Prostředí a zkušenosti s ním jako determinanty vnímání</a:t>
            </a:r>
            <a:endParaRPr lang="cs-CZ" dirty="0"/>
          </a:p>
        </p:txBody>
      </p:sp>
      <p:sp>
        <p:nvSpPr>
          <p:cNvPr id="3" name="Zástupný symbol pro obsah 2"/>
          <p:cNvSpPr>
            <a:spLocks noGrp="1"/>
          </p:cNvSpPr>
          <p:nvPr>
            <p:ph sz="quarter" idx="1"/>
          </p:nvPr>
        </p:nvSpPr>
        <p:spPr>
          <a:xfrm>
            <a:off x="395536" y="1412776"/>
            <a:ext cx="8136904" cy="5205192"/>
          </a:xfrm>
        </p:spPr>
        <p:txBody>
          <a:bodyPr/>
          <a:lstStyle/>
          <a:p>
            <a:r>
              <a:rPr lang="cs-CZ" b="1" dirty="0" smtClean="0"/>
              <a:t>Percepční sety: </a:t>
            </a:r>
            <a:r>
              <a:rPr lang="cs-CZ" dirty="0" err="1" smtClean="0"/>
              <a:t>Blakemore</a:t>
            </a:r>
            <a:r>
              <a:rPr lang="cs-CZ" dirty="0" smtClean="0"/>
              <a:t>, Cooper (1970)</a:t>
            </a:r>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r>
              <a:rPr lang="cs-CZ" sz="2000" dirty="0">
                <a:hlinkClick r:id="rId2"/>
              </a:rPr>
              <a:t>https://</a:t>
            </a:r>
            <a:r>
              <a:rPr lang="cs-CZ" sz="2000" dirty="0" smtClean="0">
                <a:hlinkClick r:id="rId2"/>
              </a:rPr>
              <a:t>www.youtube.com/watch?v=QzkMo45pcUo</a:t>
            </a:r>
            <a:endParaRPr lang="cs-CZ" sz="2000" dirty="0" smtClean="0"/>
          </a:p>
          <a:p>
            <a:endParaRPr lang="cs-CZ" dirty="0" smtClean="0"/>
          </a:p>
          <a:p>
            <a:endParaRPr lang="cs-CZ"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76602"/>
            <a:ext cx="5256584" cy="394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476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31224" cy="994122"/>
          </a:xfrm>
        </p:spPr>
        <p:txBody>
          <a:bodyPr>
            <a:normAutofit fontScale="90000"/>
          </a:bodyPr>
          <a:lstStyle/>
          <a:p>
            <a:pPr algn="ctr"/>
            <a:r>
              <a:rPr lang="cs-CZ" dirty="0" smtClean="0"/>
              <a:t>Prostředí a zkušenosti s ním jako determinanty vnímání</a:t>
            </a:r>
            <a:endParaRPr lang="cs-CZ" dirty="0"/>
          </a:p>
        </p:txBody>
      </p:sp>
      <p:sp>
        <p:nvSpPr>
          <p:cNvPr id="3" name="Zástupný symbol pro obsah 2"/>
          <p:cNvSpPr>
            <a:spLocks noGrp="1"/>
          </p:cNvSpPr>
          <p:nvPr>
            <p:ph sz="quarter" idx="1"/>
          </p:nvPr>
        </p:nvSpPr>
        <p:spPr>
          <a:xfrm>
            <a:off x="395536" y="1412776"/>
            <a:ext cx="8136904" cy="5205192"/>
          </a:xfrm>
        </p:spPr>
        <p:txBody>
          <a:bodyPr/>
          <a:lstStyle/>
          <a:p>
            <a:pPr marL="0" indent="0" algn="ctr">
              <a:buNone/>
            </a:pPr>
            <a:r>
              <a:rPr lang="cs-CZ" sz="3200" dirty="0" smtClean="0"/>
              <a:t>Rozdílné prostředí </a:t>
            </a:r>
          </a:p>
          <a:p>
            <a:pPr marL="0" indent="0" algn="ctr">
              <a:buNone/>
            </a:pPr>
            <a:r>
              <a:rPr lang="cs-CZ" sz="3200" dirty="0" smtClean="0"/>
              <a:t>= </a:t>
            </a:r>
          </a:p>
          <a:p>
            <a:pPr marL="0" indent="0" algn="ctr">
              <a:buNone/>
            </a:pPr>
            <a:r>
              <a:rPr lang="cs-CZ" sz="3200" dirty="0" smtClean="0"/>
              <a:t>rozdílné zkušenosti </a:t>
            </a:r>
          </a:p>
          <a:p>
            <a:pPr marL="0" indent="0" algn="ctr">
              <a:buNone/>
            </a:pPr>
            <a:r>
              <a:rPr lang="cs-CZ" sz="3200" dirty="0" smtClean="0"/>
              <a:t>= </a:t>
            </a:r>
          </a:p>
          <a:p>
            <a:pPr marL="0" indent="0" algn="ctr">
              <a:buNone/>
            </a:pPr>
            <a:r>
              <a:rPr lang="cs-CZ" sz="3200" dirty="0" smtClean="0"/>
              <a:t>rozdílná percepční očekávání </a:t>
            </a:r>
          </a:p>
          <a:p>
            <a:pPr marL="0" indent="0" algn="ctr">
              <a:buNone/>
            </a:pPr>
            <a:r>
              <a:rPr lang="cs-CZ" sz="3200" dirty="0" smtClean="0"/>
              <a:t>= </a:t>
            </a:r>
          </a:p>
          <a:p>
            <a:pPr marL="0" indent="0" algn="ctr">
              <a:buNone/>
            </a:pPr>
            <a:r>
              <a:rPr lang="cs-CZ" sz="3200" dirty="0" smtClean="0"/>
              <a:t>rozdílné vnímání světa okolo</a:t>
            </a:r>
          </a:p>
          <a:p>
            <a:endParaRPr lang="cs-CZ" dirty="0"/>
          </a:p>
        </p:txBody>
      </p:sp>
    </p:spTree>
    <p:extLst>
      <p:ext uri="{BB962C8B-B14F-4D97-AF65-F5344CB8AC3E}">
        <p14:creationId xmlns:p14="http://schemas.microsoft.com/office/powerpoint/2010/main" val="15113304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1482</TotalTime>
  <Words>1467</Words>
  <Application>Microsoft Office PowerPoint</Application>
  <PresentationFormat>Předvádění na obrazovce (4:3)</PresentationFormat>
  <Paragraphs>236</Paragraphs>
  <Slides>37</Slides>
  <Notes>14</Notes>
  <HiddenSlides>0</HiddenSlides>
  <MMClips>0</MMClips>
  <ScaleCrop>false</ScaleCrop>
  <HeadingPairs>
    <vt:vector size="4" baseType="variant">
      <vt:variant>
        <vt:lpstr>Motiv</vt:lpstr>
      </vt:variant>
      <vt:variant>
        <vt:i4>1</vt:i4>
      </vt:variant>
      <vt:variant>
        <vt:lpstr>Nadpisy snímků</vt:lpstr>
      </vt:variant>
      <vt:variant>
        <vt:i4>37</vt:i4>
      </vt:variant>
    </vt:vector>
  </HeadingPairs>
  <TitlesOfParts>
    <vt:vector size="38" baseType="lpstr">
      <vt:lpstr>Arkýř</vt:lpstr>
      <vt:lpstr>Interkulturní rozdíly ve vizuální percepci</vt:lpstr>
      <vt:lpstr>Co je to interkulturní psychologie?</vt:lpstr>
      <vt:lpstr>Proč různé kultury vnímají různě</vt:lpstr>
      <vt:lpstr>Proč vnímáme rozdílně</vt:lpstr>
      <vt:lpstr>Proč vnímáme rozdílně</vt:lpstr>
      <vt:lpstr>Prostředí a zkušenosti s ním jako determinanty vnímání</vt:lpstr>
      <vt:lpstr>Prostředí a zkušenosti s ním jako determinanty vnímání</vt:lpstr>
      <vt:lpstr>Prostředí a zkušenosti s ním jako determinanty vnímání</vt:lpstr>
      <vt:lpstr>Prostředí a zkušenosti s ním jako determinanty vnímání</vt:lpstr>
      <vt:lpstr>Oblasti výzkumu percepce v interkulturním kontextu</vt:lpstr>
      <vt:lpstr>Prehistorie výzkumů zrakové percepce</vt:lpstr>
      <vt:lpstr>Prehistorie výzkumů zrakové percepce</vt:lpstr>
      <vt:lpstr>Prehistorie výzkumů zrakové percepce</vt:lpstr>
      <vt:lpstr>Prehistorie výzkumů zrakové percepce</vt:lpstr>
      <vt:lpstr>Prehistorie výzkumů zrakové percepce</vt:lpstr>
      <vt:lpstr>Prehistorie výzkumů zrakové percepce</vt:lpstr>
      <vt:lpstr>Prehistorie výzkumů zrakové percepce</vt:lpstr>
      <vt:lpstr>Prehistorie výzkumů zrakové percepce</vt:lpstr>
      <vt:lpstr>Prehistorie výzkumů zrakové percepce</vt:lpstr>
      <vt:lpstr>Prezentace aplikace PowerPoint</vt:lpstr>
      <vt:lpstr>Prezentace aplikace PowerPoint</vt:lpstr>
      <vt:lpstr>Prezentace aplikace PowerPoint</vt:lpstr>
      <vt:lpstr>Prezentace aplikace PowerPoint</vt:lpstr>
      <vt:lpstr>Sociální faktory ve zrakovém vnímání</vt:lpstr>
      <vt:lpstr>Závislost a nezávislost na poli</vt:lpstr>
      <vt:lpstr>Závislost a nezávislost na poli</vt:lpstr>
      <vt:lpstr>Závislost a nezávislost na poli</vt:lpstr>
      <vt:lpstr>Moderní teorie</vt:lpstr>
      <vt:lpstr>Holistický a analytický kognitivní styl (Nisbett)</vt:lpstr>
      <vt:lpstr>Holistický a analytický kognitivní styl (Nisbett)</vt:lpstr>
      <vt:lpstr>Rozdíly mezi východem a západem</vt:lpstr>
      <vt:lpstr>Rozdíly mezi východem a západem</vt:lpstr>
      <vt:lpstr>Náš výzkum</vt:lpstr>
      <vt:lpstr>Paradigma: Pozornost věnovaná objektu vs. pozadí</vt:lpstr>
      <vt:lpstr>Náš výzkum</vt:lpstr>
      <vt:lpstr>Náš výzkum</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uzivatel</dc:creator>
  <cp:lastModifiedBy>uzivatel</cp:lastModifiedBy>
  <cp:revision>30</cp:revision>
  <dcterms:created xsi:type="dcterms:W3CDTF">2014-11-10T09:04:58Z</dcterms:created>
  <dcterms:modified xsi:type="dcterms:W3CDTF">2014-11-19T16:11:25Z</dcterms:modified>
</cp:coreProperties>
</file>