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1" r:id="rId10"/>
    <p:sldId id="279" r:id="rId11"/>
    <p:sldId id="280" r:id="rId12"/>
    <p:sldId id="281" r:id="rId13"/>
    <p:sldId id="282" r:id="rId14"/>
    <p:sldId id="257" r:id="rId15"/>
    <p:sldId id="258" r:id="rId16"/>
    <p:sldId id="259" r:id="rId17"/>
    <p:sldId id="261" r:id="rId18"/>
    <p:sldId id="262" r:id="rId19"/>
    <p:sldId id="263" r:id="rId20"/>
    <p:sldId id="331" r:id="rId21"/>
    <p:sldId id="266" r:id="rId22"/>
    <p:sldId id="265" r:id="rId23"/>
    <p:sldId id="267" r:id="rId24"/>
    <p:sldId id="264" r:id="rId25"/>
    <p:sldId id="268" r:id="rId26"/>
    <p:sldId id="270" r:id="rId27"/>
    <p:sldId id="269" r:id="rId28"/>
    <p:sldId id="271" r:id="rId29"/>
    <p:sldId id="274" r:id="rId30"/>
    <p:sldId id="273" r:id="rId31"/>
    <p:sldId id="275" r:id="rId32"/>
    <p:sldId id="276" r:id="rId33"/>
    <p:sldId id="272" r:id="rId34"/>
    <p:sldId id="277" r:id="rId35"/>
    <p:sldId id="278" r:id="rId36"/>
    <p:sldId id="292" r:id="rId37"/>
    <p:sldId id="293" r:id="rId38"/>
    <p:sldId id="294" r:id="rId39"/>
    <p:sldId id="297" r:id="rId40"/>
    <p:sldId id="298" r:id="rId41"/>
    <p:sldId id="299" r:id="rId42"/>
    <p:sldId id="306" r:id="rId43"/>
    <p:sldId id="308" r:id="rId44"/>
    <p:sldId id="307" r:id="rId45"/>
    <p:sldId id="309" r:id="rId46"/>
    <p:sldId id="310" r:id="rId47"/>
    <p:sldId id="311" r:id="rId48"/>
    <p:sldId id="312" r:id="rId49"/>
    <p:sldId id="313" r:id="rId50"/>
    <p:sldId id="314" r:id="rId51"/>
    <p:sldId id="315" r:id="rId52"/>
    <p:sldId id="295" r:id="rId53"/>
    <p:sldId id="330" r:id="rId54"/>
    <p:sldId id="296" r:id="rId55"/>
    <p:sldId id="318" r:id="rId56"/>
    <p:sldId id="319" r:id="rId57"/>
    <p:sldId id="320" r:id="rId58"/>
    <p:sldId id="321" r:id="rId59"/>
    <p:sldId id="322" r:id="rId60"/>
    <p:sldId id="323" r:id="rId61"/>
    <p:sldId id="324" r:id="rId62"/>
    <p:sldId id="325" r:id="rId63"/>
    <p:sldId id="326" r:id="rId64"/>
    <p:sldId id="317" r:id="rId65"/>
    <p:sldId id="316" r:id="rId66"/>
    <p:sldId id="327" r:id="rId67"/>
    <p:sldId id="328" r:id="rId68"/>
    <p:sldId id="329" r:id="rId6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9230B-064B-40BC-85C4-5113B75B04C4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8B93F-73BB-4C95-AB93-0C136A5FC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/>
          <a:lstStyle/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Argument v psychológii ako vedeckom odbore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Vychádza z predpokladu, že </a:t>
            </a:r>
            <a:r>
              <a:rPr lang="sk-SK" b="1" dirty="0" smtClean="0"/>
              <a:t>premisy</a:t>
            </a:r>
            <a:r>
              <a:rPr lang="sk-SK" dirty="0" smtClean="0"/>
              <a:t> sú pravdivé 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Vychádza z predpokladu, že </a:t>
            </a:r>
            <a:r>
              <a:rPr lang="sk-SK" b="1" dirty="0" smtClean="0"/>
              <a:t>premisy</a:t>
            </a:r>
            <a:r>
              <a:rPr lang="sk-SK" dirty="0" smtClean="0"/>
              <a:t> sú pravdivé </a:t>
            </a:r>
          </a:p>
          <a:p>
            <a:r>
              <a:rPr lang="sk-SK" dirty="0" smtClean="0"/>
              <a:t>Pri zachovaní </a:t>
            </a:r>
            <a:r>
              <a:rPr lang="sk-SK" b="1" dirty="0" smtClean="0"/>
              <a:t>formálnej správnosti</a:t>
            </a:r>
            <a:r>
              <a:rPr lang="sk-SK" dirty="0" smtClean="0"/>
              <a:t> je pravdivý aj záver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Vychádza z predpokladu, že </a:t>
            </a:r>
            <a:r>
              <a:rPr lang="sk-SK" b="1" dirty="0" smtClean="0"/>
              <a:t>premisy</a:t>
            </a:r>
            <a:r>
              <a:rPr lang="sk-SK" dirty="0" smtClean="0"/>
              <a:t> sú pravdivé </a:t>
            </a:r>
          </a:p>
          <a:p>
            <a:r>
              <a:rPr lang="sk-SK" dirty="0" smtClean="0"/>
              <a:t>Pri zachovaní </a:t>
            </a:r>
            <a:r>
              <a:rPr lang="sk-SK" b="1" dirty="0" smtClean="0"/>
              <a:t>formálnej správnosti</a:t>
            </a:r>
            <a:r>
              <a:rPr lang="sk-SK" dirty="0" smtClean="0"/>
              <a:t> je pravdivý aj záver</a:t>
            </a:r>
          </a:p>
          <a:p>
            <a:r>
              <a:rPr lang="sk-SK" b="1" dirty="0" smtClean="0"/>
              <a:t>Ako je to vo vede...?</a:t>
            </a:r>
            <a:endParaRPr lang="en-GB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Základ empirickej vedy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Základ empirickej vedy</a:t>
            </a:r>
          </a:p>
          <a:p>
            <a:r>
              <a:rPr lang="sk-SK" dirty="0" smtClean="0"/>
              <a:t>Podávame dôkazy o tom, že niečo je </a:t>
            </a:r>
            <a:r>
              <a:rPr lang="sk-SK" b="1" dirty="0" smtClean="0"/>
              <a:t>pravdepodobne pravda</a:t>
            </a:r>
            <a:r>
              <a:rPr lang="sk-SK" dirty="0" smtClean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Základ empirickej vedy</a:t>
            </a:r>
          </a:p>
          <a:p>
            <a:r>
              <a:rPr lang="sk-SK" dirty="0" smtClean="0"/>
              <a:t>Podávame dôkazy o tom, že niečo je </a:t>
            </a:r>
            <a:r>
              <a:rPr lang="sk-SK" b="1" dirty="0" smtClean="0"/>
              <a:t>pravdepodobne pravda</a:t>
            </a:r>
            <a:r>
              <a:rPr lang="sk-SK" dirty="0" smtClean="0"/>
              <a:t> </a:t>
            </a:r>
          </a:p>
          <a:p>
            <a:r>
              <a:rPr lang="sk-SK" b="1" dirty="0" smtClean="0"/>
              <a:t>Prečo nie je možné vedeckým skúmaním zistiť, či je niečo skutočne pravda...?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Základ empirickej vedy</a:t>
            </a:r>
          </a:p>
          <a:p>
            <a:r>
              <a:rPr lang="sk-SK" dirty="0" smtClean="0"/>
              <a:t>Podávame dôkazy o tom, že niečo je </a:t>
            </a:r>
            <a:r>
              <a:rPr lang="sk-SK" b="1" dirty="0" smtClean="0"/>
              <a:t>pravdepodobne pravda</a:t>
            </a:r>
            <a:r>
              <a:rPr lang="sk-SK" dirty="0" smtClean="0"/>
              <a:t> </a:t>
            </a:r>
          </a:p>
          <a:p>
            <a:r>
              <a:rPr lang="sk-SK" b="1" dirty="0" smtClean="0"/>
              <a:t>Prečo nie je možné vedeckým skúmaním zistiť, či je niečo skutočne pravda...?</a:t>
            </a:r>
            <a:endParaRPr lang="sk-SK" dirty="0" smtClean="0"/>
          </a:p>
          <a:p>
            <a:r>
              <a:rPr lang="sk-SK" dirty="0" smtClean="0"/>
              <a:t>Pretože vyvodzujeme z určitého počtu pozorovaní a tento počet je obmedzený...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Základ empirickej vedy</a:t>
            </a:r>
          </a:p>
          <a:p>
            <a:r>
              <a:rPr lang="sk-SK" dirty="0" smtClean="0"/>
              <a:t>Podávame dôkazy o tom, že niečo je </a:t>
            </a:r>
            <a:r>
              <a:rPr lang="sk-SK" b="1" dirty="0" smtClean="0"/>
              <a:t>pravdepodobne pravda</a:t>
            </a:r>
            <a:r>
              <a:rPr lang="sk-SK" dirty="0" smtClean="0"/>
              <a:t> </a:t>
            </a:r>
          </a:p>
          <a:p>
            <a:r>
              <a:rPr lang="sk-SK" dirty="0" smtClean="0"/>
              <a:t>Prečo nie je možné vedeckým skúmaním zistiť, či je niečo skutočne pravda...?</a:t>
            </a:r>
          </a:p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Prečo je napriek tomu lepšie skúmať než neskúmať...?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vo vede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Odborné poznanie je založené na kvalitnej argumentácii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i="1" dirty="0" smtClean="0"/>
              <a:t>Pri každom type uvádzam príklad daného typu usudzovania, ktorý ale neviedol k pravdivému záveru. Skúste za zamyslieť nad tým, prečo tomu bolo tak. </a:t>
            </a:r>
          </a:p>
          <a:p>
            <a:pPr>
              <a:buNone/>
            </a:pPr>
            <a:r>
              <a:rPr lang="sk-SK" i="1" dirty="0" smtClean="0"/>
              <a:t>Takýmto spôsobom dospejete prirodzene k tomu, aké nástrahy číhajú na </a:t>
            </a:r>
            <a:r>
              <a:rPr lang="sk-SK" i="1" dirty="0" err="1" smtClean="0"/>
              <a:t>výskumníka-odborníka</a:t>
            </a:r>
            <a:r>
              <a:rPr lang="sk-SK" i="1" dirty="0" smtClean="0"/>
              <a:t> a čo konkrétne musíme pri vedeckom bádaní zohľadňovať.</a:t>
            </a:r>
            <a:endParaRPr lang="sk-SK" i="1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Generalizácia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Generalizácia</a:t>
            </a:r>
            <a:endParaRPr lang="sk-SK" dirty="0" smtClean="0"/>
          </a:p>
          <a:p>
            <a:r>
              <a:rPr lang="sk-SK" dirty="0" smtClean="0"/>
              <a:t>„Všetky labute, ktoré som videl, boli biele. Preto je pravdepodobné, že všetky labute sú biele.“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Generalizácia</a:t>
            </a:r>
            <a:endParaRPr lang="sk-SK" dirty="0" smtClean="0"/>
          </a:p>
          <a:p>
            <a:r>
              <a:rPr lang="sk-SK" dirty="0" smtClean="0"/>
              <a:t>„Všetky labute, ktoré som videl, boli biele. Preto je pravdepodobné, že všetky labute sú biele.“</a:t>
            </a:r>
          </a:p>
          <a:p>
            <a:r>
              <a:rPr lang="sk-SK" b="1" dirty="0" smtClean="0"/>
              <a:t>Vo vede: </a:t>
            </a:r>
            <a:r>
              <a:rPr lang="sk-SK" dirty="0" smtClean="0"/>
              <a:t>Usudzovanie z vzorky na populáciu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Jednoduchá indukcia </a:t>
            </a:r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Jednoduchá indukcia </a:t>
            </a:r>
            <a:endParaRPr lang="sk-SK" dirty="0" smtClean="0"/>
          </a:p>
          <a:p>
            <a:r>
              <a:rPr lang="sk-SK" dirty="0" smtClean="0"/>
              <a:t>„Ak má 40% obyvateľov Brna, ktorých poznám, psa, u Michala, ktorý tiež býva v Brne, je 40% pravdepodobnosť, že vlastní psa.“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Jednoduchá indukcia </a:t>
            </a:r>
            <a:endParaRPr lang="sk-SK" dirty="0" smtClean="0"/>
          </a:p>
          <a:p>
            <a:r>
              <a:rPr lang="sk-SK" dirty="0" smtClean="0"/>
              <a:t>„Ak má 40% obyvateľov Brna, ktorých poznám, psa, u Michala, ktorý tiež býva v Brne, je 40% pravdepodobnosť, že vlastní psa.“</a:t>
            </a:r>
          </a:p>
          <a:p>
            <a:r>
              <a:rPr lang="sk-SK" b="1" dirty="0" smtClean="0"/>
              <a:t>Vo vede:</a:t>
            </a:r>
            <a:r>
              <a:rPr lang="sk-SK" dirty="0" smtClean="0"/>
              <a:t> usudzovanie z vzorky na jednotlivca</a:t>
            </a:r>
            <a:endParaRPr lang="sk-SK" b="1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Analógia </a:t>
            </a:r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Analógia</a:t>
            </a:r>
          </a:p>
          <a:p>
            <a:r>
              <a:rPr lang="sk-SK" dirty="0" smtClean="0"/>
              <a:t>„Počítač A </a:t>
            </a:r>
            <a:r>
              <a:rPr lang="sk-SK" dirty="0" err="1" smtClean="0"/>
              <a:t>a</a:t>
            </a:r>
            <a:r>
              <a:rPr lang="sk-SK" dirty="0" smtClean="0"/>
              <a:t> počítač B majú podobný operačný systém, podobnú veľkosť a podobný procesor. Počítač A je drahý. To znamená, že počítač B bude pravdepodobne tiež drahý.“</a:t>
            </a:r>
            <a:r>
              <a:rPr lang="sk-SK" b="1" dirty="0" smtClean="0"/>
              <a:t> </a:t>
            </a:r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Analógia</a:t>
            </a:r>
          </a:p>
          <a:p>
            <a:r>
              <a:rPr lang="sk-SK" dirty="0" smtClean="0"/>
              <a:t>„Počítač A </a:t>
            </a:r>
            <a:r>
              <a:rPr lang="sk-SK" dirty="0" err="1" smtClean="0"/>
              <a:t>a</a:t>
            </a:r>
            <a:r>
              <a:rPr lang="sk-SK" dirty="0" smtClean="0"/>
              <a:t> počítač B majú podobný operačný systém, podobnú veľkosť a podobný procesor. Počítač A je drahý. To znamená, že počítač B bude pravdepodobne tiež drahý.“</a:t>
            </a:r>
            <a:r>
              <a:rPr lang="sk-SK" b="1" dirty="0" smtClean="0"/>
              <a:t> </a:t>
            </a:r>
          </a:p>
          <a:p>
            <a:r>
              <a:rPr lang="sk-SK" b="1" dirty="0" smtClean="0"/>
              <a:t>Vo vede:</a:t>
            </a:r>
            <a:r>
              <a:rPr lang="sk-SK" dirty="0" smtClean="0"/>
              <a:t> Usudzovanie na vlastnosti vzorky/jednotlivca na základe vzťahov zistených na inej vzorke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vo vede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Odborné poznanie je založené na kvalitnej argumentácii</a:t>
            </a:r>
          </a:p>
          <a:p>
            <a:r>
              <a:rPr lang="sk-SK" dirty="0" smtClean="0"/>
              <a:t>Ak sa nepodáva argument, ide o...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Usudzovanie kauzality </a:t>
            </a:r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Usudzovanie kauzality</a:t>
            </a:r>
          </a:p>
          <a:p>
            <a:r>
              <a:rPr lang="sk-SK" dirty="0" smtClean="0"/>
              <a:t>„Jesenné počasie obvykle prichádza po začiatku školského roka. To znamená, že začiatok školského roka spôsobuje, že sa pokazí počasie.“ </a:t>
            </a:r>
            <a:r>
              <a:rPr lang="sk-SK" b="1" dirty="0" smtClean="0"/>
              <a:t> </a:t>
            </a:r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Usudzovanie kauzality</a:t>
            </a:r>
          </a:p>
          <a:p>
            <a:r>
              <a:rPr lang="sk-SK" dirty="0" smtClean="0"/>
              <a:t>„Jesenné počasie obvykle prichádza po začiatku školského roka. To znamená, že začiatok školského roka spôsobuje, že sa pokazí počasie.“ </a:t>
            </a:r>
            <a:r>
              <a:rPr lang="sk-SK" b="1" dirty="0" smtClean="0"/>
              <a:t> </a:t>
            </a:r>
          </a:p>
          <a:p>
            <a:r>
              <a:rPr lang="sk-SK" b="1" dirty="0" smtClean="0"/>
              <a:t>Vo vede:</a:t>
            </a:r>
            <a:r>
              <a:rPr lang="sk-SK" dirty="0" smtClean="0"/>
              <a:t> usudzovanie príčinnosti na základe spoločného výskytu, časovej následnosti a vyradenia iných faktorov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Predikcia </a:t>
            </a:r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Predikcia</a:t>
            </a:r>
          </a:p>
          <a:p>
            <a:r>
              <a:rPr lang="sk-SK" dirty="0" smtClean="0"/>
              <a:t>„Babička mi pri 30 z </a:t>
            </a:r>
            <a:r>
              <a:rPr lang="sk-SK" dirty="0"/>
              <a:t>5</a:t>
            </a:r>
            <a:r>
              <a:rPr lang="sk-SK" dirty="0" smtClean="0"/>
              <a:t>0 návštev doniesla lízanku. Preto je pravdepodobné, že mi aj nabudúce s 60%  pravdepodobnosťou prinesie lízanku.“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Induktívne usudzovanie - typy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Predikcia</a:t>
            </a:r>
          </a:p>
          <a:p>
            <a:r>
              <a:rPr lang="sk-SK" dirty="0" smtClean="0"/>
              <a:t>„Babička mi pri 30 z </a:t>
            </a:r>
            <a:r>
              <a:rPr lang="sk-SK" dirty="0"/>
              <a:t>5</a:t>
            </a:r>
            <a:r>
              <a:rPr lang="sk-SK" dirty="0" smtClean="0"/>
              <a:t>0 návštev doniesla lízanku. Preto je pravdepodobné, že mi aj nabudúce s 60%  pravdepodobnosťou prinesie lízanku.“</a:t>
            </a:r>
          </a:p>
          <a:p>
            <a:r>
              <a:rPr lang="sk-SK" b="1" dirty="0" smtClean="0"/>
              <a:t>Vo vede:</a:t>
            </a:r>
            <a:r>
              <a:rPr lang="sk-SK" dirty="0" smtClean="0"/>
              <a:t> Usudzovanie na budúci výkon/vlastnosti jedinca z výskytu v populácii</a:t>
            </a:r>
            <a:endParaRPr lang="sk-SK" b="1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Má vo vede miesto deduktívne usudzovanie...?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Deduktívne usudzovanie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Má vo vede miesto deduktívne usudzovanie...?</a:t>
            </a:r>
            <a:endParaRPr lang="sk-SK" dirty="0" smtClean="0"/>
          </a:p>
          <a:p>
            <a:r>
              <a:rPr lang="sk-SK" dirty="0" smtClean="0"/>
              <a:t>Definície a teoretické postuláty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sk-SK" b="1" dirty="0" smtClean="0"/>
              <a:t>Odborná </a:t>
            </a:r>
            <a:r>
              <a:rPr lang="sk-SK" b="1" dirty="0"/>
              <a:t>a</a:t>
            </a:r>
            <a:r>
              <a:rPr lang="sk-SK" b="1" dirty="0" smtClean="0"/>
              <a:t>rgumentácia v praxi</a:t>
            </a:r>
            <a:endParaRPr lang="en-GB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Typy zdrojů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Primární zdroje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Sekundární zdroje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Terciární zdroje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Jeden zdroj může být zároveň primární, sekundární i terciární, podle konkrétní informace, kterou z něj čerpáme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vo vede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Odborné poznanie je založené na kvalitnej argumentácii</a:t>
            </a:r>
          </a:p>
          <a:p>
            <a:r>
              <a:rPr lang="sk-SK" dirty="0" smtClean="0"/>
              <a:t>Ak sa nepodáva argument, ide o...</a:t>
            </a:r>
          </a:p>
          <a:p>
            <a:r>
              <a:rPr lang="sk-SK" i="1" dirty="0" smtClean="0"/>
              <a:t>...konštatovanie faktov?</a:t>
            </a:r>
            <a:endParaRPr lang="en-GB" i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Primární zdroje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Originální záznam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myšlenky nebo empirických výsledků studie publikovaný v období vzniku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Typické příklady: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Odborný empirický článek (výzkumná studie)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Monografie (originální teorie / výzkum)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Diplomová / dizertační práce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Originální nepublikovaný záznam studie atd.</a:t>
            </a:r>
            <a:endParaRPr kumimoji="0" lang="cs-CZ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Primární</a:t>
            </a:r>
            <a:r>
              <a:rPr lang="sk-SK" b="1" dirty="0" smtClean="0"/>
              <a:t> </a:t>
            </a:r>
            <a:r>
              <a:rPr lang="sk-SK" b="1" dirty="0" err="1" smtClean="0"/>
              <a:t>informáce</a:t>
            </a:r>
            <a:r>
              <a:rPr lang="sk-SK" b="1" dirty="0" smtClean="0"/>
              <a:t> – </a:t>
            </a:r>
            <a:r>
              <a:rPr lang="sk-SK" b="1" dirty="0" err="1" smtClean="0"/>
              <a:t>primární</a:t>
            </a:r>
            <a:r>
              <a:rPr lang="sk-SK" b="1" dirty="0" smtClean="0"/>
              <a:t> zdroj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Empirické výsledky</a:t>
            </a:r>
          </a:p>
          <a:p>
            <a:r>
              <a:rPr lang="sk-SK" dirty="0" err="1" smtClean="0"/>
              <a:t>Interpretace</a:t>
            </a:r>
            <a:r>
              <a:rPr lang="sk-SK" dirty="0" smtClean="0"/>
              <a:t> </a:t>
            </a:r>
            <a:r>
              <a:rPr lang="sk-SK" dirty="0" err="1" smtClean="0"/>
              <a:t>výsledků</a:t>
            </a:r>
            <a:endParaRPr lang="sk-SK" dirty="0" smtClean="0"/>
          </a:p>
          <a:p>
            <a:r>
              <a:rPr lang="sk-SK" dirty="0" err="1"/>
              <a:t>S</a:t>
            </a:r>
            <a:r>
              <a:rPr lang="sk-SK" dirty="0" err="1" smtClean="0"/>
              <a:t>pecifické</a:t>
            </a:r>
            <a:r>
              <a:rPr lang="sk-SK" dirty="0" smtClean="0"/>
              <a:t> postupy, </a:t>
            </a:r>
            <a:r>
              <a:rPr lang="sk-SK" dirty="0" err="1" smtClean="0"/>
              <a:t>metody</a:t>
            </a:r>
            <a:r>
              <a:rPr lang="sk-SK" dirty="0" smtClean="0"/>
              <a:t>, </a:t>
            </a:r>
            <a:r>
              <a:rPr lang="sk-SK" dirty="0" err="1" smtClean="0"/>
              <a:t>definice</a:t>
            </a:r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Primární</a:t>
            </a:r>
            <a:r>
              <a:rPr lang="sk-SK" b="1" dirty="0" smtClean="0"/>
              <a:t> zdroje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Kromě</a:t>
            </a:r>
            <a:r>
              <a:rPr lang="sk-SK" dirty="0" smtClean="0"/>
              <a:t> </a:t>
            </a:r>
            <a:r>
              <a:rPr lang="sk-SK" dirty="0" err="1" smtClean="0"/>
              <a:t>vlastního</a:t>
            </a:r>
            <a:r>
              <a:rPr lang="sk-SK" dirty="0" smtClean="0"/>
              <a:t> </a:t>
            </a:r>
            <a:r>
              <a:rPr lang="sk-SK" dirty="0" err="1" smtClean="0"/>
              <a:t>originálního</a:t>
            </a:r>
            <a:r>
              <a:rPr lang="sk-SK" dirty="0" smtClean="0"/>
              <a:t> </a:t>
            </a:r>
            <a:r>
              <a:rPr lang="sk-SK" dirty="0" err="1" smtClean="0"/>
              <a:t>výzkumu</a:t>
            </a:r>
            <a:r>
              <a:rPr lang="sk-SK" dirty="0" smtClean="0"/>
              <a:t> je </a:t>
            </a:r>
            <a:r>
              <a:rPr lang="sk-SK" dirty="0" err="1" smtClean="0"/>
              <a:t>primární</a:t>
            </a:r>
            <a:r>
              <a:rPr lang="sk-SK" dirty="0" smtClean="0"/>
              <a:t> zdroj </a:t>
            </a:r>
            <a:r>
              <a:rPr lang="sk-SK" dirty="0" err="1" smtClean="0"/>
              <a:t>hlavním</a:t>
            </a:r>
            <a:r>
              <a:rPr lang="sk-SK" dirty="0" smtClean="0"/>
              <a:t> </a:t>
            </a:r>
            <a:r>
              <a:rPr lang="sk-SK" b="1" dirty="0" err="1" smtClean="0"/>
              <a:t>zdrojem</a:t>
            </a:r>
            <a:r>
              <a:rPr lang="sk-SK" b="1" dirty="0" smtClean="0"/>
              <a:t> </a:t>
            </a:r>
            <a:r>
              <a:rPr lang="sk-SK" b="1" dirty="0" err="1" smtClean="0"/>
              <a:t>odborních</a:t>
            </a:r>
            <a:r>
              <a:rPr lang="sk-SK" b="1" dirty="0" smtClean="0"/>
              <a:t> </a:t>
            </a:r>
            <a:r>
              <a:rPr lang="sk-SK" b="1" dirty="0" err="1" smtClean="0"/>
              <a:t>argumentů</a:t>
            </a:r>
            <a:endParaRPr lang="sk-SK" b="1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Primární</a:t>
            </a:r>
            <a:r>
              <a:rPr lang="sk-SK" b="1" dirty="0" smtClean="0"/>
              <a:t> zdroje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Kromě</a:t>
            </a:r>
            <a:r>
              <a:rPr lang="sk-SK" dirty="0" smtClean="0"/>
              <a:t> </a:t>
            </a:r>
            <a:r>
              <a:rPr lang="sk-SK" dirty="0" err="1" smtClean="0"/>
              <a:t>vlastního</a:t>
            </a:r>
            <a:r>
              <a:rPr lang="sk-SK" dirty="0" smtClean="0"/>
              <a:t> </a:t>
            </a:r>
            <a:r>
              <a:rPr lang="sk-SK" dirty="0" err="1" smtClean="0"/>
              <a:t>originálního</a:t>
            </a:r>
            <a:r>
              <a:rPr lang="sk-SK" dirty="0" smtClean="0"/>
              <a:t> </a:t>
            </a:r>
            <a:r>
              <a:rPr lang="sk-SK" dirty="0" err="1" smtClean="0"/>
              <a:t>výzkumu</a:t>
            </a:r>
            <a:r>
              <a:rPr lang="sk-SK" dirty="0" smtClean="0"/>
              <a:t> je </a:t>
            </a:r>
            <a:r>
              <a:rPr lang="sk-SK" dirty="0" err="1" smtClean="0"/>
              <a:t>primární</a:t>
            </a:r>
            <a:r>
              <a:rPr lang="sk-SK" dirty="0" smtClean="0"/>
              <a:t> zdroj </a:t>
            </a:r>
            <a:r>
              <a:rPr lang="sk-SK" dirty="0" err="1" smtClean="0"/>
              <a:t>hlavním</a:t>
            </a:r>
            <a:r>
              <a:rPr lang="sk-SK" dirty="0" smtClean="0"/>
              <a:t> </a:t>
            </a:r>
            <a:r>
              <a:rPr lang="sk-SK" b="1" dirty="0" err="1" smtClean="0"/>
              <a:t>zdrojem</a:t>
            </a:r>
            <a:r>
              <a:rPr lang="sk-SK" b="1" dirty="0" smtClean="0"/>
              <a:t> </a:t>
            </a:r>
            <a:r>
              <a:rPr lang="sk-SK" b="1" dirty="0" err="1" smtClean="0"/>
              <a:t>odborních</a:t>
            </a:r>
            <a:r>
              <a:rPr lang="sk-SK" b="1" dirty="0" smtClean="0"/>
              <a:t> </a:t>
            </a:r>
            <a:r>
              <a:rPr lang="sk-SK" b="1" dirty="0" err="1" smtClean="0"/>
              <a:t>argumentů</a:t>
            </a:r>
            <a:endParaRPr lang="sk-SK" b="1" dirty="0" smtClean="0"/>
          </a:p>
          <a:p>
            <a:r>
              <a:rPr lang="sk-SK" b="1" dirty="0" smtClean="0"/>
              <a:t>Empirická podpora</a:t>
            </a:r>
          </a:p>
          <a:p>
            <a:r>
              <a:rPr lang="sk-SK" b="1" dirty="0" smtClean="0"/>
              <a:t>Logicky koherentní </a:t>
            </a:r>
            <a:r>
              <a:rPr lang="sk-SK" b="1" dirty="0" err="1" smtClean="0"/>
              <a:t>teorie</a:t>
            </a:r>
            <a:endParaRPr lang="sk-SK" b="1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  <a:p>
            <a:r>
              <a:rPr lang="sk-SK" dirty="0" smtClean="0"/>
              <a:t>NÁZOREM obecným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  <a:p>
            <a:r>
              <a:rPr lang="sk-SK" dirty="0" smtClean="0"/>
              <a:t>NÁZOREM obecným („Dnešní mládež je </a:t>
            </a:r>
            <a:r>
              <a:rPr lang="sk-SK" dirty="0" err="1" smtClean="0"/>
              <a:t>pořád</a:t>
            </a:r>
            <a:r>
              <a:rPr lang="sk-SK" dirty="0" smtClean="0"/>
              <a:t> </a:t>
            </a:r>
            <a:r>
              <a:rPr lang="sk-SK" dirty="0" err="1" smtClean="0"/>
              <a:t>agresivnější</a:t>
            </a:r>
            <a:r>
              <a:rPr lang="sk-SK" dirty="0" smtClean="0"/>
              <a:t>...“)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  <a:p>
            <a:r>
              <a:rPr lang="sk-SK" dirty="0" smtClean="0"/>
              <a:t>NÁZOREM obecným („Dnešní mládež je </a:t>
            </a:r>
            <a:r>
              <a:rPr lang="sk-SK" dirty="0" err="1" smtClean="0"/>
              <a:t>pořád</a:t>
            </a:r>
            <a:r>
              <a:rPr lang="sk-SK" dirty="0" smtClean="0"/>
              <a:t> </a:t>
            </a:r>
            <a:r>
              <a:rPr lang="sk-SK" dirty="0" err="1" smtClean="0"/>
              <a:t>agresivnější</a:t>
            </a:r>
            <a:r>
              <a:rPr lang="sk-SK" dirty="0" smtClean="0"/>
              <a:t>...“) </a:t>
            </a:r>
          </a:p>
          <a:p>
            <a:r>
              <a:rPr lang="sk-SK" dirty="0" smtClean="0"/>
              <a:t>NÁZOREM </a:t>
            </a:r>
            <a:r>
              <a:rPr lang="sk-SK" dirty="0" err="1" smtClean="0"/>
              <a:t>cizího</a:t>
            </a:r>
            <a:r>
              <a:rPr lang="sk-SK" dirty="0" smtClean="0"/>
              <a:t> autora – bez </a:t>
            </a:r>
            <a:r>
              <a:rPr lang="sk-SK" dirty="0" err="1" smtClean="0"/>
              <a:t>ohledu</a:t>
            </a:r>
            <a:r>
              <a:rPr lang="sk-SK" dirty="0" smtClean="0"/>
              <a:t> na </a:t>
            </a:r>
            <a:r>
              <a:rPr lang="sk-SK" dirty="0" err="1" smtClean="0"/>
              <a:t>významnost</a:t>
            </a:r>
            <a:r>
              <a:rPr lang="sk-SK" dirty="0" smtClean="0"/>
              <a:t>!!!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  <a:p>
            <a:r>
              <a:rPr lang="sk-SK" dirty="0" smtClean="0"/>
              <a:t>NÁZOREM obecným („Dnešní mládež je </a:t>
            </a:r>
            <a:r>
              <a:rPr lang="sk-SK" dirty="0" err="1" smtClean="0"/>
              <a:t>pořád</a:t>
            </a:r>
            <a:r>
              <a:rPr lang="sk-SK" dirty="0" smtClean="0"/>
              <a:t> </a:t>
            </a:r>
            <a:r>
              <a:rPr lang="sk-SK" dirty="0" err="1" smtClean="0"/>
              <a:t>agresivnější</a:t>
            </a:r>
            <a:r>
              <a:rPr lang="sk-SK" dirty="0" smtClean="0"/>
              <a:t>...“) </a:t>
            </a:r>
          </a:p>
          <a:p>
            <a:r>
              <a:rPr lang="sk-SK" dirty="0" smtClean="0"/>
              <a:t>NÁZOREM </a:t>
            </a:r>
            <a:r>
              <a:rPr lang="sk-SK" dirty="0" err="1" smtClean="0"/>
              <a:t>cizího</a:t>
            </a:r>
            <a:r>
              <a:rPr lang="sk-SK" dirty="0" smtClean="0"/>
              <a:t> autora – bez </a:t>
            </a:r>
            <a:r>
              <a:rPr lang="sk-SK" dirty="0" err="1" smtClean="0"/>
              <a:t>ohledu</a:t>
            </a:r>
            <a:r>
              <a:rPr lang="sk-SK" dirty="0" smtClean="0"/>
              <a:t> na </a:t>
            </a:r>
            <a:r>
              <a:rPr lang="sk-SK" dirty="0" err="1" smtClean="0"/>
              <a:t>významnost</a:t>
            </a:r>
            <a:r>
              <a:rPr lang="sk-SK" dirty="0" smtClean="0"/>
              <a:t>!!!</a:t>
            </a:r>
          </a:p>
          <a:p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Čím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se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liší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názor od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podpořeného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argumentu...?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vo vede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Odborné poznanie je založené na kvalitnej argumentácii</a:t>
            </a:r>
          </a:p>
          <a:p>
            <a:r>
              <a:rPr lang="sk-SK" dirty="0" smtClean="0"/>
              <a:t>Ak sa nepodáva argument, ide o...</a:t>
            </a:r>
          </a:p>
          <a:p>
            <a:r>
              <a:rPr lang="sk-SK" i="1" dirty="0" smtClean="0"/>
              <a:t>...konštatovanie faktov?</a:t>
            </a:r>
          </a:p>
          <a:p>
            <a:r>
              <a:rPr lang="sk-SK" i="1" dirty="0" smtClean="0"/>
              <a:t>...vnucovanie názoru?</a:t>
            </a:r>
            <a:endParaRPr lang="en-GB" i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  <a:p>
            <a:r>
              <a:rPr lang="sk-SK" dirty="0" smtClean="0"/>
              <a:t>NÁZOREM obecným („Dnešní mládež je </a:t>
            </a:r>
            <a:r>
              <a:rPr lang="sk-SK" dirty="0" err="1" smtClean="0"/>
              <a:t>pořád</a:t>
            </a:r>
            <a:r>
              <a:rPr lang="sk-SK" dirty="0" smtClean="0"/>
              <a:t> </a:t>
            </a:r>
            <a:r>
              <a:rPr lang="sk-SK" dirty="0" err="1" smtClean="0"/>
              <a:t>agresivnější</a:t>
            </a:r>
            <a:r>
              <a:rPr lang="sk-SK" dirty="0" smtClean="0"/>
              <a:t>...“) </a:t>
            </a:r>
          </a:p>
          <a:p>
            <a:r>
              <a:rPr lang="sk-SK" dirty="0" smtClean="0"/>
              <a:t>NÁZOREM </a:t>
            </a:r>
            <a:r>
              <a:rPr lang="sk-SK" dirty="0" err="1" smtClean="0"/>
              <a:t>cizího</a:t>
            </a:r>
            <a:r>
              <a:rPr lang="sk-SK" dirty="0" smtClean="0"/>
              <a:t> autora – bez </a:t>
            </a:r>
            <a:r>
              <a:rPr lang="sk-SK" dirty="0" err="1" smtClean="0"/>
              <a:t>ohledu</a:t>
            </a:r>
            <a:r>
              <a:rPr lang="sk-SK" dirty="0" smtClean="0"/>
              <a:t> na </a:t>
            </a:r>
            <a:r>
              <a:rPr lang="sk-SK" dirty="0" err="1" smtClean="0"/>
              <a:t>významnost</a:t>
            </a:r>
            <a:r>
              <a:rPr lang="sk-SK" dirty="0" smtClean="0"/>
              <a:t>!!!</a:t>
            </a:r>
          </a:p>
          <a:p>
            <a:r>
              <a:rPr lang="sk-SK" dirty="0" smtClean="0"/>
              <a:t>Špatnou premisou...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sk-SK" b="1" dirty="0" smtClean="0"/>
              <a:t>Čím NELZE </a:t>
            </a:r>
            <a:r>
              <a:rPr lang="sk-SK" b="1" dirty="0" err="1" smtClean="0"/>
              <a:t>podpořit</a:t>
            </a:r>
            <a:r>
              <a:rPr lang="sk-SK" b="1" dirty="0" smtClean="0"/>
              <a:t> odborný argument...?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NÁZOREM vlastním</a:t>
            </a:r>
          </a:p>
          <a:p>
            <a:r>
              <a:rPr lang="sk-SK" dirty="0" smtClean="0"/>
              <a:t>NÁZOREM obecným („Dnešní mládež je </a:t>
            </a:r>
            <a:r>
              <a:rPr lang="sk-SK" dirty="0" err="1" smtClean="0"/>
              <a:t>pořád</a:t>
            </a:r>
            <a:r>
              <a:rPr lang="sk-SK" dirty="0" smtClean="0"/>
              <a:t> </a:t>
            </a:r>
            <a:r>
              <a:rPr lang="sk-SK" dirty="0" err="1" smtClean="0"/>
              <a:t>agresivnější</a:t>
            </a:r>
            <a:r>
              <a:rPr lang="sk-SK" dirty="0" smtClean="0"/>
              <a:t>...“) </a:t>
            </a:r>
          </a:p>
          <a:p>
            <a:r>
              <a:rPr lang="sk-SK" dirty="0" smtClean="0"/>
              <a:t>NÁZOREM </a:t>
            </a:r>
            <a:r>
              <a:rPr lang="sk-SK" dirty="0" err="1" smtClean="0"/>
              <a:t>cizího</a:t>
            </a:r>
            <a:r>
              <a:rPr lang="sk-SK" dirty="0" smtClean="0"/>
              <a:t> autora – bez </a:t>
            </a:r>
            <a:r>
              <a:rPr lang="sk-SK" dirty="0" err="1" smtClean="0"/>
              <a:t>ohledu</a:t>
            </a:r>
            <a:r>
              <a:rPr lang="sk-SK" dirty="0" smtClean="0"/>
              <a:t> na </a:t>
            </a:r>
            <a:r>
              <a:rPr lang="sk-SK" dirty="0" err="1" smtClean="0"/>
              <a:t>významnost</a:t>
            </a:r>
            <a:r>
              <a:rPr lang="sk-SK" dirty="0" smtClean="0"/>
              <a:t>!!!</a:t>
            </a:r>
          </a:p>
          <a:p>
            <a:r>
              <a:rPr lang="sk-SK" dirty="0" smtClean="0"/>
              <a:t>Špatnou premisou – </a:t>
            </a:r>
            <a:r>
              <a:rPr lang="sk-SK" dirty="0" err="1" smtClean="0"/>
              <a:t>výzkum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špatnou </a:t>
            </a:r>
            <a:r>
              <a:rPr lang="sk-SK" dirty="0" err="1" smtClean="0"/>
              <a:t>metodologii</a:t>
            </a:r>
            <a:r>
              <a:rPr lang="sk-SK" dirty="0" smtClean="0"/>
              <a:t>, </a:t>
            </a:r>
            <a:r>
              <a:rPr lang="sk-SK" dirty="0" err="1" smtClean="0"/>
              <a:t>vágný</a:t>
            </a:r>
            <a:r>
              <a:rPr lang="sk-SK" dirty="0" smtClean="0"/>
              <a:t> </a:t>
            </a:r>
            <a:r>
              <a:rPr lang="sk-SK" dirty="0" err="1" smtClean="0"/>
              <a:t>konstrukt</a:t>
            </a:r>
            <a:r>
              <a:rPr lang="sk-SK" dirty="0" smtClean="0"/>
              <a:t>, </a:t>
            </a:r>
            <a:r>
              <a:rPr lang="sk-SK" dirty="0" err="1" smtClean="0"/>
              <a:t>neopodstatněná</a:t>
            </a:r>
            <a:r>
              <a:rPr lang="sk-SK" dirty="0" smtClean="0"/>
              <a:t> </a:t>
            </a:r>
            <a:r>
              <a:rPr lang="sk-SK" dirty="0" err="1" smtClean="0"/>
              <a:t>interpretace</a:t>
            </a:r>
            <a:r>
              <a:rPr lang="sk-SK" dirty="0" smtClean="0"/>
              <a:t> atd.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2578298"/>
          </a:xfrm>
        </p:spPr>
        <p:txBody>
          <a:bodyPr/>
          <a:lstStyle/>
          <a:p>
            <a:r>
              <a:rPr lang="sk-SK" b="1" dirty="0" smtClean="0"/>
              <a:t>Už </a:t>
            </a:r>
            <a:r>
              <a:rPr lang="sk-SK" b="1" dirty="0" err="1" smtClean="0"/>
              <a:t>víte</a:t>
            </a:r>
            <a:r>
              <a:rPr lang="sk-SK" b="1" dirty="0" smtClean="0"/>
              <a:t>, </a:t>
            </a:r>
            <a:r>
              <a:rPr lang="sk-SK" b="1" dirty="0" err="1" smtClean="0"/>
              <a:t>proč</a:t>
            </a:r>
            <a:r>
              <a:rPr lang="sk-SK" b="1" dirty="0" smtClean="0"/>
              <a:t> je </a:t>
            </a:r>
            <a:r>
              <a:rPr lang="sk-SK" b="1" dirty="0" err="1" smtClean="0"/>
              <a:t>nutno</a:t>
            </a:r>
            <a:r>
              <a:rPr lang="sk-SK" b="1" dirty="0" smtClean="0"/>
              <a:t> </a:t>
            </a:r>
            <a:r>
              <a:rPr lang="sk-SK" b="1" dirty="0" err="1" smtClean="0"/>
              <a:t>správně</a:t>
            </a:r>
            <a:r>
              <a:rPr lang="sk-SK" b="1" dirty="0" smtClean="0"/>
              <a:t> </a:t>
            </a:r>
            <a:r>
              <a:rPr lang="sk-SK" b="1" dirty="0" err="1" smtClean="0"/>
              <a:t>citovat</a:t>
            </a:r>
            <a:r>
              <a:rPr lang="sk-SK" b="1" dirty="0" smtClean="0"/>
              <a:t>...?</a:t>
            </a:r>
            <a:endParaRPr lang="en-GB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2578298"/>
          </a:xfrm>
        </p:spPr>
        <p:txBody>
          <a:bodyPr/>
          <a:lstStyle/>
          <a:p>
            <a:r>
              <a:rPr lang="sk-SK" b="1" dirty="0" smtClean="0"/>
              <a:t>Už </a:t>
            </a:r>
            <a:r>
              <a:rPr lang="sk-SK" b="1" dirty="0" err="1" smtClean="0"/>
              <a:t>víte</a:t>
            </a:r>
            <a:r>
              <a:rPr lang="sk-SK" b="1" dirty="0" smtClean="0"/>
              <a:t>, </a:t>
            </a:r>
            <a:r>
              <a:rPr lang="sk-SK" b="1" dirty="0" err="1" smtClean="0"/>
              <a:t>proč</a:t>
            </a:r>
            <a:r>
              <a:rPr lang="sk-SK" b="1" dirty="0" smtClean="0"/>
              <a:t> je </a:t>
            </a:r>
            <a:r>
              <a:rPr lang="sk-SK" b="1" dirty="0" err="1" smtClean="0"/>
              <a:t>nutno</a:t>
            </a:r>
            <a:r>
              <a:rPr lang="sk-SK" b="1" dirty="0" smtClean="0"/>
              <a:t> </a:t>
            </a:r>
            <a:r>
              <a:rPr lang="sk-SK" b="1" dirty="0" err="1" smtClean="0"/>
              <a:t>správně</a:t>
            </a:r>
            <a:r>
              <a:rPr lang="sk-SK" b="1" dirty="0" smtClean="0"/>
              <a:t> </a:t>
            </a:r>
            <a:r>
              <a:rPr lang="sk-SK" b="1" dirty="0" err="1" smtClean="0"/>
              <a:t>citovat</a:t>
            </a:r>
            <a:r>
              <a:rPr lang="sk-SK" b="1" dirty="0" smtClean="0"/>
              <a:t>...?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81139"/>
          </a:xfrm>
        </p:spPr>
        <p:txBody>
          <a:bodyPr/>
          <a:lstStyle/>
          <a:p>
            <a:pPr algn="ctr">
              <a:buNone/>
            </a:pPr>
            <a:r>
              <a:rPr lang="sk-SK" dirty="0" err="1" smtClean="0"/>
              <a:t>Citace</a:t>
            </a:r>
            <a:r>
              <a:rPr lang="sk-SK" dirty="0" smtClean="0"/>
              <a:t> </a:t>
            </a:r>
            <a:r>
              <a:rPr lang="sk-SK" dirty="0" err="1" smtClean="0"/>
              <a:t>slouží</a:t>
            </a:r>
            <a:r>
              <a:rPr lang="sk-SK" dirty="0" smtClean="0"/>
              <a:t> </a:t>
            </a:r>
            <a:r>
              <a:rPr lang="sk-SK" dirty="0" err="1" smtClean="0"/>
              <a:t>jako</a:t>
            </a:r>
            <a:r>
              <a:rPr lang="sk-SK" dirty="0" smtClean="0"/>
              <a:t> podpora </a:t>
            </a:r>
            <a:r>
              <a:rPr lang="sk-SK" dirty="0" err="1" smtClean="0"/>
              <a:t>tvrzení</a:t>
            </a:r>
            <a:r>
              <a:rPr lang="sk-SK" dirty="0" smtClean="0"/>
              <a:t>. Bez </a:t>
            </a:r>
            <a:r>
              <a:rPr lang="sk-SK" dirty="0" err="1" smtClean="0"/>
              <a:t>citace</a:t>
            </a:r>
            <a:r>
              <a:rPr lang="sk-SK" dirty="0" smtClean="0"/>
              <a:t> je </a:t>
            </a:r>
            <a:r>
              <a:rPr lang="sk-SK" dirty="0" err="1" smtClean="0"/>
              <a:t>tvrzení</a:t>
            </a:r>
            <a:r>
              <a:rPr lang="sk-SK" dirty="0" smtClean="0"/>
              <a:t> </a:t>
            </a:r>
            <a:r>
              <a:rPr lang="sk-SK" dirty="0" err="1" smtClean="0"/>
              <a:t>nepodloženo</a:t>
            </a:r>
            <a:r>
              <a:rPr lang="sk-SK" dirty="0" smtClean="0"/>
              <a:t>, </a:t>
            </a:r>
            <a:r>
              <a:rPr lang="sk-SK" dirty="0" err="1" smtClean="0"/>
              <a:t>pokud</a:t>
            </a:r>
            <a:r>
              <a:rPr lang="sk-SK" dirty="0" smtClean="0"/>
              <a:t> empirický nebo </a:t>
            </a:r>
            <a:r>
              <a:rPr lang="sk-SK" dirty="0" err="1" smtClean="0"/>
              <a:t>formální</a:t>
            </a:r>
            <a:r>
              <a:rPr lang="sk-SK" dirty="0" smtClean="0"/>
              <a:t> </a:t>
            </a:r>
            <a:r>
              <a:rPr lang="sk-SK" dirty="0" err="1" smtClean="0"/>
              <a:t>důkaz</a:t>
            </a:r>
            <a:r>
              <a:rPr lang="sk-SK" dirty="0" smtClean="0"/>
              <a:t> </a:t>
            </a:r>
            <a:r>
              <a:rPr lang="sk-SK" dirty="0" err="1" smtClean="0"/>
              <a:t>nepodáváme</a:t>
            </a:r>
            <a:r>
              <a:rPr lang="sk-SK" dirty="0" smtClean="0"/>
              <a:t> sami.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Umožňuje </a:t>
            </a:r>
            <a:r>
              <a:rPr lang="sk-SK" b="1" dirty="0" err="1" smtClean="0"/>
              <a:t>dohledat</a:t>
            </a:r>
            <a:r>
              <a:rPr lang="sk-SK" b="1" dirty="0" smtClean="0"/>
              <a:t> podporu </a:t>
            </a:r>
            <a:r>
              <a:rPr lang="sk-SK" b="1" dirty="0" err="1" smtClean="0"/>
              <a:t>pro</a:t>
            </a:r>
            <a:r>
              <a:rPr lang="sk-SK" b="1" dirty="0" smtClean="0"/>
              <a:t> náš argument, </a:t>
            </a:r>
            <a:r>
              <a:rPr lang="sk-SK" b="1" dirty="0" err="1" smtClean="0"/>
              <a:t>kterou</a:t>
            </a:r>
            <a:r>
              <a:rPr lang="sk-SK" b="1" dirty="0" smtClean="0"/>
              <a:t> </a:t>
            </a:r>
            <a:r>
              <a:rPr lang="sk-SK" b="1" dirty="0" err="1" smtClean="0"/>
              <a:t>předkládáme</a:t>
            </a:r>
            <a:r>
              <a:rPr lang="sk-SK" b="1" dirty="0" smtClean="0"/>
              <a:t> </a:t>
            </a:r>
            <a:r>
              <a:rPr lang="sk-SK" b="1" dirty="0" err="1" smtClean="0"/>
              <a:t>pouze</a:t>
            </a:r>
            <a:r>
              <a:rPr lang="sk-SK" b="1" dirty="0" smtClean="0"/>
              <a:t> v „</a:t>
            </a:r>
            <a:r>
              <a:rPr lang="sk-SK" b="1" dirty="0" err="1" smtClean="0"/>
              <a:t>zkrácené</a:t>
            </a:r>
            <a:r>
              <a:rPr lang="sk-SK" b="1" dirty="0" smtClean="0"/>
              <a:t>“ </a:t>
            </a:r>
            <a:r>
              <a:rPr lang="sk-SK" b="1" dirty="0" err="1" smtClean="0"/>
              <a:t>formě</a:t>
            </a:r>
            <a:r>
              <a:rPr lang="sk-SK" b="1" dirty="0" smtClean="0"/>
              <a:t>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Umožňuje </a:t>
            </a:r>
            <a:r>
              <a:rPr lang="sk-SK" b="1" dirty="0" err="1" smtClean="0"/>
              <a:t>dohledat</a:t>
            </a:r>
            <a:r>
              <a:rPr lang="sk-SK" b="1" dirty="0" smtClean="0"/>
              <a:t> podporu </a:t>
            </a:r>
            <a:r>
              <a:rPr lang="sk-SK" b="1" dirty="0" err="1" smtClean="0"/>
              <a:t>pro</a:t>
            </a:r>
            <a:r>
              <a:rPr lang="sk-SK" b="1" dirty="0" smtClean="0"/>
              <a:t> náš argument, </a:t>
            </a:r>
            <a:r>
              <a:rPr lang="sk-SK" b="1" dirty="0" err="1" smtClean="0"/>
              <a:t>kterou</a:t>
            </a:r>
            <a:r>
              <a:rPr lang="sk-SK" b="1" dirty="0" smtClean="0"/>
              <a:t> </a:t>
            </a:r>
            <a:r>
              <a:rPr lang="sk-SK" b="1" dirty="0" err="1" smtClean="0"/>
              <a:t>předkládáme</a:t>
            </a:r>
            <a:r>
              <a:rPr lang="sk-SK" b="1" dirty="0" smtClean="0"/>
              <a:t> </a:t>
            </a:r>
            <a:r>
              <a:rPr lang="sk-SK" b="1" dirty="0" err="1" smtClean="0"/>
              <a:t>pouze</a:t>
            </a:r>
            <a:r>
              <a:rPr lang="sk-SK" b="1" dirty="0" smtClean="0"/>
              <a:t> v „</a:t>
            </a:r>
            <a:r>
              <a:rPr lang="sk-SK" b="1" dirty="0" err="1" smtClean="0"/>
              <a:t>zkrácené</a:t>
            </a:r>
            <a:r>
              <a:rPr lang="sk-SK" b="1" dirty="0" smtClean="0"/>
              <a:t>“ </a:t>
            </a:r>
            <a:r>
              <a:rPr lang="sk-SK" b="1" dirty="0" err="1" smtClean="0"/>
              <a:t>formě</a:t>
            </a:r>
            <a:r>
              <a:rPr lang="sk-SK" b="1" dirty="0" smtClean="0"/>
              <a:t> </a:t>
            </a:r>
          </a:p>
          <a:p>
            <a:r>
              <a:rPr lang="sk-SK" dirty="0" smtClean="0"/>
              <a:t>PŘÍKLAD: „</a:t>
            </a:r>
            <a:r>
              <a:rPr lang="sk-SK" dirty="0" err="1" smtClean="0"/>
              <a:t>Dle</a:t>
            </a:r>
            <a:r>
              <a:rPr lang="sk-SK" dirty="0" smtClean="0"/>
              <a:t> </a:t>
            </a:r>
            <a:r>
              <a:rPr lang="sk-SK" dirty="0" err="1" smtClean="0"/>
              <a:t>dřívějšího</a:t>
            </a:r>
            <a:r>
              <a:rPr lang="sk-SK" dirty="0" smtClean="0"/>
              <a:t> </a:t>
            </a:r>
            <a:r>
              <a:rPr lang="sk-SK" dirty="0" err="1" smtClean="0"/>
              <a:t>výzkumu</a:t>
            </a:r>
            <a:r>
              <a:rPr lang="sk-SK" dirty="0" smtClean="0"/>
              <a:t> má </a:t>
            </a:r>
            <a:r>
              <a:rPr lang="sk-SK" dirty="0" err="1" smtClean="0"/>
              <a:t>vnitřní</a:t>
            </a:r>
            <a:r>
              <a:rPr lang="sk-SK" dirty="0" smtClean="0"/>
              <a:t> </a:t>
            </a:r>
            <a:r>
              <a:rPr lang="sk-SK" dirty="0" err="1" smtClean="0"/>
              <a:t>motivace</a:t>
            </a:r>
            <a:r>
              <a:rPr lang="sk-SK" dirty="0" smtClean="0"/>
              <a:t> </a:t>
            </a:r>
            <a:r>
              <a:rPr lang="sk-SK" dirty="0" err="1" smtClean="0"/>
              <a:t>pozitivní</a:t>
            </a:r>
            <a:r>
              <a:rPr lang="sk-SK" dirty="0" smtClean="0"/>
              <a:t> </a:t>
            </a:r>
            <a:r>
              <a:rPr lang="sk-SK" dirty="0" err="1" smtClean="0"/>
              <a:t>vztah</a:t>
            </a:r>
            <a:r>
              <a:rPr lang="sk-SK" dirty="0" smtClean="0"/>
              <a:t> k výkonu.“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Umožňuje </a:t>
            </a:r>
            <a:r>
              <a:rPr lang="sk-SK" b="1" dirty="0" err="1" smtClean="0"/>
              <a:t>dohledat</a:t>
            </a:r>
            <a:r>
              <a:rPr lang="sk-SK" b="1" dirty="0" smtClean="0"/>
              <a:t> podporu </a:t>
            </a:r>
            <a:r>
              <a:rPr lang="sk-SK" b="1" dirty="0" err="1" smtClean="0"/>
              <a:t>pro</a:t>
            </a:r>
            <a:r>
              <a:rPr lang="sk-SK" b="1" dirty="0" smtClean="0"/>
              <a:t> náš argument, </a:t>
            </a:r>
            <a:r>
              <a:rPr lang="sk-SK" b="1" dirty="0" err="1" smtClean="0"/>
              <a:t>kterou</a:t>
            </a:r>
            <a:r>
              <a:rPr lang="sk-SK" b="1" dirty="0" smtClean="0"/>
              <a:t> </a:t>
            </a:r>
            <a:r>
              <a:rPr lang="sk-SK" b="1" dirty="0" err="1" smtClean="0"/>
              <a:t>předkládáme</a:t>
            </a:r>
            <a:r>
              <a:rPr lang="sk-SK" b="1" dirty="0" smtClean="0"/>
              <a:t> </a:t>
            </a:r>
            <a:r>
              <a:rPr lang="sk-SK" b="1" dirty="0" err="1" smtClean="0"/>
              <a:t>pouze</a:t>
            </a:r>
            <a:r>
              <a:rPr lang="sk-SK" b="1" dirty="0" smtClean="0"/>
              <a:t> v „</a:t>
            </a:r>
            <a:r>
              <a:rPr lang="sk-SK" b="1" dirty="0" err="1" smtClean="0"/>
              <a:t>zkrácené</a:t>
            </a:r>
            <a:r>
              <a:rPr lang="sk-SK" b="1" dirty="0" smtClean="0"/>
              <a:t>“ </a:t>
            </a:r>
            <a:r>
              <a:rPr lang="sk-SK" b="1" dirty="0" err="1" smtClean="0"/>
              <a:t>formě</a:t>
            </a:r>
            <a:r>
              <a:rPr lang="sk-SK" b="1" dirty="0" smtClean="0"/>
              <a:t> </a:t>
            </a:r>
          </a:p>
          <a:p>
            <a:r>
              <a:rPr lang="sk-SK" dirty="0" smtClean="0"/>
              <a:t>PŘÍKLAD: „</a:t>
            </a:r>
            <a:r>
              <a:rPr lang="sk-SK" dirty="0" err="1" smtClean="0"/>
              <a:t>Dle</a:t>
            </a:r>
            <a:r>
              <a:rPr lang="sk-SK" dirty="0" smtClean="0"/>
              <a:t> </a:t>
            </a:r>
            <a:r>
              <a:rPr lang="sk-SK" dirty="0" err="1" smtClean="0"/>
              <a:t>dřívějšího</a:t>
            </a:r>
            <a:r>
              <a:rPr lang="sk-SK" dirty="0" smtClean="0"/>
              <a:t> </a:t>
            </a:r>
            <a:r>
              <a:rPr lang="sk-SK" dirty="0" err="1" smtClean="0"/>
              <a:t>výzkumu</a:t>
            </a:r>
            <a:r>
              <a:rPr lang="sk-SK" dirty="0" smtClean="0"/>
              <a:t> má </a:t>
            </a:r>
            <a:r>
              <a:rPr lang="sk-SK" dirty="0" err="1" smtClean="0"/>
              <a:t>vnitřní</a:t>
            </a:r>
            <a:r>
              <a:rPr lang="sk-SK" dirty="0" smtClean="0"/>
              <a:t> </a:t>
            </a:r>
            <a:r>
              <a:rPr lang="sk-SK" dirty="0" err="1" smtClean="0"/>
              <a:t>motivace</a:t>
            </a:r>
            <a:r>
              <a:rPr lang="sk-SK" dirty="0" smtClean="0"/>
              <a:t> </a:t>
            </a:r>
            <a:r>
              <a:rPr lang="sk-SK" dirty="0" err="1" smtClean="0"/>
              <a:t>pozitivní</a:t>
            </a:r>
            <a:r>
              <a:rPr lang="sk-SK" dirty="0" smtClean="0"/>
              <a:t> </a:t>
            </a:r>
            <a:r>
              <a:rPr lang="sk-SK" dirty="0" err="1" smtClean="0"/>
              <a:t>vztah</a:t>
            </a:r>
            <a:r>
              <a:rPr lang="sk-SK" dirty="0" smtClean="0"/>
              <a:t> k výkonu.“</a:t>
            </a:r>
          </a:p>
          <a:p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ARGUMENT OPONENTA: „Tato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informace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je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neopodstatněná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nelze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odhadnout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je-li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premisa pravdivá.“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Umožňuje </a:t>
            </a:r>
            <a:r>
              <a:rPr lang="sk-SK" b="1" dirty="0" err="1" smtClean="0"/>
              <a:t>dohledat</a:t>
            </a:r>
            <a:r>
              <a:rPr lang="sk-SK" b="1" dirty="0" smtClean="0"/>
              <a:t> podporu </a:t>
            </a:r>
            <a:r>
              <a:rPr lang="sk-SK" b="1" dirty="0" err="1" smtClean="0"/>
              <a:t>pro</a:t>
            </a:r>
            <a:r>
              <a:rPr lang="sk-SK" b="1" dirty="0" smtClean="0"/>
              <a:t> náš argument, </a:t>
            </a:r>
            <a:r>
              <a:rPr lang="sk-SK" b="1" dirty="0" err="1" smtClean="0"/>
              <a:t>kterou</a:t>
            </a:r>
            <a:r>
              <a:rPr lang="sk-SK" b="1" dirty="0" smtClean="0"/>
              <a:t> </a:t>
            </a:r>
            <a:r>
              <a:rPr lang="sk-SK" b="1" dirty="0" err="1" smtClean="0"/>
              <a:t>předkládáme</a:t>
            </a:r>
            <a:r>
              <a:rPr lang="sk-SK" b="1" dirty="0" smtClean="0"/>
              <a:t> </a:t>
            </a:r>
            <a:r>
              <a:rPr lang="sk-SK" b="1" dirty="0" err="1" smtClean="0"/>
              <a:t>pouze</a:t>
            </a:r>
            <a:r>
              <a:rPr lang="sk-SK" b="1" dirty="0" smtClean="0"/>
              <a:t> v „</a:t>
            </a:r>
            <a:r>
              <a:rPr lang="sk-SK" b="1" dirty="0" err="1" smtClean="0"/>
              <a:t>zkrácené</a:t>
            </a:r>
            <a:r>
              <a:rPr lang="sk-SK" b="1" dirty="0" smtClean="0"/>
              <a:t>“ </a:t>
            </a:r>
            <a:r>
              <a:rPr lang="sk-SK" b="1" dirty="0" err="1" smtClean="0"/>
              <a:t>formě</a:t>
            </a:r>
            <a:r>
              <a:rPr lang="sk-SK" b="1" dirty="0" smtClean="0"/>
              <a:t> </a:t>
            </a:r>
          </a:p>
          <a:p>
            <a:r>
              <a:rPr lang="sk-SK" b="1" dirty="0" smtClean="0"/>
              <a:t>Zvyšuje </a:t>
            </a:r>
            <a:r>
              <a:rPr lang="sk-SK" b="1" dirty="0" err="1" smtClean="0"/>
              <a:t>jistotu</a:t>
            </a:r>
            <a:r>
              <a:rPr lang="sk-SK" b="1" dirty="0" smtClean="0"/>
              <a:t>, že premisa bude </a:t>
            </a:r>
            <a:r>
              <a:rPr lang="sk-SK" b="1" dirty="0" err="1" smtClean="0"/>
              <a:t>správná</a:t>
            </a:r>
            <a:r>
              <a:rPr lang="sk-SK" b="1" dirty="0" smtClean="0"/>
              <a:t>, </a:t>
            </a:r>
            <a:r>
              <a:rPr lang="sk-SK" b="1" dirty="0" err="1" smtClean="0"/>
              <a:t>příp</a:t>
            </a:r>
            <a:r>
              <a:rPr lang="sk-SK" b="1" dirty="0" smtClean="0"/>
              <a:t>. </a:t>
            </a:r>
            <a:r>
              <a:rPr lang="sk-SK" b="1" dirty="0" err="1" smtClean="0"/>
              <a:t>dává</a:t>
            </a:r>
            <a:r>
              <a:rPr lang="sk-SK" b="1" dirty="0" smtClean="0"/>
              <a:t> oponentovi </a:t>
            </a:r>
            <a:r>
              <a:rPr lang="sk-SK" b="1" dirty="0" err="1" smtClean="0"/>
              <a:t>možnost</a:t>
            </a:r>
            <a:r>
              <a:rPr lang="sk-SK" b="1" dirty="0" smtClean="0"/>
              <a:t> si </a:t>
            </a:r>
            <a:r>
              <a:rPr lang="sk-SK" b="1" dirty="0" err="1" smtClean="0"/>
              <a:t>ji</a:t>
            </a:r>
            <a:r>
              <a:rPr lang="sk-SK" b="1" dirty="0" smtClean="0"/>
              <a:t> </a:t>
            </a:r>
            <a:r>
              <a:rPr lang="sk-SK" b="1" dirty="0" err="1" smtClean="0"/>
              <a:t>ověřit</a:t>
            </a:r>
            <a:r>
              <a:rPr lang="sk-SK" b="1" dirty="0" smtClean="0"/>
              <a:t> a </a:t>
            </a:r>
            <a:r>
              <a:rPr lang="sk-SK" b="1" dirty="0" err="1" smtClean="0"/>
              <a:t>napadnout</a:t>
            </a:r>
            <a:r>
              <a:rPr lang="sk-SK" b="1" dirty="0" smtClean="0"/>
              <a:t> </a:t>
            </a:r>
            <a:r>
              <a:rPr lang="sk-SK" b="1" dirty="0" err="1" smtClean="0"/>
              <a:t>závěr</a:t>
            </a:r>
            <a:r>
              <a:rPr lang="sk-SK" b="1" dirty="0" smtClean="0"/>
              <a:t> autora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Zvyšuje </a:t>
            </a:r>
            <a:r>
              <a:rPr lang="sk-SK" b="1" dirty="0" err="1" smtClean="0"/>
              <a:t>jistotu</a:t>
            </a:r>
            <a:r>
              <a:rPr lang="sk-SK" b="1" dirty="0" smtClean="0"/>
              <a:t>, že premisa bude </a:t>
            </a:r>
            <a:r>
              <a:rPr lang="sk-SK" b="1" dirty="0" err="1" smtClean="0"/>
              <a:t>správná</a:t>
            </a:r>
            <a:r>
              <a:rPr lang="sk-SK" b="1" dirty="0" smtClean="0"/>
              <a:t>, </a:t>
            </a:r>
            <a:r>
              <a:rPr lang="sk-SK" b="1" dirty="0" err="1" smtClean="0"/>
              <a:t>příp</a:t>
            </a:r>
            <a:r>
              <a:rPr lang="sk-SK" b="1" dirty="0" smtClean="0"/>
              <a:t>. </a:t>
            </a:r>
            <a:r>
              <a:rPr lang="sk-SK" b="1" dirty="0" err="1" smtClean="0"/>
              <a:t>dává</a:t>
            </a:r>
            <a:r>
              <a:rPr lang="sk-SK" b="1" dirty="0" smtClean="0"/>
              <a:t> oponentovi </a:t>
            </a:r>
            <a:r>
              <a:rPr lang="sk-SK" b="1" dirty="0" err="1" smtClean="0"/>
              <a:t>možnost</a:t>
            </a:r>
            <a:r>
              <a:rPr lang="sk-SK" b="1" dirty="0" smtClean="0"/>
              <a:t> si </a:t>
            </a:r>
            <a:r>
              <a:rPr lang="sk-SK" b="1" dirty="0" err="1" smtClean="0"/>
              <a:t>ji</a:t>
            </a:r>
            <a:r>
              <a:rPr lang="sk-SK" b="1" dirty="0" smtClean="0"/>
              <a:t> </a:t>
            </a:r>
            <a:r>
              <a:rPr lang="sk-SK" b="1" dirty="0" err="1" smtClean="0"/>
              <a:t>ověřit</a:t>
            </a:r>
            <a:r>
              <a:rPr lang="sk-SK" b="1" dirty="0" smtClean="0"/>
              <a:t> a </a:t>
            </a:r>
            <a:r>
              <a:rPr lang="sk-SK" b="1" dirty="0" err="1" smtClean="0"/>
              <a:t>napadnout</a:t>
            </a:r>
            <a:r>
              <a:rPr lang="sk-SK" b="1" dirty="0" smtClean="0"/>
              <a:t> </a:t>
            </a:r>
            <a:r>
              <a:rPr lang="sk-SK" b="1" dirty="0" err="1" smtClean="0"/>
              <a:t>závěr</a:t>
            </a:r>
            <a:r>
              <a:rPr lang="sk-SK" b="1" dirty="0" smtClean="0"/>
              <a:t> autora</a:t>
            </a:r>
          </a:p>
          <a:p>
            <a:r>
              <a:rPr lang="sk-SK" dirty="0" smtClean="0"/>
              <a:t>PŘÍKLAD: „</a:t>
            </a:r>
            <a:r>
              <a:rPr lang="sk-SK" dirty="0" err="1" smtClean="0"/>
              <a:t>Dle</a:t>
            </a:r>
            <a:r>
              <a:rPr lang="sk-SK" dirty="0" smtClean="0"/>
              <a:t> </a:t>
            </a:r>
            <a:r>
              <a:rPr lang="sk-SK" dirty="0" err="1" smtClean="0"/>
              <a:t>dřívějšího</a:t>
            </a:r>
            <a:r>
              <a:rPr lang="sk-SK" dirty="0" smtClean="0"/>
              <a:t> </a:t>
            </a:r>
            <a:r>
              <a:rPr lang="sk-SK" dirty="0" err="1" smtClean="0"/>
              <a:t>výzkumu</a:t>
            </a:r>
            <a:r>
              <a:rPr lang="sk-SK" dirty="0" smtClean="0"/>
              <a:t> (Deci, 1975) má </a:t>
            </a:r>
            <a:r>
              <a:rPr lang="sk-SK" dirty="0" err="1" smtClean="0"/>
              <a:t>vnitřní</a:t>
            </a:r>
            <a:r>
              <a:rPr lang="sk-SK" dirty="0" smtClean="0"/>
              <a:t> </a:t>
            </a:r>
            <a:r>
              <a:rPr lang="sk-SK" dirty="0" err="1" smtClean="0"/>
              <a:t>motivace</a:t>
            </a:r>
            <a:r>
              <a:rPr lang="sk-SK" dirty="0" smtClean="0"/>
              <a:t> </a:t>
            </a:r>
            <a:r>
              <a:rPr lang="sk-SK" dirty="0" err="1" smtClean="0"/>
              <a:t>pozitivní</a:t>
            </a:r>
            <a:r>
              <a:rPr lang="sk-SK" dirty="0" smtClean="0"/>
              <a:t> </a:t>
            </a:r>
            <a:r>
              <a:rPr lang="sk-SK" dirty="0" err="1" smtClean="0"/>
              <a:t>vztah</a:t>
            </a:r>
            <a:r>
              <a:rPr lang="sk-SK" dirty="0" smtClean="0"/>
              <a:t> k výkonu.“</a:t>
            </a:r>
          </a:p>
          <a:p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ARGUMENT OPONENTA: „Tato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informace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je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zavádějící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, pojem </a:t>
            </a:r>
            <a:r>
              <a:rPr lang="sk-SK" i="1" dirty="0" err="1" smtClean="0">
                <a:solidFill>
                  <a:schemeClr val="accent6">
                    <a:lumMod val="50000"/>
                  </a:schemeClr>
                </a:solidFill>
              </a:rPr>
              <a:t>intrinsic</a:t>
            </a:r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i="1" dirty="0" err="1" smtClean="0">
                <a:solidFill>
                  <a:schemeClr val="accent6">
                    <a:lumMod val="50000"/>
                  </a:schemeClr>
                </a:solidFill>
              </a:rPr>
              <a:t>motivation</a:t>
            </a:r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nelze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chápat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jako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vnitřní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motivaci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.“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Umožňuje </a:t>
            </a:r>
            <a:r>
              <a:rPr lang="sk-SK" b="1" dirty="0" err="1" smtClean="0"/>
              <a:t>dohledat</a:t>
            </a:r>
            <a:r>
              <a:rPr lang="sk-SK" b="1" dirty="0" smtClean="0"/>
              <a:t> podporu </a:t>
            </a:r>
            <a:r>
              <a:rPr lang="sk-SK" b="1" dirty="0" err="1" smtClean="0"/>
              <a:t>pro</a:t>
            </a:r>
            <a:r>
              <a:rPr lang="sk-SK" b="1" dirty="0" smtClean="0"/>
              <a:t> náš argument, </a:t>
            </a:r>
            <a:r>
              <a:rPr lang="sk-SK" b="1" dirty="0" err="1" smtClean="0"/>
              <a:t>kterou</a:t>
            </a:r>
            <a:r>
              <a:rPr lang="sk-SK" b="1" dirty="0" smtClean="0"/>
              <a:t> </a:t>
            </a:r>
            <a:r>
              <a:rPr lang="sk-SK" b="1" dirty="0" err="1" smtClean="0"/>
              <a:t>předkládáme</a:t>
            </a:r>
            <a:r>
              <a:rPr lang="sk-SK" b="1" dirty="0" smtClean="0"/>
              <a:t> </a:t>
            </a:r>
            <a:r>
              <a:rPr lang="sk-SK" b="1" dirty="0" err="1" smtClean="0"/>
              <a:t>pouze</a:t>
            </a:r>
            <a:r>
              <a:rPr lang="sk-SK" b="1" dirty="0" smtClean="0"/>
              <a:t> v „</a:t>
            </a:r>
            <a:r>
              <a:rPr lang="sk-SK" b="1" dirty="0" err="1" smtClean="0"/>
              <a:t>zkrácené</a:t>
            </a:r>
            <a:r>
              <a:rPr lang="sk-SK" b="1" dirty="0" smtClean="0"/>
              <a:t>“ </a:t>
            </a:r>
            <a:r>
              <a:rPr lang="sk-SK" b="1" dirty="0" err="1" smtClean="0"/>
              <a:t>formě</a:t>
            </a:r>
            <a:r>
              <a:rPr lang="sk-SK" b="1" dirty="0" smtClean="0"/>
              <a:t> </a:t>
            </a:r>
          </a:p>
          <a:p>
            <a:r>
              <a:rPr lang="sk-SK" b="1" dirty="0" smtClean="0"/>
              <a:t>Zvyšuje </a:t>
            </a:r>
            <a:r>
              <a:rPr lang="sk-SK" b="1" dirty="0" err="1" smtClean="0"/>
              <a:t>jistotu</a:t>
            </a:r>
            <a:r>
              <a:rPr lang="sk-SK" b="1" dirty="0" smtClean="0"/>
              <a:t>, že premisa bude </a:t>
            </a:r>
            <a:r>
              <a:rPr lang="sk-SK" b="1" dirty="0" err="1" smtClean="0"/>
              <a:t>správná</a:t>
            </a:r>
            <a:r>
              <a:rPr lang="sk-SK" b="1" dirty="0" smtClean="0"/>
              <a:t>, </a:t>
            </a:r>
            <a:r>
              <a:rPr lang="sk-SK" b="1" dirty="0" err="1" smtClean="0"/>
              <a:t>příp</a:t>
            </a:r>
            <a:r>
              <a:rPr lang="sk-SK" b="1" dirty="0" smtClean="0"/>
              <a:t>. </a:t>
            </a:r>
            <a:r>
              <a:rPr lang="sk-SK" b="1" dirty="0" err="1" smtClean="0"/>
              <a:t>dává</a:t>
            </a:r>
            <a:r>
              <a:rPr lang="sk-SK" b="1" dirty="0" smtClean="0"/>
              <a:t> oponentovi </a:t>
            </a:r>
            <a:r>
              <a:rPr lang="sk-SK" b="1" dirty="0" err="1" smtClean="0"/>
              <a:t>možnost</a:t>
            </a:r>
            <a:r>
              <a:rPr lang="sk-SK" b="1" dirty="0" smtClean="0"/>
              <a:t> si </a:t>
            </a:r>
            <a:r>
              <a:rPr lang="sk-SK" b="1" dirty="0" err="1" smtClean="0"/>
              <a:t>ji</a:t>
            </a:r>
            <a:r>
              <a:rPr lang="sk-SK" b="1" dirty="0" smtClean="0"/>
              <a:t> </a:t>
            </a:r>
            <a:r>
              <a:rPr lang="sk-SK" b="1" dirty="0" err="1" smtClean="0"/>
              <a:t>ověřit</a:t>
            </a:r>
            <a:r>
              <a:rPr lang="sk-SK" b="1" dirty="0" smtClean="0"/>
              <a:t> a </a:t>
            </a:r>
            <a:r>
              <a:rPr lang="sk-SK" b="1" dirty="0" err="1" smtClean="0"/>
              <a:t>napadnout</a:t>
            </a:r>
            <a:r>
              <a:rPr lang="sk-SK" b="1" dirty="0" smtClean="0"/>
              <a:t> </a:t>
            </a:r>
            <a:r>
              <a:rPr lang="sk-SK" b="1" dirty="0" err="1" smtClean="0"/>
              <a:t>závěr</a:t>
            </a:r>
            <a:r>
              <a:rPr lang="sk-SK" b="1" dirty="0" smtClean="0"/>
              <a:t> autora</a:t>
            </a:r>
          </a:p>
          <a:p>
            <a:r>
              <a:rPr lang="sk-SK" b="1" dirty="0" err="1" smtClean="0"/>
              <a:t>Uznáváme</a:t>
            </a:r>
            <a:r>
              <a:rPr lang="sk-SK" b="1" dirty="0" smtClean="0"/>
              <a:t> </a:t>
            </a:r>
            <a:r>
              <a:rPr lang="sk-SK" b="1" dirty="0" err="1" smtClean="0"/>
              <a:t>přínos</a:t>
            </a:r>
            <a:r>
              <a:rPr lang="sk-SK" b="1" dirty="0" smtClean="0"/>
              <a:t> autora, </a:t>
            </a:r>
            <a:r>
              <a:rPr lang="sk-SK" b="1" dirty="0" err="1" smtClean="0"/>
              <a:t>který</a:t>
            </a:r>
            <a:r>
              <a:rPr lang="sk-SK" b="1" dirty="0" smtClean="0"/>
              <a:t> </a:t>
            </a:r>
            <a:r>
              <a:rPr lang="sk-SK" b="1" dirty="0" err="1" smtClean="0"/>
              <a:t>již</a:t>
            </a:r>
            <a:r>
              <a:rPr lang="sk-SK" b="1" dirty="0" smtClean="0"/>
              <a:t> argument </a:t>
            </a:r>
            <a:r>
              <a:rPr lang="sk-SK" b="1" dirty="0" err="1" smtClean="0"/>
              <a:t>podpořil</a:t>
            </a:r>
            <a:endParaRPr lang="sk-SK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vo vede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Argument sa skladá zo </a:t>
            </a:r>
            <a:r>
              <a:rPr lang="sk-SK" b="1" dirty="0" err="1" smtClean="0"/>
              <a:t>sylogizmov</a:t>
            </a:r>
            <a:r>
              <a:rPr lang="sk-SK" dirty="0" smtClean="0"/>
              <a:t>, ktoré obsahujú </a:t>
            </a:r>
            <a:r>
              <a:rPr lang="sk-SK" b="1" dirty="0" smtClean="0"/>
              <a:t>premisy</a:t>
            </a:r>
            <a:r>
              <a:rPr lang="sk-SK" dirty="0" smtClean="0"/>
              <a:t>, z ktorých je odvodený </a:t>
            </a:r>
            <a:r>
              <a:rPr lang="sk-SK" b="1" dirty="0" smtClean="0"/>
              <a:t>záver</a:t>
            </a:r>
            <a:endParaRPr lang="en-GB" i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Uznáváme</a:t>
            </a:r>
            <a:r>
              <a:rPr lang="sk-SK" b="1" dirty="0" smtClean="0"/>
              <a:t> </a:t>
            </a:r>
            <a:r>
              <a:rPr lang="sk-SK" b="1" dirty="0" err="1" smtClean="0"/>
              <a:t>přínos</a:t>
            </a:r>
            <a:r>
              <a:rPr lang="sk-SK" b="1" dirty="0" smtClean="0"/>
              <a:t> autora, </a:t>
            </a:r>
            <a:r>
              <a:rPr lang="sk-SK" b="1" dirty="0" err="1" smtClean="0"/>
              <a:t>který</a:t>
            </a:r>
            <a:r>
              <a:rPr lang="sk-SK" b="1" dirty="0" smtClean="0"/>
              <a:t> </a:t>
            </a:r>
            <a:r>
              <a:rPr lang="sk-SK" b="1" dirty="0" err="1" smtClean="0"/>
              <a:t>již</a:t>
            </a:r>
            <a:r>
              <a:rPr lang="sk-SK" b="1" dirty="0" smtClean="0"/>
              <a:t> argument </a:t>
            </a:r>
            <a:r>
              <a:rPr lang="sk-SK" b="1" dirty="0" err="1" smtClean="0"/>
              <a:t>podpořil</a:t>
            </a:r>
            <a:endParaRPr lang="sk-SK" b="1" dirty="0" smtClean="0"/>
          </a:p>
          <a:p>
            <a:r>
              <a:rPr lang="sk-SK" dirty="0" smtClean="0"/>
              <a:t>PŘÍKLAD: „</a:t>
            </a:r>
            <a:r>
              <a:rPr lang="sk-SK" dirty="0" err="1" smtClean="0"/>
              <a:t>Self-efficacy</a:t>
            </a:r>
            <a:r>
              <a:rPr lang="sk-SK" dirty="0" smtClean="0"/>
              <a:t> je vnímaná osobní </a:t>
            </a:r>
            <a:r>
              <a:rPr lang="sk-SK" dirty="0" err="1" smtClean="0"/>
              <a:t>zdatnost</a:t>
            </a:r>
            <a:r>
              <a:rPr lang="sk-SK" dirty="0" smtClean="0"/>
              <a:t> (Blatný, 2010).“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Uznáváme</a:t>
            </a:r>
            <a:r>
              <a:rPr lang="sk-SK" b="1" dirty="0" smtClean="0"/>
              <a:t> </a:t>
            </a:r>
            <a:r>
              <a:rPr lang="sk-SK" b="1" dirty="0" err="1" smtClean="0"/>
              <a:t>přínos</a:t>
            </a:r>
            <a:r>
              <a:rPr lang="sk-SK" b="1" dirty="0" smtClean="0"/>
              <a:t> autora, </a:t>
            </a:r>
            <a:r>
              <a:rPr lang="sk-SK" b="1" dirty="0" err="1" smtClean="0"/>
              <a:t>který</a:t>
            </a:r>
            <a:r>
              <a:rPr lang="sk-SK" b="1" dirty="0" smtClean="0"/>
              <a:t> </a:t>
            </a:r>
            <a:r>
              <a:rPr lang="sk-SK" b="1" dirty="0" err="1" smtClean="0"/>
              <a:t>již</a:t>
            </a:r>
            <a:r>
              <a:rPr lang="sk-SK" b="1" dirty="0" smtClean="0"/>
              <a:t> argument </a:t>
            </a:r>
            <a:r>
              <a:rPr lang="sk-SK" b="1" dirty="0" err="1" smtClean="0"/>
              <a:t>podpořil</a:t>
            </a:r>
            <a:endParaRPr lang="sk-SK" b="1" dirty="0" smtClean="0"/>
          </a:p>
          <a:p>
            <a:r>
              <a:rPr lang="sk-SK" dirty="0" smtClean="0"/>
              <a:t>PŘÍKLAD: „</a:t>
            </a:r>
            <a:r>
              <a:rPr lang="sk-SK" dirty="0" err="1" smtClean="0"/>
              <a:t>Self-efficacy</a:t>
            </a:r>
            <a:r>
              <a:rPr lang="sk-SK" dirty="0" smtClean="0"/>
              <a:t> je vnímaná osobní </a:t>
            </a:r>
            <a:r>
              <a:rPr lang="sk-SK" dirty="0" err="1" smtClean="0"/>
              <a:t>zdatnost</a:t>
            </a:r>
            <a:r>
              <a:rPr lang="sk-SK" dirty="0" smtClean="0"/>
              <a:t> (Blatný, 2010).“</a:t>
            </a:r>
          </a:p>
          <a:p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ARGUMENT OPONENTA: „Blatný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pouze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zobecňuje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již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publikovanou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informaci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jiného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 autora – premisa je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</a:rPr>
              <a:t>prázdná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.“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Uznáváme</a:t>
            </a:r>
            <a:r>
              <a:rPr lang="sk-SK" b="1" dirty="0" smtClean="0"/>
              <a:t> </a:t>
            </a:r>
            <a:r>
              <a:rPr lang="sk-SK" b="1" dirty="0" err="1" smtClean="0"/>
              <a:t>přínos</a:t>
            </a:r>
            <a:r>
              <a:rPr lang="sk-SK" b="1" dirty="0" smtClean="0"/>
              <a:t> autora, </a:t>
            </a:r>
            <a:r>
              <a:rPr lang="sk-SK" b="1" dirty="0" err="1" smtClean="0"/>
              <a:t>který</a:t>
            </a:r>
            <a:r>
              <a:rPr lang="sk-SK" b="1" dirty="0" smtClean="0"/>
              <a:t> </a:t>
            </a:r>
            <a:r>
              <a:rPr lang="sk-SK" b="1" dirty="0" err="1" smtClean="0"/>
              <a:t>již</a:t>
            </a:r>
            <a:r>
              <a:rPr lang="sk-SK" b="1" dirty="0" smtClean="0"/>
              <a:t> argument </a:t>
            </a:r>
            <a:r>
              <a:rPr lang="sk-SK" b="1" dirty="0" err="1" smtClean="0"/>
              <a:t>podpořil</a:t>
            </a:r>
            <a:endParaRPr lang="sk-SK" b="1" dirty="0" smtClean="0"/>
          </a:p>
          <a:p>
            <a:r>
              <a:rPr lang="sk-SK" dirty="0" smtClean="0"/>
              <a:t>PŘÍKLAD: „</a:t>
            </a:r>
            <a:r>
              <a:rPr lang="sk-SK" dirty="0" err="1" smtClean="0"/>
              <a:t>Self-efficacy</a:t>
            </a:r>
            <a:r>
              <a:rPr lang="sk-SK" dirty="0" smtClean="0"/>
              <a:t> je vnímaná osobní </a:t>
            </a:r>
            <a:r>
              <a:rPr lang="sk-SK" dirty="0" err="1" smtClean="0"/>
              <a:t>zdatnost</a:t>
            </a:r>
            <a:r>
              <a:rPr lang="sk-SK" dirty="0" smtClean="0"/>
              <a:t> (Blatný, 2010).“</a:t>
            </a:r>
          </a:p>
          <a:p>
            <a:r>
              <a:rPr lang="sk-SK" dirty="0" smtClean="0"/>
              <a:t>U </a:t>
            </a:r>
            <a:r>
              <a:rPr lang="sk-SK" dirty="0" err="1" smtClean="0"/>
              <a:t>takovýchto</a:t>
            </a:r>
            <a:r>
              <a:rPr lang="sk-SK" dirty="0" smtClean="0"/>
              <a:t> </a:t>
            </a:r>
            <a:r>
              <a:rPr lang="sk-SK" b="1" dirty="0" err="1" smtClean="0"/>
              <a:t>sekundárních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</a:t>
            </a:r>
            <a:r>
              <a:rPr lang="sk-SK" dirty="0" smtClean="0"/>
              <a:t>je ale </a:t>
            </a:r>
            <a:r>
              <a:rPr lang="sk-SK" dirty="0" err="1" smtClean="0"/>
              <a:t>hlavním</a:t>
            </a:r>
            <a:r>
              <a:rPr lang="sk-SK" dirty="0" smtClean="0"/>
              <a:t> </a:t>
            </a:r>
            <a:r>
              <a:rPr lang="sk-SK" dirty="0" err="1" smtClean="0"/>
              <a:t>problémem</a:t>
            </a:r>
            <a:r>
              <a:rPr lang="sk-SK" dirty="0" smtClean="0"/>
              <a:t> možná </a:t>
            </a:r>
            <a:r>
              <a:rPr lang="sk-SK" dirty="0" err="1" smtClean="0"/>
              <a:t>nepřesnost</a:t>
            </a:r>
            <a:r>
              <a:rPr lang="sk-SK" dirty="0" smtClean="0"/>
              <a:t> v </a:t>
            </a:r>
            <a:r>
              <a:rPr lang="sk-SK" dirty="0" err="1" smtClean="0"/>
              <a:t>důsledku</a:t>
            </a:r>
            <a:r>
              <a:rPr lang="sk-SK" dirty="0" smtClean="0"/>
              <a:t> odlišného kontextu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v argumentu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Uznáváme</a:t>
            </a:r>
            <a:r>
              <a:rPr lang="sk-SK" b="1" dirty="0" smtClean="0"/>
              <a:t> </a:t>
            </a:r>
            <a:r>
              <a:rPr lang="sk-SK" b="1" dirty="0" err="1" smtClean="0"/>
              <a:t>přínos</a:t>
            </a:r>
            <a:r>
              <a:rPr lang="sk-SK" b="1" dirty="0" smtClean="0"/>
              <a:t> autora, </a:t>
            </a:r>
            <a:r>
              <a:rPr lang="sk-SK" b="1" dirty="0" err="1" smtClean="0"/>
              <a:t>který</a:t>
            </a:r>
            <a:r>
              <a:rPr lang="sk-SK" b="1" dirty="0" smtClean="0"/>
              <a:t> </a:t>
            </a:r>
            <a:r>
              <a:rPr lang="sk-SK" b="1" dirty="0" err="1" smtClean="0"/>
              <a:t>již</a:t>
            </a:r>
            <a:r>
              <a:rPr lang="sk-SK" b="1" dirty="0" smtClean="0"/>
              <a:t> argument </a:t>
            </a:r>
            <a:r>
              <a:rPr lang="sk-SK" b="1" dirty="0" err="1" smtClean="0"/>
              <a:t>podpořil</a:t>
            </a:r>
            <a:endParaRPr lang="sk-SK" b="1" dirty="0" smtClean="0"/>
          </a:p>
          <a:p>
            <a:r>
              <a:rPr lang="sk-SK" dirty="0" smtClean="0"/>
              <a:t>PŘÍKLAD: „</a:t>
            </a:r>
            <a:r>
              <a:rPr lang="sk-SK" dirty="0" err="1" smtClean="0"/>
              <a:t>Self-efficacy</a:t>
            </a:r>
            <a:r>
              <a:rPr lang="sk-SK" dirty="0" smtClean="0"/>
              <a:t> je vnímaná osobní </a:t>
            </a:r>
            <a:r>
              <a:rPr lang="sk-SK" dirty="0" err="1" smtClean="0"/>
              <a:t>zdatnost</a:t>
            </a:r>
            <a:r>
              <a:rPr lang="sk-SK" dirty="0" smtClean="0"/>
              <a:t> (Blatný, 2010).“</a:t>
            </a:r>
          </a:p>
          <a:p>
            <a:r>
              <a:rPr lang="sk-SK" dirty="0" smtClean="0"/>
              <a:t>U </a:t>
            </a:r>
            <a:r>
              <a:rPr lang="sk-SK" dirty="0" err="1" smtClean="0"/>
              <a:t>takovýchto</a:t>
            </a:r>
            <a:r>
              <a:rPr lang="sk-SK" dirty="0" smtClean="0"/>
              <a:t> </a:t>
            </a:r>
            <a:r>
              <a:rPr lang="sk-SK" b="1" dirty="0" err="1" smtClean="0"/>
              <a:t>sekundárních</a:t>
            </a:r>
            <a:r>
              <a:rPr lang="sk-SK" b="1" dirty="0" smtClean="0"/>
              <a:t> </a:t>
            </a:r>
            <a:r>
              <a:rPr lang="sk-SK" b="1" dirty="0" err="1" smtClean="0"/>
              <a:t>citací</a:t>
            </a:r>
            <a:r>
              <a:rPr lang="sk-SK" b="1" dirty="0" smtClean="0"/>
              <a:t> </a:t>
            </a:r>
            <a:r>
              <a:rPr lang="sk-SK" dirty="0" smtClean="0"/>
              <a:t>je ale </a:t>
            </a:r>
            <a:r>
              <a:rPr lang="sk-SK" dirty="0" err="1" smtClean="0"/>
              <a:t>hlavním</a:t>
            </a:r>
            <a:r>
              <a:rPr lang="sk-SK" dirty="0" smtClean="0"/>
              <a:t> </a:t>
            </a:r>
            <a:r>
              <a:rPr lang="sk-SK" dirty="0" err="1" smtClean="0"/>
              <a:t>problémem</a:t>
            </a:r>
            <a:r>
              <a:rPr lang="sk-SK" dirty="0" smtClean="0"/>
              <a:t> možná </a:t>
            </a:r>
            <a:r>
              <a:rPr lang="sk-SK" dirty="0" err="1" smtClean="0"/>
              <a:t>nepřesnost</a:t>
            </a:r>
            <a:r>
              <a:rPr lang="sk-SK" dirty="0" smtClean="0"/>
              <a:t> v </a:t>
            </a:r>
            <a:r>
              <a:rPr lang="sk-SK" dirty="0" err="1" smtClean="0"/>
              <a:t>důsledku</a:t>
            </a:r>
            <a:r>
              <a:rPr lang="sk-SK" dirty="0" smtClean="0"/>
              <a:t> odlišného kontextu </a:t>
            </a:r>
          </a:p>
          <a:p>
            <a:r>
              <a:rPr lang="sk-SK" dirty="0" err="1" smtClean="0"/>
              <a:t>Pořádně</a:t>
            </a:r>
            <a:r>
              <a:rPr lang="sk-SK" dirty="0" smtClean="0"/>
              <a:t> </a:t>
            </a:r>
            <a:r>
              <a:rPr lang="sk-SK" dirty="0" err="1" smtClean="0"/>
              <a:t>nevíme</a:t>
            </a:r>
            <a:r>
              <a:rPr lang="sk-SK" dirty="0" smtClean="0"/>
              <a:t>, o </a:t>
            </a:r>
            <a:r>
              <a:rPr lang="sk-SK" dirty="0" err="1" smtClean="0"/>
              <a:t>čem</a:t>
            </a:r>
            <a:r>
              <a:rPr lang="sk-SK" dirty="0" smtClean="0"/>
              <a:t> </a:t>
            </a:r>
            <a:r>
              <a:rPr lang="sk-SK" dirty="0" err="1" smtClean="0"/>
              <a:t>mluvíme</a:t>
            </a:r>
            <a:r>
              <a:rPr lang="sk-SK" dirty="0" smtClean="0"/>
              <a:t>...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Učebnice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Podávají</a:t>
            </a:r>
            <a:r>
              <a:rPr lang="sk-SK" dirty="0" smtClean="0"/>
              <a:t> učebnice argument? </a:t>
            </a:r>
            <a:r>
              <a:rPr lang="sk-SK" dirty="0" err="1" smtClean="0"/>
              <a:t>Jaký</a:t>
            </a:r>
            <a:r>
              <a:rPr lang="sk-SK" dirty="0" smtClean="0"/>
              <a:t>...?</a:t>
            </a:r>
          </a:p>
          <a:p>
            <a:r>
              <a:rPr lang="sk-SK" dirty="0" smtClean="0"/>
              <a:t>Nebo </a:t>
            </a:r>
            <a:r>
              <a:rPr lang="sk-SK" dirty="0" err="1" smtClean="0"/>
              <a:t>pouze</a:t>
            </a:r>
            <a:r>
              <a:rPr lang="sk-SK" dirty="0" smtClean="0"/>
              <a:t> </a:t>
            </a:r>
            <a:r>
              <a:rPr lang="sk-SK" dirty="0" err="1" smtClean="0"/>
              <a:t>shrňují</a:t>
            </a:r>
            <a:r>
              <a:rPr lang="sk-SK" dirty="0" smtClean="0"/>
              <a:t> „</a:t>
            </a:r>
            <a:r>
              <a:rPr lang="sk-SK" dirty="0" err="1" smtClean="0"/>
              <a:t>fakta</a:t>
            </a:r>
            <a:r>
              <a:rPr lang="sk-SK" dirty="0" smtClean="0"/>
              <a:t>“?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FAKT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to je?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FAKT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to je?</a:t>
            </a:r>
          </a:p>
          <a:p>
            <a:r>
              <a:rPr lang="sk-SK" i="1" dirty="0" err="1" smtClean="0"/>
              <a:t>Terminologie</a:t>
            </a:r>
            <a:r>
              <a:rPr lang="sk-SK" i="1" dirty="0" smtClean="0"/>
              <a:t> a popisy</a:t>
            </a:r>
          </a:p>
          <a:p>
            <a:r>
              <a:rPr lang="sk-SK" i="1" dirty="0" err="1" smtClean="0"/>
              <a:t>Kdo</a:t>
            </a:r>
            <a:r>
              <a:rPr lang="sk-SK" i="1" dirty="0" smtClean="0"/>
              <a:t> </a:t>
            </a:r>
            <a:r>
              <a:rPr lang="sk-SK" i="1" dirty="0" err="1" smtClean="0"/>
              <a:t>co</a:t>
            </a:r>
            <a:r>
              <a:rPr lang="sk-SK" i="1" dirty="0" smtClean="0"/>
              <a:t> publikoval</a:t>
            </a:r>
          </a:p>
          <a:p>
            <a:r>
              <a:rPr lang="sk-SK" i="1" dirty="0" err="1" smtClean="0"/>
              <a:t>Přírodní</a:t>
            </a:r>
            <a:r>
              <a:rPr lang="sk-SK" i="1" dirty="0" smtClean="0"/>
              <a:t> zákonitosti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4032448"/>
          </a:xfrm>
        </p:spPr>
        <p:txBody>
          <a:bodyPr>
            <a:normAutofit/>
          </a:bodyPr>
          <a:lstStyle/>
          <a:p>
            <a:r>
              <a:rPr lang="sk-SK" b="1" dirty="0" err="1" smtClean="0"/>
              <a:t>Shrnují</a:t>
            </a:r>
            <a:r>
              <a:rPr lang="sk-SK" b="1" dirty="0" smtClean="0"/>
              <a:t> učebnice </a:t>
            </a:r>
            <a:r>
              <a:rPr lang="sk-SK" b="1" dirty="0" err="1" smtClean="0"/>
              <a:t>pouze</a:t>
            </a:r>
            <a:r>
              <a:rPr lang="sk-SK" b="1" dirty="0" smtClean="0"/>
              <a:t> </a:t>
            </a:r>
            <a:r>
              <a:rPr lang="sk-SK" b="1" dirty="0" err="1" smtClean="0"/>
              <a:t>fakta</a:t>
            </a:r>
            <a:r>
              <a:rPr lang="sk-SK" b="1" dirty="0" smtClean="0"/>
              <a:t>, nebo </a:t>
            </a:r>
            <a:r>
              <a:rPr lang="sk-SK" b="1" dirty="0" err="1" smtClean="0"/>
              <a:t>podávají</a:t>
            </a:r>
            <a:r>
              <a:rPr lang="sk-SK" b="1" dirty="0" smtClean="0"/>
              <a:t> argument</a:t>
            </a:r>
            <a:r>
              <a:rPr lang="sk-SK" b="1" dirty="0" smtClean="0"/>
              <a:t>?</a:t>
            </a:r>
            <a:br>
              <a:rPr lang="sk-SK" b="1" dirty="0" smtClean="0"/>
            </a:br>
            <a:r>
              <a:rPr lang="sk-SK" b="1" dirty="0" smtClean="0"/>
              <a:t> </a:t>
            </a:r>
            <a:r>
              <a:rPr lang="sk-SK" i="1" dirty="0" smtClean="0"/>
              <a:t>(K </a:t>
            </a:r>
            <a:r>
              <a:rPr lang="sk-SK" i="1" dirty="0" err="1" smtClean="0"/>
              <a:t>zamyšlení</a:t>
            </a:r>
            <a:r>
              <a:rPr lang="sk-SK" i="1" dirty="0" smtClean="0"/>
              <a:t>)</a:t>
            </a:r>
            <a:endParaRPr lang="en-GB" b="1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2592288"/>
          </a:xfrm>
        </p:spPr>
        <p:txBody>
          <a:bodyPr>
            <a:normAutofit/>
          </a:bodyPr>
          <a:lstStyle/>
          <a:p>
            <a:r>
              <a:rPr lang="sk-SK" b="1" dirty="0" err="1" smtClean="0"/>
              <a:t>Děkuji</a:t>
            </a:r>
            <a:r>
              <a:rPr lang="sk-SK" b="1" dirty="0" smtClean="0"/>
              <a:t> za </a:t>
            </a:r>
            <a:r>
              <a:rPr lang="sk-SK" b="1" dirty="0" err="1" smtClean="0"/>
              <a:t>pozornost</a:t>
            </a:r>
            <a:r>
              <a:rPr lang="sk-SK" b="1" dirty="0" smtClean="0"/>
              <a:t>!</a:t>
            </a:r>
            <a:endParaRPr lang="en-GB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vo vede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Argument sa skladá zo </a:t>
            </a:r>
            <a:r>
              <a:rPr lang="sk-SK" b="1" dirty="0" err="1" smtClean="0"/>
              <a:t>sylogizmov</a:t>
            </a:r>
            <a:r>
              <a:rPr lang="sk-SK" dirty="0" smtClean="0"/>
              <a:t>, ktoré obsahujú </a:t>
            </a:r>
            <a:r>
              <a:rPr lang="sk-SK" b="1" dirty="0" smtClean="0"/>
              <a:t>premisy</a:t>
            </a:r>
            <a:r>
              <a:rPr lang="sk-SK" dirty="0" smtClean="0"/>
              <a:t>, z ktorých je odvodený </a:t>
            </a:r>
            <a:r>
              <a:rPr lang="sk-SK" b="1" dirty="0" smtClean="0"/>
              <a:t>záver</a:t>
            </a:r>
            <a:endParaRPr lang="sk-SK" dirty="0" smtClean="0"/>
          </a:p>
          <a:p>
            <a:r>
              <a:rPr lang="sk-SK" dirty="0" smtClean="0"/>
              <a:t>Kvalita argumentu závisí na formálnej správnosti </a:t>
            </a:r>
            <a:r>
              <a:rPr lang="sk-SK" dirty="0" err="1" smtClean="0"/>
              <a:t>sylogizmov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vo vede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Argument sa skladá zo </a:t>
            </a:r>
            <a:r>
              <a:rPr lang="sk-SK" b="1" dirty="0" err="1" smtClean="0"/>
              <a:t>sylogizmov</a:t>
            </a:r>
            <a:r>
              <a:rPr lang="sk-SK" dirty="0" smtClean="0"/>
              <a:t>, ktoré obsahujú </a:t>
            </a:r>
            <a:r>
              <a:rPr lang="sk-SK" b="1" dirty="0" smtClean="0"/>
              <a:t>premisy</a:t>
            </a:r>
            <a:r>
              <a:rPr lang="sk-SK" dirty="0" smtClean="0"/>
              <a:t>, z ktorých je odvodený </a:t>
            </a:r>
            <a:r>
              <a:rPr lang="sk-SK" b="1" dirty="0" smtClean="0"/>
              <a:t>záver</a:t>
            </a:r>
            <a:endParaRPr lang="sk-SK" dirty="0" smtClean="0"/>
          </a:p>
          <a:p>
            <a:r>
              <a:rPr lang="sk-SK" dirty="0" smtClean="0"/>
              <a:t>Kvalita argumentu závisí na formálnej správnosti </a:t>
            </a:r>
            <a:r>
              <a:rPr lang="sk-SK" dirty="0" err="1" smtClean="0"/>
              <a:t>sylogizmov</a:t>
            </a:r>
            <a:r>
              <a:rPr lang="sk-SK" dirty="0" smtClean="0"/>
              <a:t> ALE...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Argument vo vede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Argument sa skladá zo </a:t>
            </a:r>
            <a:r>
              <a:rPr lang="sk-SK" b="1" dirty="0" err="1" smtClean="0"/>
              <a:t>sylogizmov</a:t>
            </a:r>
            <a:r>
              <a:rPr lang="sk-SK" dirty="0" smtClean="0"/>
              <a:t>, ktoré obsahujú </a:t>
            </a:r>
            <a:r>
              <a:rPr lang="sk-SK" b="1" dirty="0" smtClean="0"/>
              <a:t>premisy</a:t>
            </a:r>
            <a:r>
              <a:rPr lang="sk-SK" dirty="0" smtClean="0"/>
              <a:t>, z ktorých je odvodený </a:t>
            </a:r>
            <a:r>
              <a:rPr lang="sk-SK" b="1" dirty="0" smtClean="0"/>
              <a:t>záver</a:t>
            </a:r>
            <a:endParaRPr lang="sk-SK" dirty="0" smtClean="0"/>
          </a:p>
          <a:p>
            <a:r>
              <a:rPr lang="sk-SK" dirty="0" smtClean="0"/>
              <a:t>Kvalita argumentu závisí na formálnej správnosti </a:t>
            </a:r>
            <a:r>
              <a:rPr lang="sk-SK" dirty="0" err="1" smtClean="0"/>
              <a:t>sylogizmov</a:t>
            </a:r>
            <a:r>
              <a:rPr lang="sk-SK" dirty="0" smtClean="0"/>
              <a:t> ALE...</a:t>
            </a:r>
          </a:p>
          <a:p>
            <a:r>
              <a:rPr lang="sk-SK" dirty="0" smtClean="0"/>
              <a:t>...to iba v prípade, že máme </a:t>
            </a:r>
            <a:r>
              <a:rPr lang="sk-SK" b="1" dirty="0" smtClean="0"/>
              <a:t>kvalitné premisy</a:t>
            </a:r>
            <a:endParaRPr lang="en-GB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1626</Words>
  <Application>Microsoft Office PowerPoint</Application>
  <PresentationFormat>Předvádění na obrazovce (4:3)</PresentationFormat>
  <Paragraphs>213</Paragraphs>
  <Slides>68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69" baseType="lpstr">
      <vt:lpstr>Motív Office</vt:lpstr>
      <vt:lpstr>Argument v psychológii ako vedeckom odbore</vt:lpstr>
      <vt:lpstr>Argument vo vede</vt:lpstr>
      <vt:lpstr>Argument vo vede</vt:lpstr>
      <vt:lpstr>Argument vo vede</vt:lpstr>
      <vt:lpstr>Argument vo vede</vt:lpstr>
      <vt:lpstr>Argument vo vede</vt:lpstr>
      <vt:lpstr>Argument vo vede</vt:lpstr>
      <vt:lpstr>Argument vo vede</vt:lpstr>
      <vt:lpstr>Argument vo vede</vt:lpstr>
      <vt:lpstr>Deduktívne usudzovanie</vt:lpstr>
      <vt:lpstr>Deduktívne usudzovanie</vt:lpstr>
      <vt:lpstr>Deduktívne usudzovanie</vt:lpstr>
      <vt:lpstr>Deduktívne usudzovanie</vt:lpstr>
      <vt:lpstr>Induktívne usudzovanie</vt:lpstr>
      <vt:lpstr>Induktívne usudzovanie</vt:lpstr>
      <vt:lpstr>Induktívne usudzovanie</vt:lpstr>
      <vt:lpstr>Induktívne usudzovanie</vt:lpstr>
      <vt:lpstr>Induktívne usudzovanie</vt:lpstr>
      <vt:lpstr>Induktívne usudzovanie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Induktívne usudzovanie - typy</vt:lpstr>
      <vt:lpstr>Deduktívne usudzovanie</vt:lpstr>
      <vt:lpstr>Deduktívne usudzovanie</vt:lpstr>
      <vt:lpstr>Odborná argumentácia v praxi</vt:lpstr>
      <vt:lpstr>Snímek 39</vt:lpstr>
      <vt:lpstr>Snímek 40</vt:lpstr>
      <vt:lpstr>Primární informáce – primární zdroj</vt:lpstr>
      <vt:lpstr>Primární zdroje</vt:lpstr>
      <vt:lpstr>Primární zdroje</vt:lpstr>
      <vt:lpstr>Čím NELZE podpořit odborný argument...?</vt:lpstr>
      <vt:lpstr>Čím NELZE podpořit odborný argument...?</vt:lpstr>
      <vt:lpstr>Čím NELZE podpořit odborný argument...?</vt:lpstr>
      <vt:lpstr>Čím NELZE podpořit odborný argument...?</vt:lpstr>
      <vt:lpstr>Čím NELZE podpořit odborný argument...?</vt:lpstr>
      <vt:lpstr>Čím NELZE podpořit odborný argument...?</vt:lpstr>
      <vt:lpstr>Čím NELZE podpořit odborný argument...?</vt:lpstr>
      <vt:lpstr>Čím NELZE podpořit odborný argument...?</vt:lpstr>
      <vt:lpstr>Už víte, proč je nutno správně citovat...?</vt:lpstr>
      <vt:lpstr>Už víte, proč je nutno správně citovat...?</vt:lpstr>
      <vt:lpstr>Funkce citací v argumentu</vt:lpstr>
      <vt:lpstr>Funkce citací v argumentu</vt:lpstr>
      <vt:lpstr>Funkce citací v argumentu</vt:lpstr>
      <vt:lpstr>Funkce citací v argumentu</vt:lpstr>
      <vt:lpstr>Funkce citací v argumentu</vt:lpstr>
      <vt:lpstr>Funkce citací v argumentu</vt:lpstr>
      <vt:lpstr>Funkce citací v argumentu</vt:lpstr>
      <vt:lpstr>Funkce citací v argumentu</vt:lpstr>
      <vt:lpstr>Funkce citací v argumentu</vt:lpstr>
      <vt:lpstr>Funkce citací v argumentu</vt:lpstr>
      <vt:lpstr>Učebnice</vt:lpstr>
      <vt:lpstr>FAKT</vt:lpstr>
      <vt:lpstr>FAKT</vt:lpstr>
      <vt:lpstr>Shrnují učebnice pouze fakta, nebo podávají argument?  (K zamyšlení)</vt:lpstr>
      <vt:lpstr>Děkuji za pozornost!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 v psychológii ako vedeckom odbore</dc:title>
  <dc:creator>Taaanique</dc:creator>
  <cp:lastModifiedBy>Taaanique</cp:lastModifiedBy>
  <cp:revision>37</cp:revision>
  <dcterms:created xsi:type="dcterms:W3CDTF">2014-10-15T23:38:19Z</dcterms:created>
  <dcterms:modified xsi:type="dcterms:W3CDTF">2014-12-11T00:08:52Z</dcterms:modified>
</cp:coreProperties>
</file>