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sldIdLst>
    <p:sldId id="256" r:id="rId2"/>
    <p:sldId id="257" r:id="rId3"/>
    <p:sldId id="259" r:id="rId4"/>
    <p:sldId id="258" r:id="rId5"/>
    <p:sldId id="260" r:id="rId6"/>
    <p:sldId id="261" r:id="rId7"/>
    <p:sldId id="262" r:id="rId8"/>
    <p:sldId id="266" r:id="rId9"/>
    <p:sldId id="265" r:id="rId10"/>
    <p:sldId id="270" r:id="rId11"/>
    <p:sldId id="264" r:id="rId12"/>
    <p:sldId id="263"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9" r:id="rId33"/>
    <p:sldId id="290" r:id="rId34"/>
    <p:sldId id="291" r:id="rId35"/>
    <p:sldId id="288" r:id="rId36"/>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2706" name="Group 2"/>
          <p:cNvGrpSpPr>
            <a:grpSpLocks/>
          </p:cNvGrpSpPr>
          <p:nvPr/>
        </p:nvGrpSpPr>
        <p:grpSpPr bwMode="auto">
          <a:xfrm>
            <a:off x="0" y="0"/>
            <a:ext cx="5867400" cy="6858000"/>
            <a:chOff x="0" y="0"/>
            <a:chExt cx="3696" cy="4320"/>
          </a:xfrm>
        </p:grpSpPr>
        <p:sp>
          <p:nvSpPr>
            <p:cNvPr id="72707"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el-GR" sz="2400">
                <a:latin typeface="Times New Roman" pitchFamily="18" charset="0"/>
              </a:endParaRPr>
            </a:p>
          </p:txBody>
        </p:sp>
        <p:sp>
          <p:nvSpPr>
            <p:cNvPr id="72708"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el-GR" sz="2400">
                <a:latin typeface="Times New Roman" pitchFamily="18" charset="0"/>
              </a:endParaRPr>
            </a:p>
          </p:txBody>
        </p:sp>
      </p:grpSp>
      <p:grpSp>
        <p:nvGrpSpPr>
          <p:cNvPr id="72709" name="Group 5"/>
          <p:cNvGrpSpPr>
            <a:grpSpLocks/>
          </p:cNvGrpSpPr>
          <p:nvPr/>
        </p:nvGrpSpPr>
        <p:grpSpPr bwMode="auto">
          <a:xfrm>
            <a:off x="3632200" y="4889500"/>
            <a:ext cx="4876800" cy="319088"/>
            <a:chOff x="2288" y="3080"/>
            <a:chExt cx="3072" cy="201"/>
          </a:xfrm>
        </p:grpSpPr>
        <p:sp>
          <p:nvSpPr>
            <p:cNvPr id="72710"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l-GR"/>
            </a:p>
          </p:txBody>
        </p:sp>
        <p:sp>
          <p:nvSpPr>
            <p:cNvPr id="72711"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l-GR"/>
            </a:p>
          </p:txBody>
        </p:sp>
      </p:grpSp>
      <p:sp>
        <p:nvSpPr>
          <p:cNvPr id="7271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l-GR"/>
              <a:t>Κάντε κλικ για να επεξεργαστείτε τον υπότιτλο του υποδείγματος</a:t>
            </a:r>
          </a:p>
        </p:txBody>
      </p:sp>
      <p:sp>
        <p:nvSpPr>
          <p:cNvPr id="72713" name="Rectangle 9"/>
          <p:cNvSpPr>
            <a:spLocks noGrp="1" noChangeArrowheads="1"/>
          </p:cNvSpPr>
          <p:nvPr>
            <p:ph type="dt" sz="quarter" idx="2"/>
          </p:nvPr>
        </p:nvSpPr>
        <p:spPr/>
        <p:txBody>
          <a:bodyPr/>
          <a:lstStyle>
            <a:lvl1pPr>
              <a:defRPr>
                <a:solidFill>
                  <a:schemeClr val="bg1"/>
                </a:solidFill>
              </a:defRPr>
            </a:lvl1pPr>
          </a:lstStyle>
          <a:p>
            <a:endParaRPr lang="el-GR"/>
          </a:p>
        </p:txBody>
      </p:sp>
      <p:sp>
        <p:nvSpPr>
          <p:cNvPr id="72714" name="Rectangle 10"/>
          <p:cNvSpPr>
            <a:spLocks noGrp="1" noChangeArrowheads="1"/>
          </p:cNvSpPr>
          <p:nvPr>
            <p:ph type="ftr" sz="quarter" idx="3"/>
          </p:nvPr>
        </p:nvSpPr>
        <p:spPr/>
        <p:txBody>
          <a:bodyPr/>
          <a:lstStyle>
            <a:lvl1pPr algn="r">
              <a:defRPr/>
            </a:lvl1pPr>
          </a:lstStyle>
          <a:p>
            <a:endParaRPr lang="el-GR"/>
          </a:p>
        </p:txBody>
      </p:sp>
      <p:sp>
        <p:nvSpPr>
          <p:cNvPr id="72715" name="Rectangle 11"/>
          <p:cNvSpPr>
            <a:spLocks noGrp="1" noChangeArrowheads="1"/>
          </p:cNvSpPr>
          <p:nvPr>
            <p:ph type="sldNum" sz="quarter" idx="4"/>
          </p:nvPr>
        </p:nvSpPr>
        <p:spPr>
          <a:xfrm>
            <a:off x="76200" y="6248400"/>
            <a:ext cx="587375" cy="488950"/>
          </a:xfrm>
        </p:spPr>
        <p:txBody>
          <a:bodyPr anchorCtr="0"/>
          <a:lstStyle>
            <a:lvl1pPr>
              <a:defRPr/>
            </a:lvl1pPr>
          </a:lstStyle>
          <a:p>
            <a:fld id="{862497E1-B9F1-4495-86D7-340C173BAFD1}" type="slidenum">
              <a:rPr lang="el-GR"/>
              <a:pPr/>
              <a:t>‹#›</a:t>
            </a:fld>
            <a:endParaRPr lang="el-GR"/>
          </a:p>
        </p:txBody>
      </p:sp>
      <p:sp>
        <p:nvSpPr>
          <p:cNvPr id="7271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l-GR"/>
              <a:t>Κάντε κλικ για επεξεργασία του τίτλου</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6471D99F-B36F-4FF8-A79B-95117CB813D1}"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5600" y="762000"/>
            <a:ext cx="1981200" cy="532447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762000" y="762000"/>
            <a:ext cx="5791200" cy="53244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25C1BCE4-0B43-4A48-B277-ECE6C0DB9FA7}"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BFACD07B-6F1B-4D8E-8554-8D9E5964DFE3}"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DFB7F97E-272E-49EB-8BD0-36264890C5E5}"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613C95D3-4A45-4065-A09E-F5A094256851}"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966850B5-67CA-438E-9271-5A3FEC4CCE8D}"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5C356521-66F0-47EB-8271-84714E5772F3}"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A50A9428-5A3C-4E08-B3F0-ADB96AEC31EA}"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2AA42ADD-9F89-4C71-8465-C8FCB9C8A5E0}"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1A41997D-21DF-4A07-97F0-2E03B1497732}"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682" name="Group 2"/>
          <p:cNvGrpSpPr>
            <a:grpSpLocks/>
          </p:cNvGrpSpPr>
          <p:nvPr/>
        </p:nvGrpSpPr>
        <p:grpSpPr bwMode="auto">
          <a:xfrm>
            <a:off x="0" y="0"/>
            <a:ext cx="7620000" cy="6858000"/>
            <a:chOff x="0" y="0"/>
            <a:chExt cx="4800" cy="4320"/>
          </a:xfrm>
        </p:grpSpPr>
        <p:grpSp>
          <p:nvGrpSpPr>
            <p:cNvPr id="71683" name="Group 3"/>
            <p:cNvGrpSpPr>
              <a:grpSpLocks/>
            </p:cNvGrpSpPr>
            <p:nvPr userDrawn="1"/>
          </p:nvGrpSpPr>
          <p:grpSpPr bwMode="auto">
            <a:xfrm>
              <a:off x="0" y="0"/>
              <a:ext cx="2016" cy="4320"/>
              <a:chOff x="0" y="0"/>
              <a:chExt cx="2016" cy="4320"/>
            </a:xfrm>
          </p:grpSpPr>
          <p:sp>
            <p:nvSpPr>
              <p:cNvPr id="7168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l-GR"/>
              </a:p>
            </p:txBody>
          </p:sp>
          <p:sp>
            <p:nvSpPr>
              <p:cNvPr id="7168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l-GR"/>
              </a:p>
            </p:txBody>
          </p:sp>
        </p:grpSp>
        <p:grpSp>
          <p:nvGrpSpPr>
            <p:cNvPr id="71686" name="Group 6"/>
            <p:cNvGrpSpPr>
              <a:grpSpLocks/>
            </p:cNvGrpSpPr>
            <p:nvPr/>
          </p:nvGrpSpPr>
          <p:grpSpPr bwMode="auto">
            <a:xfrm>
              <a:off x="144" y="1248"/>
              <a:ext cx="4656" cy="201"/>
              <a:chOff x="144" y="1248"/>
              <a:chExt cx="4656" cy="201"/>
            </a:xfrm>
          </p:grpSpPr>
          <p:sp>
            <p:nvSpPr>
              <p:cNvPr id="7168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l-GR"/>
              </a:p>
            </p:txBody>
          </p:sp>
          <p:sp>
            <p:nvSpPr>
              <p:cNvPr id="7168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l-GR"/>
              </a:p>
            </p:txBody>
          </p:sp>
        </p:grpSp>
      </p:grpSp>
      <p:sp>
        <p:nvSpPr>
          <p:cNvPr id="71689"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71690"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7169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el-GR"/>
          </a:p>
        </p:txBody>
      </p:sp>
      <p:sp>
        <p:nvSpPr>
          <p:cNvPr id="7169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l-GR"/>
          </a:p>
        </p:txBody>
      </p:sp>
      <p:sp>
        <p:nvSpPr>
          <p:cNvPr id="7169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F32A3A2A-A1C6-4F3B-8F44-2CE9E8FE9557}"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el-GR"/>
              <a:t>Ο Εμφύλιος Πόλεμος στη μεταπολεμική πεζογραφία</a:t>
            </a:r>
          </a:p>
        </p:txBody>
      </p:sp>
      <p:sp>
        <p:nvSpPr>
          <p:cNvPr id="2051" name="Rectangle 3"/>
          <p:cNvSpPr>
            <a:spLocks noGrp="1" noChangeArrowheads="1"/>
          </p:cNvSpPr>
          <p:nvPr>
            <p:ph type="subTitle" idx="1"/>
          </p:nvPr>
        </p:nvSpPr>
        <p:spPr/>
        <p:txBody>
          <a:bodyPr/>
          <a:lstStyle/>
          <a:p>
            <a:r>
              <a:rPr lang="el-GR"/>
              <a:t>Βενετία Αποστολίδου</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r>
              <a:rPr lang="el-GR"/>
              <a:t>Τραύμα</a:t>
            </a:r>
          </a:p>
        </p:txBody>
      </p:sp>
      <p:sp>
        <p:nvSpPr>
          <p:cNvPr id="16387" name="Rectangle 3"/>
          <p:cNvSpPr>
            <a:spLocks noGrp="1" noChangeArrowheads="1"/>
          </p:cNvSpPr>
          <p:nvPr>
            <p:ph type="body" idx="1"/>
          </p:nvPr>
        </p:nvSpPr>
        <p:spPr/>
        <p:txBody>
          <a:bodyPr/>
          <a:lstStyle/>
          <a:p>
            <a:pPr>
              <a:lnSpc>
                <a:spcPct val="80000"/>
              </a:lnSpc>
              <a:buFont typeface="Wingdings" pitchFamily="2" charset="2"/>
              <a:buNone/>
            </a:pPr>
            <a:r>
              <a:rPr lang="el-GR" sz="1800"/>
              <a:t>	Το τραύμα ή, με ιατρικούς όρους, η «μετα - τραυματική αγχώδης διαταραχή» αναφέρεται  σε μια ποικιλία στρεσογόνων συναισθηματικών, ψυχολογικών και σωματικών αντιδράσεων απέναντι στον τρόμο και την αδυναμία που προκαλείται από σοκαριστικά γεγονότα και καταστάσεις, έξω από τις συνηθισμένες ανθρώπινες εμπειρίες, κατά τα οποία η ζωή των ανθρώπων ή των οικογενειών τους μπαίνει σε θανάσιμο κίνδυνο. Οι συνέπειες του τραύματος  γίνονται κατανοητές από τα υποκείμενα ως «παγίδευση» σε μια πραγματικότητα την οποία δεν μπορούν να συλλάβουν και να αφομοιώσουν αλλά τους «στοιχειώνει», μέσα από συνεχείς επαναβιώσεις των τραυματικών γεγονότων. Προκειμένου οι επιζώντες να ξεφύγουν από την παγίδα και να διεκδικήσουν τη ζωή τους και το παρελθόν τους, είναι απαραίτητη η συγκρότηση μιας αφήγησης των τραυματικών γεγονότων, μιας αφήγησης η οποία συγκροτείται κοινωνικά, δίνει νόημα στο παρελθόν και το ενώνει με την παρούσα ζωή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r>
              <a:rPr lang="el-GR"/>
              <a:t>Τραύμα</a:t>
            </a:r>
          </a:p>
        </p:txBody>
      </p:sp>
      <p:sp>
        <p:nvSpPr>
          <p:cNvPr id="10243" name="Rectangle 3"/>
          <p:cNvSpPr>
            <a:spLocks noGrp="1" noChangeArrowheads="1"/>
          </p:cNvSpPr>
          <p:nvPr>
            <p:ph type="body" idx="1"/>
          </p:nvPr>
        </p:nvSpPr>
        <p:spPr/>
        <p:txBody>
          <a:bodyPr/>
          <a:lstStyle/>
          <a:p>
            <a:pPr>
              <a:buFont typeface="Wingdings" pitchFamily="2" charset="2"/>
              <a:buNone/>
            </a:pPr>
            <a:r>
              <a:rPr lang="el-GR"/>
              <a:t>	Το τραύμα είναι πρωτίστως ο εμφύλιος πόλεμος αλλά και: οι διώξεις στο μετεμφυλιακό κράτος, η εξορία, η πολιτική προσφυγιά, ο επαναπατρισμός, η δήλωση μετανοίας. Πρόκειται για ένα τραύμα πολλαπλό, όπου το κάθε επόμενο συμβάν έρχεται να το βαθύνει ακόμα περισσότερο.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r>
              <a:rPr lang="el-GR" sz="3200"/>
              <a:t>Λογοτεχνία του τραύματος</a:t>
            </a:r>
            <a:r>
              <a:rPr lang="el-GR"/>
              <a:t> </a:t>
            </a:r>
          </a:p>
        </p:txBody>
      </p:sp>
      <p:sp>
        <p:nvSpPr>
          <p:cNvPr id="9219" name="Rectangle 3"/>
          <p:cNvSpPr>
            <a:spLocks noGrp="1" noChangeArrowheads="1"/>
          </p:cNvSpPr>
          <p:nvPr>
            <p:ph type="body" idx="1"/>
          </p:nvPr>
        </p:nvSpPr>
        <p:spPr/>
        <p:txBody>
          <a:bodyPr/>
          <a:lstStyle/>
          <a:p>
            <a:pPr>
              <a:lnSpc>
                <a:spcPct val="90000"/>
              </a:lnSpc>
              <a:buFont typeface="Wingdings" pitchFamily="2" charset="2"/>
              <a:buNone/>
            </a:pPr>
            <a:r>
              <a:rPr lang="el-GR" sz="2000"/>
              <a:t>    Είναι μια σύνθετη (με τους κανόνες της τέχνης πάντα) επεξεργασία του τραύματος η οποία δε μπορεί παρά να έχει ένα ορατό τέλος: την επούλωση, τη συμφιλίωση και, σύμφωνα με τον Ρικέρ, τη συχώρεση. Η επεξεργασία αυτή περνά από μια πορεία η οποία εν ολίγοις περιγράφεται ως μετάβαση από την «πολιτική της οδύνης» ή το «λόγο της  θυματοποίησης» όπου η αφήγηση για το παρελθόν αναγνωρίζει μόνον το προσωπικό τραύμα και αγνοεί το τραύμα του Άλλου, στην αναγνώριση και την παραδοχή του  τραύματος του ΄Αλλου. Στην περίπτωσή μας, στην παραδοχή του εμφυλιακού τραύματος ως διττού.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el-GR"/>
          </a:p>
        </p:txBody>
      </p:sp>
      <p:sp>
        <p:nvSpPr>
          <p:cNvPr id="13315" name="Rectangle 3"/>
          <p:cNvSpPr>
            <a:spLocks noGrp="1" noChangeArrowheads="1"/>
          </p:cNvSpPr>
          <p:nvPr>
            <p:ph type="body" idx="1"/>
          </p:nvPr>
        </p:nvSpPr>
        <p:spPr/>
        <p:txBody>
          <a:bodyPr/>
          <a:lstStyle/>
          <a:p>
            <a:pPr>
              <a:buFont typeface="Wingdings" pitchFamily="2" charset="2"/>
              <a:buNone/>
            </a:pPr>
            <a:r>
              <a:rPr lang="el-GR"/>
              <a:t>	Σε ποιο βαθμό και πότε η λογοτεχνία που γράφτηκε στην Ελλάδα γύρω από τον Εμφύλιο αναγνώρισε το εμφυλιακό τραύμα ως ένα διττό τραύμα;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r>
              <a:rPr lang="el-GR" sz="3200"/>
              <a:t>Πεζογραφία των πολιτικών προσφύγων</a:t>
            </a:r>
          </a:p>
        </p:txBody>
      </p:sp>
      <p:sp>
        <p:nvSpPr>
          <p:cNvPr id="14339" name="Rectangle 3"/>
          <p:cNvSpPr>
            <a:spLocks noGrp="1" noChangeArrowheads="1"/>
          </p:cNvSpPr>
          <p:nvPr>
            <p:ph type="body" idx="1"/>
          </p:nvPr>
        </p:nvSpPr>
        <p:spPr/>
        <p:txBody>
          <a:bodyPr/>
          <a:lstStyle/>
          <a:p>
            <a:r>
              <a:rPr lang="el-GR"/>
              <a:t>΄Εργα που μιλούν για την Αντίσταση και τον Εμφύλιο </a:t>
            </a:r>
          </a:p>
          <a:p>
            <a:r>
              <a:rPr lang="el-GR"/>
              <a:t>Έργα που μιλούν για τη ζωή τους στην υπερορία και τον επαναπατρισμό.</a:t>
            </a:r>
          </a:p>
          <a:p>
            <a:r>
              <a:rPr lang="el-GR"/>
              <a:t> Έργα νεότερων συγγραφέων που θεματοποιούν την εμπειρία των πολιτικών προσφύγων και δημιουργούν μια εικόνα γι αυτούς.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r>
              <a:rPr lang="el-GR" sz="3200"/>
              <a:t>΄Εργα που μιλούν για την Αντίσταση και τον Εμφύλιο</a:t>
            </a:r>
          </a:p>
        </p:txBody>
      </p:sp>
      <p:sp>
        <p:nvSpPr>
          <p:cNvPr id="15363" name="Rectangle 3"/>
          <p:cNvSpPr>
            <a:spLocks noGrp="1" noChangeArrowheads="1"/>
          </p:cNvSpPr>
          <p:nvPr>
            <p:ph type="body" idx="1"/>
          </p:nvPr>
        </p:nvSpPr>
        <p:spPr/>
        <p:txBody>
          <a:bodyPr/>
          <a:lstStyle/>
          <a:p>
            <a:pPr>
              <a:lnSpc>
                <a:spcPct val="90000"/>
              </a:lnSpc>
            </a:pPr>
            <a:r>
              <a:rPr lang="el-GR" sz="2400"/>
              <a:t>Κώστας Μπόσης, </a:t>
            </a:r>
            <a:r>
              <a:rPr lang="el-GR" sz="2400" i="1"/>
              <a:t>Εμείς θα νικήσουμε</a:t>
            </a:r>
            <a:r>
              <a:rPr lang="el-GR" sz="2400"/>
              <a:t>, 1953</a:t>
            </a:r>
          </a:p>
          <a:p>
            <a:pPr>
              <a:lnSpc>
                <a:spcPct val="90000"/>
              </a:lnSpc>
              <a:buFont typeface="Wingdings" pitchFamily="2" charset="2"/>
              <a:buNone/>
            </a:pPr>
            <a:r>
              <a:rPr lang="el-GR" sz="2400" i="1"/>
              <a:t>                               Δύσκολες μέρες</a:t>
            </a:r>
            <a:r>
              <a:rPr lang="el-GR" sz="2400"/>
              <a:t>, τ. 1, 1956</a:t>
            </a:r>
          </a:p>
          <a:p>
            <a:pPr>
              <a:lnSpc>
                <a:spcPct val="90000"/>
              </a:lnSpc>
            </a:pPr>
            <a:r>
              <a:rPr lang="el-GR" sz="2400"/>
              <a:t>Γιώργης Γρίβας, </a:t>
            </a:r>
            <a:r>
              <a:rPr lang="el-GR" sz="2400" i="1"/>
              <a:t>Καινούριοι άνθρωποι</a:t>
            </a:r>
            <a:r>
              <a:rPr lang="el-GR" sz="2400"/>
              <a:t>, 1954                         			  </a:t>
            </a:r>
            <a:r>
              <a:rPr lang="el-GR" sz="2400" i="1"/>
              <a:t>Οργισμένα χρόνια</a:t>
            </a:r>
            <a:r>
              <a:rPr lang="el-GR" sz="2400"/>
              <a:t>, 1956</a:t>
            </a:r>
          </a:p>
          <a:p>
            <a:pPr>
              <a:lnSpc>
                <a:spcPct val="90000"/>
              </a:lnSpc>
            </a:pPr>
            <a:r>
              <a:rPr lang="el-GR" sz="2400"/>
              <a:t>Τάκης Αδάμος, </a:t>
            </a:r>
            <a:r>
              <a:rPr lang="el-GR" sz="2400" i="1"/>
              <a:t>Απλοί άνθρωποι</a:t>
            </a:r>
            <a:r>
              <a:rPr lang="el-GR" sz="2400"/>
              <a:t>, 1957</a:t>
            </a:r>
          </a:p>
          <a:p>
            <a:pPr>
              <a:lnSpc>
                <a:spcPct val="90000"/>
              </a:lnSpc>
            </a:pPr>
            <a:r>
              <a:rPr lang="el-GR" sz="2400"/>
              <a:t>Μήτσος Αλεξανδρόπουλος, </a:t>
            </a:r>
            <a:r>
              <a:rPr lang="el-GR" sz="2400" i="1"/>
              <a:t>Νύχτες και αυγές</a:t>
            </a:r>
            <a:r>
              <a:rPr lang="el-GR" sz="2400"/>
              <a:t>, τ. 1, </a:t>
            </a:r>
            <a:r>
              <a:rPr lang="el-GR" sz="2400" i="1"/>
              <a:t>Η πολιτεία</a:t>
            </a:r>
            <a:r>
              <a:rPr lang="el-GR" sz="2400"/>
              <a:t>, 1961, και τ. 2, </a:t>
            </a:r>
            <a:r>
              <a:rPr lang="el-GR" sz="2400" i="1"/>
              <a:t>Τα βουνά,</a:t>
            </a:r>
            <a:r>
              <a:rPr lang="el-GR" sz="2400"/>
              <a:t> 1963</a:t>
            </a:r>
          </a:p>
          <a:p>
            <a:pPr>
              <a:lnSpc>
                <a:spcPct val="90000"/>
              </a:lnSpc>
            </a:pPr>
            <a:r>
              <a:rPr lang="el-GR" sz="2400"/>
              <a:t>Δήμος Ρεντής, </a:t>
            </a:r>
            <a:r>
              <a:rPr lang="el-GR" sz="2400" i="1"/>
              <a:t>Ο δρομάκος με την πιπεριά</a:t>
            </a:r>
            <a:r>
              <a:rPr lang="el-GR" sz="2400"/>
              <a:t>, 1964</a:t>
            </a:r>
          </a:p>
          <a:p>
            <a:pPr>
              <a:lnSpc>
                <a:spcPct val="90000"/>
              </a:lnSpc>
            </a:pPr>
            <a:r>
              <a:rPr lang="el-GR" sz="2400"/>
              <a:t> Έλλη Αλεξίου, </a:t>
            </a:r>
            <a:r>
              <a:rPr lang="el-GR" sz="2400" i="1"/>
              <a:t>Και ούτω καθεξής</a:t>
            </a:r>
            <a:r>
              <a:rPr lang="el-GR" sz="2400"/>
              <a:t>, 1965.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el-GR"/>
          </a:p>
        </p:txBody>
      </p:sp>
      <p:sp>
        <p:nvSpPr>
          <p:cNvPr id="17411" name="Rectangle 3"/>
          <p:cNvSpPr>
            <a:spLocks noGrp="1" noChangeArrowheads="1"/>
          </p:cNvSpPr>
          <p:nvPr>
            <p:ph type="body" idx="1"/>
          </p:nvPr>
        </p:nvSpPr>
        <p:spPr/>
        <p:txBody>
          <a:bodyPr/>
          <a:lstStyle/>
          <a:p>
            <a:pPr>
              <a:lnSpc>
                <a:spcPct val="80000"/>
              </a:lnSpc>
              <a:buFont typeface="Wingdings" pitchFamily="2" charset="2"/>
              <a:buNone/>
            </a:pPr>
            <a:r>
              <a:rPr lang="el-GR" sz="1600"/>
              <a:t>	Οι πολιτικοί πρόσφυγες αποτελούν μια κοινότητα μνήμης και μάλιστα οργανωμένη από νωρίς, η οποία παρείχε όλα τα εχέγγυα για τη διαμόρφωση μιας συλλογικής αφήγησης του τραύματος· έδινε την αίσθηση του ανήκειν και επιπλέον έδινε τα υλικά μέσα, τον εκδοτικό μηχανισμό, για την έκδοση και τη διάδοση των αφηγήσεων. Σε αντίθεση με τους ηττημένους του ισπανικού ή του φινλανδικού Εμφύλιου οι οποίοι παρέμειναν σιωπηλοί για μεγάλο διάστημα, οι Έλληνες πολιτικοί πρόσφυγες άρχισαν πολύ νωρίς να λένε την ιστορία τους στη δημόσια σφαίρα. Ωστόσο, τα πλεονεκτήματα αυτά ήταν την ίδια στιγμή και σοβαρά εμπόδια στο βαθμό που η μνημονική τους κοινότητα ήταν υποκείμενη στις περιπλοκές της επίσημης πολιτικής του Κόμματος η οποία έπρεπε να πάρει υπόψη της τον πολιτικό αγώνα στην Ελλάδα και τη χρησιμοποίηση του προβλήματος των πολιτικών προσφύγων ως ένα κρίσιμο θέμα στην ατζέντα του Ψυχρού Πολέμου. </a:t>
            </a:r>
          </a:p>
          <a:p>
            <a:pPr>
              <a:lnSpc>
                <a:spcPct val="80000"/>
              </a:lnSpc>
              <a:buFont typeface="Wingdings" pitchFamily="2" charset="2"/>
              <a:buNone/>
            </a:pPr>
            <a:r>
              <a:rPr lang="el-GR" sz="1600"/>
              <a:t/>
            </a:r>
            <a:br>
              <a:rPr lang="el-GR" sz="1600"/>
            </a:br>
            <a:endParaRPr lang="el-GR" sz="1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r>
              <a:rPr lang="el-GR" sz="3200"/>
              <a:t>Αναγνώριση του τραύματος του Άλλου</a:t>
            </a:r>
          </a:p>
        </p:txBody>
      </p:sp>
      <p:sp>
        <p:nvSpPr>
          <p:cNvPr id="18435" name="Rectangle 3"/>
          <p:cNvSpPr>
            <a:spLocks noGrp="1" noChangeArrowheads="1"/>
          </p:cNvSpPr>
          <p:nvPr>
            <p:ph type="body" idx="1"/>
          </p:nvPr>
        </p:nvSpPr>
        <p:spPr/>
        <p:txBody>
          <a:bodyPr/>
          <a:lstStyle/>
          <a:p>
            <a:pPr>
              <a:buFont typeface="Wingdings" pitchFamily="2" charset="2"/>
              <a:buNone/>
            </a:pPr>
            <a:r>
              <a:rPr lang="el-GR"/>
              <a:t>	Δημήτρη Χατζή, «Ανυπεράσπιστοι» </a:t>
            </a:r>
            <a:r>
              <a:rPr lang="el-GR" i="1"/>
              <a:t>Επιθεώρηση Τέχνης</a:t>
            </a:r>
            <a:r>
              <a:rPr lang="el-GR"/>
              <a:t>, 1964 </a:t>
            </a:r>
          </a:p>
          <a:p>
            <a:pPr>
              <a:buFont typeface="Wingdings" pitchFamily="2" charset="2"/>
              <a:buNone/>
            </a:pPr>
            <a:r>
              <a:rPr lang="el-GR"/>
              <a:t>   Περιλήφθηκε στην ομώνυμη συλλογή διηγημάτων που κυκλοφόρησε από το Θεμέλιο το 1966 </a:t>
            </a:r>
            <a:br>
              <a:rPr lang="el-GR"/>
            </a:b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r>
              <a:rPr lang="el-GR" sz="3200"/>
              <a:t>Έργα που μιλούν για την</a:t>
            </a:r>
            <a:br>
              <a:rPr lang="el-GR" sz="3200"/>
            </a:br>
            <a:r>
              <a:rPr lang="el-GR" sz="3200"/>
              <a:t> υπερορία και τον επαναπατρισμό</a:t>
            </a:r>
          </a:p>
        </p:txBody>
      </p:sp>
      <p:sp>
        <p:nvSpPr>
          <p:cNvPr id="19459" name="Rectangle 3"/>
          <p:cNvSpPr>
            <a:spLocks noGrp="1" noChangeArrowheads="1"/>
          </p:cNvSpPr>
          <p:nvPr>
            <p:ph type="body" idx="1"/>
          </p:nvPr>
        </p:nvSpPr>
        <p:spPr/>
        <p:txBody>
          <a:bodyPr/>
          <a:lstStyle/>
          <a:p>
            <a:pPr>
              <a:lnSpc>
                <a:spcPct val="80000"/>
              </a:lnSpc>
            </a:pPr>
            <a:r>
              <a:rPr lang="el-GR" sz="1800"/>
              <a:t>΄Ελλη Αλεξίου, </a:t>
            </a:r>
            <a:r>
              <a:rPr lang="el-GR" sz="1800" i="1"/>
              <a:t>Με τη λύρα</a:t>
            </a:r>
            <a:r>
              <a:rPr lang="el-GR" sz="1800"/>
              <a:t> (1959)</a:t>
            </a:r>
          </a:p>
          <a:p>
            <a:pPr>
              <a:lnSpc>
                <a:spcPct val="80000"/>
              </a:lnSpc>
            </a:pPr>
            <a:r>
              <a:rPr lang="el-GR" sz="1800"/>
              <a:t>Κώστας Μπόσης, </a:t>
            </a:r>
            <a:r>
              <a:rPr lang="el-GR" sz="1800" i="1"/>
              <a:t>… και το τρένο</a:t>
            </a:r>
            <a:r>
              <a:rPr lang="el-GR" sz="1800"/>
              <a:t> </a:t>
            </a:r>
            <a:r>
              <a:rPr lang="el-GR" sz="1800" i="1"/>
              <a:t>τραβούσε για τα ξεχερσώματα</a:t>
            </a:r>
            <a:r>
              <a:rPr lang="el-GR" sz="1800"/>
              <a:t> (1962)</a:t>
            </a:r>
          </a:p>
          <a:p>
            <a:pPr>
              <a:lnSpc>
                <a:spcPct val="80000"/>
              </a:lnSpc>
            </a:pPr>
            <a:r>
              <a:rPr lang="el-GR" sz="1800"/>
              <a:t>Δύο διηγήματα της ΄Αλκης Ζέη, «Ένα σταμνί στο παράθυρο» και «Στο Μαρούσι», δημοσιευμένα στην </a:t>
            </a:r>
            <a:r>
              <a:rPr lang="el-GR" sz="1800" i="1"/>
              <a:t>Επιθεώρηση Τέχνης</a:t>
            </a:r>
            <a:r>
              <a:rPr lang="el-GR" sz="1800"/>
              <a:t> το 1962-1963.</a:t>
            </a:r>
          </a:p>
          <a:p>
            <a:pPr>
              <a:lnSpc>
                <a:spcPct val="80000"/>
              </a:lnSpc>
            </a:pPr>
            <a:r>
              <a:rPr lang="el-GR" sz="1800"/>
              <a:t>Μήτσος Αλεξανδρόπουλος, </a:t>
            </a:r>
            <a:r>
              <a:rPr lang="el-GR" sz="1800" i="1"/>
              <a:t>Μικρό όργανο για τον</a:t>
            </a:r>
            <a:r>
              <a:rPr lang="el-GR" sz="1800"/>
              <a:t> </a:t>
            </a:r>
            <a:r>
              <a:rPr lang="el-GR" sz="1800" i="1"/>
              <a:t>επαναπατρισμό</a:t>
            </a:r>
            <a:r>
              <a:rPr lang="el-GR" sz="1800"/>
              <a:t> (1980) </a:t>
            </a:r>
          </a:p>
          <a:p>
            <a:pPr>
              <a:lnSpc>
                <a:spcPct val="80000"/>
              </a:lnSpc>
            </a:pPr>
            <a:r>
              <a:rPr lang="el-GR" sz="1800"/>
              <a:t>Μιχάλης Γκανάς, </a:t>
            </a:r>
            <a:r>
              <a:rPr lang="el-GR" sz="1800" i="1"/>
              <a:t>Μητριά πατρίδα</a:t>
            </a:r>
            <a:r>
              <a:rPr lang="el-GR" sz="1800"/>
              <a:t> (1981)</a:t>
            </a:r>
          </a:p>
          <a:p>
            <a:pPr>
              <a:lnSpc>
                <a:spcPct val="80000"/>
              </a:lnSpc>
            </a:pPr>
            <a:r>
              <a:rPr lang="el-GR" sz="1800"/>
              <a:t>΄Αλκη Ζέη, </a:t>
            </a:r>
            <a:r>
              <a:rPr lang="el-GR" sz="1800" i="1"/>
              <a:t>Η αρραβωνιαστικιά</a:t>
            </a:r>
            <a:r>
              <a:rPr lang="el-GR" sz="1800"/>
              <a:t> </a:t>
            </a:r>
            <a:r>
              <a:rPr lang="el-GR" sz="1800" i="1"/>
              <a:t>του Αχιλλέα</a:t>
            </a:r>
            <a:r>
              <a:rPr lang="el-GR" sz="1800"/>
              <a:t> (1987)  </a:t>
            </a:r>
          </a:p>
          <a:p>
            <a:pPr>
              <a:lnSpc>
                <a:spcPct val="80000"/>
              </a:lnSpc>
            </a:pPr>
            <a:r>
              <a:rPr lang="el-GR" sz="1800"/>
              <a:t>Χρήστος Χαρτοματσίδης, </a:t>
            </a:r>
            <a:r>
              <a:rPr lang="el-GR" sz="1800" i="1"/>
              <a:t>Οι περιπέτειες του Μπρέγκα</a:t>
            </a:r>
            <a:r>
              <a:rPr lang="el-GR" sz="1800"/>
              <a:t> (2000)  </a:t>
            </a:r>
          </a:p>
          <a:p>
            <a:pPr>
              <a:lnSpc>
                <a:spcPct val="80000"/>
              </a:lnSpc>
            </a:pPr>
            <a:r>
              <a:rPr lang="el-GR" sz="1800"/>
              <a:t>Μήτσος Αλεξανδρόπουλος,</a:t>
            </a:r>
            <a:r>
              <a:rPr lang="el-GR" sz="1800" i="1"/>
              <a:t> Στο όριο</a:t>
            </a:r>
            <a:r>
              <a:rPr lang="el-GR" sz="1800"/>
              <a:t> (2003)</a:t>
            </a:r>
          </a:p>
          <a:p>
            <a:pPr>
              <a:lnSpc>
                <a:spcPct val="80000"/>
              </a:lnSpc>
            </a:pPr>
            <a:r>
              <a:rPr lang="el-GR" sz="1800"/>
              <a:t>Αλέξης Πάρνης, </a:t>
            </a:r>
            <a:r>
              <a:rPr lang="el-GR" sz="1800" i="1"/>
              <a:t>Η Οδύσσεια των διδύμων</a:t>
            </a:r>
            <a:r>
              <a:rPr lang="el-GR" sz="1800"/>
              <a:t> (2009)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el-GR" sz="1600"/>
              <a:t>Έργα νεότερων συγγραφέων που θεματοποιούν την εμπειρία των πολιτικών προσφύγων και δημιουργούν μια εικόνα γι αυτούς</a:t>
            </a:r>
            <a:r>
              <a:rPr lang="el-GR" sz="3200"/>
              <a:t> </a:t>
            </a:r>
            <a:br>
              <a:rPr lang="el-GR" sz="3200"/>
            </a:br>
            <a:endParaRPr lang="el-GR" sz="3200"/>
          </a:p>
        </p:txBody>
      </p:sp>
      <p:sp>
        <p:nvSpPr>
          <p:cNvPr id="20483" name="Rectangle 3"/>
          <p:cNvSpPr>
            <a:spLocks noGrp="1" noChangeArrowheads="1"/>
          </p:cNvSpPr>
          <p:nvPr>
            <p:ph type="body" idx="1"/>
          </p:nvPr>
        </p:nvSpPr>
        <p:spPr/>
        <p:txBody>
          <a:bodyPr/>
          <a:lstStyle/>
          <a:p>
            <a:pPr>
              <a:lnSpc>
                <a:spcPct val="90000"/>
              </a:lnSpc>
            </a:pPr>
            <a:r>
              <a:rPr lang="el-GR" sz="2000"/>
              <a:t>Ζήσης Σκάρος, </a:t>
            </a:r>
            <a:r>
              <a:rPr lang="el-GR" sz="2000" i="1"/>
              <a:t>Ανοιχτοί ουρανοί</a:t>
            </a:r>
            <a:r>
              <a:rPr lang="el-GR" sz="2000"/>
              <a:t> (1958)</a:t>
            </a:r>
          </a:p>
          <a:p>
            <a:pPr>
              <a:lnSpc>
                <a:spcPct val="90000"/>
              </a:lnSpc>
            </a:pPr>
            <a:r>
              <a:rPr lang="el-GR" sz="2000"/>
              <a:t>Ελένη Σαραντίτη, </a:t>
            </a:r>
            <a:r>
              <a:rPr lang="el-GR" sz="2000" i="1"/>
              <a:t>Κάποτε ο κυνηγός…</a:t>
            </a:r>
            <a:r>
              <a:rPr lang="el-GR" sz="2000"/>
              <a:t> (1996)</a:t>
            </a:r>
          </a:p>
          <a:p>
            <a:pPr>
              <a:lnSpc>
                <a:spcPct val="90000"/>
              </a:lnSpc>
            </a:pPr>
            <a:r>
              <a:rPr lang="el-GR" sz="2000"/>
              <a:t>Δημήτρης Μίγγας, «Την ποθητήν πατρίδα», στη συλλογή </a:t>
            </a:r>
            <a:r>
              <a:rPr lang="el-GR" sz="2000" i="1"/>
              <a:t>Των κεκοιμημένων</a:t>
            </a:r>
            <a:r>
              <a:rPr lang="el-GR" sz="2000"/>
              <a:t> (1999)</a:t>
            </a:r>
          </a:p>
          <a:p>
            <a:pPr>
              <a:lnSpc>
                <a:spcPct val="90000"/>
              </a:lnSpc>
            </a:pPr>
            <a:r>
              <a:rPr lang="el-GR" sz="2000"/>
              <a:t>Κώστας Ακρίβος, </a:t>
            </a:r>
            <a:r>
              <a:rPr lang="el-GR" sz="2000" i="1"/>
              <a:t>Κίτρινο ρώσικο κερί</a:t>
            </a:r>
            <a:r>
              <a:rPr lang="el-GR" sz="2000"/>
              <a:t> (2001)</a:t>
            </a:r>
          </a:p>
          <a:p>
            <a:pPr>
              <a:lnSpc>
                <a:spcPct val="90000"/>
              </a:lnSpc>
            </a:pPr>
            <a:r>
              <a:rPr lang="el-GR" sz="2000"/>
              <a:t>Γιώργος Πρασσάς, </a:t>
            </a:r>
            <a:r>
              <a:rPr lang="el-GR" sz="2000" i="1"/>
              <a:t>...και έτσι, έκλεισε ο κύκλος</a:t>
            </a:r>
            <a:r>
              <a:rPr lang="el-GR" sz="2000"/>
              <a:t> (2009)</a:t>
            </a:r>
          </a:p>
          <a:p>
            <a:pPr>
              <a:lnSpc>
                <a:spcPct val="90000"/>
              </a:lnSpc>
            </a:pPr>
            <a:r>
              <a:rPr lang="el-GR" sz="2000"/>
              <a:t>Γιάννης Ατζακάς, «Ο Οδυσσέας στη Μαύρη Θάλασσα», </a:t>
            </a:r>
            <a:r>
              <a:rPr lang="el-GR" sz="2000" i="1"/>
              <a:t>Εντευκτήριο</a:t>
            </a:r>
            <a:r>
              <a:rPr lang="el-GR" sz="2000"/>
              <a:t> 2009 </a:t>
            </a:r>
          </a:p>
          <a:p>
            <a:pPr>
              <a:lnSpc>
                <a:spcPct val="90000"/>
              </a:lnSpc>
            </a:pPr>
            <a:r>
              <a:rPr lang="el-GR" sz="2000"/>
              <a:t>΄Ελενα Χουζούρη, </a:t>
            </a:r>
            <a:r>
              <a:rPr lang="el-GR" sz="2000" i="1"/>
              <a:t>Πατρίδα από βαμβάκι</a:t>
            </a:r>
            <a:r>
              <a:rPr lang="el-GR" sz="2000"/>
              <a:t> (2009)</a:t>
            </a:r>
          </a:p>
          <a:p>
            <a:pPr>
              <a:lnSpc>
                <a:spcPct val="90000"/>
              </a:lnSpc>
            </a:pPr>
            <a:r>
              <a:rPr lang="el-GR" sz="2000"/>
              <a:t>Μαρλένα Πολιτοπούλου, </a:t>
            </a:r>
            <a:r>
              <a:rPr lang="el-GR" sz="2000" i="1"/>
              <a:t>Η μνήμη της πολαρόϊντ (2009)</a:t>
            </a:r>
            <a:r>
              <a:rPr lang="el-GR" sz="20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endParaRPr lang="el-GR"/>
          </a:p>
        </p:txBody>
      </p:sp>
      <p:sp>
        <p:nvSpPr>
          <p:cNvPr id="3075" name="Rectangle 3"/>
          <p:cNvSpPr>
            <a:spLocks noGrp="1" noChangeArrowheads="1"/>
          </p:cNvSpPr>
          <p:nvPr>
            <p:ph type="body" idx="1"/>
          </p:nvPr>
        </p:nvSpPr>
        <p:spPr/>
        <p:txBody>
          <a:bodyPr/>
          <a:lstStyle/>
          <a:p>
            <a:pPr>
              <a:lnSpc>
                <a:spcPct val="90000"/>
              </a:lnSpc>
              <a:buFont typeface="Wingdings" pitchFamily="2" charset="2"/>
              <a:buNone/>
            </a:pPr>
            <a:r>
              <a:rPr lang="el-GR"/>
              <a:t>Εμφύλιος Πόλεμος 1946-1949</a:t>
            </a:r>
          </a:p>
          <a:p>
            <a:pPr>
              <a:lnSpc>
                <a:spcPct val="90000"/>
              </a:lnSpc>
              <a:buFont typeface="Wingdings" pitchFamily="2" charset="2"/>
              <a:buNone/>
            </a:pPr>
            <a:endParaRPr lang="el-GR"/>
          </a:p>
          <a:p>
            <a:pPr>
              <a:lnSpc>
                <a:spcPct val="90000"/>
              </a:lnSpc>
              <a:buFont typeface="Wingdings" pitchFamily="2" charset="2"/>
              <a:buNone/>
            </a:pPr>
            <a:r>
              <a:rPr lang="el-GR"/>
              <a:t>	Στην πραγματικότητα οι εμφύλιες συγκρούσεις ξεκινούν μέσα στην Κατοχή</a:t>
            </a:r>
          </a:p>
          <a:p>
            <a:pPr>
              <a:lnSpc>
                <a:spcPct val="90000"/>
              </a:lnSpc>
              <a:buFont typeface="Wingdings" pitchFamily="2" charset="2"/>
              <a:buNone/>
            </a:pPr>
            <a:endParaRPr lang="el-GR"/>
          </a:p>
          <a:p>
            <a:pPr>
              <a:lnSpc>
                <a:spcPct val="90000"/>
              </a:lnSpc>
              <a:buFont typeface="Wingdings" pitchFamily="2" charset="2"/>
              <a:buNone/>
            </a:pPr>
            <a:r>
              <a:rPr lang="el-GR"/>
              <a:t>	Ολόκληρη η δεκαετία του 1940 γεμάτη πολέμους, ανατροπές και θάνατο. Τα άτομα τη βίωσαν ως μια ενιαία οδυνηρή εμπειρία.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l-GR"/>
          </a:p>
        </p:txBody>
      </p:sp>
      <p:sp>
        <p:nvSpPr>
          <p:cNvPr id="21507" name="Rectangle 3"/>
          <p:cNvSpPr>
            <a:spLocks noGrp="1" noChangeArrowheads="1"/>
          </p:cNvSpPr>
          <p:nvPr>
            <p:ph type="body" idx="1"/>
          </p:nvPr>
        </p:nvSpPr>
        <p:spPr/>
        <p:txBody>
          <a:bodyPr/>
          <a:lstStyle/>
          <a:p>
            <a:pPr>
              <a:lnSpc>
                <a:spcPct val="80000"/>
              </a:lnSpc>
              <a:buFont typeface="Wingdings" pitchFamily="2" charset="2"/>
              <a:buNone/>
            </a:pPr>
            <a:r>
              <a:rPr lang="el-GR" sz="1800"/>
              <a:t>	Καθώς οι συγγραφείς αυτοί είναι νεότεροι αφενός αλλά και λιγότερο έως καθόλου ιδεολογικά φορτισμένοι, τα βιβλία τους δίνουν περισσότερο την αίσθηση της αποστασιοποίησης, της λογοτεχνικής κατασκευής· χρησιμοποιούν σύγχρονους αφηγηματικούς τρόπους και εντάσσουν τους πολιτικούς πρόσφυγες σε άλλα κειμενικά συμφραζόμενα όπως αυτά που ορίζονται από το εφηβικό, το επιστολικό ή το αστυνομικό μυθιστόρημα. Το βέβαιο είναι πως το κοινωνικό τραύμα που σχετίζεται με τους πολιτικούς πρόσφυγες αναδεικνύεται, ακόμη και μέσα από την πολύχρονη λογοτεχνική σιωπή γι αυτούς, στην έκταση και το βάθος του. Εντύπωση όμως προκαλεί πως στις μετρημένες φορές που οι πολιτικοί πρόσφυγες έγιναν αντικείμενο λογοτεχνικής επεξεργασίας από νεότερους συγγραφείς, τούτο έγινε μέσα σε ένα κλίμα μετριοπάθειας και συμφιλίωσης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r>
              <a:rPr lang="el-GR" sz="3200"/>
              <a:t>Ο Εμφύλιος στο πρώτο μισό της δεκαετίας του 1950</a:t>
            </a:r>
          </a:p>
        </p:txBody>
      </p:sp>
      <p:sp>
        <p:nvSpPr>
          <p:cNvPr id="22531" name="Rectangle 3"/>
          <p:cNvSpPr>
            <a:spLocks noGrp="1" noChangeArrowheads="1"/>
          </p:cNvSpPr>
          <p:nvPr>
            <p:ph type="body" idx="1"/>
          </p:nvPr>
        </p:nvSpPr>
        <p:spPr/>
        <p:txBody>
          <a:bodyPr/>
          <a:lstStyle/>
          <a:p>
            <a:r>
              <a:rPr lang="el-GR" sz="2400"/>
              <a:t>Μαργαρίτα Λυμπεράκη, </a:t>
            </a:r>
            <a:r>
              <a:rPr lang="el-GR" sz="2400" i="1"/>
              <a:t>Ο άλλος Αλέξανδρος</a:t>
            </a:r>
            <a:r>
              <a:rPr lang="el-GR" sz="2400"/>
              <a:t> (1950)</a:t>
            </a:r>
          </a:p>
          <a:p>
            <a:r>
              <a:rPr lang="el-GR" sz="2400"/>
              <a:t> Ρένος Αποστολίδης, </a:t>
            </a:r>
            <a:r>
              <a:rPr lang="el-GR" sz="2400" i="1"/>
              <a:t>Πυραμίδα 67</a:t>
            </a:r>
            <a:r>
              <a:rPr lang="el-GR" sz="2400"/>
              <a:t> (1950)</a:t>
            </a:r>
          </a:p>
          <a:p>
            <a:r>
              <a:rPr lang="el-GR" sz="2400"/>
              <a:t> Αλέξανδρος Κοτζιάς, </a:t>
            </a:r>
            <a:r>
              <a:rPr lang="el-GR" sz="2400" i="1"/>
              <a:t>Πολιορκία </a:t>
            </a:r>
            <a:r>
              <a:rPr lang="el-GR" sz="2400"/>
              <a:t>(1953)</a:t>
            </a:r>
          </a:p>
          <a:p>
            <a:r>
              <a:rPr lang="el-GR" sz="2400"/>
              <a:t> Ρόδης Ρούφος, </a:t>
            </a:r>
            <a:r>
              <a:rPr lang="el-GR" sz="2400" i="1"/>
              <a:t>Χρονικό μιας σταυροφορίας: Η ρίζα του μύθου, Πορεία στο σκοτάδι, Η άλλη όχθη</a:t>
            </a:r>
            <a:r>
              <a:rPr lang="el-GR" sz="2400"/>
              <a:t> (1954-1958)</a:t>
            </a:r>
          </a:p>
          <a:p>
            <a:r>
              <a:rPr lang="el-GR" sz="2400"/>
              <a:t> Θ.Δ. Φραγκόπουλος, </a:t>
            </a:r>
            <a:r>
              <a:rPr lang="el-GR" sz="2400" i="1"/>
              <a:t>Τειχομαχία,</a:t>
            </a:r>
            <a:r>
              <a:rPr lang="el-GR" sz="2400"/>
              <a:t> (1954)</a:t>
            </a:r>
          </a:p>
          <a:p>
            <a:r>
              <a:rPr lang="el-GR" sz="2400"/>
              <a:t> Νίκος Κάσδαγλης, </a:t>
            </a:r>
            <a:r>
              <a:rPr lang="el-GR" sz="2400" i="1"/>
              <a:t>Τα δόντια της μυλόπετρας</a:t>
            </a:r>
            <a:r>
              <a:rPr lang="el-GR" sz="2400"/>
              <a:t> (1955)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r>
              <a:rPr lang="el-GR"/>
              <a:t>Πρώτο μισό της δεκαετίας του ΄50</a:t>
            </a:r>
          </a:p>
        </p:txBody>
      </p:sp>
      <p:sp>
        <p:nvSpPr>
          <p:cNvPr id="23555" name="Rectangle 3"/>
          <p:cNvSpPr>
            <a:spLocks noGrp="1" noChangeArrowheads="1"/>
          </p:cNvSpPr>
          <p:nvPr>
            <p:ph type="body" idx="1"/>
          </p:nvPr>
        </p:nvSpPr>
        <p:spPr/>
        <p:txBody>
          <a:bodyPr/>
          <a:lstStyle/>
          <a:p>
            <a:pPr>
              <a:lnSpc>
                <a:spcPct val="80000"/>
              </a:lnSpc>
              <a:buFont typeface="Wingdings" pitchFamily="2" charset="2"/>
              <a:buNone/>
            </a:pPr>
            <a:r>
              <a:rPr lang="el-GR" sz="1800"/>
              <a:t>	Οι συγγραφείς που εκφράστηκαν για τα τραυματικά γεγονότα  στο πρώτο μισό της δεκαετίας του ’50, ενώ ανήκουν στη δεξιά περισσότερο, δεν ταυτίζονται όμως με το λόγο των νικητών, όπως φυσικά δεν ταυτίζονται ούτε με το λόγο των ηττημένων. Ως σύνολο, δίνουν την εντύπωση πως ο κάθε συγγραφέας ακολουθεί έναν προσωπικό δρόμο, σαν να μην ανήκουν σε μία, οποιαδήποτε, μνημονική κοινότητα. Σε αντίθεση με την οργανωμένη κοινότητα μνήμης των πολιτικών προσφύγων, στην Ελλάδα, την πρώτη δεκαετία μετά τον Εμφύλιο, ήταν πολύ δύσκολο να δημιουργηθούν μνημονικές κοινότητες, των νικητών ή των ηττημένων. Σε ό,τι αφορά την επεξεργασία του εμφυλιακού τραύματος, η εστίαση που έχουν στους αρνητικούς ήρωες της μίας παράταξης, αναδεικνύει μεν το μέγεθός του, αλλά  περισσότερο ξύνει την πληγή παρά προσφέρει παραμυθία. Μήπως όμως κάτι τέτοιο ήταν αδύνατον να συμβεί τόσο νωρίς;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r>
              <a:rPr lang="el-GR" sz="2000"/>
              <a:t>Πρώτοι αριστεροί συγγραφείς για τον Εμφύλιο</a:t>
            </a:r>
          </a:p>
        </p:txBody>
      </p:sp>
      <p:sp>
        <p:nvSpPr>
          <p:cNvPr id="24579" name="Rectangle 3"/>
          <p:cNvSpPr>
            <a:spLocks noGrp="1" noChangeArrowheads="1"/>
          </p:cNvSpPr>
          <p:nvPr>
            <p:ph type="body" idx="1"/>
          </p:nvPr>
        </p:nvSpPr>
        <p:spPr/>
        <p:txBody>
          <a:bodyPr/>
          <a:lstStyle/>
          <a:p>
            <a:r>
              <a:rPr lang="el-GR"/>
              <a:t>Κώστας Κοτζιάς, </a:t>
            </a:r>
            <a:r>
              <a:rPr lang="el-GR" i="1"/>
              <a:t>Καπνισμένος ουρανός</a:t>
            </a:r>
            <a:r>
              <a:rPr lang="el-GR"/>
              <a:t> (1957)</a:t>
            </a:r>
          </a:p>
          <a:p>
            <a:r>
              <a:rPr lang="el-GR"/>
              <a:t> Ζήσης Σκάρος, </a:t>
            </a:r>
            <a:r>
              <a:rPr lang="el-GR" i="1"/>
              <a:t>Οι ανοιχτοί ουρανοί</a:t>
            </a:r>
            <a:r>
              <a:rPr lang="el-GR"/>
              <a:t> (1958)</a:t>
            </a:r>
          </a:p>
          <a:p>
            <a:pPr>
              <a:buFont typeface="Wingdings" pitchFamily="2" charset="2"/>
              <a:buNone/>
            </a:pPr>
            <a:r>
              <a:rPr lang="el-GR"/>
              <a:t> </a:t>
            </a:r>
            <a:br>
              <a:rPr lang="el-GR"/>
            </a:br>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r>
              <a:rPr lang="el-GR"/>
              <a:t>Δεκαετία του ‘60</a:t>
            </a:r>
          </a:p>
        </p:txBody>
      </p:sp>
      <p:sp>
        <p:nvSpPr>
          <p:cNvPr id="25603" name="Rectangle 3"/>
          <p:cNvSpPr>
            <a:spLocks noGrp="1" noChangeArrowheads="1"/>
          </p:cNvSpPr>
          <p:nvPr>
            <p:ph type="body" idx="1"/>
          </p:nvPr>
        </p:nvSpPr>
        <p:spPr/>
        <p:txBody>
          <a:bodyPr/>
          <a:lstStyle/>
          <a:p>
            <a:pPr algn="ctr">
              <a:lnSpc>
                <a:spcPct val="80000"/>
              </a:lnSpc>
              <a:buFont typeface="Wingdings" pitchFamily="2" charset="2"/>
              <a:buNone/>
            </a:pPr>
            <a:r>
              <a:rPr lang="el-GR" sz="2400" b="1"/>
              <a:t>Στρατής Τσίρκας, </a:t>
            </a:r>
            <a:r>
              <a:rPr lang="el-GR" sz="2400" b="1" i="1"/>
              <a:t>Η Λέσχη</a:t>
            </a:r>
            <a:r>
              <a:rPr lang="el-GR" sz="2400" b="1"/>
              <a:t>, 1961</a:t>
            </a:r>
          </a:p>
          <a:p>
            <a:pPr>
              <a:lnSpc>
                <a:spcPct val="80000"/>
              </a:lnSpc>
              <a:buFont typeface="Wingdings" pitchFamily="2" charset="2"/>
              <a:buNone/>
            </a:pPr>
            <a:r>
              <a:rPr lang="el-GR" sz="2400"/>
              <a:t>	Το έργο του Τσίρκα εγκαινιάζει μια νέα μνημονική παράδοση στους κόλπους της Αριστεράς. Θα μπορούσε κανείς να την ονομάσει αναθεωρητική, ετερόδοξη, «της αμφισβήτησης». Η παράδοση αυτή αποδείχθηκε λογοτεχνικά γόνιμη και έδωσε εκείνα τα έργα που συγκρότησαν την αφήγηση της δεκαετίας του ΄40 από την οπτική γωνία της Αριστεράς, μια αφήγηση η οποία, λόγω και της λογοτεχνικής της ποιότητας, βρήκε απήχηση και ρίζωσε σε ένα ευρύτερο αναγνωστικό κοινό.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p:txBody>
          <a:bodyPr/>
          <a:lstStyle/>
          <a:p>
            <a:r>
              <a:rPr lang="el-GR"/>
              <a:t>Τα έργα της «αμφισβήτησης»</a:t>
            </a:r>
          </a:p>
        </p:txBody>
      </p:sp>
      <p:sp>
        <p:nvSpPr>
          <p:cNvPr id="26627" name="Rectangle 3"/>
          <p:cNvSpPr>
            <a:spLocks noGrp="1" noChangeArrowheads="1"/>
          </p:cNvSpPr>
          <p:nvPr>
            <p:ph type="body" idx="1"/>
          </p:nvPr>
        </p:nvSpPr>
        <p:spPr/>
        <p:txBody>
          <a:bodyPr/>
          <a:lstStyle/>
          <a:p>
            <a:r>
              <a:rPr lang="el-GR" sz="2400" i="1"/>
              <a:t>Αντρέας Φραγκιάς, Καγκελόπορτα</a:t>
            </a:r>
            <a:r>
              <a:rPr lang="el-GR" sz="2400"/>
              <a:t> (1962)</a:t>
            </a:r>
          </a:p>
          <a:p>
            <a:r>
              <a:rPr lang="el-GR" sz="2400"/>
              <a:t>Θανάσης Βαλτινός, «Η κάθοδος των εννιά», </a:t>
            </a:r>
            <a:r>
              <a:rPr lang="el-GR" sz="2400" i="1"/>
              <a:t>Εποχές</a:t>
            </a:r>
            <a:r>
              <a:rPr lang="el-GR" sz="2400"/>
              <a:t> (1963).    </a:t>
            </a:r>
          </a:p>
          <a:p>
            <a:r>
              <a:rPr lang="el-GR" sz="2400"/>
              <a:t>Μάριος Χάκκας, </a:t>
            </a:r>
            <a:r>
              <a:rPr lang="el-GR" sz="2400" i="1"/>
              <a:t>Τυφεκιοφόρος του εχθρού</a:t>
            </a:r>
            <a:r>
              <a:rPr lang="el-GR" sz="2400"/>
              <a:t> (1966), </a:t>
            </a:r>
            <a:r>
              <a:rPr lang="el-GR" sz="2400" i="1"/>
              <a:t>Ο μπιντές και άλλες ιστορίες</a:t>
            </a:r>
            <a:r>
              <a:rPr lang="el-GR" sz="2400"/>
              <a:t> (1970), </a:t>
            </a:r>
            <a:r>
              <a:rPr lang="el-GR" sz="2400" i="1"/>
              <a:t>Το κοινόβιο</a:t>
            </a:r>
            <a:r>
              <a:rPr lang="el-GR" sz="2400"/>
              <a:t> (1972)</a:t>
            </a:r>
          </a:p>
          <a:p>
            <a:r>
              <a:rPr lang="el-GR" sz="2400"/>
              <a:t>΄Αρης Αλεξάνδρου, Το </a:t>
            </a:r>
            <a:r>
              <a:rPr lang="el-GR" sz="2400" i="1"/>
              <a:t>Κιβώτιο</a:t>
            </a:r>
            <a:r>
              <a:rPr lang="el-GR" sz="2400"/>
              <a:t> του (1975)</a:t>
            </a:r>
          </a:p>
          <a:p>
            <a:r>
              <a:rPr lang="el-GR" sz="2400"/>
              <a:t>Δημήτρης Χατζής, </a:t>
            </a:r>
            <a:r>
              <a:rPr lang="el-GR" sz="2400" i="1"/>
              <a:t>Διπλό βιβλίο</a:t>
            </a:r>
            <a:r>
              <a:rPr lang="el-GR" sz="2400"/>
              <a:t> (1976) </a:t>
            </a:r>
          </a:p>
          <a:p>
            <a:r>
              <a:rPr lang="el-GR" sz="2400"/>
              <a:t>Σωτήρης Πατατζής, </a:t>
            </a:r>
            <a:r>
              <a:rPr lang="el-GR" sz="2400" i="1"/>
              <a:t>Πένθιμο εμβατήριο</a:t>
            </a:r>
            <a:r>
              <a:rPr lang="el-GR" sz="2400"/>
              <a:t> (1978) </a:t>
            </a:r>
          </a:p>
          <a:p>
            <a:pPr>
              <a:buFont typeface="Wingdings" pitchFamily="2" charset="2"/>
              <a:buNone/>
            </a:pPr>
            <a:endParaRPr lang="el-GR"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p:txBody>
          <a:bodyPr/>
          <a:lstStyle/>
          <a:p>
            <a:r>
              <a:rPr lang="el-GR" sz="2800"/>
              <a:t>Έργα της δεκαετίας του ’60 από τη «δεξιά» και το κέντρο</a:t>
            </a:r>
          </a:p>
        </p:txBody>
      </p:sp>
      <p:sp>
        <p:nvSpPr>
          <p:cNvPr id="27651" name="Rectangle 3"/>
          <p:cNvSpPr>
            <a:spLocks noGrp="1" noChangeArrowheads="1"/>
          </p:cNvSpPr>
          <p:nvPr>
            <p:ph type="body" idx="1"/>
          </p:nvPr>
        </p:nvSpPr>
        <p:spPr/>
        <p:txBody>
          <a:bodyPr/>
          <a:lstStyle/>
          <a:p>
            <a:r>
              <a:rPr lang="el-GR"/>
              <a:t>Γιώργος Θεοτοκάς, </a:t>
            </a:r>
            <a:r>
              <a:rPr lang="el-GR" i="1"/>
              <a:t>Ασθενείς και Οδοιπόροι</a:t>
            </a:r>
            <a:r>
              <a:rPr lang="el-GR"/>
              <a:t> (1964) </a:t>
            </a:r>
          </a:p>
          <a:p>
            <a:r>
              <a:rPr lang="el-GR"/>
              <a:t> Ευάγγελος Αβέρωφ-Τοσίτσας, </a:t>
            </a:r>
            <a:r>
              <a:rPr lang="el-GR" i="1"/>
              <a:t>Η γη της οδύνης</a:t>
            </a:r>
            <a:r>
              <a:rPr lang="el-GR"/>
              <a:t> (1966)</a:t>
            </a:r>
          </a:p>
          <a:p>
            <a:r>
              <a:rPr lang="el-GR"/>
              <a:t> Νίκος Καζαντζάκης, </a:t>
            </a:r>
            <a:r>
              <a:rPr lang="el-GR" i="1"/>
              <a:t>Αδερφοφάδες </a:t>
            </a:r>
            <a:r>
              <a:rPr lang="el-GR"/>
              <a:t>(1963)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p:txBody>
          <a:bodyPr/>
          <a:lstStyle/>
          <a:p>
            <a:r>
              <a:rPr lang="el-GR"/>
              <a:t>Οι συνέπειες του Εμφύλιου </a:t>
            </a:r>
          </a:p>
        </p:txBody>
      </p:sp>
      <p:sp>
        <p:nvSpPr>
          <p:cNvPr id="28675" name="Rectangle 3"/>
          <p:cNvSpPr>
            <a:spLocks noGrp="1" noChangeArrowheads="1"/>
          </p:cNvSpPr>
          <p:nvPr>
            <p:ph type="body" idx="1"/>
          </p:nvPr>
        </p:nvSpPr>
        <p:spPr/>
        <p:txBody>
          <a:bodyPr/>
          <a:lstStyle/>
          <a:p>
            <a:r>
              <a:rPr lang="el-GR"/>
              <a:t> Χριστόφορος Μηλιώνης, </a:t>
            </a:r>
            <a:r>
              <a:rPr lang="el-GR" i="1"/>
              <a:t>Ακροκεραύνια </a:t>
            </a:r>
            <a:r>
              <a:rPr lang="el-GR"/>
              <a:t>(1976) </a:t>
            </a:r>
          </a:p>
          <a:p>
            <a:r>
              <a:rPr lang="el-GR"/>
              <a:t> Νίκος Μπακόλας, </a:t>
            </a:r>
            <a:r>
              <a:rPr lang="el-GR" i="1"/>
              <a:t>Μεγάλη πλατεία</a:t>
            </a:r>
            <a:r>
              <a:rPr lang="el-GR"/>
              <a:t> (1987)      				</a:t>
            </a:r>
            <a:r>
              <a:rPr lang="el-GR" i="1"/>
              <a:t>Καταπάτηση </a:t>
            </a:r>
            <a:r>
              <a:rPr lang="el-GR"/>
              <a:t>(1990) </a:t>
            </a:r>
          </a:p>
          <a:p>
            <a:r>
              <a:rPr lang="el-GR"/>
              <a:t>Αλέξανδρος Κοτζιάς, </a:t>
            </a:r>
            <a:r>
              <a:rPr lang="el-GR" i="1"/>
              <a:t>Ιαγουάρος</a:t>
            </a:r>
            <a:r>
              <a:rPr lang="el-GR"/>
              <a:t> (1987)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p:txBody>
          <a:bodyPr/>
          <a:lstStyle/>
          <a:p>
            <a:r>
              <a:rPr lang="el-GR" sz="3200"/>
              <a:t>Θανάσης Βαλτινός, </a:t>
            </a:r>
            <a:r>
              <a:rPr lang="el-GR" sz="3200" i="1"/>
              <a:t>Ορθοκωστά (</a:t>
            </a:r>
            <a:r>
              <a:rPr lang="el-GR" sz="3200"/>
              <a:t>1994)</a:t>
            </a:r>
            <a:r>
              <a:rPr lang="el-GR"/>
              <a:t> </a:t>
            </a:r>
          </a:p>
        </p:txBody>
      </p:sp>
      <p:sp>
        <p:nvSpPr>
          <p:cNvPr id="29699" name="Rectangle 3"/>
          <p:cNvSpPr>
            <a:spLocks noGrp="1" noChangeArrowheads="1"/>
          </p:cNvSpPr>
          <p:nvPr>
            <p:ph type="body" idx="1"/>
          </p:nvPr>
        </p:nvSpPr>
        <p:spPr/>
        <p:txBody>
          <a:bodyPr/>
          <a:lstStyle/>
          <a:p>
            <a:pPr>
              <a:lnSpc>
                <a:spcPct val="90000"/>
              </a:lnSpc>
              <a:buFont typeface="Wingdings" pitchFamily="2" charset="2"/>
              <a:buNone/>
            </a:pPr>
            <a:r>
              <a:rPr lang="el-GR" sz="2000"/>
              <a:t>	47 αφηγητές που ανήκαν (οι ίδιοι ή μέλη των οικογενειών τους) στα Τάγματα Ασφαλείας και έπαθαν από τον ΕΛΑΣ.</a:t>
            </a:r>
          </a:p>
          <a:p>
            <a:pPr>
              <a:lnSpc>
                <a:spcPct val="90000"/>
              </a:lnSpc>
              <a:buFont typeface="Wingdings" pitchFamily="2" charset="2"/>
              <a:buNone/>
            </a:pPr>
            <a:r>
              <a:rPr lang="el-GR" sz="2000"/>
              <a:t>   Οι πρωτοπρόσωπες αυτές αφηγήσεις παρουσιάζονται σκέτες, σαν μαρτυρίες και δημιουργούν την ψευδαίσθηση ενός ντοκουμέντου που είναι οπωσδήποτε σοκαριστικό. </a:t>
            </a:r>
          </a:p>
          <a:p>
            <a:pPr>
              <a:lnSpc>
                <a:spcPct val="90000"/>
              </a:lnSpc>
              <a:buFont typeface="Wingdings" pitchFamily="2" charset="2"/>
              <a:buNone/>
            </a:pPr>
            <a:r>
              <a:rPr lang="el-GR" sz="2000"/>
              <a:t>    Κατά πόσον η αναγνώριση του τραύματος των «δεξιών» επιτρέπει ή αποκλείει την αναγνώριση του τραύματος των «αριστερών»; Κατά πόσον δηλαδή οι φωνές που ακούγονται είναι μονόχορδες ή, όπως έχει υποστηριχθεί, περιέχουν και τις φωνές των αντιπάλων;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p:txBody>
          <a:bodyPr/>
          <a:lstStyle/>
          <a:p>
            <a:r>
              <a:rPr lang="el-GR" i="1"/>
              <a:t>Ορθοκωστά</a:t>
            </a:r>
          </a:p>
        </p:txBody>
      </p:sp>
      <p:sp>
        <p:nvSpPr>
          <p:cNvPr id="30723" name="Rectangle 3"/>
          <p:cNvSpPr>
            <a:spLocks noGrp="1" noChangeArrowheads="1"/>
          </p:cNvSpPr>
          <p:nvPr>
            <p:ph type="body" idx="1"/>
          </p:nvPr>
        </p:nvSpPr>
        <p:spPr/>
        <p:txBody>
          <a:bodyPr/>
          <a:lstStyle/>
          <a:p>
            <a:pPr>
              <a:lnSpc>
                <a:spcPct val="90000"/>
              </a:lnSpc>
              <a:buFont typeface="Wingdings" pitchFamily="2" charset="2"/>
              <a:buNone/>
            </a:pPr>
            <a:r>
              <a:rPr lang="el-GR"/>
              <a:t>	Η προβολή του τραύματος της μιας πλευράς σε καμιά περίπτωση δεν αποκλείει την αναγνώριση του τραύματος της άλλης· αντίθετα, καθώς οι αφηγήσεις πληθαίνουν, ο αναγνώστης, ο οποίος δεν ψάχνει για δικαίωση, εμπλέκεται στον φαύλο κύκλο της εμφύλιας βίας και μέχρι το τέλος του βιβλίου τού έχει καταστεί πλέον αδιάφορο για ποιας πλευράς το τραύμα πρόκειται.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r>
              <a:rPr lang="el-GR"/>
              <a:t>Ερωτήματα που θα συζητήσουμε:</a:t>
            </a:r>
          </a:p>
        </p:txBody>
      </p:sp>
      <p:sp>
        <p:nvSpPr>
          <p:cNvPr id="5123" name="Rectangle 3"/>
          <p:cNvSpPr>
            <a:spLocks noGrp="1" noChangeArrowheads="1"/>
          </p:cNvSpPr>
          <p:nvPr>
            <p:ph type="body" idx="1"/>
          </p:nvPr>
        </p:nvSpPr>
        <p:spPr/>
        <p:txBody>
          <a:bodyPr/>
          <a:lstStyle/>
          <a:p>
            <a:pPr>
              <a:lnSpc>
                <a:spcPct val="90000"/>
              </a:lnSpc>
            </a:pPr>
            <a:r>
              <a:rPr lang="el-GR" sz="2000"/>
              <a:t>Ποια υπήρξε η συμβολή της λογοτεχνίας στην επεξεργασία του  τραύματος στη μετεμφυλιακή ελληνική κοινωνία; </a:t>
            </a:r>
          </a:p>
          <a:p>
            <a:pPr>
              <a:lnSpc>
                <a:spcPct val="90000"/>
              </a:lnSpc>
            </a:pPr>
            <a:r>
              <a:rPr lang="el-GR" sz="2000"/>
              <a:t>Ποια η θέση της λογοτεχνίας στη συζήτηση που διεξάγεται στη δημόσια σφαίρα σχετικά με τις ερμηνείες και τις προσλήψεις των γεγονότων της δεκαετίας του ’40; </a:t>
            </a:r>
          </a:p>
          <a:p>
            <a:pPr>
              <a:lnSpc>
                <a:spcPct val="90000"/>
              </a:lnSpc>
            </a:pPr>
            <a:r>
              <a:rPr lang="el-GR" sz="2000"/>
              <a:t>Ποιες είναι οι βασικές τάσεις που διακρίνονται στην  αναπαράσταση των κρίσιμων γεγονότων και εμπειριών στην πεζογραφική παραγωγή από το 1950 έως σήμερα και πώς διαφοροποιείται η λογοτεχνία της τελευταίας κυρίως δεκαετίας;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el-GR"/>
          </a:p>
        </p:txBody>
      </p:sp>
      <p:sp>
        <p:nvSpPr>
          <p:cNvPr id="31747" name="Rectangle 3"/>
          <p:cNvSpPr>
            <a:spLocks noGrp="1" noChangeArrowheads="1"/>
          </p:cNvSpPr>
          <p:nvPr>
            <p:ph type="body" idx="1"/>
          </p:nvPr>
        </p:nvSpPr>
        <p:spPr/>
        <p:txBody>
          <a:bodyPr/>
          <a:lstStyle/>
          <a:p>
            <a:pPr>
              <a:buFont typeface="Wingdings" pitchFamily="2" charset="2"/>
              <a:buNone/>
            </a:pPr>
            <a:r>
              <a:rPr lang="el-GR" sz="2400"/>
              <a:t>	Η αναγνώριση του τραύματος του Άλλου και η λογοτεχνική επεξεργασία του εμφυλιακού τραύματος ως διττού τραύματος, παρόλη τη μεγάλη συμβολή συγγραφέων του μεσαίου –κεντροδεξιού ή κεντροαριστερού-  χώρου όπως ο Κοτζιάς και ο Βαλτινός, παραμένει ένα λογοτεχνικό αίτημα αλλά και ερώτημα που μπορεί να τεθεί στη σύγχρονη πεζογραφική παραγωγή γύρω από τον Εμφύλιο.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l-GR" dirty="0" smtClean="0"/>
              <a:t>Ο Εμφύλιος στη σύγχρονη πεζογραφία</a:t>
            </a:r>
            <a:endParaRPr lang="el-GR" dirty="0"/>
          </a:p>
        </p:txBody>
      </p:sp>
      <p:sp>
        <p:nvSpPr>
          <p:cNvPr id="33795" name="Rectangle 3"/>
          <p:cNvSpPr>
            <a:spLocks noGrp="1" noChangeArrowheads="1"/>
          </p:cNvSpPr>
          <p:nvPr>
            <p:ph type="body" idx="1"/>
          </p:nvPr>
        </p:nvSpPr>
        <p:spPr/>
        <p:txBody>
          <a:bodyPr/>
          <a:lstStyle/>
          <a:p>
            <a:pPr>
              <a:buFont typeface="Wingdings" pitchFamily="2" charset="2"/>
              <a:buNone/>
            </a:pPr>
            <a:r>
              <a:rPr lang="el-GR" altLang="zh-CN"/>
              <a:t>	Οι νεότερες γενιές προσέρχονται στον Εμφύλιο για να τον αντιμετωπίσουν ως μνημειωμένο και δια παντός κλεισμένο τραύμα, αποσπώντας από την αρχειακή του Ιστορία κάτι ικανό να τονίσει και να αναδείξει τα δικά τους καυτά και ανεπούλωτα προβλήματα. </a:t>
            </a:r>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Σύγχρονα έργα για τον Εμφύλιο</a:t>
            </a:r>
            <a:endParaRPr lang="el-GR" dirty="0"/>
          </a:p>
        </p:txBody>
      </p:sp>
      <p:sp>
        <p:nvSpPr>
          <p:cNvPr id="3" name="2 - Θέση περιεχομένου"/>
          <p:cNvSpPr>
            <a:spLocks noGrp="1"/>
          </p:cNvSpPr>
          <p:nvPr>
            <p:ph idx="1"/>
          </p:nvPr>
        </p:nvSpPr>
        <p:spPr/>
        <p:txBody>
          <a:bodyPr/>
          <a:lstStyle/>
          <a:p>
            <a:r>
              <a:rPr lang="el-GR" dirty="0" smtClean="0"/>
              <a:t>Νίκος </a:t>
            </a:r>
            <a:r>
              <a:rPr lang="el-GR" dirty="0" err="1" smtClean="0"/>
              <a:t>Δαββέτας</a:t>
            </a:r>
            <a:r>
              <a:rPr lang="el-GR" dirty="0" smtClean="0"/>
              <a:t>, </a:t>
            </a:r>
            <a:r>
              <a:rPr lang="el-GR" i="1" dirty="0" smtClean="0"/>
              <a:t>Το θήραμα</a:t>
            </a:r>
            <a:r>
              <a:rPr lang="el-GR" dirty="0" smtClean="0"/>
              <a:t>, 2004. </a:t>
            </a:r>
            <a:r>
              <a:rPr lang="el-GR" i="1" dirty="0" smtClean="0"/>
              <a:t>Λευκή πετσέτα στο ρινγκ,</a:t>
            </a:r>
            <a:r>
              <a:rPr lang="el-GR" dirty="0" smtClean="0"/>
              <a:t> 2006. </a:t>
            </a:r>
            <a:r>
              <a:rPr lang="el-GR" i="1" dirty="0" smtClean="0"/>
              <a:t>Η εβραία νύφη, </a:t>
            </a:r>
            <a:r>
              <a:rPr lang="el-GR" dirty="0" smtClean="0"/>
              <a:t>2009. </a:t>
            </a:r>
            <a:r>
              <a:rPr lang="el-GR" i="1" dirty="0" smtClean="0"/>
              <a:t>Ο ζωγράφος του Μπελογιάννη</a:t>
            </a:r>
            <a:r>
              <a:rPr lang="el-GR" dirty="0" smtClean="0"/>
              <a:t>, 2013.</a:t>
            </a:r>
          </a:p>
          <a:p>
            <a:r>
              <a:rPr lang="el-GR" dirty="0" smtClean="0"/>
              <a:t> Βασιλική Ηλιοπούλου, </a:t>
            </a:r>
            <a:r>
              <a:rPr lang="el-GR" i="1" dirty="0" smtClean="0"/>
              <a:t>Σμιθ</a:t>
            </a:r>
            <a:r>
              <a:rPr lang="el-GR" dirty="0" smtClean="0"/>
              <a:t>, 2009</a:t>
            </a:r>
          </a:p>
          <a:p>
            <a:r>
              <a:rPr lang="el-GR" dirty="0" err="1" smtClean="0"/>
              <a:t>Μαρλένα</a:t>
            </a:r>
            <a:r>
              <a:rPr lang="el-GR" dirty="0" smtClean="0"/>
              <a:t> </a:t>
            </a:r>
            <a:r>
              <a:rPr lang="el-GR" dirty="0" err="1" smtClean="0"/>
              <a:t>Πολιτοπούλου</a:t>
            </a:r>
            <a:r>
              <a:rPr lang="el-GR" dirty="0" smtClean="0"/>
              <a:t>, </a:t>
            </a:r>
            <a:r>
              <a:rPr lang="el-GR" i="1" dirty="0" smtClean="0"/>
              <a:t>Η μνήμη της </a:t>
            </a:r>
            <a:r>
              <a:rPr lang="el-GR" i="1" dirty="0" err="1" smtClean="0"/>
              <a:t>πολαρόιντ</a:t>
            </a:r>
            <a:r>
              <a:rPr lang="el-GR" dirty="0" smtClean="0"/>
              <a:t>, 2009</a:t>
            </a:r>
          </a:p>
          <a:p>
            <a:r>
              <a:rPr lang="el-GR" dirty="0" err="1" smtClean="0"/>
              <a:t>Μάρω</a:t>
            </a:r>
            <a:r>
              <a:rPr lang="el-GR" dirty="0" smtClean="0"/>
              <a:t> Δούκα, </a:t>
            </a:r>
            <a:r>
              <a:rPr lang="el-GR" i="1" dirty="0" smtClean="0"/>
              <a:t>Το δίκιο είναι ζόρικο πολύ, </a:t>
            </a:r>
            <a:r>
              <a:rPr lang="el-GR" dirty="0" smtClean="0"/>
              <a:t>2010. </a:t>
            </a:r>
            <a:r>
              <a:rPr lang="el-GR" i="1" dirty="0" err="1" smtClean="0"/>
              <a:t>Ελα</a:t>
            </a:r>
            <a:r>
              <a:rPr lang="el-GR" i="1" dirty="0" smtClean="0"/>
              <a:t> να πούμε ψέματα</a:t>
            </a:r>
            <a:r>
              <a:rPr lang="el-GR" dirty="0" smtClean="0"/>
              <a:t>, 2014</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Σύγχρονα έργα για τον Εμφύλιο</a:t>
            </a:r>
            <a:endParaRPr lang="el-GR" dirty="0"/>
          </a:p>
        </p:txBody>
      </p:sp>
      <p:sp>
        <p:nvSpPr>
          <p:cNvPr id="3" name="2 - Θέση περιεχομένου"/>
          <p:cNvSpPr>
            <a:spLocks noGrp="1"/>
          </p:cNvSpPr>
          <p:nvPr>
            <p:ph idx="1"/>
          </p:nvPr>
        </p:nvSpPr>
        <p:spPr/>
        <p:txBody>
          <a:bodyPr/>
          <a:lstStyle/>
          <a:p>
            <a:r>
              <a:rPr lang="el-GR" dirty="0" smtClean="0"/>
              <a:t>Δημήτρης </a:t>
            </a:r>
            <a:r>
              <a:rPr lang="el-GR" dirty="0" err="1" smtClean="0"/>
              <a:t>Νόλλας</a:t>
            </a:r>
            <a:r>
              <a:rPr lang="el-GR" dirty="0" smtClean="0"/>
              <a:t>, </a:t>
            </a:r>
            <a:r>
              <a:rPr lang="el-GR" i="1" dirty="0" smtClean="0"/>
              <a:t>Το ταξίδι στην Ελλάδα</a:t>
            </a:r>
            <a:r>
              <a:rPr lang="el-GR" dirty="0" smtClean="0"/>
              <a:t>, 2013</a:t>
            </a:r>
          </a:p>
          <a:p>
            <a:r>
              <a:rPr lang="el-GR" dirty="0" smtClean="0"/>
              <a:t>Βασίλης </a:t>
            </a:r>
            <a:r>
              <a:rPr lang="el-GR" dirty="0" err="1" smtClean="0"/>
              <a:t>Τσιαμπούσης</a:t>
            </a:r>
            <a:r>
              <a:rPr lang="el-GR" dirty="0" smtClean="0"/>
              <a:t>, </a:t>
            </a:r>
            <a:r>
              <a:rPr lang="el-GR" i="1" dirty="0" smtClean="0"/>
              <a:t>Γαλάζια αγελάδα, </a:t>
            </a:r>
            <a:r>
              <a:rPr lang="el-GR" dirty="0" smtClean="0"/>
              <a:t>2013</a:t>
            </a:r>
          </a:p>
          <a:p>
            <a:r>
              <a:rPr lang="el-GR" dirty="0" smtClean="0"/>
              <a:t>Κώστας </a:t>
            </a:r>
            <a:r>
              <a:rPr lang="el-GR" dirty="0" err="1" smtClean="0"/>
              <a:t>Ακρίβος</a:t>
            </a:r>
            <a:r>
              <a:rPr lang="el-GR" dirty="0" smtClean="0"/>
              <a:t>, </a:t>
            </a:r>
            <a:r>
              <a:rPr lang="el-GR" i="1" dirty="0" smtClean="0"/>
              <a:t>Κίτρινο ρώσικο κερί</a:t>
            </a:r>
            <a:r>
              <a:rPr lang="el-GR" dirty="0" smtClean="0"/>
              <a:t>, 2003,2014</a:t>
            </a:r>
          </a:p>
          <a:p>
            <a:r>
              <a:rPr lang="el-GR" dirty="0" err="1" smtClean="0"/>
              <a:t>Ελενα</a:t>
            </a:r>
            <a:r>
              <a:rPr lang="el-GR" dirty="0" smtClean="0"/>
              <a:t> </a:t>
            </a:r>
            <a:r>
              <a:rPr lang="el-GR" dirty="0" err="1" smtClean="0"/>
              <a:t>Χουζούρη</a:t>
            </a:r>
            <a:r>
              <a:rPr lang="el-GR" dirty="0" smtClean="0"/>
              <a:t>, </a:t>
            </a:r>
            <a:r>
              <a:rPr lang="el-GR" i="1" dirty="0" smtClean="0"/>
              <a:t>Πατρίδα από βαμβάκι</a:t>
            </a:r>
            <a:r>
              <a:rPr lang="el-GR" dirty="0" smtClean="0"/>
              <a:t>, 2009. </a:t>
            </a:r>
            <a:r>
              <a:rPr lang="el-GR" i="1" dirty="0" smtClean="0"/>
              <a:t>Δυο φορές αθώα</a:t>
            </a:r>
            <a:r>
              <a:rPr lang="el-GR" dirty="0" smtClean="0"/>
              <a:t>, 2013</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Σύγχρονα έργα για τον Εμφύλιο</a:t>
            </a:r>
            <a:endParaRPr lang="el-GR" dirty="0"/>
          </a:p>
        </p:txBody>
      </p:sp>
      <p:sp>
        <p:nvSpPr>
          <p:cNvPr id="3" name="2 - Θέση περιεχομένου"/>
          <p:cNvSpPr>
            <a:spLocks noGrp="1"/>
          </p:cNvSpPr>
          <p:nvPr>
            <p:ph idx="1"/>
          </p:nvPr>
        </p:nvSpPr>
        <p:spPr/>
        <p:txBody>
          <a:bodyPr/>
          <a:lstStyle/>
          <a:p>
            <a:r>
              <a:rPr lang="el-GR" dirty="0" smtClean="0"/>
              <a:t>Βασίλης </a:t>
            </a:r>
            <a:r>
              <a:rPr lang="el-GR" dirty="0" err="1" smtClean="0"/>
              <a:t>Μπούτος</a:t>
            </a:r>
            <a:r>
              <a:rPr lang="el-GR" dirty="0" smtClean="0"/>
              <a:t>, </a:t>
            </a:r>
            <a:r>
              <a:rPr lang="el-GR" i="1" dirty="0" smtClean="0"/>
              <a:t>Τα δάκρυα της βασίλισσας</a:t>
            </a:r>
            <a:r>
              <a:rPr lang="el-GR" dirty="0" smtClean="0"/>
              <a:t>, 2000. </a:t>
            </a:r>
          </a:p>
          <a:p>
            <a:r>
              <a:rPr lang="el-GR" dirty="0" smtClean="0"/>
              <a:t>Θανάσης </a:t>
            </a:r>
            <a:r>
              <a:rPr lang="el-GR" dirty="0" err="1" smtClean="0"/>
              <a:t>Σκρουμπέλος</a:t>
            </a:r>
            <a:r>
              <a:rPr lang="el-GR" dirty="0" smtClean="0"/>
              <a:t>, </a:t>
            </a:r>
            <a:r>
              <a:rPr lang="en-US" i="1" dirty="0" smtClean="0"/>
              <a:t>Bella Ciao, </a:t>
            </a:r>
            <a:r>
              <a:rPr lang="en-US" dirty="0" smtClean="0"/>
              <a:t>2005</a:t>
            </a:r>
          </a:p>
          <a:p>
            <a:r>
              <a:rPr lang="el-GR" dirty="0" smtClean="0"/>
              <a:t>Γιάννης </a:t>
            </a:r>
            <a:r>
              <a:rPr lang="el-GR" dirty="0" err="1" smtClean="0"/>
              <a:t>Ατζακάς</a:t>
            </a:r>
            <a:r>
              <a:rPr lang="el-GR" dirty="0" smtClean="0"/>
              <a:t>, </a:t>
            </a:r>
            <a:r>
              <a:rPr lang="el-GR" i="1" dirty="0" smtClean="0"/>
              <a:t>Διπλωμένα φτερά</a:t>
            </a:r>
            <a:r>
              <a:rPr lang="el-GR" dirty="0" smtClean="0"/>
              <a:t>, 2007. </a:t>
            </a:r>
            <a:r>
              <a:rPr lang="el-GR" i="1" dirty="0" smtClean="0"/>
              <a:t>Θολός βυθός</a:t>
            </a:r>
            <a:r>
              <a:rPr lang="el-GR" dirty="0" smtClean="0"/>
              <a:t>, 2008. </a:t>
            </a:r>
            <a:r>
              <a:rPr lang="el-GR" i="1" dirty="0" smtClean="0"/>
              <a:t>Φως της Φονιάς</a:t>
            </a:r>
            <a:r>
              <a:rPr lang="el-GR" dirty="0" smtClean="0"/>
              <a:t>, 2013</a:t>
            </a:r>
          </a:p>
          <a:p>
            <a:r>
              <a:rPr lang="el-GR" dirty="0" smtClean="0"/>
              <a:t>Μισέλ Φάις, </a:t>
            </a:r>
            <a:r>
              <a:rPr lang="el-GR" i="1" dirty="0" smtClean="0"/>
              <a:t>Πορφυρά γέλια</a:t>
            </a:r>
            <a:r>
              <a:rPr lang="el-GR" dirty="0" smtClean="0"/>
              <a:t>, 2010</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p:txBody>
          <a:bodyPr/>
          <a:lstStyle/>
          <a:p>
            <a:r>
              <a:rPr lang="el-GR"/>
              <a:t>Βιβλιογραφία</a:t>
            </a:r>
          </a:p>
        </p:txBody>
      </p:sp>
      <p:sp>
        <p:nvSpPr>
          <p:cNvPr id="34819" name="Rectangle 3"/>
          <p:cNvSpPr>
            <a:spLocks noGrp="1" noChangeArrowheads="1"/>
          </p:cNvSpPr>
          <p:nvPr>
            <p:ph type="body" idx="1"/>
          </p:nvPr>
        </p:nvSpPr>
        <p:spPr/>
        <p:txBody>
          <a:bodyPr/>
          <a:lstStyle/>
          <a:p>
            <a:pPr>
              <a:lnSpc>
                <a:spcPct val="80000"/>
              </a:lnSpc>
            </a:pPr>
            <a:r>
              <a:rPr lang="el-GR" sz="1600"/>
              <a:t>Γιάννης Βασιλακάκος, </a:t>
            </a:r>
            <a:r>
              <a:rPr lang="el-GR" sz="1600" i="1"/>
              <a:t>Ο Ελληνικός Εμφύλιος Πόλεμος στη Μεταπολεμική Πεζογραφία (1946-1958)</a:t>
            </a:r>
            <a:r>
              <a:rPr lang="el-GR" sz="1600"/>
              <a:t>, Αθήνα, Ελληνικά Γράμματα, 2000. </a:t>
            </a:r>
          </a:p>
          <a:p>
            <a:pPr>
              <a:lnSpc>
                <a:spcPct val="80000"/>
              </a:lnSpc>
            </a:pPr>
            <a:endParaRPr lang="el-GR" sz="1600"/>
          </a:p>
          <a:p>
            <a:pPr>
              <a:lnSpc>
                <a:spcPct val="80000"/>
              </a:lnSpc>
            </a:pPr>
            <a:r>
              <a:rPr lang="el-GR" sz="1600"/>
              <a:t>Μαρία Νικολοπούλου, «Ο ‘τριακονταετής πόλεμος’: Η πεζογραφία με θέμα τον Εμφύλιο και η διαχείριση της μνήμης στο πεδίο της αφήγησης (1946-1974)», στον τ. Γ. Αντωνίου – Ν. Μαραντζίδης (επιμ.), </a:t>
            </a:r>
            <a:r>
              <a:rPr lang="el-GR" sz="1600" i="1"/>
              <a:t>Η εποχή της σύγχυσης. Η δεκαετία του ΄40 και η ιστοριογραφία</a:t>
            </a:r>
            <a:r>
              <a:rPr lang="el-GR" sz="1600"/>
              <a:t>, Αθήνα, Εστία, 2008, σ. 419-493. </a:t>
            </a:r>
          </a:p>
          <a:p>
            <a:pPr>
              <a:lnSpc>
                <a:spcPct val="80000"/>
              </a:lnSpc>
            </a:pPr>
            <a:endParaRPr lang="el-GR" sz="1600"/>
          </a:p>
          <a:p>
            <a:pPr>
              <a:lnSpc>
                <a:spcPct val="80000"/>
              </a:lnSpc>
            </a:pPr>
            <a:r>
              <a:rPr lang="el-GR" sz="1600" i="1"/>
              <a:t>Μνήμες και λήθη του Ελληνικού Εμφυλίου Πολέμου,</a:t>
            </a:r>
            <a:r>
              <a:rPr lang="el-GR" sz="1600"/>
              <a:t> Θεσσαλονίκη, Επίκεντρο 2008.</a:t>
            </a:r>
          </a:p>
          <a:p>
            <a:pPr>
              <a:lnSpc>
                <a:spcPct val="80000"/>
              </a:lnSpc>
            </a:pPr>
            <a:endParaRPr lang="el-GR" sz="1600"/>
          </a:p>
          <a:p>
            <a:pPr>
              <a:lnSpc>
                <a:spcPct val="80000"/>
              </a:lnSpc>
            </a:pPr>
            <a:r>
              <a:rPr lang="el-GR" sz="1600"/>
              <a:t>Βενετία Αποστολίδου, </a:t>
            </a:r>
            <a:r>
              <a:rPr lang="el-GR" sz="1600" i="1"/>
              <a:t>Τραύμα και μνήμη. Η πεζογραφία των πολιτικών προσφύγων,</a:t>
            </a:r>
            <a:r>
              <a:rPr lang="el-GR" sz="1600"/>
              <a:t> Αθήνα, Πόλις 2010.</a:t>
            </a:r>
          </a:p>
          <a:p>
            <a:pPr>
              <a:lnSpc>
                <a:spcPct val="80000"/>
              </a:lnSpc>
              <a:buFont typeface="Wingdings" pitchFamily="2" charset="2"/>
              <a:buNone/>
            </a:pPr>
            <a:endParaRPr lang="el-GR" sz="1600"/>
          </a:p>
          <a:p>
            <a:pPr>
              <a:lnSpc>
                <a:spcPct val="80000"/>
              </a:lnSpc>
            </a:pPr>
            <a:r>
              <a:rPr lang="el-GR" sz="1600" i="1"/>
              <a:t>Η Κατοχή και ο Εμφύλιος στην τέχνη</a:t>
            </a:r>
            <a:r>
              <a:rPr lang="el-GR" sz="1600"/>
              <a:t>, </a:t>
            </a:r>
            <a:r>
              <a:rPr lang="el-GR" sz="1600" i="1"/>
              <a:t>Νέα Εστία</a:t>
            </a:r>
            <a:r>
              <a:rPr lang="el-GR" sz="1600"/>
              <a:t>, τχ. 1845 (Ιούνιος 2011).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r>
              <a:rPr lang="el-GR" sz="3200"/>
              <a:t>΄Εννοιες που θα χρησιμοποιήσουμε</a:t>
            </a:r>
            <a:r>
              <a:rPr lang="el-GR"/>
              <a:t>:</a:t>
            </a:r>
          </a:p>
        </p:txBody>
      </p:sp>
      <p:sp>
        <p:nvSpPr>
          <p:cNvPr id="4099" name="Rectangle 3"/>
          <p:cNvSpPr>
            <a:spLocks noGrp="1" noChangeArrowheads="1"/>
          </p:cNvSpPr>
          <p:nvPr>
            <p:ph type="body" idx="1"/>
          </p:nvPr>
        </p:nvSpPr>
        <p:spPr/>
        <p:txBody>
          <a:bodyPr/>
          <a:lstStyle/>
          <a:p>
            <a:r>
              <a:rPr lang="el-GR" sz="2400"/>
              <a:t>Αναπαράσταση</a:t>
            </a:r>
          </a:p>
          <a:p>
            <a:r>
              <a:rPr lang="el-GR" sz="2400"/>
              <a:t>Ιδεολογία  - πολιτική στράτευση</a:t>
            </a:r>
          </a:p>
          <a:p>
            <a:r>
              <a:rPr lang="el-GR" sz="2400"/>
              <a:t>Συλλογική, ατομική και θεσμική μνήμη</a:t>
            </a:r>
          </a:p>
          <a:p>
            <a:r>
              <a:rPr lang="el-GR" sz="2400"/>
              <a:t>Πολιτική της μνήμης</a:t>
            </a:r>
          </a:p>
          <a:p>
            <a:r>
              <a:rPr lang="el-GR" sz="2400"/>
              <a:t>Μνημονική κοινότητα</a:t>
            </a:r>
          </a:p>
          <a:p>
            <a:r>
              <a:rPr lang="el-GR" sz="2400"/>
              <a:t>Η λογοτεχνία ως μνημονική πρακτική</a:t>
            </a:r>
          </a:p>
          <a:p>
            <a:r>
              <a:rPr lang="el-GR" sz="2400"/>
              <a:t>Τραύμα – λογοτεχνία του τραύματος</a:t>
            </a:r>
          </a:p>
          <a:p>
            <a:pPr>
              <a:buFont typeface="Wingdings" pitchFamily="2" charset="2"/>
              <a:buNone/>
            </a:pPr>
            <a:r>
              <a:rPr lang="el-GR" sz="240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el-GR"/>
              <a:t>Αναπαράσταση</a:t>
            </a:r>
          </a:p>
        </p:txBody>
      </p:sp>
      <p:sp>
        <p:nvSpPr>
          <p:cNvPr id="6147" name="Rectangle 3"/>
          <p:cNvSpPr>
            <a:spLocks noGrp="1" noChangeArrowheads="1"/>
          </p:cNvSpPr>
          <p:nvPr>
            <p:ph type="body" idx="1"/>
          </p:nvPr>
        </p:nvSpPr>
        <p:spPr/>
        <p:txBody>
          <a:bodyPr/>
          <a:lstStyle/>
          <a:p>
            <a:pPr>
              <a:lnSpc>
                <a:spcPct val="90000"/>
              </a:lnSpc>
            </a:pPr>
            <a:r>
              <a:rPr lang="el-GR" sz="2000"/>
              <a:t>Πώς «αναπαρίστανται» τα γεγονότα και τα βιώματα στην τέχνη και ειδικότερα στη λογοτεχνία; </a:t>
            </a:r>
          </a:p>
          <a:p>
            <a:pPr>
              <a:lnSpc>
                <a:spcPct val="90000"/>
              </a:lnSpc>
            </a:pPr>
            <a:r>
              <a:rPr lang="el-GR" sz="2000"/>
              <a:t>Υπάρχει μια αντικειμενική πραγματικότητα την οποία η τέχνη αναπαριστά; </a:t>
            </a:r>
          </a:p>
          <a:p>
            <a:pPr>
              <a:lnSpc>
                <a:spcPct val="90000"/>
              </a:lnSpc>
              <a:buFont typeface="Wingdings" pitchFamily="2" charset="2"/>
              <a:buNone/>
            </a:pPr>
            <a:r>
              <a:rPr lang="el-GR" sz="2000"/>
              <a:t>	Η τέχνη και η ιστορική πραγματικότητα δεν είναι δύο ξεχωριστά πράγματα έτσι ώστε να θεωρούμε ότι γνωρίζουμε ποια είναι η ιστορική πραγματικότητα και να αναζητούμε πώς η τέχνη αναπαρέστησε αυτή την ιστορική πραγματικότητα. Αντίθετα, η τέχνη είναι συστατικό μέρος της. Επομένως, δε μπορούμε να γνωρίσουμε μια εποχή αρκετά, παρά μόνο στο βαθμό που μελετούμε και την τέχνη της.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r>
              <a:rPr lang="el-GR" sz="3200"/>
              <a:t>Συλλογική, ατομική και θεσμική μνήμη</a:t>
            </a:r>
            <a:br>
              <a:rPr lang="el-GR" sz="3200"/>
            </a:br>
            <a:endParaRPr lang="el-GR" sz="3200"/>
          </a:p>
        </p:txBody>
      </p:sp>
      <p:sp>
        <p:nvSpPr>
          <p:cNvPr id="7171" name="Rectangle 3"/>
          <p:cNvSpPr>
            <a:spLocks noGrp="1" noChangeArrowheads="1"/>
          </p:cNvSpPr>
          <p:nvPr>
            <p:ph type="body" idx="1"/>
          </p:nvPr>
        </p:nvSpPr>
        <p:spPr/>
        <p:txBody>
          <a:bodyPr/>
          <a:lstStyle/>
          <a:p>
            <a:pPr>
              <a:lnSpc>
                <a:spcPct val="90000"/>
              </a:lnSpc>
              <a:buFont typeface="Wingdings" pitchFamily="2" charset="2"/>
              <a:buNone/>
            </a:pPr>
            <a:r>
              <a:rPr lang="el-GR" sz="1400"/>
              <a:t>	</a:t>
            </a:r>
            <a:r>
              <a:rPr lang="el-GR" sz="2000"/>
              <a:t>Το λογοτεχνικό κείμενο είναι ένα προνομιακό πεδίο όπου συμπλέκονται η ατομική, η συλλογική και η θεσμική μνήμη</a:t>
            </a:r>
          </a:p>
          <a:p>
            <a:pPr>
              <a:lnSpc>
                <a:spcPct val="90000"/>
              </a:lnSpc>
              <a:buFont typeface="Wingdings" pitchFamily="2" charset="2"/>
              <a:buNone/>
            </a:pPr>
            <a:endParaRPr lang="el-GR" sz="2000"/>
          </a:p>
          <a:p>
            <a:pPr>
              <a:lnSpc>
                <a:spcPct val="90000"/>
              </a:lnSpc>
              <a:buFont typeface="Wingdings" pitchFamily="2" charset="2"/>
              <a:buNone/>
            </a:pPr>
            <a:r>
              <a:rPr lang="el-GR" sz="2000"/>
              <a:t>	Η λογοτεχνία προσφέρει αφηγηματικά μοντέλα για την αφήγηση του τραύματος ενώ, ταυτόχρονα, προσφέρει μια κοινωνική αρένα πιο ασφαλή (γιατί προστατεύεται από τη μυθοπλασία) από τον ευρύτερο χώρο της πολιτικής και της δημόσιας ιστορίας. Μπορεί να λειτουργήσει, και έτσι έχει λειτουργήσει η λογοτεχνία που μιλά για τον ελληνικό εμφύλιο, ως ένας ενδιάμεσος δημόσιος χώρος στον οποίο δοκιμάστηκαν πρώτα μνήμες και ερμηνείες που αργότερα πέρασαν στην ιστοριογραφία και στη δημόσια αντιπαράθεση.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el-GR"/>
              <a:t>Μνημονική κοινότητα </a:t>
            </a:r>
          </a:p>
        </p:txBody>
      </p:sp>
      <p:sp>
        <p:nvSpPr>
          <p:cNvPr id="8195" name="Rectangle 3"/>
          <p:cNvSpPr>
            <a:spLocks noGrp="1" noChangeArrowheads="1"/>
          </p:cNvSpPr>
          <p:nvPr>
            <p:ph type="body" idx="1"/>
          </p:nvPr>
        </p:nvSpPr>
        <p:spPr/>
        <p:txBody>
          <a:bodyPr/>
          <a:lstStyle/>
          <a:p>
            <a:pPr>
              <a:lnSpc>
                <a:spcPct val="90000"/>
              </a:lnSpc>
              <a:buFont typeface="Wingdings" pitchFamily="2" charset="2"/>
              <a:buNone/>
            </a:pPr>
            <a:r>
              <a:rPr lang="el-GR" sz="2400"/>
              <a:t>	Η μνήμη δεν είναι ούτε καθαρά ατομική ούτε εντελώς καθολική. Η ατομική μνήμη που προέρχεται από την ατομική εμπειρία διαμορφώνεται μέσα από την αφήγησή της, άρα υπόκειται σε μοντέλα αφήγησης που δομούνται μέσα σε κοινωνικές συλλογικότητες </a:t>
            </a:r>
          </a:p>
          <a:p>
            <a:pPr>
              <a:lnSpc>
                <a:spcPct val="90000"/>
              </a:lnSpc>
              <a:buFont typeface="Wingdings" pitchFamily="2" charset="2"/>
              <a:buNone/>
            </a:pPr>
            <a:r>
              <a:rPr lang="el-GR" sz="2400"/>
              <a:t>	Η λογοτεχνία, ως </a:t>
            </a:r>
            <a:r>
              <a:rPr lang="el-GR" sz="2400" b="1"/>
              <a:t>μνημονική πρακτική</a:t>
            </a:r>
            <a:r>
              <a:rPr lang="el-GR" sz="2400"/>
              <a:t>, επηρεάζεται ασφαλώς από πολιτικές επιλογές αλλά δε δεσμεύεται από αυτές. Μάλιστα τις διευρύνει και τις επεκτείνει, έτσι ώστε, σε κάποιες περιπτώσεις, η ίδια να παράγει πολιτική.</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r>
              <a:rPr lang="el-GR"/>
              <a:t>Πολιτική της μνήμης</a:t>
            </a:r>
          </a:p>
        </p:txBody>
      </p:sp>
      <p:sp>
        <p:nvSpPr>
          <p:cNvPr id="12291" name="Rectangle 3"/>
          <p:cNvSpPr>
            <a:spLocks noGrp="1" noChangeArrowheads="1"/>
          </p:cNvSpPr>
          <p:nvPr>
            <p:ph type="body" idx="1"/>
          </p:nvPr>
        </p:nvSpPr>
        <p:spPr/>
        <p:txBody>
          <a:bodyPr/>
          <a:lstStyle/>
          <a:p>
            <a:pPr>
              <a:lnSpc>
                <a:spcPct val="90000"/>
              </a:lnSpc>
              <a:buFont typeface="Wingdings" pitchFamily="2" charset="2"/>
              <a:buNone/>
            </a:pPr>
            <a:r>
              <a:rPr lang="el-GR" sz="2400"/>
              <a:t>	Το τι θα θυμηθούμε και τι θα ξεχάσουμε δεν γίνεται ποτέ με έναν τρόπο αυθόρμητο και αθώο αλλά επηρεάζεται από τον τρόπο που ζούμε στο παρόν, από τις κοινωνικές πιέσεις που δεχόμαστε, από τα όρια που μας βάζει η κοινότητα μέσα στην οποία ζούμε, από το πόσο αρεστοί θέλουμε να γίνουμε και σε ποιους. Συνήθως οι πολιτικές της μνήμης ασκούνται υποδόρια, έμμεσα, μέσα από την ίδια την κουλτούρα της κοινότητας. Μερικές φορές όμως επηρεάζονται και από συγκεκριμένες πολιτικές αποφάσεις.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r>
              <a:rPr lang="el-GR"/>
              <a:t>Μνημονικές κοινότητες</a:t>
            </a:r>
          </a:p>
        </p:txBody>
      </p:sp>
      <p:sp>
        <p:nvSpPr>
          <p:cNvPr id="11267" name="Rectangle 3"/>
          <p:cNvSpPr>
            <a:spLocks noGrp="1" noChangeArrowheads="1"/>
          </p:cNvSpPr>
          <p:nvPr>
            <p:ph type="body" idx="1"/>
          </p:nvPr>
        </p:nvSpPr>
        <p:spPr/>
        <p:txBody>
          <a:bodyPr/>
          <a:lstStyle/>
          <a:p>
            <a:pPr>
              <a:lnSpc>
                <a:spcPct val="90000"/>
              </a:lnSpc>
            </a:pPr>
            <a:r>
              <a:rPr lang="el-GR"/>
              <a:t>Των πολιτικών προσφύγων </a:t>
            </a:r>
          </a:p>
          <a:p>
            <a:pPr>
              <a:lnSpc>
                <a:spcPct val="90000"/>
              </a:lnSpc>
            </a:pPr>
            <a:r>
              <a:rPr lang="el-GR"/>
              <a:t>Των επιζησάντων στην Ελλάδα</a:t>
            </a:r>
          </a:p>
          <a:p>
            <a:pPr lvl="2">
              <a:lnSpc>
                <a:spcPct val="90000"/>
              </a:lnSpc>
            </a:pPr>
            <a:r>
              <a:rPr lang="el-GR"/>
              <a:t>Των νικητών</a:t>
            </a:r>
          </a:p>
          <a:p>
            <a:pPr lvl="2">
              <a:lnSpc>
                <a:spcPct val="90000"/>
              </a:lnSpc>
            </a:pPr>
            <a:r>
              <a:rPr lang="el-GR"/>
              <a:t>Των ηττημένων</a:t>
            </a:r>
          </a:p>
          <a:p>
            <a:pPr lvl="4">
              <a:lnSpc>
                <a:spcPct val="90000"/>
              </a:lnSpc>
              <a:buFont typeface="Wingdings" pitchFamily="2" charset="2"/>
              <a:buNone/>
            </a:pPr>
            <a:r>
              <a:rPr lang="el-GR">
                <a:cs typeface="Arial" charset="0"/>
              </a:rPr>
              <a:t>√ </a:t>
            </a:r>
            <a:r>
              <a:rPr lang="el-GR"/>
              <a:t>Των αντιφρονούντων στο Κόμμα</a:t>
            </a:r>
          </a:p>
          <a:p>
            <a:pPr lvl="4">
              <a:lnSpc>
                <a:spcPct val="90000"/>
              </a:lnSpc>
              <a:buFont typeface="Wingdings" pitchFamily="2" charset="2"/>
              <a:buNone/>
            </a:pPr>
            <a:endParaRPr lang="el-GR"/>
          </a:p>
          <a:p>
            <a:pPr lvl="4">
              <a:lnSpc>
                <a:spcPct val="90000"/>
              </a:lnSpc>
              <a:buFont typeface="Wingdings" pitchFamily="2" charset="2"/>
              <a:buNone/>
            </a:pPr>
            <a:r>
              <a:rPr lang="el-GR"/>
              <a:t>	</a:t>
            </a:r>
            <a:r>
              <a:rPr lang="el-GR" sz="2400"/>
              <a:t>΄Οσοι δεν τάχθηκαν με την Αριστερά και δεν υπέστησαν διώξεις δεν ανήκουν αυτονόητα στη μνημονική κοινότητα των νικητών</a:t>
            </a:r>
            <a:r>
              <a:rPr lang="el-GR"/>
              <a:t> 	 </a:t>
            </a:r>
          </a:p>
        </p:txBody>
      </p:sp>
    </p:spTree>
  </p:cSld>
  <p:clrMapOvr>
    <a:masterClrMapping/>
  </p:clrMapOvr>
</p:sld>
</file>

<file path=ppt/theme/theme1.xml><?xml version="1.0" encoding="utf-8"?>
<a:theme xmlns:a="http://schemas.openxmlformats.org/drawingml/2006/main" name="Κάψουλες">
  <a:themeElements>
    <a:clrScheme name="Κάψουλες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Κάψουλες">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Κάψουλες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Κάψουλες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Κάψουλες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Κάψουλες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Κάψουλες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Κάψουλες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Κάψουλες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Κάψουλες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277</TotalTime>
  <Words>1153</Words>
  <Application>Microsoft Office PowerPoint</Application>
  <PresentationFormat>Προβολή στην οθόνη (4:3)</PresentationFormat>
  <Paragraphs>150</Paragraphs>
  <Slides>35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35</vt:i4>
      </vt:variant>
    </vt:vector>
  </HeadingPairs>
  <TitlesOfParts>
    <vt:vector size="39" baseType="lpstr">
      <vt:lpstr>Arial</vt:lpstr>
      <vt:lpstr>Wingdings</vt:lpstr>
      <vt:lpstr>Times New Roman</vt:lpstr>
      <vt:lpstr>Κάψουλες</vt:lpstr>
      <vt:lpstr>Ο Εμφύλιος Πόλεμος στη μεταπολεμική πεζογραφία</vt:lpstr>
      <vt:lpstr>Διαφάνεια 2</vt:lpstr>
      <vt:lpstr>Ερωτήματα που θα συζητήσουμε:</vt:lpstr>
      <vt:lpstr>΄Εννοιες που θα χρησιμοποιήσουμε:</vt:lpstr>
      <vt:lpstr>Αναπαράσταση</vt:lpstr>
      <vt:lpstr>Συλλογική, ατομική και θεσμική μνήμη </vt:lpstr>
      <vt:lpstr>Μνημονική κοινότητα </vt:lpstr>
      <vt:lpstr>Πολιτική της μνήμης</vt:lpstr>
      <vt:lpstr>Μνημονικές κοινότητες</vt:lpstr>
      <vt:lpstr>Τραύμα</vt:lpstr>
      <vt:lpstr>Τραύμα</vt:lpstr>
      <vt:lpstr>Λογοτεχνία του τραύματος </vt:lpstr>
      <vt:lpstr>Διαφάνεια 13</vt:lpstr>
      <vt:lpstr>Πεζογραφία των πολιτικών προσφύγων</vt:lpstr>
      <vt:lpstr>΄Εργα που μιλούν για την Αντίσταση και τον Εμφύλιο</vt:lpstr>
      <vt:lpstr>Διαφάνεια 16</vt:lpstr>
      <vt:lpstr>Αναγνώριση του τραύματος του Άλλου</vt:lpstr>
      <vt:lpstr>Έργα που μιλούν για την  υπερορία και τον επαναπατρισμό</vt:lpstr>
      <vt:lpstr>Έργα νεότερων συγγραφέων που θεματοποιούν την εμπειρία των πολιτικών προσφύγων και δημιουργούν μια εικόνα γι αυτούς  </vt:lpstr>
      <vt:lpstr>Διαφάνεια 20</vt:lpstr>
      <vt:lpstr>Ο Εμφύλιος στο πρώτο μισό της δεκαετίας του 1950</vt:lpstr>
      <vt:lpstr>Πρώτο μισό της δεκαετίας του ΄50</vt:lpstr>
      <vt:lpstr>Πρώτοι αριστεροί συγγραφείς για τον Εμφύλιο</vt:lpstr>
      <vt:lpstr>Δεκαετία του ‘60</vt:lpstr>
      <vt:lpstr>Τα έργα της «αμφισβήτησης»</vt:lpstr>
      <vt:lpstr>Έργα της δεκαετίας του ’60 από τη «δεξιά» και το κέντρο</vt:lpstr>
      <vt:lpstr>Οι συνέπειες του Εμφύλιου </vt:lpstr>
      <vt:lpstr>Θανάσης Βαλτινός, Ορθοκωστά (1994) </vt:lpstr>
      <vt:lpstr>Ορθοκωστά</vt:lpstr>
      <vt:lpstr>Διαφάνεια 30</vt:lpstr>
      <vt:lpstr>Ο Εμφύλιος στη σύγχρονη πεζογραφία</vt:lpstr>
      <vt:lpstr>Σύγχρονα έργα για τον Εμφύλιο</vt:lpstr>
      <vt:lpstr>Σύγχρονα έργα για τον Εμφύλιο</vt:lpstr>
      <vt:lpstr>Σύγχρονα έργα για τον Εμφύλιο</vt:lpstr>
      <vt:lpstr>Βιβλιογραφία</vt:lpstr>
    </vt:vector>
  </TitlesOfParts>
  <Company>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Εμφύλιος Πόλεμος στην ελληνική πεζογραφία</dc:title>
  <dc:creator>user</dc:creator>
  <cp:lastModifiedBy>User</cp:lastModifiedBy>
  <cp:revision>8</cp:revision>
  <dcterms:created xsi:type="dcterms:W3CDTF">2011-12-18T16:00:48Z</dcterms:created>
  <dcterms:modified xsi:type="dcterms:W3CDTF">2014-11-02T09:12:35Z</dcterms:modified>
</cp:coreProperties>
</file>