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2"/>
  </p:notesMasterIdLst>
  <p:sldIdLst>
    <p:sldId id="256" r:id="rId2"/>
    <p:sldId id="306" r:id="rId3"/>
    <p:sldId id="316" r:id="rId4"/>
    <p:sldId id="319" r:id="rId5"/>
    <p:sldId id="320" r:id="rId6"/>
    <p:sldId id="318" r:id="rId7"/>
    <p:sldId id="332" r:id="rId8"/>
    <p:sldId id="336" r:id="rId9"/>
    <p:sldId id="290" r:id="rId10"/>
    <p:sldId id="298" r:id="rId11"/>
    <p:sldId id="295" r:id="rId12"/>
    <p:sldId id="304" r:id="rId13"/>
    <p:sldId id="303" r:id="rId14"/>
    <p:sldId id="291" r:id="rId15"/>
    <p:sldId id="322" r:id="rId16"/>
    <p:sldId id="323" r:id="rId17"/>
    <p:sldId id="315" r:id="rId18"/>
    <p:sldId id="308" r:id="rId19"/>
    <p:sldId id="297" r:id="rId20"/>
    <p:sldId id="293" r:id="rId21"/>
    <p:sldId id="312" r:id="rId22"/>
    <p:sldId id="274" r:id="rId23"/>
    <p:sldId id="329" r:id="rId24"/>
    <p:sldId id="335" r:id="rId25"/>
    <p:sldId id="334" r:id="rId26"/>
    <p:sldId id="333" r:id="rId27"/>
    <p:sldId id="337" r:id="rId28"/>
    <p:sldId id="338" r:id="rId29"/>
    <p:sldId id="340" r:id="rId30"/>
    <p:sldId id="341" r:id="rId31"/>
    <p:sldId id="278" r:id="rId32"/>
    <p:sldId id="281" r:id="rId33"/>
    <p:sldId id="282" r:id="rId34"/>
    <p:sldId id="285" r:id="rId35"/>
    <p:sldId id="284" r:id="rId36"/>
    <p:sldId id="276" r:id="rId37"/>
    <p:sldId id="275" r:id="rId38"/>
    <p:sldId id="321" r:id="rId39"/>
    <p:sldId id="339" r:id="rId40"/>
    <p:sldId id="288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DBDB3-F2C1-47C7-A681-3BC75C9C6E97}" type="datetimeFigureOut">
              <a:rPr lang="cs-CZ" smtClean="0"/>
              <a:pPr/>
              <a:t>30.9.2014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EE3A0-5DAA-4343-8A03-B8BB75EEDD5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27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28C0-C23C-4B33-8B87-FB227E6D7446}" type="datetimeFigureOut">
              <a:rPr lang="cs-CZ" smtClean="0"/>
              <a:pPr/>
              <a:t>30.9.2014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AC2415C-B262-4A06-A058-55ED8DC6159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28C0-C23C-4B33-8B87-FB227E6D7446}" type="datetimeFigureOut">
              <a:rPr lang="cs-CZ" smtClean="0"/>
              <a:pPr/>
              <a:t>30.9.2014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415C-B262-4A06-A058-55ED8DC615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28C0-C23C-4B33-8B87-FB227E6D7446}" type="datetimeFigureOut">
              <a:rPr lang="cs-CZ" smtClean="0"/>
              <a:pPr/>
              <a:t>30.9.2014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415C-B262-4A06-A058-55ED8DC615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28C0-C23C-4B33-8B87-FB227E6D7446}" type="datetimeFigureOut">
              <a:rPr lang="cs-CZ" smtClean="0"/>
              <a:pPr/>
              <a:t>30.9.2014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415C-B262-4A06-A058-55ED8DC6159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28C0-C23C-4B33-8B87-FB227E6D7446}" type="datetimeFigureOut">
              <a:rPr lang="cs-CZ" smtClean="0"/>
              <a:pPr/>
              <a:t>30.9.2014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AC2415C-B262-4A06-A058-55ED8DC615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28C0-C23C-4B33-8B87-FB227E6D7446}" type="datetimeFigureOut">
              <a:rPr lang="cs-CZ" smtClean="0"/>
              <a:pPr/>
              <a:t>30.9.2014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415C-B262-4A06-A058-55ED8DC6159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28C0-C23C-4B33-8B87-FB227E6D7446}" type="datetimeFigureOut">
              <a:rPr lang="cs-CZ" smtClean="0"/>
              <a:pPr/>
              <a:t>30.9.2014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415C-B262-4A06-A058-55ED8DC6159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28C0-C23C-4B33-8B87-FB227E6D7446}" type="datetimeFigureOut">
              <a:rPr lang="cs-CZ" smtClean="0"/>
              <a:pPr/>
              <a:t>30.9.2014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415C-B262-4A06-A058-55ED8DC615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28C0-C23C-4B33-8B87-FB227E6D7446}" type="datetimeFigureOut">
              <a:rPr lang="cs-CZ" smtClean="0"/>
              <a:pPr/>
              <a:t>30.9.2014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415C-B262-4A06-A058-55ED8DC615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28C0-C23C-4B33-8B87-FB227E6D7446}" type="datetimeFigureOut">
              <a:rPr lang="cs-CZ" smtClean="0"/>
              <a:pPr/>
              <a:t>30.9.2014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415C-B262-4A06-A058-55ED8DC6159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28C0-C23C-4B33-8B87-FB227E6D7446}" type="datetimeFigureOut">
              <a:rPr lang="cs-CZ" smtClean="0"/>
              <a:pPr/>
              <a:t>30.9.2014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AC2415C-B262-4A06-A058-55ED8DC6159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76A28C0-C23C-4B33-8B87-FB227E6D7446}" type="datetimeFigureOut">
              <a:rPr lang="cs-CZ" smtClean="0"/>
              <a:pPr/>
              <a:t>30.9.2014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AC2415C-B262-4A06-A058-55ED8DC6159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is.muni.cz/el/1421/podzim2013/RLB401/um/02_Obsah_pro_tisk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b="1" dirty="0" smtClean="0">
                <a:solidFill>
                  <a:schemeClr val="tx1"/>
                </a:solidFill>
              </a:rPr>
              <a:t>Zdeňka </a:t>
            </a:r>
            <a:r>
              <a:rPr lang="cs-CZ" b="1" dirty="0" err="1" smtClean="0">
                <a:solidFill>
                  <a:schemeClr val="tx1"/>
                </a:solidFill>
              </a:rPr>
              <a:t>Pitrunová</a:t>
            </a:r>
            <a:endParaRPr lang="cs-CZ" b="1" dirty="0" smtClean="0">
              <a:solidFill>
                <a:schemeClr val="tx1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>
                <a:solidFill>
                  <a:schemeClr val="accent1"/>
                </a:solidFill>
              </a:rPr>
              <a:t>Buddhismus v ČR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Čeští mniši školy </a:t>
            </a:r>
            <a:r>
              <a:rPr lang="cs-CZ" dirty="0" err="1" smtClean="0"/>
              <a:t>Ayu</a:t>
            </a:r>
            <a:r>
              <a:rPr lang="cs-CZ" dirty="0" smtClean="0"/>
              <a:t> </a:t>
            </a:r>
            <a:r>
              <a:rPr lang="cs-CZ" dirty="0" err="1" smtClean="0"/>
              <a:t>Kusala</a:t>
            </a:r>
            <a:r>
              <a:rPr lang="cs-CZ" dirty="0" smtClean="0"/>
              <a:t> na </a:t>
            </a:r>
            <a:r>
              <a:rPr lang="cs-CZ" dirty="0" err="1" smtClean="0"/>
              <a:t>Šrí</a:t>
            </a:r>
            <a:r>
              <a:rPr lang="cs-CZ" dirty="0" smtClean="0"/>
              <a:t> </a:t>
            </a:r>
            <a:r>
              <a:rPr lang="cs-CZ" dirty="0" err="1" smtClean="0"/>
              <a:t>Lance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… racionální typ… (ad Lužný: Podoby…)</a:t>
            </a:r>
            <a:endParaRPr lang="cs-CZ" sz="2400" b="1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3" b="1203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Buddhismus Diamantové cesty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z="8000" dirty="0" smtClean="0"/>
              <a:t>…ezoterický typ…</a:t>
            </a:r>
            <a:endParaRPr lang="cs-CZ" sz="8000" dirty="0"/>
          </a:p>
        </p:txBody>
      </p:sp>
      <p:pic>
        <p:nvPicPr>
          <p:cNvPr id="5" name="Zástupný symbol pro obsah 5" descr="meditace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015" b="12015"/>
          <a:stretch>
            <a:fillRect/>
          </a:stretch>
        </p:blipFill>
        <p:spPr>
          <a:xfrm>
            <a:off x="68308" y="44624"/>
            <a:ext cx="9001873" cy="458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Vlastimil Marek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… romantický typ …?</a:t>
            </a:r>
            <a:endParaRPr lang="cs-CZ" sz="2800" b="1" dirty="0"/>
          </a:p>
        </p:txBody>
      </p:sp>
      <p:pic>
        <p:nvPicPr>
          <p:cNvPr id="7" name="Zástupný symbol pro obrázek 6" descr="cz_marek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446" b="17446"/>
          <a:stretch>
            <a:fillRect/>
          </a:stretch>
        </p:blipFill>
        <p:spPr>
          <a:xfrm>
            <a:off x="3214678" y="1357298"/>
            <a:ext cx="5517213" cy="2808000"/>
          </a:xfrm>
          <a:scene3d>
            <a:camera prst="orthographicFront">
              <a:rot lat="20950989" lon="1217163" rev="16007607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Vlastimil Marek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(* 23. srpna 1946) je hudebník (alternativní) – kapely Extempore, </a:t>
            </a:r>
            <a:r>
              <a:rPr lang="cs-CZ" dirty="0" err="1" smtClean="0"/>
              <a:t>Elektrobus</a:t>
            </a:r>
            <a:r>
              <a:rPr lang="cs-CZ" dirty="0" smtClean="0"/>
              <a:t>, Amalgam, MCH Band, buddhista (zenový), publicista, lektor, spisovatel a duchovní učitel. Pořádá semináře a kurzy meditace, šamanského zpěvu a hry na tibetské mísy.  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Zástupný symbol pro obsah 4" descr="WIKI1_VlastaMarekOtaNepily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499992" y="1340768"/>
            <a:ext cx="2978584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22936"/>
            <a:ext cx="7315200" cy="522288"/>
          </a:xfrm>
        </p:spPr>
        <p:txBody>
          <a:bodyPr/>
          <a:lstStyle/>
          <a:p>
            <a:r>
              <a:rPr lang="cs-CZ" sz="1800" b="1" dirty="0" smtClean="0"/>
              <a:t>…angažovaný buddhista… </a:t>
            </a:r>
            <a:endParaRPr lang="cs-CZ" sz="1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cs-CZ" b="1" dirty="0" smtClean="0"/>
              <a:t>„Fórum 2000: Setkání osobností, které spojuje pocit znepokojení z dalšího vývoje světové civilizace a pocit globální zodpovědnosti</a:t>
            </a:r>
            <a:r>
              <a:rPr lang="cs-CZ" dirty="0" smtClean="0"/>
              <a:t>.“ D. Lužný</a:t>
            </a:r>
            <a:endParaRPr lang="cs-CZ" dirty="0"/>
          </a:p>
        </p:txBody>
      </p:sp>
      <p:pic>
        <p:nvPicPr>
          <p:cNvPr id="5" name="Picture 2" descr="http://www.forum2000.cz/files/200005097-41dd242d6a/Forum_2000_OB_0422_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1825" b="1182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Egon Bondy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rázek 4" descr="A001228_KNE_BONDI3_V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606" b="116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30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28662" y="2071678"/>
            <a:ext cx="1905000" cy="44958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…První vznešená pravda, jež konstatuje absolutní universálnost utrpení (vše je v podstatě utrpení alespoň v zárodku, nic a nikdo není z utrpení vyňat), vedla v 19. století řadu Evropanů k tomu, že pojímali buddhismus jako učení nejhlubšího pesimismu. Hodně se o to zasloužil </a:t>
            </a:r>
            <a:r>
              <a:rPr lang="cs-CZ" dirty="0" err="1" smtClean="0"/>
              <a:t>Arthur</a:t>
            </a:r>
            <a:r>
              <a:rPr lang="cs-CZ" dirty="0" smtClean="0"/>
              <a:t> </a:t>
            </a:r>
            <a:r>
              <a:rPr lang="cs-CZ" dirty="0" err="1" smtClean="0"/>
              <a:t>Schopenhauer</a:t>
            </a:r>
            <a:r>
              <a:rPr lang="cs-CZ" dirty="0" smtClean="0"/>
              <a:t>, který byl první z evropských filosofů, jenž ve svém díle bohatě využil buddhistické myšlenkové impulsy. (V navázání na něj pak Richard Wagner, zvláště ve svých libretech o Tristanovi a </a:t>
            </a:r>
            <a:r>
              <a:rPr lang="cs-CZ" dirty="0" err="1" smtClean="0"/>
              <a:t>Parsifalovi</a:t>
            </a:r>
            <a:r>
              <a:rPr lang="cs-CZ" dirty="0" smtClean="0"/>
              <a:t>.) Ale pravdou je vlastně pravý opak a asijští buddhisté ani nechápou, jak jsme mohli u nás k podobnému omylu dojít. Buddhisté sami chápou své učení jako životodárný optimismus. Rozumějí mu tak, že zbavuje klamných subjektivních nadějí a iluzí, že je možno definitivně se zbavit utrpení běžnými životními praktikami a že tak vyvádí člověka z bludného kruhu nic nepomáhajícího snažení a usilování a otevírá mu poznání, že problém </a:t>
            </a:r>
            <a:r>
              <a:rPr lang="cs-CZ" i="1" dirty="0" smtClean="0"/>
              <a:t>je řešitelný</a:t>
            </a:r>
            <a:r>
              <a:rPr lang="cs-CZ" dirty="0" smtClean="0"/>
              <a:t> v jiné rovině tam pak ale je řešitelný pro každého a konec konců dříve či později i pro všechny. V tom je ontologický optimismus buddhismu, který jako každé optimisticky zaměřené učení otevírá i cestu k </a:t>
            </a:r>
            <a:r>
              <a:rPr lang="cs-CZ" dirty="0" err="1" smtClean="0"/>
              <a:t>cílesměrné</a:t>
            </a:r>
            <a:r>
              <a:rPr lang="cs-CZ" dirty="0" smtClean="0"/>
              <a:t> lidské aktivitě. Ale tím se dostáváme k dalším vznešeným pravdám. [ ...]</a:t>
            </a:r>
          </a:p>
          <a:p>
            <a:pPr lvl="3"/>
            <a:r>
              <a:rPr lang="cs-CZ" dirty="0" smtClean="0"/>
              <a:t>Buddha </a:t>
            </a:r>
            <a:endParaRPr lang="cs-CZ" dirty="0"/>
          </a:p>
        </p:txBody>
      </p:sp>
      <p:pic>
        <p:nvPicPr>
          <p:cNvPr id="5" name="Obrázek 4" descr="A001228_KNE_BONDI5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09" y="2132856"/>
            <a:ext cx="22383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Vietnamští buddhisté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Buddhistická svatyně v areálu tržnice Sapa. 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5" b="118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6462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Popularita buddhismu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na </a:t>
            </a:r>
            <a:r>
              <a:rPr lang="cs-CZ" dirty="0"/>
              <a:t>rozdíl od jiných náboženství (především islám, různá nová náboženská uskupení či tradiční katolictví) v médiích potažmo ve společnosti absentuje </a:t>
            </a:r>
            <a:r>
              <a:rPr lang="cs-CZ" dirty="0" err="1"/>
              <a:t>protibuddhistický</a:t>
            </a:r>
            <a:r>
              <a:rPr lang="cs-CZ" dirty="0"/>
              <a:t> </a:t>
            </a:r>
            <a:r>
              <a:rPr lang="cs-CZ" dirty="0" smtClean="0"/>
              <a:t>diskurzu</a:t>
            </a:r>
          </a:p>
          <a:p>
            <a:r>
              <a:rPr lang="cs-CZ" dirty="0" smtClean="0"/>
              <a:t>zformoval </a:t>
            </a:r>
            <a:r>
              <a:rPr lang="cs-CZ" dirty="0"/>
              <a:t>se manifestní </a:t>
            </a:r>
            <a:r>
              <a:rPr lang="cs-CZ" dirty="0" err="1"/>
              <a:t>probuddhistický</a:t>
            </a:r>
            <a:r>
              <a:rPr lang="cs-CZ" dirty="0"/>
              <a:t> </a:t>
            </a:r>
            <a:r>
              <a:rPr lang="cs-CZ" dirty="0" smtClean="0"/>
              <a:t>diskurz  </a:t>
            </a:r>
            <a:r>
              <a:rPr lang="cs-CZ" dirty="0"/>
              <a:t>jenž produkuje výpovědi o </a:t>
            </a:r>
            <a:r>
              <a:rPr lang="cs-CZ" dirty="0" smtClean="0"/>
              <a:t>buddhismu: moderním náboženství</a:t>
            </a:r>
            <a:r>
              <a:rPr lang="cs-CZ" dirty="0"/>
              <a:t>, které je v souladu s liberálními demokratickými hodnotami. </a:t>
            </a:r>
          </a:p>
          <a:p>
            <a:r>
              <a:rPr lang="cs-CZ" dirty="0" smtClean="0"/>
              <a:t>Kladen do kontrastu s ostatními náboženstvími a vyzdvihován pro svou jinakost (viz dále).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906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Obrazy buddhismu: </a:t>
            </a:r>
            <a:br>
              <a:rPr lang="cs-CZ" dirty="0" smtClean="0"/>
            </a:br>
            <a:r>
              <a:rPr lang="cs-CZ" dirty="0" smtClean="0"/>
              <a:t>„vox </a:t>
            </a:r>
            <a:r>
              <a:rPr lang="cs-CZ" dirty="0" err="1" smtClean="0"/>
              <a:t>populi</a:t>
            </a:r>
            <a:r>
              <a:rPr lang="cs-CZ" dirty="0" smtClean="0"/>
              <a:t>“ 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i="1" dirty="0" smtClean="0"/>
              <a:t>… A </a:t>
            </a:r>
            <a:r>
              <a:rPr lang="cs-CZ" i="1" dirty="0"/>
              <a:t>pokud si </a:t>
            </a:r>
            <a:r>
              <a:rPr lang="cs-CZ" i="1" dirty="0" err="1"/>
              <a:t>chteji</a:t>
            </a:r>
            <a:r>
              <a:rPr lang="cs-CZ" i="1" dirty="0"/>
              <a:t> postavit </a:t>
            </a:r>
            <a:r>
              <a:rPr lang="cs-CZ" i="1" dirty="0" err="1"/>
              <a:t>budhisticky</a:t>
            </a:r>
            <a:r>
              <a:rPr lang="cs-CZ" i="1" dirty="0"/>
              <a:t> </a:t>
            </a:r>
            <a:r>
              <a:rPr lang="cs-CZ" i="1" dirty="0" err="1"/>
              <a:t>kram</a:t>
            </a:r>
            <a:r>
              <a:rPr lang="cs-CZ" i="1" dirty="0"/>
              <a:t>... </a:t>
            </a:r>
            <a:r>
              <a:rPr lang="cs-CZ" i="1" dirty="0" err="1"/>
              <a:t>krome</a:t>
            </a:r>
            <a:r>
              <a:rPr lang="cs-CZ" i="1" dirty="0"/>
              <a:t> toho na pozemku, </a:t>
            </a:r>
            <a:r>
              <a:rPr lang="cs-CZ" i="1" dirty="0" err="1"/>
              <a:t>ktery</a:t>
            </a:r>
            <a:r>
              <a:rPr lang="cs-CZ" i="1" dirty="0"/>
              <a:t> si koupili... tak sakra, </a:t>
            </a:r>
            <a:r>
              <a:rPr lang="cs-CZ" i="1" dirty="0" err="1"/>
              <a:t>at</a:t>
            </a:r>
            <a:r>
              <a:rPr lang="cs-CZ" i="1" dirty="0"/>
              <a:t> si ho </a:t>
            </a:r>
            <a:r>
              <a:rPr lang="cs-CZ" i="1" dirty="0" err="1"/>
              <a:t>klidne</a:t>
            </a:r>
            <a:r>
              <a:rPr lang="cs-CZ" i="1" dirty="0"/>
              <a:t> </a:t>
            </a:r>
            <a:r>
              <a:rPr lang="cs-CZ" i="1" dirty="0" err="1"/>
              <a:t>postavi</a:t>
            </a:r>
            <a:r>
              <a:rPr lang="cs-CZ" i="1" dirty="0"/>
              <a:t>. Budhismus je asi tak 100x </a:t>
            </a:r>
            <a:r>
              <a:rPr lang="cs-CZ" i="1" dirty="0" err="1"/>
              <a:t>pozitivnejsi</a:t>
            </a:r>
            <a:r>
              <a:rPr lang="cs-CZ" i="1" dirty="0"/>
              <a:t> a </a:t>
            </a:r>
            <a:r>
              <a:rPr lang="cs-CZ" i="1" dirty="0" err="1"/>
              <a:t>mirumilovnejsi</a:t>
            </a:r>
            <a:r>
              <a:rPr lang="cs-CZ" i="1" dirty="0"/>
              <a:t> </a:t>
            </a:r>
            <a:r>
              <a:rPr lang="cs-CZ" i="1" dirty="0" err="1"/>
              <a:t>vira</a:t>
            </a:r>
            <a:r>
              <a:rPr lang="cs-CZ" i="1" dirty="0"/>
              <a:t>, </a:t>
            </a:r>
            <a:r>
              <a:rPr lang="cs-CZ" i="1" dirty="0" err="1"/>
              <a:t>nez</a:t>
            </a:r>
            <a:r>
              <a:rPr lang="cs-CZ" i="1" dirty="0"/>
              <a:t> </a:t>
            </a:r>
            <a:r>
              <a:rPr lang="cs-CZ" i="1" dirty="0" err="1"/>
              <a:t>krestanstvi</a:t>
            </a:r>
            <a:r>
              <a:rPr lang="cs-CZ" i="1" dirty="0"/>
              <a:t>, </a:t>
            </a:r>
            <a:r>
              <a:rPr lang="cs-CZ" i="1" dirty="0" err="1"/>
              <a:t>islam</a:t>
            </a:r>
            <a:r>
              <a:rPr lang="cs-CZ" i="1" dirty="0"/>
              <a:t> a judaismus dohromady... a rozhodne by to Prahu </a:t>
            </a:r>
            <a:r>
              <a:rPr lang="cs-CZ" i="1" dirty="0" err="1"/>
              <a:t>kulturne</a:t>
            </a:r>
            <a:r>
              <a:rPr lang="cs-CZ" i="1" dirty="0"/>
              <a:t> obohatilo.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i="1" dirty="0" smtClean="0"/>
              <a:t>Pro chytráky zde diskutující - </a:t>
            </a:r>
            <a:r>
              <a:rPr lang="cs-CZ" i="1" dirty="0" err="1" smtClean="0"/>
              <a:t>budhismus</a:t>
            </a:r>
            <a:r>
              <a:rPr lang="cs-CZ" i="1" dirty="0" smtClean="0"/>
              <a:t> je filosofie, nikoliv </a:t>
            </a:r>
            <a:r>
              <a:rPr lang="cs-CZ" i="1" dirty="0" err="1" smtClean="0"/>
              <a:t>náboženstvi</a:t>
            </a:r>
            <a:r>
              <a:rPr lang="cs-CZ" i="1" dirty="0" smtClean="0"/>
              <a:t>. Ale to by jste </a:t>
            </a:r>
            <a:r>
              <a:rPr lang="cs-CZ" i="1" dirty="0" err="1" smtClean="0"/>
              <a:t>vedeli</a:t>
            </a:r>
            <a:r>
              <a:rPr lang="cs-CZ" i="1" dirty="0" smtClean="0"/>
              <a:t>, kdyby jste o tom něco aspoň tušili. </a:t>
            </a:r>
          </a:p>
          <a:p>
            <a:r>
              <a:rPr lang="pl-PL" i="1" dirty="0" smtClean="0"/>
              <a:t>Re: na co potřebuje filosofie chrám? </a:t>
            </a:r>
            <a:endParaRPr lang="cs-CZ" i="1" dirty="0" smtClean="0"/>
          </a:p>
          <a:p>
            <a:pPr algn="r">
              <a:buNone/>
            </a:pPr>
            <a:r>
              <a:rPr lang="cs-CZ" dirty="0" smtClean="0"/>
              <a:t>8.3.2011 08:30</a:t>
            </a:r>
          </a:p>
          <a:p>
            <a:r>
              <a:rPr lang="cs-CZ" i="1" dirty="0" smtClean="0"/>
              <a:t>Tak pracovitý a pilný národ jako Vietnamci si jistě zaslouží aby měl možnost vyznávat své náboženské přesvědčení v důstojném prostředí, </a:t>
            </a:r>
            <a:r>
              <a:rPr lang="cs-CZ" i="1" dirty="0" err="1" smtClean="0"/>
              <a:t>narozdíl</a:t>
            </a:r>
            <a:r>
              <a:rPr lang="cs-CZ" i="1" dirty="0" smtClean="0"/>
              <a:t> od zákeřných a na společnosti jen parazitujících vyznavačů islámu.Ti ať se obrátí na </a:t>
            </a:r>
            <a:r>
              <a:rPr lang="cs-CZ" i="1" dirty="0" err="1" smtClean="0"/>
              <a:t>Aláha</a:t>
            </a:r>
            <a:r>
              <a:rPr lang="cs-CZ" i="1" dirty="0" smtClean="0"/>
              <a:t> ten jim helfne. </a:t>
            </a:r>
          </a:p>
          <a:p>
            <a:pPr algn="r">
              <a:buNone/>
            </a:pPr>
            <a:r>
              <a:rPr lang="cs-CZ" dirty="0" smtClean="0"/>
              <a:t>Diskuse k textu: V pražské Libuši má vyrůst buddhistický chrám</a:t>
            </a:r>
            <a:r>
              <a:rPr lang="cs-CZ" b="1" dirty="0" smtClean="0"/>
              <a:t>. </a:t>
            </a:r>
            <a:endParaRPr lang="cs-CZ" dirty="0" smtClean="0"/>
          </a:p>
          <a:p>
            <a:pPr algn="r">
              <a:buNone/>
            </a:pPr>
            <a:r>
              <a:rPr lang="cs-CZ" dirty="0" smtClean="0"/>
              <a:t>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Motto: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/>
            <a:r>
              <a:rPr lang="cs-CZ" b="1" i="1" dirty="0" smtClean="0"/>
              <a:t>„Osobně si myslím, že ten buddhismus na Západě získá novou formu. Mám z toho radost, že je to tak, protože to svědčí o tom, </a:t>
            </a:r>
            <a:r>
              <a:rPr lang="cs-CZ" b="1" i="1" dirty="0" smtClean="0">
                <a:solidFill>
                  <a:srgbClr val="FF0000"/>
                </a:solidFill>
              </a:rPr>
              <a:t>že tady ten buddhismus nemůže existovat</a:t>
            </a:r>
            <a:r>
              <a:rPr lang="cs-CZ" b="1" i="1" dirty="0" smtClean="0"/>
              <a:t>, kdyby to bylo jenom meditační. Stejně jak na té Srí </a:t>
            </a:r>
            <a:r>
              <a:rPr lang="cs-CZ" b="1" i="1" dirty="0" err="1" smtClean="0"/>
              <a:t>Lance</a:t>
            </a:r>
            <a:r>
              <a:rPr lang="cs-CZ" b="1" i="1" dirty="0" smtClean="0"/>
              <a:t>, v Thajsku musí být i ti laici, kteří to praktikují, jak to praktikují a </a:t>
            </a:r>
            <a:r>
              <a:rPr lang="cs-CZ" b="1" i="1" dirty="0" smtClean="0">
                <a:solidFill>
                  <a:srgbClr val="FF0000"/>
                </a:solidFill>
              </a:rPr>
              <a:t>já se na to dneska už vůbec nedívám skrz prsty</a:t>
            </a:r>
            <a:r>
              <a:rPr lang="cs-CZ" b="1" i="1" dirty="0" smtClean="0"/>
              <a:t>.</a:t>
            </a:r>
            <a:r>
              <a:rPr lang="cs-CZ" b="1" dirty="0" smtClean="0"/>
              <a:t>“</a:t>
            </a:r>
          </a:p>
          <a:p>
            <a:pPr algn="r"/>
            <a:r>
              <a:rPr lang="cs-CZ" b="1" dirty="0" smtClean="0"/>
              <a:t>Vašek, 39 let, psycholog, kouč, lektor, manžel, otec, </a:t>
            </a:r>
            <a:r>
              <a:rPr lang="cs-CZ" b="1" dirty="0" err="1" smtClean="0"/>
              <a:t>théravádový</a:t>
            </a:r>
            <a:r>
              <a:rPr lang="cs-CZ" b="1" dirty="0" smtClean="0"/>
              <a:t> buddhista,  20 let meditační praxe, „dočasný“ mnich na Srí Lance 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Obraz buddhismu v médiích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i="1" dirty="0" smtClean="0"/>
              <a:t>Na celém světě inklinuje k buddhismu, který je považován za mírumilovné a v podstatě ateistické náboženství, několik stovek miliónů lidí. Přestoupila k němu i řada známých osobností, například herec Richard </a:t>
            </a:r>
            <a:r>
              <a:rPr lang="cs-CZ" i="1" dirty="0" err="1" smtClean="0"/>
              <a:t>Gere</a:t>
            </a:r>
            <a:r>
              <a:rPr lang="cs-CZ" i="1" dirty="0" smtClean="0"/>
              <a:t>.“ 						</a:t>
            </a:r>
            <a:r>
              <a:rPr lang="cs-CZ" dirty="0" err="1" smtClean="0"/>
              <a:t>Marianne</a:t>
            </a:r>
            <a:r>
              <a:rPr lang="cs-CZ" dirty="0" smtClean="0"/>
              <a:t> </a:t>
            </a:r>
          </a:p>
          <a:p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Počty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 ČR působí více než 30 buddhistických skupin (meditačních center je mnohem více). </a:t>
            </a:r>
          </a:p>
          <a:p>
            <a:r>
              <a:rPr lang="cs-CZ" dirty="0"/>
              <a:t>Zastoupena je:</a:t>
            </a:r>
          </a:p>
          <a:p>
            <a:r>
              <a:rPr lang="cs-CZ" dirty="0"/>
              <a:t>Theraváda (skupiny </a:t>
            </a:r>
            <a:r>
              <a:rPr lang="cs-CZ" dirty="0" err="1"/>
              <a:t>Bódhi</a:t>
            </a:r>
            <a:r>
              <a:rPr lang="cs-CZ" dirty="0"/>
              <a:t>, </a:t>
            </a:r>
            <a:r>
              <a:rPr lang="cs-CZ" dirty="0" err="1"/>
              <a:t>Sati</a:t>
            </a:r>
            <a:r>
              <a:rPr lang="cs-CZ" dirty="0"/>
              <a:t> atd.)</a:t>
            </a:r>
          </a:p>
          <a:p>
            <a:r>
              <a:rPr lang="cs-CZ" dirty="0"/>
              <a:t>Tibetský buddhismus (BDC, </a:t>
            </a:r>
            <a:r>
              <a:rPr lang="cs-CZ" dirty="0" err="1"/>
              <a:t>Shambhala</a:t>
            </a:r>
            <a:r>
              <a:rPr lang="cs-CZ" dirty="0"/>
              <a:t>, </a:t>
            </a:r>
            <a:r>
              <a:rPr lang="cs-CZ" dirty="0" err="1"/>
              <a:t>dzogčhen</a:t>
            </a:r>
            <a:r>
              <a:rPr lang="cs-CZ" dirty="0"/>
              <a:t>).</a:t>
            </a:r>
          </a:p>
          <a:p>
            <a:r>
              <a:rPr lang="cs-CZ" dirty="0"/>
              <a:t>Zen (</a:t>
            </a:r>
            <a:r>
              <a:rPr lang="cs-CZ" dirty="0" err="1"/>
              <a:t>Sótó</a:t>
            </a:r>
            <a:r>
              <a:rPr lang="cs-CZ" dirty="0"/>
              <a:t>, </a:t>
            </a:r>
            <a:r>
              <a:rPr lang="cs-CZ" dirty="0" err="1"/>
              <a:t>Kwam</a:t>
            </a:r>
            <a:r>
              <a:rPr lang="cs-CZ" dirty="0"/>
              <a:t> um).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sz="2900" b="1" dirty="0" smtClean="0"/>
              <a:t>Buddhismus Diamantové cesty </a:t>
            </a:r>
          </a:p>
          <a:p>
            <a:r>
              <a:rPr lang="cs-CZ" sz="2900" b="1" dirty="0" smtClean="0"/>
              <a:t>Hlásí </a:t>
            </a:r>
            <a:r>
              <a:rPr lang="cs-CZ" sz="2900" b="1" dirty="0"/>
              <a:t>se: </a:t>
            </a:r>
            <a:r>
              <a:rPr lang="cs-CZ" sz="2900" b="1" dirty="0">
                <a:solidFill>
                  <a:srgbClr val="FF0000"/>
                </a:solidFill>
              </a:rPr>
              <a:t>3 484 , </a:t>
            </a:r>
            <a:r>
              <a:rPr lang="cs-CZ" sz="2900" b="1" dirty="0"/>
              <a:t>Z toho je mužů: 2070</a:t>
            </a:r>
          </a:p>
          <a:p>
            <a:r>
              <a:rPr lang="cs-CZ" sz="2900" b="1" dirty="0"/>
              <a:t>Z toho 198 dětí od 1-14 let </a:t>
            </a:r>
          </a:p>
          <a:p>
            <a:endParaRPr lang="cs-CZ" sz="2900" b="1" dirty="0" smtClean="0"/>
          </a:p>
          <a:p>
            <a:r>
              <a:rPr lang="cs-CZ" sz="2900" b="1" dirty="0" smtClean="0"/>
              <a:t>Buddhismus „obecně“ </a:t>
            </a:r>
            <a:endParaRPr lang="cs-CZ" sz="2900" b="1" dirty="0"/>
          </a:p>
          <a:p>
            <a:r>
              <a:rPr lang="cs-CZ" sz="2900" b="1" dirty="0">
                <a:solidFill>
                  <a:srgbClr val="FF0000"/>
                </a:solidFill>
              </a:rPr>
              <a:t>2 617 </a:t>
            </a:r>
          </a:p>
          <a:p>
            <a:r>
              <a:rPr lang="cs-CZ" sz="2900" b="1" dirty="0"/>
              <a:t>Mužů: 1 558 </a:t>
            </a:r>
          </a:p>
          <a:p>
            <a:r>
              <a:rPr lang="cs-CZ" sz="2900" b="1" dirty="0"/>
              <a:t>Dětí 1 – 14 let: </a:t>
            </a:r>
            <a:r>
              <a:rPr lang="cs-CZ" sz="2900" b="1" dirty="0">
                <a:solidFill>
                  <a:srgbClr val="FF0000"/>
                </a:solidFill>
              </a:rPr>
              <a:t> 149 (1 - 14 let) </a:t>
            </a:r>
            <a:r>
              <a:rPr lang="cs-CZ" sz="2900" b="1" dirty="0"/>
              <a:t>„narození do buddhismu“ – již to nejsou konvertité, zapsali je tak rodiče, tedy </a:t>
            </a:r>
            <a:r>
              <a:rPr lang="cs-CZ" sz="2900" b="1" dirty="0" smtClean="0"/>
              <a:t>2</a:t>
            </a:r>
            <a:r>
              <a:rPr lang="cs-CZ" sz="2900" b="1" dirty="0"/>
              <a:t>. generace? </a:t>
            </a:r>
          </a:p>
          <a:p>
            <a:r>
              <a:rPr lang="cs-CZ" sz="2900" b="1" dirty="0"/>
              <a:t>15 – 19 let: 181 </a:t>
            </a:r>
          </a:p>
          <a:p>
            <a:r>
              <a:rPr lang="cs-CZ" sz="2900" b="1" dirty="0"/>
              <a:t>20 – 30 let: 635 </a:t>
            </a:r>
          </a:p>
          <a:p>
            <a:r>
              <a:rPr lang="cs-CZ" sz="2900" b="1" dirty="0"/>
              <a:t>30 – 40 let. : 677 – </a:t>
            </a:r>
            <a:r>
              <a:rPr lang="cs-CZ" sz="2900" b="1" dirty="0">
                <a:solidFill>
                  <a:srgbClr val="FF0000"/>
                </a:solidFill>
              </a:rPr>
              <a:t>vychovávají děti</a:t>
            </a:r>
          </a:p>
          <a:p>
            <a:r>
              <a:rPr lang="cs-CZ" sz="2900" b="1" dirty="0"/>
              <a:t>40 – 49 let: 569 „sametový buddhisti“ – </a:t>
            </a:r>
            <a:r>
              <a:rPr lang="cs-CZ" sz="2900" b="1" dirty="0">
                <a:solidFill>
                  <a:srgbClr val="FF0000"/>
                </a:solidFill>
              </a:rPr>
              <a:t>vychovávají děti</a:t>
            </a:r>
          </a:p>
          <a:p>
            <a:r>
              <a:rPr lang="cs-CZ" sz="2900" b="1" dirty="0"/>
              <a:t>50 – 59 let: 239</a:t>
            </a:r>
          </a:p>
          <a:p>
            <a:r>
              <a:rPr lang="cs-CZ" sz="2900" b="1" dirty="0"/>
              <a:t>60 – 69 let: 88</a:t>
            </a:r>
          </a:p>
          <a:p>
            <a:r>
              <a:rPr lang="cs-CZ" sz="2900" b="1" dirty="0"/>
              <a:t>70 – 79 let: 21</a:t>
            </a:r>
          </a:p>
          <a:p>
            <a:r>
              <a:rPr lang="cs-CZ" sz="2900" b="1" dirty="0"/>
              <a:t>80 – více let: 3</a:t>
            </a:r>
          </a:p>
          <a:p>
            <a:r>
              <a:rPr lang="cs-CZ" sz="2900" b="1" dirty="0"/>
              <a:t>(Data: Český statistický úřad)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170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„Etničtí“ buddhisté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719282"/>
            <a:ext cx="1905000" cy="44958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Etničtí buddhisté</a:t>
            </a:r>
          </a:p>
          <a:p>
            <a:r>
              <a:rPr lang="cs-CZ" dirty="0" smtClean="0"/>
              <a:t>Vietnamci : 46 - 70 tis. (většina ilegálně)</a:t>
            </a:r>
          </a:p>
          <a:p>
            <a:r>
              <a:rPr lang="cs-CZ" sz="1400" dirty="0" smtClean="0"/>
              <a:t>Rovnoměrné rozptýlení,  větší hustota v příhraničních oblastech s Německem </a:t>
            </a:r>
          </a:p>
          <a:p>
            <a:r>
              <a:rPr lang="cs-CZ" sz="1400" dirty="0" smtClean="0"/>
              <a:t>Praha (12 000) </a:t>
            </a:r>
          </a:p>
          <a:p>
            <a:r>
              <a:rPr lang="cs-CZ" sz="1400" dirty="0" err="1" smtClean="0"/>
              <a:t>Libuš</a:t>
            </a:r>
            <a:r>
              <a:rPr lang="cs-CZ" sz="1400" dirty="0" smtClean="0"/>
              <a:t>  (lokalita Sapa) </a:t>
            </a:r>
            <a:endParaRPr lang="cs-CZ" sz="1400" dirty="0"/>
          </a:p>
        </p:txBody>
      </p:sp>
      <p:pic>
        <p:nvPicPr>
          <p:cNvPr id="8" name="Zástupný symbol pro obsah 7" descr="t_1index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4786322"/>
            <a:ext cx="2809875" cy="162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 descr="t1007_17DSC_08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1643049"/>
            <a:ext cx="5238750" cy="378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Religiozita Vietnamců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/>
              <a:t>Náboženství Vietnamu bylo vystaveno mnohým vlivům:</a:t>
            </a:r>
          </a:p>
          <a:p>
            <a:r>
              <a:rPr lang="cs-CZ" dirty="0" err="1" smtClean="0"/>
              <a:t>mahajánový</a:t>
            </a:r>
            <a:r>
              <a:rPr lang="cs-CZ" dirty="0" smtClean="0"/>
              <a:t> buddhismus (Čína),</a:t>
            </a:r>
          </a:p>
          <a:p>
            <a:r>
              <a:rPr lang="cs-CZ" dirty="0" smtClean="0"/>
              <a:t>konfucianismus (Čína),</a:t>
            </a:r>
          </a:p>
          <a:p>
            <a:r>
              <a:rPr lang="cs-CZ" dirty="0" smtClean="0"/>
              <a:t>taoismus (Čína),</a:t>
            </a:r>
          </a:p>
          <a:p>
            <a:r>
              <a:rPr lang="cs-CZ" dirty="0" smtClean="0"/>
              <a:t>další praktiky a představy. </a:t>
            </a:r>
          </a:p>
          <a:p>
            <a:r>
              <a:rPr lang="cs-CZ" dirty="0" smtClean="0"/>
              <a:t>Od </a:t>
            </a:r>
            <a:r>
              <a:rPr lang="cs-CZ" dirty="0"/>
              <a:t>poloviny 19. století </a:t>
            </a:r>
            <a:r>
              <a:rPr lang="cs-CZ" dirty="0" smtClean="0"/>
              <a:t>kolonizovali Indočínu kolonizovat Francouzi.</a:t>
            </a:r>
          </a:p>
          <a:p>
            <a:r>
              <a:rPr lang="cs-CZ" dirty="0" smtClean="0"/>
              <a:t>Misie:  10 % křesťanů</a:t>
            </a:r>
            <a:endParaRPr lang="cs-CZ" dirty="0"/>
          </a:p>
          <a:p>
            <a:r>
              <a:rPr lang="cs-CZ" b="1" dirty="0" smtClean="0"/>
              <a:t>Boj Vietnamců </a:t>
            </a:r>
            <a:r>
              <a:rPr lang="cs-CZ" b="1" dirty="0"/>
              <a:t>za nezávislost </a:t>
            </a:r>
            <a:r>
              <a:rPr lang="cs-CZ" dirty="0"/>
              <a:t>trvala od roku 1946 až do roku 1954, a přestože měla Francie americkou podporu, byla nucena kapitulovat.</a:t>
            </a:r>
          </a:p>
          <a:p>
            <a:pPr>
              <a:buNone/>
            </a:pPr>
            <a:r>
              <a:rPr lang="cs-CZ" dirty="0" smtClean="0"/>
              <a:t>. 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Tam </a:t>
            </a:r>
            <a:r>
              <a:rPr lang="cs-CZ" dirty="0" err="1" smtClean="0"/>
              <a:t>Thich</a:t>
            </a:r>
            <a:r>
              <a:rPr lang="cs-CZ" dirty="0" smtClean="0"/>
              <a:t> </a:t>
            </a:r>
            <a:r>
              <a:rPr lang="cs-CZ" dirty="0" err="1" smtClean="0"/>
              <a:t>Yuang</a:t>
            </a:r>
            <a:r>
              <a:rPr lang="cs-CZ" dirty="0" smtClean="0"/>
              <a:t> Duc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z="2400" dirty="0" smtClean="0"/>
              <a:t>Živá </a:t>
            </a:r>
            <a:r>
              <a:rPr lang="cs-CZ" sz="2400" dirty="0" err="1" smtClean="0"/>
              <a:t>pochodeń</a:t>
            </a:r>
            <a:r>
              <a:rPr lang="cs-CZ" sz="2400" dirty="0" smtClean="0"/>
              <a:t>, Saigon, protest proti potlačování buddhismu katolickým </a:t>
            </a:r>
            <a:r>
              <a:rPr lang="cs-CZ" sz="2900" dirty="0" smtClean="0"/>
              <a:t>diktátorem </a:t>
            </a:r>
            <a:r>
              <a:rPr lang="cs-CZ" sz="2900" dirty="0"/>
              <a:t>s </a:t>
            </a:r>
            <a:r>
              <a:rPr lang="cs-CZ" sz="2900" dirty="0" err="1"/>
              <a:t>Ngo</a:t>
            </a:r>
            <a:r>
              <a:rPr lang="cs-CZ" sz="2900" dirty="0"/>
              <a:t> </a:t>
            </a:r>
            <a:r>
              <a:rPr lang="cs-CZ" sz="2900" dirty="0" err="1"/>
              <a:t>Dinh</a:t>
            </a:r>
            <a:r>
              <a:rPr lang="cs-CZ" sz="2900" dirty="0"/>
              <a:t> Diem</a:t>
            </a:r>
            <a:endParaRPr lang="cs-CZ" sz="2900" dirty="0" smtClean="0"/>
          </a:p>
          <a:p>
            <a:r>
              <a:rPr lang="cs-CZ" sz="2400" dirty="0" smtClean="0"/>
              <a:t>Sebevražda jako protest, inspirace pro Jana Palacha a další (ad Werner atd.) </a:t>
            </a:r>
            <a:endParaRPr lang="cs-CZ" sz="2400" dirty="0"/>
          </a:p>
        </p:txBody>
      </p:sp>
      <p:pic>
        <p:nvPicPr>
          <p:cNvPr id="1026" name="Picture 2" descr="Upálení vietnamského budhistického mnicha na ulici v Saigonu. (11. června 1963)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0" b="2455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61093"/>
            <a:ext cx="6084000" cy="406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55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Vietnamská válka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Dohoda </a:t>
            </a:r>
            <a:r>
              <a:rPr lang="cs-CZ" dirty="0"/>
              <a:t>v Ženevě </a:t>
            </a:r>
            <a:r>
              <a:rPr lang="cs-CZ" dirty="0" smtClean="0"/>
              <a:t>1964 na rozdělení </a:t>
            </a:r>
            <a:r>
              <a:rPr lang="cs-CZ" dirty="0"/>
              <a:t>podél 17. rovnoběžky. </a:t>
            </a:r>
          </a:p>
          <a:p>
            <a:r>
              <a:rPr lang="cs-CZ" dirty="0"/>
              <a:t> </a:t>
            </a:r>
            <a:r>
              <a:rPr lang="cs-CZ" dirty="0" smtClean="0"/>
              <a:t>Demarkační </a:t>
            </a:r>
            <a:r>
              <a:rPr lang="cs-CZ" dirty="0"/>
              <a:t>linie - hranicí, kterou mohli směrem na jih překročit všichni, kdo chtěli zůstat s Francouzi. </a:t>
            </a:r>
            <a:r>
              <a:rPr lang="cs-CZ" dirty="0" smtClean="0"/>
              <a:t>Saigon v čele s </a:t>
            </a:r>
            <a:r>
              <a:rPr lang="cs-CZ" dirty="0" err="1" smtClean="0"/>
              <a:t>Ngo</a:t>
            </a:r>
            <a:r>
              <a:rPr lang="cs-CZ" dirty="0" smtClean="0"/>
              <a:t> </a:t>
            </a:r>
            <a:r>
              <a:rPr lang="cs-CZ" dirty="0" err="1" smtClean="0"/>
              <a:t>Dinh</a:t>
            </a:r>
            <a:r>
              <a:rPr lang="cs-CZ" dirty="0" smtClean="0"/>
              <a:t> Diem. </a:t>
            </a:r>
            <a:endParaRPr lang="cs-CZ" dirty="0"/>
          </a:p>
          <a:p>
            <a:r>
              <a:rPr lang="cs-CZ" dirty="0"/>
              <a:t>V severním Vietnamu začali své pozice budovat komunisté. </a:t>
            </a:r>
            <a:r>
              <a:rPr lang="cs-CZ" dirty="0" err="1"/>
              <a:t>Hanoi</a:t>
            </a:r>
            <a:r>
              <a:rPr lang="cs-CZ" dirty="0"/>
              <a:t>.</a:t>
            </a:r>
          </a:p>
          <a:p>
            <a:r>
              <a:rPr lang="cs-CZ" dirty="0" smtClean="0"/>
              <a:t>Nebyly </a:t>
            </a:r>
            <a:r>
              <a:rPr lang="cs-CZ" dirty="0"/>
              <a:t>vyhlášeny volby </a:t>
            </a:r>
            <a:r>
              <a:rPr lang="cs-CZ" dirty="0" smtClean="0"/>
              <a:t>(protože </a:t>
            </a:r>
            <a:r>
              <a:rPr lang="cs-CZ" dirty="0"/>
              <a:t>se prezident jižního Vietnamu obával vítězství komunistů). </a:t>
            </a:r>
          </a:p>
          <a:p>
            <a:r>
              <a:rPr lang="cs-CZ" dirty="0"/>
              <a:t>Místo sjednocení </a:t>
            </a:r>
            <a:r>
              <a:rPr lang="cs-CZ" dirty="0" smtClean="0"/>
              <a:t>válka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Mocenský zájem velmocí!!!! 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USA strach z komunismu v </a:t>
            </a:r>
            <a:r>
              <a:rPr lang="cs-CZ" dirty="0" smtClean="0"/>
              <a:t>Indočíně</a:t>
            </a:r>
            <a:r>
              <a:rPr lang="cs-CZ" dirty="0"/>
              <a:t>, a proto podporovaly jižní Vietnam. </a:t>
            </a:r>
            <a:endParaRPr lang="cs-CZ" dirty="0" smtClean="0"/>
          </a:p>
          <a:p>
            <a:r>
              <a:rPr lang="cs-CZ" dirty="0" smtClean="0"/>
              <a:t>Severní </a:t>
            </a:r>
            <a:r>
              <a:rPr lang="cs-CZ" dirty="0"/>
              <a:t>Vietnam, který chtěl obě země spojit pod vládou komunistů, byl zas </a:t>
            </a:r>
            <a:r>
              <a:rPr lang="cs-CZ" b="1" dirty="0">
                <a:solidFill>
                  <a:srgbClr val="FF0000"/>
                </a:solidFill>
              </a:rPr>
              <a:t>podporován Čínou a Sovětským svazem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4346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>Vietnamská válka</a:t>
            </a:r>
            <a:r>
              <a:rPr lang="cs-CZ" dirty="0" smtClean="0"/>
              <a:t> (1964 – 1973)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dirty="0" smtClean="0"/>
              <a:t>živé, diskutované téma</a:t>
            </a:r>
          </a:p>
          <a:p>
            <a:pPr lvl="0"/>
            <a:r>
              <a:rPr lang="cs-CZ" dirty="0" smtClean="0"/>
              <a:t>systematické </a:t>
            </a:r>
            <a:r>
              <a:rPr lang="cs-CZ" dirty="0"/>
              <a:t>masivní bombardování (na Vietnam spadlo více bomb než na celý svět během druhé světové války) </a:t>
            </a:r>
          </a:p>
          <a:p>
            <a:pPr lvl="0"/>
            <a:r>
              <a:rPr lang="cs-CZ" dirty="0"/>
              <a:t>použití chemických zbraní (herbicid Agent Orange</a:t>
            </a:r>
            <a:r>
              <a:rPr lang="cs-CZ" dirty="0" smtClean="0"/>
              <a:t>), trvalé následky na zdraví, psychiku, životní prostředí </a:t>
            </a:r>
            <a:endParaRPr lang="cs-CZ" dirty="0"/>
          </a:p>
          <a:p>
            <a:pPr lvl="0"/>
            <a:r>
              <a:rPr lang="cs-CZ" dirty="0"/>
              <a:t>z</a:t>
            </a:r>
            <a:r>
              <a:rPr lang="cs-CZ" dirty="0" smtClean="0"/>
              <a:t>emřelo </a:t>
            </a:r>
            <a:r>
              <a:rPr lang="cs-CZ" dirty="0"/>
              <a:t>téměř 60 tisíc amerických vojáků, </a:t>
            </a:r>
            <a:r>
              <a:rPr lang="cs-CZ" dirty="0" smtClean="0"/>
              <a:t>přes </a:t>
            </a:r>
            <a:r>
              <a:rPr lang="cs-CZ" dirty="0"/>
              <a:t>200 tisíc vietnamských vojáků </a:t>
            </a:r>
            <a:r>
              <a:rPr lang="cs-CZ" dirty="0" smtClean="0"/>
              <a:t>a 4 </a:t>
            </a:r>
            <a:r>
              <a:rPr lang="cs-CZ" dirty="0"/>
              <a:t>miliony vietnamských civilistů </a:t>
            </a:r>
          </a:p>
          <a:p>
            <a:pPr lvl="0"/>
            <a:r>
              <a:rPr lang="cs-CZ" dirty="0"/>
              <a:t> </a:t>
            </a:r>
            <a:r>
              <a:rPr lang="cs-CZ" dirty="0" smtClean="0"/>
              <a:t>Ke </a:t>
            </a:r>
            <a:r>
              <a:rPr lang="cs-CZ" dirty="0"/>
              <a:t>stažení americké armády přispěl i do té doby nevídaný odpor americké a světové veřejnosti. </a:t>
            </a:r>
          </a:p>
          <a:p>
            <a:r>
              <a:rPr lang="cs-CZ" b="1" dirty="0"/>
              <a:t>KONTRAKULTURA</a:t>
            </a:r>
            <a:endParaRPr lang="cs-CZ" dirty="0"/>
          </a:p>
          <a:p>
            <a:r>
              <a:rPr lang="cs-CZ" b="1" dirty="0" smtClean="0"/>
              <a:t>Hledání nových cest – i zájem </a:t>
            </a:r>
            <a:r>
              <a:rPr lang="cs-CZ" b="1" dirty="0"/>
              <a:t>o </a:t>
            </a:r>
            <a:r>
              <a:rPr lang="cs-CZ" b="1" dirty="0" smtClean="0"/>
              <a:t>buddhismus </a:t>
            </a:r>
            <a:endParaRPr lang="cs-CZ" dirty="0"/>
          </a:p>
          <a:p>
            <a:r>
              <a:rPr lang="cs-CZ" b="1" dirty="0" smtClean="0">
                <a:solidFill>
                  <a:srgbClr val="FF0000"/>
                </a:solidFill>
              </a:rPr>
              <a:t>1. vlna migrace do ČSSR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68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Migrace do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o roku 1989 studenti VŠ, učni</a:t>
            </a:r>
          </a:p>
          <a:p>
            <a:r>
              <a:rPr lang="cs-CZ" dirty="0"/>
              <a:t>p</a:t>
            </a:r>
            <a:r>
              <a:rPr lang="cs-CZ" dirty="0" smtClean="0"/>
              <a:t>o roce 1989 ekonomická migrace</a:t>
            </a:r>
          </a:p>
          <a:p>
            <a:r>
              <a:rPr lang="cs-CZ" dirty="0" smtClean="0"/>
              <a:t>největší vlna migrace 2004 – 2007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1731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Vietnamci: etničtí buddhisté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i="1" dirty="0"/>
              <a:t>„90 % Vietnamců má tendence k buddhismu</a:t>
            </a:r>
            <a:r>
              <a:rPr lang="cs-CZ" b="1" i="1" dirty="0" smtClean="0"/>
              <a:t>. A tady je to místo, kde mohou Vietnamci chodit, modlit se a přát si, aby byl život lepší a šťastnější.“</a:t>
            </a:r>
          </a:p>
          <a:p>
            <a:pPr marL="0" indent="0" algn="r">
              <a:buNone/>
            </a:pPr>
            <a:r>
              <a:rPr lang="cs-CZ" dirty="0" err="1" smtClean="0"/>
              <a:t>Tran</a:t>
            </a:r>
            <a:r>
              <a:rPr lang="cs-CZ" dirty="0" smtClean="0"/>
              <a:t> </a:t>
            </a:r>
            <a:r>
              <a:rPr lang="cs-CZ" dirty="0" err="1" smtClean="0"/>
              <a:t>Quang</a:t>
            </a:r>
            <a:r>
              <a:rPr lang="cs-CZ" dirty="0" smtClean="0"/>
              <a:t> Hung</a:t>
            </a:r>
          </a:p>
          <a:p>
            <a:pPr marL="0" indent="0" algn="r">
              <a:buNone/>
            </a:pPr>
            <a:r>
              <a:rPr lang="cs-CZ" dirty="0" smtClean="0"/>
              <a:t>provozní </a:t>
            </a:r>
          </a:p>
          <a:p>
            <a:pPr marL="0" indent="0" algn="r">
              <a:buNone/>
            </a:pPr>
            <a:r>
              <a:rPr lang="cs-CZ" dirty="0" smtClean="0"/>
              <a:t>ředitel </a:t>
            </a:r>
            <a:r>
              <a:rPr lang="cs-CZ" dirty="0"/>
              <a:t>tržnice Sapa</a:t>
            </a:r>
          </a:p>
          <a:p>
            <a:endParaRPr lang="cs-CZ" dirty="0"/>
          </a:p>
        </p:txBody>
      </p:sp>
      <p:pic>
        <p:nvPicPr>
          <p:cNvPr id="5" name="Zástupný symbol pro 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6" b="4756"/>
          <a:stretch>
            <a:fillRect/>
          </a:stretch>
        </p:blipFill>
        <p:spPr>
          <a:xfrm>
            <a:off x="1115616" y="3031065"/>
            <a:ext cx="4809832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60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Ethos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b="1" dirty="0"/>
              <a:t>„Děti pomáhají rodičům a rodiče jim vydělávají na vzdělávání. To je morální princip naší rodiny.“</a:t>
            </a:r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„ …úskalím harmonického života zde pro ně bývá například lpění na tradičním fungování rodiny a na kolektivnějším soužití i řešení problémů, které je v českých podmínkách leckdy těžce realizovatelné.“</a:t>
            </a:r>
          </a:p>
          <a:p>
            <a:pPr algn="r"/>
            <a:r>
              <a:rPr lang="cs-CZ" dirty="0" smtClean="0"/>
              <a:t>Identity…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311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Buddhismus: flexibilní tradice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i="1" dirty="0"/>
              <a:t>Flexibilní tradice, která vykazuje velkou míru ochoty k adaptaci, tradici otevřenou novým formám, obsahům a strukturám převažujícím v kultuře nového prostředí</a:t>
            </a:r>
            <a:r>
              <a:rPr lang="cs-CZ" dirty="0"/>
              <a:t>.“</a:t>
            </a:r>
          </a:p>
          <a:p>
            <a:pPr marL="0" indent="0">
              <a:buNone/>
            </a:pPr>
            <a:r>
              <a:rPr lang="cs-CZ" dirty="0"/>
              <a:t>					Martin </a:t>
            </a:r>
            <a:r>
              <a:rPr lang="cs-CZ" dirty="0" err="1"/>
              <a:t>Baumann</a:t>
            </a:r>
            <a:r>
              <a:rPr lang="cs-CZ" dirty="0"/>
              <a:t> </a:t>
            </a:r>
          </a:p>
          <a:p>
            <a:pPr marL="0" indent="0" algn="r">
              <a:buNone/>
            </a:pPr>
            <a:r>
              <a:rPr lang="x-none"/>
              <a:t>, M. 1994, „The transplantation of Buddhism to Germany: Processive modes and strategies of adaptation“ In: </a:t>
            </a:r>
            <a:r>
              <a:rPr lang="x-none" i="1"/>
              <a:t>Method&amp;Theory in the Study of Religion</a:t>
            </a:r>
            <a:r>
              <a:rPr lang="x-none"/>
              <a:t>, 6, s. 36. </a:t>
            </a:r>
            <a:endParaRPr lang="cs-CZ" dirty="0"/>
          </a:p>
          <a:p>
            <a:r>
              <a:rPr lang="cs-CZ" dirty="0" smtClean="0"/>
              <a:t>Co to vlastně znamená?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1665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Rodinný oltář zasvěcený rodinným předkům</a:t>
            </a:r>
            <a:endParaRPr lang="cs-CZ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64305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1019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b="1" dirty="0" smtClean="0"/>
              <a:t>Vietnamský buddhistický chrám ve Varnsdorfu 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sz="1600" dirty="0" smtClean="0"/>
              <a:t>Do roku 2008 jezdili do Drážďan. </a:t>
            </a:r>
          </a:p>
          <a:p>
            <a:r>
              <a:rPr lang="cs-CZ" sz="1600" dirty="0" smtClean="0"/>
              <a:t>Nyní do </a:t>
            </a:r>
            <a:r>
              <a:rPr lang="cs-CZ" sz="1600" dirty="0" err="1" smtClean="0"/>
              <a:t>Vansdorfu</a:t>
            </a:r>
            <a:r>
              <a:rPr lang="cs-CZ" sz="1600" dirty="0" smtClean="0"/>
              <a:t> na buddhistické svátky (pravidelně 1. a 15. den lunárního kalendáře).</a:t>
            </a:r>
            <a:endParaRPr lang="cs-CZ" sz="1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 anchor="ctr" anchorCtr="1">
            <a:norm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buNone/>
            </a:pPr>
            <a:r>
              <a:rPr lang="cs-CZ" sz="1800" dirty="0" smtClean="0"/>
              <a:t>	„Paní </a:t>
            </a:r>
            <a:r>
              <a:rPr lang="cs-CZ" sz="1800" dirty="0" err="1" smtClean="0"/>
              <a:t>Lien</a:t>
            </a:r>
            <a:r>
              <a:rPr lang="cs-CZ" sz="1800" dirty="0" smtClean="0"/>
              <a:t> a všichni, kteří se na zřízení svatyně podíleli, si nakonec svým dílem získávají zásluhy, které se v příštím životě každého buddhisty jistě zúročí.“ 	z www. Klubu </a:t>
            </a:r>
            <a:r>
              <a:rPr lang="cs-CZ" sz="1800" dirty="0" err="1" smtClean="0"/>
              <a:t>Hanoi</a:t>
            </a:r>
            <a:endParaRPr lang="cs-CZ" sz="1800" dirty="0"/>
          </a:p>
        </p:txBody>
      </p:sp>
      <p:pic>
        <p:nvPicPr>
          <p:cNvPr id="5" name="Picture 2" descr="C:\Users\Doma\Desktop\VANSDOR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571612"/>
            <a:ext cx="2381250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ek 6" descr="200805031723_chrz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4357694"/>
            <a:ext cx="2381250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Zástupný symbol pro obrázek 4" descr="s_08_vu_lan.jpg"/>
          <p:cNvPicPr>
            <a:picLocks noChangeAspect="1"/>
          </p:cNvPicPr>
          <p:nvPr/>
        </p:nvPicPr>
        <p:blipFill>
          <a:blip r:embed="rId4"/>
          <a:srcRect t="15916" b="15916"/>
          <a:stretch>
            <a:fillRect/>
          </a:stretch>
        </p:blipFill>
        <p:spPr>
          <a:xfrm>
            <a:off x="857224" y="4429132"/>
            <a:ext cx="2143125" cy="1090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Obrázek 9" descr="200805031723_chri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4714884"/>
            <a:ext cx="2381250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Obrázek 10" descr="s_06_vu_la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074" y="1500174"/>
            <a:ext cx="2143125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 descr="04_vu_la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067" b="16067"/>
          <a:stretch>
            <a:fillRect/>
          </a:stretch>
        </p:blipFill>
        <p:spPr>
          <a:xfrm>
            <a:off x="0" y="287307"/>
            <a:ext cx="9144000" cy="4653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Svátek </a:t>
            </a:r>
            <a:r>
              <a:rPr lang="cs-CZ" b="1" dirty="0" err="1" smtClean="0"/>
              <a:t>Vu</a:t>
            </a:r>
            <a:r>
              <a:rPr lang="cs-CZ" b="1" dirty="0" smtClean="0"/>
              <a:t> Lan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„Od rána píší mniši ručně příchozím jejich přání zemřelým na ozdobný hedvábný papír, který se během modlitby přečte, požehná a později se jeho spálením přání dostávají k našim blízkým. Po příchodu mnichů a přivítání hostů přichází první modlení, během kterého se požehná nepřeberné množství připravených pokrmů a ovoce připraveného pro zesnulé a které je zároveň naším přáním, aby se zemřelí předkové dostali do nebe a mohli se v rámci převtělení stát opět člověkem. Je také naším poděkováním rodičům za to, že jsme tady, že jsme se mohli narodit, že žijeme a že se o nás dobře starali.“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Svátek </a:t>
            </a:r>
            <a:r>
              <a:rPr lang="cs-CZ" b="1" dirty="0" err="1" smtClean="0"/>
              <a:t>Vu</a:t>
            </a:r>
            <a:r>
              <a:rPr lang="cs-CZ" b="1" dirty="0" smtClean="0"/>
              <a:t> Lan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 anchor="b">
            <a:normAutofit/>
          </a:bodyPr>
          <a:lstStyle/>
          <a:p>
            <a:r>
              <a:rPr lang="cs-CZ" sz="1600" dirty="0" smtClean="0"/>
              <a:t>Slavnostní dopoledne každý z příznivců buddhismu ukončil úderem na velký zvon a poté se odebrali k připravenému občerstvení. </a:t>
            </a:r>
            <a:endParaRPr lang="cs-CZ" sz="1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Během druhého modlení se čtou z knížek modlitby a oslavné básně psané mnichy a probíhá přímluva mnichů zakončená lidovými zpěvy a hraním na hudební nástroje. To vše v duchu, jak by se měly děti chovat ke svým rodičům a svým předchůdcům. Letošní slavnostní obřad prováděl starší mnich </a:t>
            </a:r>
            <a:r>
              <a:rPr lang="cs-CZ" dirty="0" err="1" smtClean="0"/>
              <a:t>Thích</a:t>
            </a:r>
            <a:r>
              <a:rPr lang="cs-CZ" dirty="0" smtClean="0"/>
              <a:t> </a:t>
            </a:r>
            <a:r>
              <a:rPr lang="cs-CZ" dirty="0" err="1" smtClean="0"/>
              <a:t>Thanh</a:t>
            </a:r>
            <a:r>
              <a:rPr lang="cs-CZ" dirty="0" smtClean="0"/>
              <a:t> </a:t>
            </a:r>
            <a:r>
              <a:rPr lang="cs-CZ" dirty="0" err="1" smtClean="0"/>
              <a:t>Loi</a:t>
            </a:r>
            <a:r>
              <a:rPr lang="cs-CZ" dirty="0" smtClean="0"/>
              <a:t>, který společně s místním mnichem </a:t>
            </a:r>
            <a:r>
              <a:rPr lang="cs-CZ" b="1" dirty="0" err="1" smtClean="0">
                <a:solidFill>
                  <a:srgbClr val="FF0000"/>
                </a:solidFill>
              </a:rPr>
              <a:t>Thích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Thanh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Phúc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dekoroval na závěr všechny přítomné barevnými růžemi, červenou pokud oba rodiče ještě žijí, žlutou - pokud žije pouze jeden z rodičů a do třetice bílou, to pokud už rodiče nežijí. </a:t>
            </a:r>
          </a:p>
          <a:p>
            <a:endParaRPr lang="cs-CZ" dirty="0"/>
          </a:p>
        </p:txBody>
      </p:sp>
      <p:pic>
        <p:nvPicPr>
          <p:cNvPr id="5" name="Obrázek 4" descr="s_07_vu_l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928802"/>
            <a:ext cx="1600200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Vox </a:t>
            </a:r>
            <a:r>
              <a:rPr lang="cs-CZ" dirty="0" err="1" smtClean="0"/>
              <a:t>populí</a:t>
            </a:r>
            <a:r>
              <a:rPr lang="cs-CZ" dirty="0" smtClean="0"/>
              <a:t> z Varnsdorfu…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„Shodou okolností žiju ve městě, v němž byla nedávno otevřena (údajně) první buddhistická pagoda v Čechách. Vlastně jde o obyčejný dům, stojící 100 metrů od hranic s Německem. Průčelí pagody je ozdobeno znakem či erbem, v jehož středu je vyvedena červená levotočivá svastika. </a:t>
            </a:r>
            <a:br>
              <a:rPr lang="cs-CZ" dirty="0" smtClean="0"/>
            </a:br>
            <a:r>
              <a:rPr lang="cs-CZ" dirty="0" smtClean="0"/>
              <a:t>Je docela legrační sledovat kolemjdoucí nákupní turisty ze SRN, ale i místní občany, kteří nejsou s historií a významem tohoto symbolu obeznámeni, jak na ten "</a:t>
            </a:r>
            <a:r>
              <a:rPr lang="cs-CZ" dirty="0" err="1" smtClean="0"/>
              <a:t>háknkrajc</a:t>
            </a:r>
            <a:r>
              <a:rPr lang="cs-CZ" dirty="0" smtClean="0"/>
              <a:t>" vyjeveně hledí. Kupodivu měl zatím každý dost rozumu na to, aby kolem té věci dělal nějaký humbuk. </a:t>
            </a:r>
            <a:br>
              <a:rPr lang="cs-CZ" dirty="0" smtClean="0"/>
            </a:br>
            <a:r>
              <a:rPr lang="cs-CZ" dirty="0" smtClean="0"/>
              <a:t>Každopádně mohu z očitého svědectví </a:t>
            </a:r>
            <a:r>
              <a:rPr lang="cs-CZ" dirty="0" err="1" smtClean="0"/>
              <a:t>potrdit</a:t>
            </a:r>
            <a:r>
              <a:rPr lang="cs-CZ" dirty="0" smtClean="0"/>
              <a:t>, že vztah Vietnamců k buddhismu je v mém rodišti kladný a aktivní.“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b="1" dirty="0"/>
              <a:t/>
            </a:r>
            <a:br>
              <a:rPr lang="cs-CZ" sz="1800" b="1" dirty="0"/>
            </a:br>
            <a:r>
              <a:rPr lang="cs-CZ" sz="1800" b="1" dirty="0" smtClean="0"/>
              <a:t>Identita a integrace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Festival asijského lunárního roku a staročeského masopustu v restauraci </a:t>
            </a:r>
            <a:r>
              <a:rPr lang="cs-CZ" dirty="0" err="1" smtClean="0"/>
              <a:t>Dong</a:t>
            </a:r>
            <a:r>
              <a:rPr lang="cs-CZ" dirty="0" smtClean="0"/>
              <a:t> Do v Praze Libuši.</a:t>
            </a:r>
            <a:endParaRPr lang="cs-CZ" dirty="0"/>
          </a:p>
        </p:txBody>
      </p:sp>
      <p:pic>
        <p:nvPicPr>
          <p:cNvPr id="7" name="Zástupný symbol pro obrázek 6" descr="t_55HCD_650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756" b="11756"/>
          <a:stretch>
            <a:fillRect/>
          </a:stretch>
        </p:blipFill>
        <p:spPr>
          <a:xfrm>
            <a:off x="428596" y="285728"/>
            <a:ext cx="7858125" cy="3999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Chrám jako místo pro udržení identity</a:t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chrámu působí mnich z rodného Vietnamu, jeho přítomnost je nutným předpokladem pro fungování buddhistického chrámu.</a:t>
            </a:r>
          </a:p>
          <a:p>
            <a:r>
              <a:rPr lang="cs-CZ" dirty="0" smtClean="0"/>
              <a:t> "</a:t>
            </a:r>
            <a:r>
              <a:rPr lang="cs-CZ" b="1" dirty="0" smtClean="0">
                <a:solidFill>
                  <a:srgbClr val="FF0000"/>
                </a:solidFill>
              </a:rPr>
              <a:t>Chtěli jsme vytvořit místo, kde naši lidé mohou poznat svou kultur.</a:t>
            </a:r>
            <a:r>
              <a:rPr lang="cs-CZ" dirty="0" smtClean="0"/>
              <a:t>"</a:t>
            </a:r>
            <a:endParaRPr lang="cs-CZ" b="1" dirty="0" smtClean="0">
              <a:solidFill>
                <a:srgbClr val="FF0000"/>
              </a:solidFill>
            </a:endParaRPr>
          </a:p>
          <a:p>
            <a:pPr algn="r"/>
            <a:r>
              <a:rPr lang="cs-CZ" dirty="0" err="1"/>
              <a:t>Vu</a:t>
            </a:r>
            <a:r>
              <a:rPr lang="cs-CZ" dirty="0"/>
              <a:t> </a:t>
            </a:r>
            <a:r>
              <a:rPr lang="cs-CZ" dirty="0" err="1"/>
              <a:t>Linh</a:t>
            </a:r>
            <a:r>
              <a:rPr lang="cs-CZ" dirty="0"/>
              <a:t> Ngoc, jeden z iniciátorů svatostánku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cestě k Čechům…?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"Chceme tento dům postupně přebudovat na opravdový chrám, který se podobá tradiční vietnamské pagodě, ke které patří i zahrada se sochami</a:t>
            </a:r>
            <a:r>
              <a:rPr lang="cs-CZ" dirty="0"/>
              <a:t>.</a:t>
            </a:r>
            <a:r>
              <a:rPr lang="cs-CZ" dirty="0" smtClean="0"/>
              <a:t>"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další plány se týkají kurzů </a:t>
            </a:r>
            <a:r>
              <a:rPr lang="cs-CZ" b="1" dirty="0" smtClean="0">
                <a:solidFill>
                  <a:srgbClr val="FF0000"/>
                </a:solidFill>
              </a:rPr>
              <a:t>buddhismu a jógy</a:t>
            </a:r>
            <a:r>
              <a:rPr lang="cs-CZ" dirty="0" smtClean="0">
                <a:solidFill>
                  <a:srgbClr val="FF0000"/>
                </a:solidFill>
              </a:rPr>
              <a:t>, na kterých by se </a:t>
            </a:r>
            <a:r>
              <a:rPr lang="cs-CZ" dirty="0" smtClean="0"/>
              <a:t>podíleli také čeští vyznavači buddhismu.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193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Thich</a:t>
            </a:r>
            <a:r>
              <a:rPr lang="cs-CZ" dirty="0"/>
              <a:t> </a:t>
            </a:r>
            <a:r>
              <a:rPr lang="cs-CZ" dirty="0" err="1" smtClean="0"/>
              <a:t>Nhat</a:t>
            </a:r>
            <a:r>
              <a:rPr lang="cs-CZ" dirty="0" smtClean="0"/>
              <a:t> </a:t>
            </a:r>
            <a:r>
              <a:rPr lang="cs-CZ" dirty="0" err="1" smtClean="0"/>
              <a:t>Hanh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/>
              <a:t>„Co se týká mnicha </a:t>
            </a:r>
            <a:r>
              <a:rPr lang="cs-CZ" sz="2000" dirty="0" err="1"/>
              <a:t>Thich</a:t>
            </a:r>
            <a:r>
              <a:rPr lang="cs-CZ" sz="2000" dirty="0"/>
              <a:t> </a:t>
            </a:r>
            <a:r>
              <a:rPr lang="cs-CZ" sz="2000" dirty="0" err="1" smtClean="0"/>
              <a:t>Nhat</a:t>
            </a:r>
            <a:r>
              <a:rPr lang="cs-CZ" sz="2000" dirty="0" smtClean="0"/>
              <a:t> </a:t>
            </a:r>
            <a:r>
              <a:rPr lang="cs-CZ" sz="2000" dirty="0" err="1"/>
              <a:t>Hanh</a:t>
            </a:r>
            <a:r>
              <a:rPr lang="cs-CZ" sz="2000" dirty="0"/>
              <a:t>,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je </a:t>
            </a:r>
            <a:r>
              <a:rPr lang="cs-CZ" sz="2000" dirty="0"/>
              <a:t>to myslím dobré připomenutí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toho</a:t>
            </a:r>
            <a:r>
              <a:rPr lang="cs-CZ" sz="2000" dirty="0"/>
              <a:t>, že každý národ má své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"</a:t>
            </a:r>
            <a:r>
              <a:rPr lang="cs-CZ" sz="2000" dirty="0"/>
              <a:t>velké lidi", aby jsme </a:t>
            </a:r>
            <a:r>
              <a:rPr lang="cs-CZ" sz="2000" dirty="0" smtClean="0"/>
              <a:t>nezůstali</a:t>
            </a:r>
          </a:p>
          <a:p>
            <a:pPr marL="0" indent="0">
              <a:buNone/>
            </a:pPr>
            <a:r>
              <a:rPr lang="cs-CZ" sz="2000" dirty="0" smtClean="0"/>
              <a:t> </a:t>
            </a:r>
            <a:r>
              <a:rPr lang="cs-CZ" sz="2000" dirty="0"/>
              <a:t>u stereotypu Vietnamců jako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stánkařů,“</a:t>
            </a:r>
          </a:p>
          <a:p>
            <a:pPr marL="0" indent="0">
              <a:buNone/>
            </a:pPr>
            <a:r>
              <a:rPr lang="cs-CZ" sz="2000" dirty="0" smtClean="0"/>
              <a:t>http</a:t>
            </a:r>
            <a:r>
              <a:rPr lang="cs-CZ" sz="2000" dirty="0"/>
              <a:t>://blog.aktualne.cz/blogy/nguyen-thi-thuy-duong.php?itemid=2602</a:t>
            </a:r>
          </a:p>
          <a:p>
            <a:r>
              <a:rPr lang="cs-CZ" sz="2000" dirty="0" smtClean="0"/>
              <a:t>„globální představitel“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433" y="1700808"/>
            <a:ext cx="3780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07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Globální buddhismus?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Buddhismus </a:t>
            </a:r>
            <a:r>
              <a:rPr lang="cs-CZ" dirty="0"/>
              <a:t>se v jeho různých podobách adaptuje </a:t>
            </a:r>
            <a:r>
              <a:rPr lang="cs-CZ" dirty="0" smtClean="0"/>
              <a:t>v</a:t>
            </a:r>
            <a:r>
              <a:rPr lang="cs-CZ" dirty="0"/>
              <a:t> euroamerickém prostředí a řada badatelů hovoří o konstituování specificky evropského, západního či globálního buddhismu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Není to moc široký, prázdný pojem?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A můžeme o „globálním“, „západním“ buddhismu uvažovat jako o nějaké „tradici“?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Pojetí </a:t>
            </a:r>
            <a:r>
              <a:rPr lang="cs-CZ" dirty="0"/>
              <a:t>tradice, které ji vymezuje vůči módě požadavkem, aby byla záležitostí minimálně tří generací. </a:t>
            </a:r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 err="1" smtClean="0"/>
              <a:t>Shils</a:t>
            </a:r>
            <a:r>
              <a:rPr lang="cs-CZ" dirty="0"/>
              <a:t>, E. 1981. </a:t>
            </a:r>
            <a:r>
              <a:rPr lang="cs-CZ" dirty="0" err="1"/>
              <a:t>Tradition</a:t>
            </a:r>
            <a:r>
              <a:rPr lang="cs-CZ" dirty="0"/>
              <a:t>. Chicago: </a:t>
            </a:r>
            <a:r>
              <a:rPr lang="cs-CZ" dirty="0" err="1"/>
              <a:t>The</a:t>
            </a:r>
            <a:r>
              <a:rPr lang="cs-CZ" dirty="0"/>
              <a:t> University </a:t>
            </a:r>
            <a:r>
              <a:rPr lang="cs-CZ" dirty="0" err="1"/>
              <a:t>Press</a:t>
            </a:r>
            <a:r>
              <a:rPr lang="cs-CZ" dirty="0"/>
              <a:t>, 269</a:t>
            </a:r>
            <a:r>
              <a:rPr lang="cs-CZ" dirty="0" smtClean="0"/>
              <a:t>.)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92054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Možné zdroje 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Fujda</a:t>
            </a:r>
            <a:r>
              <a:rPr lang="cs-CZ" dirty="0" smtClean="0"/>
              <a:t>, M.- </a:t>
            </a:r>
            <a:r>
              <a:rPr lang="cs-CZ" dirty="0" err="1" smtClean="0"/>
              <a:t>Klocová</a:t>
            </a:r>
            <a:r>
              <a:rPr lang="cs-CZ" dirty="0" smtClean="0"/>
              <a:t>, E. – </a:t>
            </a:r>
            <a:r>
              <a:rPr lang="cs-CZ" dirty="0" err="1" smtClean="0"/>
              <a:t>Kundt</a:t>
            </a:r>
            <a:r>
              <a:rPr lang="cs-CZ" dirty="0" smtClean="0"/>
              <a:t>, R. (</a:t>
            </a:r>
            <a:r>
              <a:rPr lang="cs-CZ" dirty="0" err="1" smtClean="0"/>
              <a:t>eds</a:t>
            </a:r>
            <a:r>
              <a:rPr lang="cs-CZ" dirty="0" smtClean="0"/>
              <a:t>.) Identity v konfrontaci. Multikulturní výchova pro učitele/učitelky SŠ a ZŠ. Brno: Masarykova univerzita 2011</a:t>
            </a:r>
          </a:p>
          <a:p>
            <a:pPr>
              <a:buNone/>
            </a:pPr>
            <a:r>
              <a:rPr lang="cs-CZ" dirty="0" smtClean="0"/>
              <a:t>Dostupné na: </a:t>
            </a:r>
            <a:r>
              <a:rPr lang="cs-CZ" dirty="0" smtClean="0">
                <a:solidFill>
                  <a:srgbClr val="FF0000"/>
                </a:solidFill>
                <a:hlinkClick r:id="rId2"/>
              </a:rPr>
              <a:t>http://is.muni.cz/el/1421/podzim2013/RLB401/um/02_Obsah_pro_tisk.pdf</a:t>
            </a:r>
            <a:endParaRPr lang="cs-CZ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Internetové stránky Klubu </a:t>
            </a:r>
            <a:r>
              <a:rPr lang="cs-CZ" dirty="0" err="1" smtClean="0">
                <a:solidFill>
                  <a:srgbClr val="FF0000"/>
                </a:solidFill>
              </a:rPr>
              <a:t>Hanoi</a:t>
            </a:r>
            <a:r>
              <a:rPr lang="cs-CZ" dirty="0" smtClean="0">
                <a:solidFill>
                  <a:srgbClr val="FF0000"/>
                </a:solidFill>
              </a:rPr>
              <a:t> atd. </a:t>
            </a:r>
          </a:p>
          <a:p>
            <a:pPr>
              <a:buNone/>
            </a:pPr>
            <a:endParaRPr lang="cs-CZ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Proměny „tradice“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 teoretického hlediska je pro konstrukci svébytné náboženské (ale i jiné) tradice </a:t>
            </a:r>
            <a:r>
              <a:rPr lang="cs-CZ" dirty="0" smtClean="0"/>
              <a:t>významná </a:t>
            </a:r>
            <a:r>
              <a:rPr lang="cs-CZ" b="1" dirty="0"/>
              <a:t>úspěšná náboženská socializace v rodině</a:t>
            </a:r>
            <a:r>
              <a:rPr lang="cs-CZ" b="1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Jak bude vypadat buddhistická praxe u druhé generace v rodinách etnických buddhistů a v rodinách buddhistických konvertitů?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10860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Buddhismus: v kontextu </a:t>
            </a:r>
            <a:r>
              <a:rPr lang="cs-CZ" dirty="0" err="1" smtClean="0"/>
              <a:t>detradicionalizované</a:t>
            </a:r>
            <a:r>
              <a:rPr lang="cs-CZ" dirty="0" smtClean="0"/>
              <a:t> religiozity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Praktiky a představy vycházející z různých tradic využívají aktéři v holistickém milieu jako  „zdroje bez autorského práva“, z nichž je možné volně vytvářet různé komodity. </a:t>
            </a:r>
          </a:p>
          <a:p>
            <a:r>
              <a:rPr lang="cs-CZ" dirty="0" smtClean="0"/>
              <a:t>Vytváří </a:t>
            </a:r>
            <a:r>
              <a:rPr lang="cs-CZ" dirty="0"/>
              <a:t>si tak osobní systém vysvětlení světa (náboženství à la </a:t>
            </a:r>
            <a:r>
              <a:rPr lang="cs-CZ" dirty="0" err="1"/>
              <a:t>carte</a:t>
            </a:r>
            <a:r>
              <a:rPr lang="cs-CZ" dirty="0"/>
              <a:t>) na základě vlastního výběru jeho prvků z různých nabízených zdrojů a jejich poskládání do nového souboru, odpovídajícího jejich zájmům a potřebám </a:t>
            </a:r>
            <a:r>
              <a:rPr lang="cs-CZ" dirty="0" smtClean="0"/>
              <a:t>- </a:t>
            </a:r>
            <a:r>
              <a:rPr lang="cs-CZ" dirty="0" err="1" smtClean="0"/>
              <a:t>bricolage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5240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Vietnamská „tradiční“ </a:t>
            </a:r>
            <a:r>
              <a:rPr lang="cs-CZ" dirty="0" err="1" smtClean="0"/>
              <a:t>bricolage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„Náboženství ve Vietnamu od sebe nejsou tak striktně oddělena, jak nás tomu navykla evropská tradice, naopak navzájem se mnohdy prolínají. Kromě tří základních a nejdříve zavedených duchovních systémů, které formovaly vietnamskou kulturu – konfucianismu, taoismu a </a:t>
            </a:r>
            <a:r>
              <a:rPr lang="cs-CZ" dirty="0" err="1" smtClean="0"/>
              <a:t>mahájánového</a:t>
            </a:r>
            <a:r>
              <a:rPr lang="cs-CZ" dirty="0" smtClean="0"/>
              <a:t> buddhismu –, ovlivnily 	Vietnam v posledních staletích i náboženské proudy jako hinduismus, islám, křesťanství a </a:t>
            </a:r>
            <a:r>
              <a:rPr lang="cs-CZ" dirty="0" err="1" smtClean="0"/>
              <a:t>théravádový</a:t>
            </a:r>
            <a:r>
              <a:rPr lang="cs-CZ" dirty="0" smtClean="0"/>
              <a:t> buddhismus. Mezi prostými občany byl vždy nejpopulárnější buddhismus, ale zároveň téměř všichni lidé, bez ohledu na sociální postavení, v praxi uctívají své zemřelé příbuzné – vyznávají tzv. kult předků.“</a:t>
            </a:r>
          </a:p>
          <a:p>
            <a:pPr marL="0" indent="0">
              <a:buNone/>
            </a:pPr>
            <a:endParaRPr lang="cs-CZ" dirty="0" smtClean="0"/>
          </a:p>
          <a:p>
            <a:pPr lvl="3" algn="r"/>
            <a:r>
              <a:rPr lang="cs-CZ" dirty="0" smtClean="0"/>
              <a:t>Identity v konfrontaci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Vientamská</a:t>
            </a:r>
            <a:r>
              <a:rPr lang="cs-CZ" dirty="0" smtClean="0"/>
              <a:t> „moderní“ </a:t>
            </a:r>
            <a:r>
              <a:rPr lang="cs-CZ" dirty="0" err="1" smtClean="0"/>
              <a:t>bricolage</a:t>
            </a:r>
            <a:r>
              <a:rPr lang="cs-CZ" dirty="0" smtClean="0"/>
              <a:t>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„</a:t>
            </a:r>
            <a:r>
              <a:rPr lang="cs-CZ" dirty="0"/>
              <a:t>Díky tradici mnoha náboženství na území přijímají Vietnamci do svých kulturních tradic nové prvky – například i lidé, kteří nejsou křesťané, začínají v Evropě slavit Vánoce a jiné svátky.“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6626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Etničtí </a:t>
            </a:r>
            <a:br>
              <a:rPr lang="cs-CZ" dirty="0" smtClean="0"/>
            </a:br>
            <a:r>
              <a:rPr lang="cs-CZ" dirty="0" smtClean="0"/>
              <a:t>a čeští buddhisté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Tradiční a moderní/“západní“</a:t>
            </a:r>
          </a:p>
          <a:p>
            <a:r>
              <a:rPr lang="cs-CZ" sz="3200" dirty="0" smtClean="0">
                <a:solidFill>
                  <a:srgbClr val="FF0000"/>
                </a:solidFill>
              </a:rPr>
              <a:t> buddhismus</a:t>
            </a:r>
          </a:p>
          <a:p>
            <a:endParaRPr lang="cs-CZ" sz="3200" dirty="0">
              <a:solidFill>
                <a:srgbClr val="FF0000"/>
              </a:solidFill>
            </a:endParaRPr>
          </a:p>
        </p:txBody>
      </p:sp>
      <p:pic>
        <p:nvPicPr>
          <p:cNvPr id="5" name="Picture 2" descr="https://lh6.googleusercontent.com/-7u_EBNPP8aQ/Uot99heeDLI/AAAAAAAARyk/MrBdebnIdZU/w726-h787-no/DSCN3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920" y="3628716"/>
            <a:ext cx="2590347" cy="28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s_06_vu_l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05459"/>
            <a:ext cx="2314285" cy="17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Zástupný symbol pro 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6" b="16096"/>
          <a:stretch>
            <a:fillRect/>
          </a:stretch>
        </p:blipFill>
        <p:spPr>
          <a:xfrm>
            <a:off x="4788024" y="3645024"/>
            <a:ext cx="3819609" cy="19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Zástupný symbol pro obsah 5" descr="t1007_124DSC_09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5499" y="1340768"/>
            <a:ext cx="2493698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2148</TotalTime>
  <Words>1768</Words>
  <Application>Microsoft Office PowerPoint</Application>
  <PresentationFormat>Předvádění na obrazovce (4:3)</PresentationFormat>
  <Paragraphs>183</Paragraphs>
  <Slides>40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Jmění</vt:lpstr>
      <vt:lpstr>  Buddhismus v ČR</vt:lpstr>
      <vt:lpstr>Motto:</vt:lpstr>
      <vt:lpstr>Buddhismus: flexibilní tradice</vt:lpstr>
      <vt:lpstr>Globální buddhismus?</vt:lpstr>
      <vt:lpstr>Proměny „tradice“</vt:lpstr>
      <vt:lpstr>Buddhismus: v kontextu detradicionalizované religiozity</vt:lpstr>
      <vt:lpstr>Vietnamská „tradiční“ bricolage?</vt:lpstr>
      <vt:lpstr>Vientamská „moderní“ bricolage? </vt:lpstr>
      <vt:lpstr>Etničtí  a čeští buddhisté </vt:lpstr>
      <vt:lpstr>Čeští mniši školy Ayu Kusala na Šrí Lance </vt:lpstr>
      <vt:lpstr>Buddhismus Diamantové cesty </vt:lpstr>
      <vt:lpstr>Vlastimil Marek</vt:lpstr>
      <vt:lpstr>Vlastimil Marek</vt:lpstr>
      <vt:lpstr>…angažovaný buddhista… </vt:lpstr>
      <vt:lpstr>Egon Bondy</vt:lpstr>
      <vt:lpstr>Prezentace aplikace PowerPoint</vt:lpstr>
      <vt:lpstr>Vietnamští buddhisté</vt:lpstr>
      <vt:lpstr>Popularita buddhismu</vt:lpstr>
      <vt:lpstr>Obrazy buddhismu:  „vox populi“  </vt:lpstr>
      <vt:lpstr>Obraz buddhismu v médiích</vt:lpstr>
      <vt:lpstr>Počty</vt:lpstr>
      <vt:lpstr>„Etničtí“ buddhisté</vt:lpstr>
      <vt:lpstr>Religiozita Vietnamců</vt:lpstr>
      <vt:lpstr>Tam Thich Yuang Duc</vt:lpstr>
      <vt:lpstr>Vietnamská válka</vt:lpstr>
      <vt:lpstr>    Vietnamská válka (1964 – 1973)</vt:lpstr>
      <vt:lpstr>Migrace do ČR</vt:lpstr>
      <vt:lpstr>Vietnamci: etničtí buddhisté</vt:lpstr>
      <vt:lpstr>Ethos</vt:lpstr>
      <vt:lpstr>Rodinný oltář zasvěcený rodinným předkům</vt:lpstr>
      <vt:lpstr>Vietnamský buddhistický chrám ve Varnsdorfu  </vt:lpstr>
      <vt:lpstr>Prezentace aplikace PowerPoint</vt:lpstr>
      <vt:lpstr>Svátek Vu Lan</vt:lpstr>
      <vt:lpstr>Svátek Vu Lan</vt:lpstr>
      <vt:lpstr>Vox populí z Varnsdorfu…</vt:lpstr>
      <vt:lpstr> Identita a integrace </vt:lpstr>
      <vt:lpstr>Chrám jako místo pro udržení identity </vt:lpstr>
      <vt:lpstr>Na cestě k Čechům…?</vt:lpstr>
      <vt:lpstr>Thich Nhat Hanh</vt:lpstr>
      <vt:lpstr>Možné zdroje informací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„Nirvána a/nebo hrad z písku?“ Jak čeští buddhisté harmonizují nároky duchovní praxe a rodinného života.</dc:title>
  <dc:creator>Doma</dc:creator>
  <cp:lastModifiedBy>jpitrun</cp:lastModifiedBy>
  <cp:revision>214</cp:revision>
  <dcterms:created xsi:type="dcterms:W3CDTF">2014-04-22T08:46:55Z</dcterms:created>
  <dcterms:modified xsi:type="dcterms:W3CDTF">2014-09-30T08:58:44Z</dcterms:modified>
</cp:coreProperties>
</file>