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46"/>
  </p:notesMasterIdLst>
  <p:sldIdLst>
    <p:sldId id="256" r:id="rId2"/>
    <p:sldId id="347" r:id="rId3"/>
    <p:sldId id="319" r:id="rId4"/>
    <p:sldId id="348" r:id="rId5"/>
    <p:sldId id="339" r:id="rId6"/>
    <p:sldId id="326" r:id="rId7"/>
    <p:sldId id="327" r:id="rId8"/>
    <p:sldId id="330" r:id="rId9"/>
    <p:sldId id="329" r:id="rId10"/>
    <p:sldId id="344" r:id="rId11"/>
    <p:sldId id="331" r:id="rId12"/>
    <p:sldId id="336" r:id="rId13"/>
    <p:sldId id="337" r:id="rId14"/>
    <p:sldId id="332" r:id="rId15"/>
    <p:sldId id="335" r:id="rId16"/>
    <p:sldId id="333" r:id="rId17"/>
    <p:sldId id="343" r:id="rId18"/>
    <p:sldId id="277" r:id="rId19"/>
    <p:sldId id="270" r:id="rId20"/>
    <p:sldId id="267" r:id="rId21"/>
    <p:sldId id="338" r:id="rId22"/>
    <p:sldId id="349" r:id="rId23"/>
    <p:sldId id="350" r:id="rId24"/>
    <p:sldId id="285" r:id="rId25"/>
    <p:sldId id="291" r:id="rId26"/>
    <p:sldId id="269" r:id="rId27"/>
    <p:sldId id="281" r:id="rId28"/>
    <p:sldId id="290" r:id="rId29"/>
    <p:sldId id="282" r:id="rId30"/>
    <p:sldId id="280" r:id="rId31"/>
    <p:sldId id="283" r:id="rId32"/>
    <p:sldId id="292" r:id="rId33"/>
    <p:sldId id="287" r:id="rId34"/>
    <p:sldId id="286" r:id="rId35"/>
    <p:sldId id="303" r:id="rId36"/>
    <p:sldId id="300" r:id="rId37"/>
    <p:sldId id="351" r:id="rId38"/>
    <p:sldId id="304" r:id="rId39"/>
    <p:sldId id="307" r:id="rId40"/>
    <p:sldId id="309" r:id="rId41"/>
    <p:sldId id="306" r:id="rId42"/>
    <p:sldId id="308" r:id="rId43"/>
    <p:sldId id="305" r:id="rId44"/>
    <p:sldId id="352" r:id="rId4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94660"/>
  </p:normalViewPr>
  <p:slideViewPr>
    <p:cSldViewPr>
      <p:cViewPr varScale="1">
        <p:scale>
          <a:sx n="69" d="100"/>
          <a:sy n="69" d="100"/>
        </p:scale>
        <p:origin x="-139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E0EF91-AFF3-4433-91F1-55BA141DD047}" type="datetimeFigureOut">
              <a:rPr lang="cs-CZ" smtClean="0"/>
              <a:t>21.10.2014</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12F8F0-52B0-46D3-A756-1AC4B3B5C28C}" type="slidenum">
              <a:rPr lang="cs-CZ" smtClean="0"/>
              <a:t>‹#›</a:t>
            </a:fld>
            <a:endParaRPr lang="cs-CZ"/>
          </a:p>
        </p:txBody>
      </p:sp>
    </p:spTree>
    <p:extLst>
      <p:ext uri="{BB962C8B-B14F-4D97-AF65-F5344CB8AC3E}">
        <p14:creationId xmlns:p14="http://schemas.microsoft.com/office/powerpoint/2010/main" val="3194206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3">
        <a:schemeClr val="bg1"/>
      </p:bgRef>
    </p:bg>
    <p:spTree>
      <p:nvGrpSpPr>
        <p:cNvPr id="1" name=""/>
        <p:cNvGrpSpPr/>
        <p:nvPr/>
      </p:nvGrpSpPr>
      <p:grpSpPr>
        <a:xfrm>
          <a:off x="0" y="0"/>
          <a:ext cx="0" cy="0"/>
          <a:chOff x="0" y="0"/>
          <a:chExt cx="0" cy="0"/>
        </a:xfrm>
      </p:grpSpPr>
      <p:sp>
        <p:nvSpPr>
          <p:cNvPr id="12" name="Obdélník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Zaoblený obdélník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Podnadpis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28" name="Zástupný symbol pro datum 27"/>
          <p:cNvSpPr>
            <a:spLocks noGrp="1"/>
          </p:cNvSpPr>
          <p:nvPr>
            <p:ph type="dt" sz="half" idx="10"/>
          </p:nvPr>
        </p:nvSpPr>
        <p:spPr/>
        <p:txBody>
          <a:bodyPr/>
          <a:lstStyle/>
          <a:p>
            <a:fld id="{83648D55-20B1-431B-8DBC-191FFC0A7578}" type="datetimeFigureOut">
              <a:rPr lang="cs-CZ" smtClean="0"/>
              <a:t>21.10.2014</a:t>
            </a:fld>
            <a:endParaRPr lang="cs-CZ"/>
          </a:p>
        </p:txBody>
      </p:sp>
      <p:sp>
        <p:nvSpPr>
          <p:cNvPr id="17" name="Zástupný symbol pro zápatí 16"/>
          <p:cNvSpPr>
            <a:spLocks noGrp="1"/>
          </p:cNvSpPr>
          <p:nvPr>
            <p:ph type="ftr" sz="quarter" idx="11"/>
          </p:nvPr>
        </p:nvSpPr>
        <p:spPr/>
        <p:txBody>
          <a:bodyPr/>
          <a:lstStyle/>
          <a:p>
            <a:endParaRPr lang="cs-CZ"/>
          </a:p>
        </p:txBody>
      </p:sp>
      <p:sp>
        <p:nvSpPr>
          <p:cNvPr id="29" name="Zástupný symbol pro číslo snímku 28"/>
          <p:cNvSpPr>
            <a:spLocks noGrp="1"/>
          </p:cNvSpPr>
          <p:nvPr>
            <p:ph type="sldNum" sz="quarter" idx="12"/>
          </p:nvPr>
        </p:nvSpPr>
        <p:spPr/>
        <p:txBody>
          <a:bodyPr lIns="0" tIns="0" rIns="0" bIns="0">
            <a:noAutofit/>
          </a:bodyPr>
          <a:lstStyle>
            <a:lvl1pPr>
              <a:defRPr sz="1400">
                <a:solidFill>
                  <a:srgbClr val="FFFFFF"/>
                </a:solidFill>
              </a:defRPr>
            </a:lvl1pPr>
          </a:lstStyle>
          <a:p>
            <a:fld id="{B07B7F1C-0694-4A87-A837-5FE441A67848}" type="slidenum">
              <a:rPr lang="cs-CZ" smtClean="0"/>
              <a:t>‹#›</a:t>
            </a:fld>
            <a:endParaRPr lang="cs-CZ"/>
          </a:p>
        </p:txBody>
      </p:sp>
      <p:sp>
        <p:nvSpPr>
          <p:cNvPr id="7" name="Obdélník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Nadpis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cs-CZ" smtClean="0"/>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83648D55-20B1-431B-8DBC-191FFC0A7578}" type="datetimeFigureOut">
              <a:rPr lang="cs-CZ" smtClean="0"/>
              <a:t>21.10.2014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07B7F1C-0694-4A87-A837-5FE441A67848}"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41"/>
            <a:ext cx="2011680" cy="5851525"/>
          </a:xfrm>
        </p:spPr>
        <p:txBody>
          <a:bodyPr vert="eaVer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914400" y="274640"/>
            <a:ext cx="5562600" cy="5851525"/>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83648D55-20B1-431B-8DBC-191FFC0A7578}" type="datetimeFigureOut">
              <a:rPr lang="cs-CZ" smtClean="0"/>
              <a:t>21.10.2014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07B7F1C-0694-4A87-A837-5FE441A67848}"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4" name="Zástupný symbol pro datum 3"/>
          <p:cNvSpPr>
            <a:spLocks noGrp="1"/>
          </p:cNvSpPr>
          <p:nvPr>
            <p:ph type="dt" sz="half" idx="10"/>
          </p:nvPr>
        </p:nvSpPr>
        <p:spPr/>
        <p:txBody>
          <a:bodyPr/>
          <a:lstStyle/>
          <a:p>
            <a:fld id="{83648D55-20B1-431B-8DBC-191FFC0A7578}" type="datetimeFigureOut">
              <a:rPr lang="cs-CZ" smtClean="0"/>
              <a:t>21.10.2014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07B7F1C-0694-4A87-A837-5FE441A67848}" type="slidenum">
              <a:rPr lang="cs-CZ" smtClean="0"/>
              <a:t>‹#›</a:t>
            </a:fld>
            <a:endParaRPr lang="cs-CZ"/>
          </a:p>
        </p:txBody>
      </p:sp>
      <p:sp>
        <p:nvSpPr>
          <p:cNvPr id="8" name="Zástupný symbol pro obsah 7"/>
          <p:cNvSpPr>
            <a:spLocks noGrp="1"/>
          </p:cNvSpPr>
          <p:nvPr>
            <p:ph sz="quarter" idx="1"/>
          </p:nvPr>
        </p:nvSpPr>
        <p:spPr>
          <a:xfrm>
            <a:off x="914400" y="1447800"/>
            <a:ext cx="7772400" cy="4572000"/>
          </a:xfrm>
        </p:spPr>
        <p:txBody>
          <a:bodyPr vert="horz"/>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3">
        <a:schemeClr val="bg1"/>
      </p:bgRef>
    </p:bg>
    <p:spTree>
      <p:nvGrpSpPr>
        <p:cNvPr id="1" name=""/>
        <p:cNvGrpSpPr/>
        <p:nvPr/>
      </p:nvGrpSpPr>
      <p:grpSpPr>
        <a:xfrm>
          <a:off x="0" y="0"/>
          <a:ext cx="0" cy="0"/>
          <a:chOff x="0" y="0"/>
          <a:chExt cx="0" cy="0"/>
        </a:xfrm>
      </p:grpSpPr>
      <p:sp>
        <p:nvSpPr>
          <p:cNvPr id="11" name="Obdélník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Zaoblený obdélník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722313" y="952500"/>
            <a:ext cx="7772400" cy="1362075"/>
          </a:xfrm>
        </p:spPr>
        <p:txBody>
          <a:bodyPr anchor="b" anchorCtr="0"/>
          <a:lstStyle>
            <a:lvl1pPr algn="l">
              <a:buNone/>
              <a:defRPr sz="4000" b="0" cap="none"/>
            </a:lvl1p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4" name="Zástupný symbol pro datum 3"/>
          <p:cNvSpPr>
            <a:spLocks noGrp="1"/>
          </p:cNvSpPr>
          <p:nvPr>
            <p:ph type="dt" sz="half" idx="10"/>
          </p:nvPr>
        </p:nvSpPr>
        <p:spPr/>
        <p:txBody>
          <a:bodyPr/>
          <a:lstStyle/>
          <a:p>
            <a:fld id="{83648D55-20B1-431B-8DBC-191FFC0A7578}" type="datetimeFigureOut">
              <a:rPr lang="cs-CZ" smtClean="0"/>
              <a:t>21.10.2014</a:t>
            </a:fld>
            <a:endParaRPr lang="cs-CZ"/>
          </a:p>
        </p:txBody>
      </p:sp>
      <p:sp>
        <p:nvSpPr>
          <p:cNvPr id="5" name="Zástupný symbol pro zápatí 4"/>
          <p:cNvSpPr>
            <a:spLocks noGrp="1"/>
          </p:cNvSpPr>
          <p:nvPr>
            <p:ph type="ftr" sz="quarter" idx="11"/>
          </p:nvPr>
        </p:nvSpPr>
        <p:spPr>
          <a:xfrm>
            <a:off x="800100" y="6172200"/>
            <a:ext cx="4000500" cy="457200"/>
          </a:xfrm>
        </p:spPr>
        <p:txBody>
          <a:bodyPr/>
          <a:lstStyle/>
          <a:p>
            <a:endParaRPr lang="cs-CZ"/>
          </a:p>
        </p:txBody>
      </p:sp>
      <p:sp>
        <p:nvSpPr>
          <p:cNvPr id="7" name="Obdélník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bdélník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Obdélník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146304" y="6208776"/>
            <a:ext cx="457200" cy="457200"/>
          </a:xfrm>
        </p:spPr>
        <p:txBody>
          <a:bodyPr/>
          <a:lstStyle/>
          <a:p>
            <a:fld id="{B07B7F1C-0694-4A87-A837-5FE441A67848}" type="slidenum">
              <a:rPr lang="cs-CZ" smtClean="0"/>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5" name="Zástupný symbol pro datum 4"/>
          <p:cNvSpPr>
            <a:spLocks noGrp="1"/>
          </p:cNvSpPr>
          <p:nvPr>
            <p:ph type="dt" sz="half" idx="10"/>
          </p:nvPr>
        </p:nvSpPr>
        <p:spPr/>
        <p:txBody>
          <a:bodyPr/>
          <a:lstStyle/>
          <a:p>
            <a:fld id="{83648D55-20B1-431B-8DBC-191FFC0A7578}" type="datetimeFigureOut">
              <a:rPr lang="cs-CZ" smtClean="0"/>
              <a:t>21.10.2014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07B7F1C-0694-4A87-A837-5FE441A67848}" type="slidenum">
              <a:rPr lang="cs-CZ" smtClean="0"/>
              <a:t>‹#›</a:t>
            </a:fld>
            <a:endParaRPr lang="cs-CZ"/>
          </a:p>
        </p:txBody>
      </p:sp>
      <p:sp>
        <p:nvSpPr>
          <p:cNvPr id="9" name="Zástupný symbol pro obsah 8"/>
          <p:cNvSpPr>
            <a:spLocks noGrp="1"/>
          </p:cNvSpPr>
          <p:nvPr>
            <p:ph sz="quarter" idx="1"/>
          </p:nvPr>
        </p:nvSpPr>
        <p:spPr>
          <a:xfrm>
            <a:off x="914400" y="1447800"/>
            <a:ext cx="3749040" cy="4572000"/>
          </a:xfrm>
        </p:spPr>
        <p:txBody>
          <a:bodyPr vert="horz"/>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933950" y="1447800"/>
            <a:ext cx="3749040" cy="4572000"/>
          </a:xfrm>
        </p:spPr>
        <p:txBody>
          <a:bodyPr vert="horz"/>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914400" y="273050"/>
            <a:ext cx="7772400" cy="1143000"/>
          </a:xfrm>
        </p:spPr>
        <p:txBody>
          <a:bodyPr anchor="b" anchorCtr="0"/>
          <a:lstStyle>
            <a:lvl1pPr>
              <a:defRPr/>
            </a:lvl1p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4" name="Zástupný symbol pro text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7" name="Zástupný symbol pro datum 6"/>
          <p:cNvSpPr>
            <a:spLocks noGrp="1"/>
          </p:cNvSpPr>
          <p:nvPr>
            <p:ph type="dt" sz="half" idx="10"/>
          </p:nvPr>
        </p:nvSpPr>
        <p:spPr/>
        <p:txBody>
          <a:bodyPr/>
          <a:lstStyle/>
          <a:p>
            <a:fld id="{83648D55-20B1-431B-8DBC-191FFC0A7578}" type="datetimeFigureOut">
              <a:rPr lang="cs-CZ" smtClean="0"/>
              <a:t>21.10.2014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07B7F1C-0694-4A87-A837-5FE441A67848}" type="slidenum">
              <a:rPr lang="cs-CZ" smtClean="0"/>
              <a:t>‹#›</a:t>
            </a:fld>
            <a:endParaRPr lang="cs-CZ"/>
          </a:p>
        </p:txBody>
      </p:sp>
      <p:sp>
        <p:nvSpPr>
          <p:cNvPr id="11" name="Zástupný symbol pro obsah 10"/>
          <p:cNvSpPr>
            <a:spLocks noGrp="1"/>
          </p:cNvSpPr>
          <p:nvPr>
            <p:ph sz="half" idx="2"/>
          </p:nvPr>
        </p:nvSpPr>
        <p:spPr>
          <a:xfrm>
            <a:off x="914400" y="2247900"/>
            <a:ext cx="3733800" cy="3886200"/>
          </a:xfrm>
        </p:spPr>
        <p:txBody>
          <a:bodyPr vert="horz"/>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half" idx="4"/>
          </p:nvPr>
        </p:nvSpPr>
        <p:spPr>
          <a:xfrm>
            <a:off x="4953000" y="2247900"/>
            <a:ext cx="3733800" cy="3886200"/>
          </a:xfrm>
        </p:spPr>
        <p:txBody>
          <a:bodyPr vert="horz"/>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datum 2"/>
          <p:cNvSpPr>
            <a:spLocks noGrp="1"/>
          </p:cNvSpPr>
          <p:nvPr>
            <p:ph type="dt" sz="half" idx="10"/>
          </p:nvPr>
        </p:nvSpPr>
        <p:spPr/>
        <p:txBody>
          <a:bodyPr/>
          <a:lstStyle/>
          <a:p>
            <a:fld id="{83648D55-20B1-431B-8DBC-191FFC0A7578}" type="datetimeFigureOut">
              <a:rPr lang="cs-CZ" smtClean="0"/>
              <a:t>21.10.2014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07B7F1C-0694-4A87-A837-5FE441A67848}"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3648D55-20B1-431B-8DBC-191FFC0A7578}" type="datetimeFigureOut">
              <a:rPr lang="cs-CZ" smtClean="0"/>
              <a:t>21.10.2014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07B7F1C-0694-4A87-A837-5FE441A67848}"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Obdélník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Zaoblený obdélník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914400" y="273050"/>
            <a:ext cx="7772400" cy="1143000"/>
          </a:xfrm>
        </p:spPr>
        <p:txBody>
          <a:bodyPr anchor="b" anchorCtr="0"/>
          <a:lstStyle>
            <a:lvl1pPr algn="l">
              <a:buNone/>
              <a:defRPr sz="4000" b="0"/>
            </a:lvl1pPr>
          </a:lstStyle>
          <a:p>
            <a:r>
              <a:rPr kumimoji="0" lang="cs-CZ" smtClean="0"/>
              <a:t>Kliknutím lze upravit styl.</a:t>
            </a:r>
            <a:endParaRPr kumimoji="0" lang="en-US"/>
          </a:p>
        </p:txBody>
      </p:sp>
      <p:sp>
        <p:nvSpPr>
          <p:cNvPr id="3" name="Zástupný symbol pro text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5" name="Zástupný symbol pro datum 4"/>
          <p:cNvSpPr>
            <a:spLocks noGrp="1"/>
          </p:cNvSpPr>
          <p:nvPr>
            <p:ph type="dt" sz="half" idx="10"/>
          </p:nvPr>
        </p:nvSpPr>
        <p:spPr/>
        <p:txBody>
          <a:bodyPr/>
          <a:lstStyle/>
          <a:p>
            <a:fld id="{83648D55-20B1-431B-8DBC-191FFC0A7578}" type="datetimeFigureOut">
              <a:rPr lang="cs-CZ" smtClean="0"/>
              <a:t>21.10.2014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07B7F1C-0694-4A87-A837-5FE441A67848}" type="slidenum">
              <a:rPr lang="cs-CZ" smtClean="0"/>
              <a:t>‹#›</a:t>
            </a:fld>
            <a:endParaRPr lang="cs-CZ"/>
          </a:p>
        </p:txBody>
      </p:sp>
      <p:sp>
        <p:nvSpPr>
          <p:cNvPr id="11" name="Zástupný symbol pro obsah 10"/>
          <p:cNvSpPr>
            <a:spLocks noGrp="1"/>
          </p:cNvSpPr>
          <p:nvPr>
            <p:ph sz="quarter" idx="1"/>
          </p:nvPr>
        </p:nvSpPr>
        <p:spPr>
          <a:xfrm>
            <a:off x="2971800" y="1600200"/>
            <a:ext cx="5715000" cy="4495800"/>
          </a:xfrm>
        </p:spPr>
        <p:txBody>
          <a:bodyPr vert="horz"/>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cs-CZ" smtClean="0"/>
              <a:t>Kliknutím lze upravit styl.</a:t>
            </a:r>
            <a:endParaRPr kumimoji="0" lang="en-US"/>
          </a:p>
        </p:txBody>
      </p:sp>
      <p:sp>
        <p:nvSpPr>
          <p:cNvPr id="4" name="Zástupný symbol pro text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
        <p:nvSpPr>
          <p:cNvPr id="5" name="Zástupný symbol pro datum 4"/>
          <p:cNvSpPr>
            <a:spLocks noGrp="1"/>
          </p:cNvSpPr>
          <p:nvPr>
            <p:ph type="dt" sz="half" idx="10"/>
          </p:nvPr>
        </p:nvSpPr>
        <p:spPr/>
        <p:txBody>
          <a:bodyPr/>
          <a:lstStyle/>
          <a:p>
            <a:fld id="{83648D55-20B1-431B-8DBC-191FFC0A7578}" type="datetimeFigureOut">
              <a:rPr lang="cs-CZ" smtClean="0"/>
              <a:t>21.10.2014</a:t>
            </a:fld>
            <a:endParaRPr lang="cs-CZ"/>
          </a:p>
        </p:txBody>
      </p:sp>
      <p:sp>
        <p:nvSpPr>
          <p:cNvPr id="6" name="Zástupný symbol pro zápatí 5"/>
          <p:cNvSpPr>
            <a:spLocks noGrp="1"/>
          </p:cNvSpPr>
          <p:nvPr>
            <p:ph type="ftr" sz="quarter" idx="11"/>
          </p:nvPr>
        </p:nvSpPr>
        <p:spPr>
          <a:xfrm>
            <a:off x="914400" y="6172200"/>
            <a:ext cx="3886200" cy="457200"/>
          </a:xfrm>
        </p:spPr>
        <p:txBody>
          <a:bodyPr/>
          <a:lstStyle/>
          <a:p>
            <a:endParaRPr lang="cs-CZ"/>
          </a:p>
        </p:txBody>
      </p:sp>
      <p:sp>
        <p:nvSpPr>
          <p:cNvPr id="7" name="Zástupný symbol pro číslo snímku 6"/>
          <p:cNvSpPr>
            <a:spLocks noGrp="1"/>
          </p:cNvSpPr>
          <p:nvPr>
            <p:ph type="sldNum" sz="quarter" idx="12"/>
          </p:nvPr>
        </p:nvSpPr>
        <p:spPr>
          <a:xfrm>
            <a:off x="146304" y="6208776"/>
            <a:ext cx="457200" cy="457200"/>
          </a:xfrm>
        </p:spPr>
        <p:txBody>
          <a:bodyPr/>
          <a:lstStyle/>
          <a:p>
            <a:fld id="{B07B7F1C-0694-4A87-A837-5FE441A67848}" type="slidenum">
              <a:rPr lang="cs-CZ" smtClean="0"/>
              <a:t>‹#›</a:t>
            </a:fld>
            <a:endParaRPr lang="cs-CZ"/>
          </a:p>
        </p:txBody>
      </p:sp>
      <p:sp>
        <p:nvSpPr>
          <p:cNvPr id="11" name="Obdélník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bdélník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Zástupný symbol pro obrázek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cs-CZ" smtClean="0"/>
              <a:t>Kliknutím na ikonu přidáte obrázek.</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bdélník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Zaoblený obdélník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Zástupný symbol pro nadpis 21"/>
          <p:cNvSpPr>
            <a:spLocks noGrp="1"/>
          </p:cNvSpPr>
          <p:nvPr>
            <p:ph type="title"/>
          </p:nvPr>
        </p:nvSpPr>
        <p:spPr>
          <a:xfrm>
            <a:off x="914400" y="274638"/>
            <a:ext cx="7772400" cy="1143000"/>
          </a:xfrm>
          <a:prstGeom prst="rect">
            <a:avLst/>
          </a:prstGeom>
        </p:spPr>
        <p:txBody>
          <a:bodyPr bIns="91440" anchor="b" anchorCtr="0">
            <a:normAutofit/>
          </a:body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3648D55-20B1-431B-8DBC-191FFC0A7578}" type="datetimeFigureOut">
              <a:rPr lang="cs-CZ" smtClean="0"/>
              <a:t>21.10.2014</a:t>
            </a:fld>
            <a:endParaRPr lang="cs-CZ"/>
          </a:p>
        </p:txBody>
      </p:sp>
      <p:sp>
        <p:nvSpPr>
          <p:cNvPr id="3" name="Zástupný symbol pro zápatí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cs-CZ"/>
          </a:p>
        </p:txBody>
      </p:sp>
      <p:sp>
        <p:nvSpPr>
          <p:cNvPr id="23" name="Zástupný symbol pro číslo snímku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07B7F1C-0694-4A87-A837-5FE441A67848}"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hyperlink" Target="http://en.wikipedia.org/wiki/File:Bodhisattva_Avalokitesvara-BMA.jpg"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p:txBody>
          <a:bodyPr/>
          <a:lstStyle/>
          <a:p>
            <a:r>
              <a:rPr lang="cs-CZ" dirty="0" smtClean="0"/>
              <a:t>Zdeňka </a:t>
            </a:r>
            <a:r>
              <a:rPr lang="cs-CZ" dirty="0" err="1" smtClean="0"/>
              <a:t>Pitrunová</a:t>
            </a:r>
            <a:endParaRPr lang="cs-CZ" dirty="0"/>
          </a:p>
        </p:txBody>
      </p:sp>
      <p:sp>
        <p:nvSpPr>
          <p:cNvPr id="2" name="Nadpis 1"/>
          <p:cNvSpPr>
            <a:spLocks noGrp="1"/>
          </p:cNvSpPr>
          <p:nvPr>
            <p:ph type="ctrTitle"/>
          </p:nvPr>
        </p:nvSpPr>
        <p:spPr/>
        <p:txBody>
          <a:bodyPr/>
          <a:lstStyle/>
          <a:p>
            <a:r>
              <a:rPr lang="cs-CZ" dirty="0" smtClean="0"/>
              <a:t>Čeští buddhisté na </a:t>
            </a:r>
            <a:r>
              <a:rPr lang="cs-CZ" dirty="0" err="1" smtClean="0"/>
              <a:t>Šrí</a:t>
            </a:r>
            <a:r>
              <a:rPr lang="cs-CZ" dirty="0" smtClean="0"/>
              <a:t> Lance </a:t>
            </a:r>
            <a:endParaRPr lang="cs-CZ" dirty="0"/>
          </a:p>
        </p:txBody>
      </p:sp>
    </p:spTree>
    <p:extLst>
      <p:ext uri="{BB962C8B-B14F-4D97-AF65-F5344CB8AC3E}">
        <p14:creationId xmlns:p14="http://schemas.microsoft.com/office/powerpoint/2010/main" val="4216549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2200" dirty="0" smtClean="0"/>
              <a:t>Ad. slova a věci</a:t>
            </a:r>
            <a:r>
              <a:rPr lang="cs-CZ" sz="2700" dirty="0" smtClean="0"/>
              <a:t/>
            </a:r>
            <a:br>
              <a:rPr lang="cs-CZ" sz="2700" dirty="0" smtClean="0"/>
            </a:br>
            <a:r>
              <a:rPr lang="cs-CZ" dirty="0" smtClean="0"/>
              <a:t>„</a:t>
            </a:r>
            <a:r>
              <a:rPr lang="cs-CZ" dirty="0" err="1" smtClean="0"/>
              <a:t>newspeak“vytvořený</a:t>
            </a:r>
            <a:r>
              <a:rPr lang="cs-CZ" dirty="0" smtClean="0"/>
              <a:t> M.F. </a:t>
            </a:r>
            <a:r>
              <a:rPr lang="cs-CZ" sz="2000" dirty="0" smtClean="0"/>
              <a:t>(tedy ne </a:t>
            </a:r>
            <a:r>
              <a:rPr lang="cs-CZ" sz="2000" dirty="0" err="1" smtClean="0"/>
              <a:t>Foucaultem</a:t>
            </a:r>
            <a:r>
              <a:rPr lang="cs-CZ" sz="2000" dirty="0" smtClean="0"/>
              <a:t> ani </a:t>
            </a:r>
            <a:r>
              <a:rPr lang="cs-CZ" sz="2000" dirty="0" err="1" smtClean="0"/>
              <a:t>Fujdou</a:t>
            </a:r>
            <a:r>
              <a:rPr lang="cs-CZ" sz="2000" dirty="0"/>
              <a:t> </a:t>
            </a:r>
            <a:r>
              <a:rPr lang="cs-CZ" sz="2000" dirty="0" smtClean="0"/>
              <a:t>ale Frýbou)</a:t>
            </a:r>
            <a:endParaRPr lang="cs-CZ" sz="2000" dirty="0"/>
          </a:p>
        </p:txBody>
      </p:sp>
      <p:sp>
        <p:nvSpPr>
          <p:cNvPr id="3" name="Zástupný symbol pro obsah 2"/>
          <p:cNvSpPr>
            <a:spLocks noGrp="1"/>
          </p:cNvSpPr>
          <p:nvPr>
            <p:ph sz="quarter" idx="1"/>
          </p:nvPr>
        </p:nvSpPr>
        <p:spPr/>
        <p:txBody>
          <a:bodyPr>
            <a:normAutofit fontScale="92500" lnSpcReduction="20000"/>
          </a:bodyPr>
          <a:lstStyle/>
          <a:p>
            <a:r>
              <a:rPr lang="cs-CZ" dirty="0" smtClean="0"/>
              <a:t>„ZÁSED“  - pobyt, kde se praktikuje hodně meditace v sedě…</a:t>
            </a:r>
          </a:p>
          <a:p>
            <a:r>
              <a:rPr lang="cs-CZ" dirty="0" err="1" smtClean="0"/>
              <a:t>Disroubovat</a:t>
            </a:r>
            <a:r>
              <a:rPr lang="cs-CZ" dirty="0" smtClean="0"/>
              <a:t>… (z anglického „</a:t>
            </a:r>
            <a:r>
              <a:rPr lang="cs-CZ" dirty="0" err="1" smtClean="0"/>
              <a:t>disrobing</a:t>
            </a:r>
            <a:r>
              <a:rPr lang="cs-CZ" dirty="0" smtClean="0"/>
              <a:t>“), tedy „sundat róbu“… </a:t>
            </a:r>
          </a:p>
          <a:p>
            <a:r>
              <a:rPr lang="cs-CZ" dirty="0" smtClean="0"/>
              <a:t>Překlady pálí  „technicismus“ a „psychologismus“ …  matice, překážka, kotvení…</a:t>
            </a:r>
            <a:r>
              <a:rPr lang="cs-CZ" dirty="0"/>
              <a:t>o</a:t>
            </a:r>
            <a:r>
              <a:rPr lang="cs-CZ" dirty="0" smtClean="0"/>
              <a:t>blast ke </a:t>
            </a:r>
            <a:r>
              <a:rPr lang="cs-CZ" b="1" dirty="0" smtClean="0">
                <a:solidFill>
                  <a:schemeClr val="accent6"/>
                </a:solidFill>
              </a:rPr>
              <a:t>kritickému </a:t>
            </a:r>
            <a:r>
              <a:rPr lang="cs-CZ" b="1" dirty="0">
                <a:solidFill>
                  <a:schemeClr val="accent6"/>
                </a:solidFill>
              </a:rPr>
              <a:t>z</a:t>
            </a:r>
            <a:r>
              <a:rPr lang="cs-CZ" b="1" dirty="0" smtClean="0">
                <a:solidFill>
                  <a:schemeClr val="accent6"/>
                </a:solidFill>
              </a:rPr>
              <a:t>hodnocení </a:t>
            </a:r>
            <a:r>
              <a:rPr lang="cs-CZ" dirty="0" smtClean="0"/>
              <a:t>a nemyslím tím </a:t>
            </a:r>
            <a:r>
              <a:rPr lang="cs-CZ" b="1" dirty="0" smtClean="0"/>
              <a:t>pouze kritiku negativní!!!</a:t>
            </a:r>
            <a:r>
              <a:rPr lang="cs-CZ" dirty="0" smtClean="0"/>
              <a:t> Já sama jazyk pálí </a:t>
            </a:r>
            <a:r>
              <a:rPr lang="cs-CZ" dirty="0" smtClean="0">
                <a:solidFill>
                  <a:schemeClr val="accent6"/>
                </a:solidFill>
              </a:rPr>
              <a:t>neumím, </a:t>
            </a:r>
            <a:r>
              <a:rPr lang="cs-CZ" dirty="0" smtClean="0"/>
              <a:t> takže vycházím hodně ze srovnání s jinými překlady, z názorů jiných badatelů a taky samozřejmě z mého životního pocitu, že je pořád potřeba se ptát.</a:t>
            </a:r>
          </a:p>
          <a:p>
            <a:r>
              <a:rPr lang="cs-CZ" dirty="0" smtClean="0"/>
              <a:t>Přirozeně v rámci analýzy s těmi výrazy je možné pracovat jako s </a:t>
            </a:r>
            <a:r>
              <a:rPr lang="cs-CZ" dirty="0" err="1" smtClean="0"/>
              <a:t>emickými</a:t>
            </a:r>
            <a:r>
              <a:rPr lang="cs-CZ" dirty="0" smtClean="0"/>
              <a:t> výrazy a vytvářet i </a:t>
            </a:r>
            <a:r>
              <a:rPr lang="cs-CZ" dirty="0" err="1" smtClean="0"/>
              <a:t>emické</a:t>
            </a:r>
            <a:r>
              <a:rPr lang="cs-CZ" dirty="0" smtClean="0"/>
              <a:t> kódy. Ale je dobré se ptát dál, co to vlastně je </a:t>
            </a:r>
            <a:r>
              <a:rPr lang="cs-CZ" dirty="0" err="1" smtClean="0"/>
              <a:t>zásed</a:t>
            </a:r>
            <a:r>
              <a:rPr lang="cs-CZ" dirty="0" smtClean="0"/>
              <a:t>? Způsob trávení dovolené? Nějaký druh </a:t>
            </a:r>
            <a:r>
              <a:rPr lang="cs-CZ" dirty="0" err="1" smtClean="0"/>
              <a:t>LARPu</a:t>
            </a:r>
            <a:r>
              <a:rPr lang="cs-CZ" dirty="0" smtClean="0"/>
              <a:t> (ano, přeháním). Můžu takhle trávit dovolenou, když mám malé děti?  A je </a:t>
            </a:r>
            <a:r>
              <a:rPr lang="cs-CZ" dirty="0" err="1" smtClean="0"/>
              <a:t>disroubing</a:t>
            </a:r>
            <a:r>
              <a:rPr lang="cs-CZ" dirty="0" smtClean="0"/>
              <a:t> v některých případech první krok k apostazi?  To je jen namátkou…</a:t>
            </a:r>
            <a:endParaRPr lang="cs-CZ" dirty="0"/>
          </a:p>
        </p:txBody>
      </p:sp>
    </p:spTree>
    <p:extLst>
      <p:ext uri="{BB962C8B-B14F-4D97-AF65-F5344CB8AC3E}">
        <p14:creationId xmlns:p14="http://schemas.microsoft.com/office/powerpoint/2010/main" val="802980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Slova a věci… (MF)</a:t>
            </a:r>
            <a:br>
              <a:rPr lang="cs-CZ" dirty="0" smtClean="0"/>
            </a:br>
            <a:r>
              <a:rPr lang="cs-CZ" dirty="0" smtClean="0"/>
              <a:t>… mnišský trénink… </a:t>
            </a:r>
            <a:endParaRPr lang="cs-CZ" dirty="0"/>
          </a:p>
        </p:txBody>
      </p:sp>
      <p:sp>
        <p:nvSpPr>
          <p:cNvPr id="3" name="Zástupný symbol pro obsah 2"/>
          <p:cNvSpPr>
            <a:spLocks noGrp="1"/>
          </p:cNvSpPr>
          <p:nvPr>
            <p:ph sz="quarter" idx="1"/>
          </p:nvPr>
        </p:nvSpPr>
        <p:spPr/>
        <p:txBody>
          <a:bodyPr>
            <a:normAutofit lnSpcReduction="10000"/>
          </a:bodyPr>
          <a:lstStyle/>
          <a:p>
            <a:r>
              <a:rPr lang="cs-CZ" dirty="0" smtClean="0"/>
              <a:t>„ </a:t>
            </a:r>
            <a:r>
              <a:rPr lang="cs-CZ" dirty="0"/>
              <a:t>Ono je to opravdu zvláštní prostředí v tom, že je to opravdu asexuální a mniši jsou takový </a:t>
            </a:r>
            <a:r>
              <a:rPr lang="cs-CZ" b="1" dirty="0">
                <a:solidFill>
                  <a:schemeClr val="accent6"/>
                </a:solidFill>
                <a:effectLst>
                  <a:outerShdw blurRad="38100" dist="38100" dir="2700000" algn="tl">
                    <a:srgbClr val="000000">
                      <a:alpha val="43137"/>
                    </a:srgbClr>
                  </a:outerShdw>
                </a:effectLst>
              </a:rPr>
              <a:t>božský děti</a:t>
            </a:r>
            <a:r>
              <a:rPr lang="cs-CZ" dirty="0"/>
              <a:t> tam. Já jsem se k tomu hodně vztahoval přes </a:t>
            </a:r>
            <a:r>
              <a:rPr lang="cs-CZ" dirty="0" smtClean="0"/>
              <a:t>archetyp </a:t>
            </a:r>
            <a:r>
              <a:rPr lang="cs-CZ" dirty="0" err="1" smtClean="0"/>
              <a:t>moudrýho</a:t>
            </a:r>
            <a:r>
              <a:rPr lang="cs-CZ" dirty="0" smtClean="0"/>
              <a:t> </a:t>
            </a:r>
            <a:r>
              <a:rPr lang="cs-CZ" dirty="0"/>
              <a:t>starce, ale co jsem je tam viděl, tak to jsou hodně </a:t>
            </a:r>
            <a:r>
              <a:rPr lang="cs-CZ" b="1" dirty="0">
                <a:solidFill>
                  <a:schemeClr val="accent6"/>
                </a:solidFill>
                <a:effectLst>
                  <a:outerShdw blurRad="38100" dist="38100" dir="2700000" algn="tl">
                    <a:srgbClr val="000000">
                      <a:alpha val="43137"/>
                    </a:srgbClr>
                  </a:outerShdw>
                </a:effectLst>
              </a:rPr>
              <a:t>takový místní zahrádkáři</a:t>
            </a:r>
            <a:r>
              <a:rPr lang="cs-CZ" dirty="0"/>
              <a:t>, kteří </a:t>
            </a:r>
            <a:r>
              <a:rPr lang="cs-CZ" dirty="0" err="1"/>
              <a:t>maj</a:t>
            </a:r>
            <a:r>
              <a:rPr lang="cs-CZ" dirty="0"/>
              <a:t> na všechno spoustu času a </a:t>
            </a:r>
            <a:r>
              <a:rPr lang="cs-CZ" dirty="0" err="1"/>
              <a:t>pěstujou</a:t>
            </a:r>
            <a:r>
              <a:rPr lang="cs-CZ" dirty="0"/>
              <a:t> si tam ten betel a společně se </a:t>
            </a:r>
            <a:r>
              <a:rPr lang="cs-CZ" dirty="0" smtClean="0"/>
              <a:t>smějí. </a:t>
            </a:r>
            <a:r>
              <a:rPr lang="cs-CZ" dirty="0"/>
              <a:t>A </a:t>
            </a:r>
            <a:r>
              <a:rPr lang="cs-CZ" b="1" dirty="0">
                <a:solidFill>
                  <a:schemeClr val="accent6"/>
                </a:solidFill>
                <a:effectLst>
                  <a:outerShdw blurRad="38100" dist="38100" dir="2700000" algn="tl">
                    <a:srgbClr val="000000">
                      <a:alpha val="43137"/>
                    </a:srgbClr>
                  </a:outerShdw>
                </a:effectLst>
              </a:rPr>
              <a:t>všichni </a:t>
            </a:r>
            <a:r>
              <a:rPr lang="cs-CZ" b="1" dirty="0" err="1">
                <a:solidFill>
                  <a:schemeClr val="accent6"/>
                </a:solidFill>
                <a:effectLst>
                  <a:outerShdw blurRad="38100" dist="38100" dir="2700000" algn="tl">
                    <a:srgbClr val="000000">
                      <a:alpha val="43137"/>
                    </a:srgbClr>
                  </a:outerShdw>
                </a:effectLst>
              </a:rPr>
              <a:t>působěj</a:t>
            </a:r>
            <a:r>
              <a:rPr lang="cs-CZ" b="1" dirty="0">
                <a:solidFill>
                  <a:schemeClr val="accent6"/>
                </a:solidFill>
                <a:effectLst>
                  <a:outerShdw blurRad="38100" dist="38100" dir="2700000" algn="tl">
                    <a:srgbClr val="000000">
                      <a:alpha val="43137"/>
                    </a:srgbClr>
                  </a:outerShdw>
                </a:effectLst>
              </a:rPr>
              <a:t> tak trochu zženštile</a:t>
            </a:r>
            <a:r>
              <a:rPr lang="cs-CZ" dirty="0"/>
              <a:t>, protože jsou hubený z toho mála jídla co </a:t>
            </a:r>
            <a:r>
              <a:rPr lang="cs-CZ" dirty="0" err="1"/>
              <a:t>maj</a:t>
            </a:r>
            <a:r>
              <a:rPr lang="cs-CZ" dirty="0"/>
              <a:t>. Jsou takový přátelský a občas jsou schopní se tak nějak vzájemně podporovat</a:t>
            </a:r>
            <a:r>
              <a:rPr lang="cs-CZ" dirty="0" smtClean="0"/>
              <a:t>.“ </a:t>
            </a:r>
          </a:p>
          <a:p>
            <a:pPr algn="r"/>
            <a:r>
              <a:rPr lang="cs-CZ" dirty="0" smtClean="0"/>
              <a:t>Dave 41 let 2 děti, půl roku na Srí Lance</a:t>
            </a:r>
          </a:p>
          <a:p>
            <a:pPr marL="0" indent="0">
              <a:buNone/>
            </a:pPr>
            <a:r>
              <a:rPr lang="cs-CZ" b="1" dirty="0" smtClean="0"/>
              <a:t>Trénink -</a:t>
            </a:r>
            <a:r>
              <a:rPr lang="cs-CZ" dirty="0" smtClean="0"/>
              <a:t> </a:t>
            </a:r>
            <a:r>
              <a:rPr lang="cs-CZ" dirty="0"/>
              <a:t>implikuje to úsilí, </a:t>
            </a:r>
            <a:r>
              <a:rPr lang="cs-CZ" dirty="0" smtClean="0"/>
              <a:t>efektivnost </a:t>
            </a:r>
            <a:r>
              <a:rPr lang="cs-CZ" dirty="0"/>
              <a:t>a maskulinitu</a:t>
            </a:r>
            <a:r>
              <a:rPr lang="cs-CZ" dirty="0" smtClean="0"/>
              <a:t>…</a:t>
            </a:r>
            <a:endParaRPr lang="cs-CZ" dirty="0"/>
          </a:p>
        </p:txBody>
      </p:sp>
    </p:spTree>
    <p:extLst>
      <p:ext uri="{BB962C8B-B14F-4D97-AF65-F5344CB8AC3E}">
        <p14:creationId xmlns:p14="http://schemas.microsoft.com/office/powerpoint/2010/main" val="1642267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Já myslel… (byl jsem učen, tlačen, ovlivněn a nakonec překvapen…)</a:t>
            </a:r>
            <a:endParaRPr lang="cs-CZ" dirty="0"/>
          </a:p>
        </p:txBody>
      </p:sp>
      <p:sp>
        <p:nvSpPr>
          <p:cNvPr id="3" name="Zástupný symbol pro obsah 2"/>
          <p:cNvSpPr>
            <a:spLocks noGrp="1"/>
          </p:cNvSpPr>
          <p:nvPr>
            <p:ph sz="quarter" idx="1"/>
          </p:nvPr>
        </p:nvSpPr>
        <p:spPr/>
        <p:txBody>
          <a:bodyPr>
            <a:normAutofit fontScale="40000" lnSpcReduction="20000"/>
          </a:bodyPr>
          <a:lstStyle/>
          <a:p>
            <a:endParaRPr lang="cs-CZ" dirty="0" smtClean="0"/>
          </a:p>
          <a:p>
            <a:r>
              <a:rPr lang="cs-CZ" sz="5000" dirty="0" smtClean="0"/>
              <a:t>„Já si myslel, že </a:t>
            </a:r>
            <a:r>
              <a:rPr lang="cs-CZ" sz="5000" dirty="0"/>
              <a:t>budou mnohem víc meditovat. Já </a:t>
            </a:r>
            <a:r>
              <a:rPr lang="cs-CZ" sz="5000" dirty="0" smtClean="0"/>
              <a:t>jsem to </a:t>
            </a:r>
            <a:r>
              <a:rPr lang="cs-CZ" sz="5000" dirty="0"/>
              <a:t>měl přes tu  meditaci hozený tak trochu úchylně až, že se musí </a:t>
            </a:r>
            <a:r>
              <a:rPr lang="cs-CZ" sz="5000" dirty="0" smtClean="0"/>
              <a:t>jet takovým tím naším </a:t>
            </a:r>
            <a:r>
              <a:rPr lang="cs-CZ" sz="5000" dirty="0"/>
              <a:t>západním neurotickým způsobem. </a:t>
            </a:r>
            <a:r>
              <a:rPr lang="cs-CZ" sz="5000" b="1" dirty="0">
                <a:solidFill>
                  <a:schemeClr val="accent6"/>
                </a:solidFill>
                <a:effectLst>
                  <a:outerShdw blurRad="38100" dist="38100" dir="2700000" algn="tl">
                    <a:srgbClr val="000000">
                      <a:alpha val="43137"/>
                    </a:srgbClr>
                  </a:outerShdw>
                </a:effectLst>
              </a:rPr>
              <a:t>Že se musí hrozně </a:t>
            </a:r>
            <a:r>
              <a:rPr lang="cs-CZ" sz="5000" b="1" dirty="0" smtClean="0">
                <a:solidFill>
                  <a:schemeClr val="accent6"/>
                </a:solidFill>
                <a:effectLst>
                  <a:outerShdw blurRad="38100" dist="38100" dir="2700000" algn="tl">
                    <a:srgbClr val="000000">
                      <a:alpha val="43137"/>
                    </a:srgbClr>
                  </a:outerShdw>
                </a:effectLst>
              </a:rPr>
              <a:t>makat</a:t>
            </a:r>
            <a:r>
              <a:rPr lang="cs-CZ" sz="5000" dirty="0" smtClean="0"/>
              <a:t>.  Což </a:t>
            </a:r>
            <a:r>
              <a:rPr lang="cs-CZ" sz="5000" dirty="0"/>
              <a:t>jakoby byl důsledek toho, </a:t>
            </a:r>
            <a:r>
              <a:rPr lang="cs-CZ" sz="5000" b="1" dirty="0">
                <a:solidFill>
                  <a:schemeClr val="accent6"/>
                </a:solidFill>
                <a:effectLst>
                  <a:outerShdw blurRad="38100" dist="38100" dir="2700000" algn="tl">
                    <a:srgbClr val="000000">
                      <a:alpha val="43137"/>
                    </a:srgbClr>
                  </a:outerShdw>
                </a:effectLst>
              </a:rPr>
              <a:t>jak nás to předtím učili</a:t>
            </a:r>
            <a:r>
              <a:rPr lang="cs-CZ" sz="5000" dirty="0"/>
              <a:t>. Že </a:t>
            </a:r>
            <a:r>
              <a:rPr lang="cs-CZ" sz="5000" b="1" dirty="0">
                <a:solidFill>
                  <a:schemeClr val="accent6"/>
                </a:solidFill>
                <a:effectLst>
                  <a:outerShdw blurRad="38100" dist="38100" dir="2700000" algn="tl">
                    <a:srgbClr val="000000">
                      <a:alpha val="43137"/>
                    </a:srgbClr>
                  </a:outerShdw>
                </a:effectLst>
              </a:rPr>
              <a:t>ten tlak </a:t>
            </a:r>
            <a:r>
              <a:rPr lang="cs-CZ" sz="5000" dirty="0"/>
              <a:t>tady vždycky byl a že i ten </a:t>
            </a:r>
            <a:r>
              <a:rPr lang="cs-CZ" sz="5000" dirty="0" smtClean="0"/>
              <a:t>M. </a:t>
            </a:r>
            <a:r>
              <a:rPr lang="cs-CZ" sz="5000" dirty="0"/>
              <a:t>to byla jedna z věcí, který posral, dřív než posral tamto. </a:t>
            </a:r>
            <a:endParaRPr lang="cs-CZ" sz="5000" dirty="0" smtClean="0"/>
          </a:p>
          <a:p>
            <a:r>
              <a:rPr lang="cs-CZ" sz="5000" dirty="0" smtClean="0"/>
              <a:t>Jak </a:t>
            </a:r>
            <a:r>
              <a:rPr lang="cs-CZ" sz="5000" dirty="0"/>
              <a:t>toho udělal  </a:t>
            </a:r>
            <a:r>
              <a:rPr lang="cs-CZ" sz="5000" dirty="0" smtClean="0"/>
              <a:t>hodně, tak toho taky hodně posral. </a:t>
            </a:r>
            <a:r>
              <a:rPr lang="cs-CZ" sz="5000" dirty="0"/>
              <a:t>Tak to byl tady ten </a:t>
            </a:r>
            <a:r>
              <a:rPr lang="cs-CZ" sz="5000" b="1" dirty="0">
                <a:solidFill>
                  <a:schemeClr val="accent6"/>
                </a:solidFill>
                <a:effectLst>
                  <a:outerShdw blurRad="38100" dist="38100" dir="2700000" algn="tl">
                    <a:srgbClr val="000000">
                      <a:alpha val="43137"/>
                    </a:srgbClr>
                  </a:outerShdw>
                </a:effectLst>
              </a:rPr>
              <a:t>vliv,</a:t>
            </a:r>
            <a:r>
              <a:rPr lang="cs-CZ" sz="5000" dirty="0"/>
              <a:t> který on měl skoro na všechny tadyhle ty meditující, že to bylo hrozně moc o vůli a o </a:t>
            </a:r>
            <a:r>
              <a:rPr lang="cs-CZ" sz="5000" dirty="0" smtClean="0"/>
              <a:t>nějaké osobní síle. </a:t>
            </a:r>
          </a:p>
          <a:p>
            <a:r>
              <a:rPr lang="cs-CZ" sz="5000" dirty="0" smtClean="0"/>
              <a:t>Takže </a:t>
            </a:r>
            <a:r>
              <a:rPr lang="cs-CZ" sz="5000" dirty="0"/>
              <a:t>s tímhle já jsem přijel a </a:t>
            </a:r>
            <a:r>
              <a:rPr lang="cs-CZ" sz="5000" b="1" dirty="0">
                <a:solidFill>
                  <a:schemeClr val="accent6"/>
                </a:solidFill>
                <a:effectLst>
                  <a:outerShdw blurRad="38100" dist="38100" dir="2700000" algn="tl">
                    <a:srgbClr val="000000">
                      <a:alpha val="43137"/>
                    </a:srgbClr>
                  </a:outerShdw>
                </a:effectLst>
              </a:rPr>
              <a:t>ti mniši to mají úplně jinak</a:t>
            </a:r>
            <a:r>
              <a:rPr lang="cs-CZ" sz="5000" dirty="0"/>
              <a:t>. To jsou takový trochu </a:t>
            </a:r>
            <a:r>
              <a:rPr lang="cs-CZ" sz="5000" b="1" dirty="0" err="1">
                <a:solidFill>
                  <a:schemeClr val="accent6"/>
                </a:solidFill>
              </a:rPr>
              <a:t>maňána</a:t>
            </a:r>
            <a:r>
              <a:rPr lang="cs-CZ" sz="5000" b="1" dirty="0">
                <a:solidFill>
                  <a:schemeClr val="accent6"/>
                </a:solidFill>
              </a:rPr>
              <a:t>, nebo že to moc  </a:t>
            </a:r>
            <a:r>
              <a:rPr lang="cs-CZ" sz="5000" b="1" dirty="0" err="1">
                <a:solidFill>
                  <a:schemeClr val="accent6"/>
                </a:solidFill>
              </a:rPr>
              <a:t>neřešej</a:t>
            </a:r>
            <a:r>
              <a:rPr lang="cs-CZ" sz="5000" dirty="0"/>
              <a:t>. Tak jako poklidným životem, někdy je to možná až lajdácký, ale možná je to dovede dál než </a:t>
            </a:r>
            <a:r>
              <a:rPr lang="cs-CZ" sz="5000" dirty="0" err="1"/>
              <a:t>leckterýho</a:t>
            </a:r>
            <a:r>
              <a:rPr lang="cs-CZ" sz="5000" dirty="0"/>
              <a:t> zápaďana intenzivní meditace</a:t>
            </a:r>
            <a:r>
              <a:rPr lang="cs-CZ" sz="5000" dirty="0" smtClean="0"/>
              <a:t>.“ </a:t>
            </a:r>
            <a:endParaRPr lang="cs-CZ" sz="5000" dirty="0"/>
          </a:p>
          <a:p>
            <a:r>
              <a:rPr lang="cs-CZ" sz="5000" dirty="0"/>
              <a:t> </a:t>
            </a:r>
          </a:p>
          <a:p>
            <a:pPr algn="r"/>
            <a:r>
              <a:rPr lang="cs-CZ" sz="4000" dirty="0" smtClean="0"/>
              <a:t>Víťa, 40 let, 1 dítě, půl roku mnichem na </a:t>
            </a:r>
            <a:r>
              <a:rPr lang="cs-CZ" sz="4000" dirty="0" err="1" smtClean="0"/>
              <a:t>Šrí</a:t>
            </a:r>
            <a:r>
              <a:rPr lang="cs-CZ" sz="4000" dirty="0" smtClean="0"/>
              <a:t> Lance</a:t>
            </a:r>
            <a:endParaRPr lang="cs-CZ" sz="4000" dirty="0"/>
          </a:p>
        </p:txBody>
      </p:sp>
    </p:spTree>
    <p:extLst>
      <p:ext uri="{BB962C8B-B14F-4D97-AF65-F5344CB8AC3E}">
        <p14:creationId xmlns:p14="http://schemas.microsoft.com/office/powerpoint/2010/main" val="3565469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Víťa a jeho mnišské motivace…</a:t>
            </a:r>
            <a:br>
              <a:rPr lang="cs-CZ" dirty="0" smtClean="0"/>
            </a:br>
            <a:r>
              <a:rPr lang="cs-CZ" dirty="0" smtClean="0"/>
              <a:t>(a badatelčiny vstupní předpoklady…)</a:t>
            </a:r>
            <a:endParaRPr lang="cs-CZ" dirty="0"/>
          </a:p>
        </p:txBody>
      </p:sp>
      <p:sp>
        <p:nvSpPr>
          <p:cNvPr id="3" name="Zástupný symbol pro obsah 2"/>
          <p:cNvSpPr>
            <a:spLocks noGrp="1"/>
          </p:cNvSpPr>
          <p:nvPr>
            <p:ph sz="quarter" idx="1"/>
          </p:nvPr>
        </p:nvSpPr>
        <p:spPr/>
        <p:txBody>
          <a:bodyPr>
            <a:normAutofit fontScale="92500"/>
          </a:bodyPr>
          <a:lstStyle/>
          <a:p>
            <a:r>
              <a:rPr lang="cs-CZ" sz="2800" dirty="0" smtClean="0"/>
              <a:t>Já: Mě </a:t>
            </a:r>
            <a:r>
              <a:rPr lang="cs-CZ" sz="2800" dirty="0"/>
              <a:t>napadla teďka taková šílená otázka, ale nemusíš na to říct nic. Myslel sis, že by k tomu mohlo dojít? </a:t>
            </a:r>
          </a:p>
          <a:p>
            <a:r>
              <a:rPr lang="cs-CZ" sz="2800" dirty="0" smtClean="0"/>
              <a:t>Víťa: Promiň </a:t>
            </a:r>
            <a:r>
              <a:rPr lang="cs-CZ" sz="2800" dirty="0"/>
              <a:t>k  čemu?</a:t>
            </a:r>
          </a:p>
          <a:p>
            <a:r>
              <a:rPr lang="cs-CZ" sz="2800" dirty="0" smtClean="0"/>
              <a:t>Já: No</a:t>
            </a:r>
            <a:r>
              <a:rPr lang="cs-CZ" sz="2800" dirty="0"/>
              <a:t>, k </a:t>
            </a:r>
            <a:r>
              <a:rPr lang="cs-CZ" sz="2800" dirty="0" smtClean="0"/>
              <a:t>tomu …Jako (</a:t>
            </a:r>
            <a:r>
              <a:rPr lang="cs-CZ" sz="2800" i="1" dirty="0" smtClean="0"/>
              <a:t>váhán</a:t>
            </a:r>
            <a:r>
              <a:rPr lang="cs-CZ" sz="2800" dirty="0" smtClean="0"/>
              <a:t>í) k</a:t>
            </a:r>
            <a:r>
              <a:rPr lang="cs-CZ" sz="2800" dirty="0"/>
              <a:t> tomu. Jako, že </a:t>
            </a:r>
            <a:r>
              <a:rPr lang="cs-CZ" sz="2800" dirty="0" smtClean="0"/>
              <a:t>bys (</a:t>
            </a:r>
            <a:r>
              <a:rPr lang="cs-CZ" sz="2800" i="1" dirty="0" smtClean="0"/>
              <a:t>váhání</a:t>
            </a:r>
            <a:r>
              <a:rPr lang="cs-CZ" sz="2800" dirty="0" smtClean="0"/>
              <a:t>) </a:t>
            </a:r>
          </a:p>
          <a:p>
            <a:r>
              <a:rPr lang="cs-CZ" sz="2800" dirty="0" smtClean="0"/>
              <a:t>Víťa: Co myslíš?  (</a:t>
            </a:r>
            <a:r>
              <a:rPr lang="cs-CZ" sz="2800" i="1" dirty="0" smtClean="0"/>
              <a:t>s obavou</a:t>
            </a:r>
            <a:r>
              <a:rPr lang="cs-CZ" sz="2800" dirty="0" smtClean="0"/>
              <a:t>)</a:t>
            </a:r>
          </a:p>
          <a:p>
            <a:r>
              <a:rPr lang="cs-CZ" sz="2800" dirty="0" smtClean="0"/>
              <a:t>Já: Jako, že by to skončilo… </a:t>
            </a:r>
            <a:endParaRPr lang="cs-CZ" sz="2800" dirty="0"/>
          </a:p>
          <a:p>
            <a:r>
              <a:rPr lang="cs-CZ" sz="2800" dirty="0" smtClean="0"/>
              <a:t>Víťa: Jo</a:t>
            </a:r>
            <a:r>
              <a:rPr lang="cs-CZ" sz="2800" dirty="0"/>
              <a:t>, </a:t>
            </a:r>
            <a:r>
              <a:rPr lang="cs-CZ" sz="2800" dirty="0" smtClean="0"/>
              <a:t>takhle (</a:t>
            </a:r>
            <a:r>
              <a:rPr lang="cs-CZ" sz="2800" i="1" dirty="0" smtClean="0"/>
              <a:t>pobaveně</a:t>
            </a:r>
            <a:r>
              <a:rPr lang="cs-CZ" sz="2800" dirty="0" smtClean="0"/>
              <a:t>). </a:t>
            </a:r>
            <a:r>
              <a:rPr lang="cs-CZ" sz="2800" dirty="0"/>
              <a:t>Já jsem byl jako </a:t>
            </a:r>
            <a:r>
              <a:rPr lang="cs-CZ" sz="2800" dirty="0" err="1"/>
              <a:t>rozhodnutej</a:t>
            </a:r>
            <a:r>
              <a:rPr lang="cs-CZ" sz="2800" dirty="0"/>
              <a:t>, že k tomu dojde. Jako, </a:t>
            </a:r>
            <a:r>
              <a:rPr lang="cs-CZ" sz="2800" dirty="0" smtClean="0"/>
              <a:t>že buď vyvanu nebo zemřu</a:t>
            </a:r>
            <a:r>
              <a:rPr lang="cs-CZ" sz="2800" dirty="0"/>
              <a:t>. </a:t>
            </a:r>
            <a:r>
              <a:rPr lang="cs-CZ" sz="2800" dirty="0" smtClean="0"/>
              <a:t>Tehdy </a:t>
            </a:r>
            <a:r>
              <a:rPr lang="cs-CZ" sz="2800" dirty="0"/>
              <a:t>se mi podařilo spíš to druhý. </a:t>
            </a:r>
            <a:endParaRPr lang="cs-CZ" sz="2800" dirty="0" smtClean="0"/>
          </a:p>
          <a:p>
            <a:r>
              <a:rPr lang="cs-CZ" sz="2800" i="1" dirty="0" smtClean="0"/>
              <a:t>Smích dlouhý…</a:t>
            </a:r>
            <a:endParaRPr lang="cs-CZ" sz="2800" i="1" dirty="0"/>
          </a:p>
          <a:p>
            <a:endParaRPr lang="cs-CZ" dirty="0"/>
          </a:p>
        </p:txBody>
      </p:sp>
    </p:spTree>
    <p:extLst>
      <p:ext uri="{BB962C8B-B14F-4D97-AF65-F5344CB8AC3E}">
        <p14:creationId xmlns:p14="http://schemas.microsoft.com/office/powerpoint/2010/main" val="2772658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
            </a:r>
            <a:br>
              <a:rPr lang="cs-CZ" dirty="0" smtClean="0"/>
            </a:br>
            <a:r>
              <a:rPr lang="cs-CZ" dirty="0"/>
              <a:t/>
            </a:r>
            <a:br>
              <a:rPr lang="cs-CZ" dirty="0"/>
            </a:br>
            <a:r>
              <a:rPr lang="cs-CZ" dirty="0" smtClean="0"/>
              <a:t>Jaké </a:t>
            </a:r>
            <a:r>
              <a:rPr lang="cs-CZ" dirty="0"/>
              <a:t>mají mniši motivace? </a:t>
            </a:r>
            <a:r>
              <a:rPr lang="cs-CZ" dirty="0" smtClean="0"/>
              <a:t>Ad. Text ZT</a:t>
            </a:r>
            <a:endParaRPr lang="cs-CZ" dirty="0"/>
          </a:p>
        </p:txBody>
      </p:sp>
      <p:sp>
        <p:nvSpPr>
          <p:cNvPr id="3" name="Zástupný symbol pro obsah 2"/>
          <p:cNvSpPr>
            <a:spLocks noGrp="1"/>
          </p:cNvSpPr>
          <p:nvPr>
            <p:ph sz="quarter" idx="1"/>
          </p:nvPr>
        </p:nvSpPr>
        <p:spPr/>
        <p:txBody>
          <a:bodyPr>
            <a:normAutofit fontScale="85000" lnSpcReduction="10000"/>
          </a:bodyPr>
          <a:lstStyle/>
          <a:p>
            <a:pPr marL="0" indent="0">
              <a:buNone/>
            </a:pPr>
            <a:r>
              <a:rPr lang="cs-CZ" dirty="0" smtClean="0"/>
              <a:t>Tohle nejsou skutečné výpovědi, jen představy k zamyšlení, jak můžeme jako religionisté ty motivace hodnotit? Samozřejmě je můžeme popsat a stanovit souvislosti. Ale nemůžeme je hodnotit, jestli jsou dobré nebo špatné a k čemu takové motivace nakonec povedou…</a:t>
            </a:r>
          </a:p>
          <a:p>
            <a:r>
              <a:rPr lang="cs-CZ" dirty="0" smtClean="0"/>
              <a:t>„Chci mít spoustu času, pěstovat si betel a smát se.“</a:t>
            </a:r>
          </a:p>
          <a:p>
            <a:r>
              <a:rPr lang="cs-CZ" dirty="0" smtClean="0"/>
              <a:t>„Maminka nemohla dlouho otěhotnět a slíbila Buddhovi, že jestli se jí narodí syn, tak z něho bude mnich. Tak jsem mnich. Díky tomu se maminka znovuzrodí v nebi, ostatně já taky…“</a:t>
            </a:r>
          </a:p>
          <a:p>
            <a:r>
              <a:rPr lang="cs-CZ" dirty="0" smtClean="0"/>
              <a:t>Při tsunami mi zemřela celá rodina, ujmul se mě sirotčinec a já už si na ten život zvykl. Vlastně si vůbec nedovedu představit, co dělat jiného.</a:t>
            </a:r>
          </a:p>
          <a:p>
            <a:r>
              <a:rPr lang="cs-CZ" dirty="0" smtClean="0"/>
              <a:t>Rozhodně se nechci v životě jen s ženou a dětma. Nechci žít jen pro svou rodinu, mám spoustu nápadů, jak pomoc ostatním, co jsou skutečně v nouzi.</a:t>
            </a:r>
          </a:p>
          <a:p>
            <a:endParaRPr lang="cs-CZ" dirty="0" smtClean="0">
              <a:solidFill>
                <a:schemeClr val="accent6"/>
              </a:solidFill>
            </a:endParaRPr>
          </a:p>
          <a:p>
            <a:endParaRPr lang="cs-CZ" b="1" dirty="0" smtClean="0"/>
          </a:p>
          <a:p>
            <a:pPr marL="0" indent="0">
              <a:buNone/>
            </a:pPr>
            <a:endParaRPr lang="cs-CZ" dirty="0" smtClean="0"/>
          </a:p>
        </p:txBody>
      </p:sp>
    </p:spTree>
    <p:extLst>
      <p:ext uri="{BB962C8B-B14F-4D97-AF65-F5344CB8AC3E}">
        <p14:creationId xmlns:p14="http://schemas.microsoft.com/office/powerpoint/2010/main" val="4156984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
            </a:r>
            <a:br>
              <a:rPr lang="cs-CZ" dirty="0" smtClean="0"/>
            </a:br>
            <a:r>
              <a:rPr lang="cs-CZ" dirty="0"/>
              <a:t/>
            </a:r>
            <a:br>
              <a:rPr lang="cs-CZ" dirty="0"/>
            </a:br>
            <a:r>
              <a:rPr lang="cs-CZ" dirty="0" smtClean="0"/>
              <a:t/>
            </a:r>
            <a:br>
              <a:rPr lang="cs-CZ" dirty="0" smtClean="0"/>
            </a:br>
            <a:r>
              <a:rPr lang="cs-CZ" dirty="0" smtClean="0"/>
              <a:t>Muž, který nesměřuje ke svobodě…ad. ZT</a:t>
            </a:r>
            <a:endParaRPr lang="cs-CZ" dirty="0"/>
          </a:p>
        </p:txBody>
      </p:sp>
      <p:sp>
        <p:nvSpPr>
          <p:cNvPr id="3" name="Zástupný symbol pro obsah 2"/>
          <p:cNvSpPr>
            <a:spLocks noGrp="1"/>
          </p:cNvSpPr>
          <p:nvPr>
            <p:ph sz="quarter" idx="1"/>
          </p:nvPr>
        </p:nvSpPr>
        <p:spPr/>
        <p:txBody>
          <a:bodyPr/>
          <a:lstStyle/>
          <a:p>
            <a:r>
              <a:rPr lang="cs-CZ" dirty="0"/>
              <a:t>S</a:t>
            </a:r>
            <a:r>
              <a:rPr lang="cs-CZ" dirty="0" smtClean="0"/>
              <a:t>oudce </a:t>
            </a:r>
            <a:r>
              <a:rPr lang="cs-CZ" dirty="0"/>
              <a:t>může tušit během </a:t>
            </a:r>
            <a:r>
              <a:rPr lang="cs-CZ" dirty="0" smtClean="0"/>
              <a:t>přelíčení na základě </a:t>
            </a:r>
            <a:r>
              <a:rPr lang="cs-CZ" dirty="0"/>
              <a:t> </a:t>
            </a:r>
            <a:r>
              <a:rPr lang="cs-CZ" dirty="0" smtClean="0"/>
              <a:t>důkazů, že pán nesměřuje ke svobodě, ale do </a:t>
            </a:r>
            <a:r>
              <a:rPr lang="cs-CZ" dirty="0"/>
              <a:t>vězení… </a:t>
            </a:r>
            <a:br>
              <a:rPr lang="cs-CZ" dirty="0"/>
            </a:br>
            <a:endParaRPr lang="cs-CZ" dirty="0"/>
          </a:p>
          <a:p>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2564904"/>
            <a:ext cx="5014635" cy="3348000"/>
          </a:xfrm>
          <a:prstGeom prst="rect">
            <a:avLst/>
          </a:prstGeom>
        </p:spPr>
      </p:pic>
    </p:spTree>
    <p:extLst>
      <p:ext uri="{BB962C8B-B14F-4D97-AF65-F5344CB8AC3E}">
        <p14:creationId xmlns:p14="http://schemas.microsoft.com/office/powerpoint/2010/main" val="1585818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effectLst>
                  <a:outerShdw blurRad="38100" dist="38100" dir="2700000" algn="tl">
                    <a:srgbClr val="000000">
                      <a:alpha val="43137"/>
                    </a:srgbClr>
                  </a:outerShdw>
                </a:effectLst>
              </a:rPr>
              <a:t>Jak religionista může vědět jestli někdo směřuje ke svobodě? </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sz="quarter" idx="1"/>
          </p:nvPr>
        </p:nvSpPr>
        <p:spPr/>
        <p:txBody>
          <a:bodyPr>
            <a:normAutofit lnSpcReduction="10000"/>
          </a:bodyPr>
          <a:lstStyle/>
          <a:p>
            <a:r>
              <a:rPr lang="cs-CZ" dirty="0" smtClean="0"/>
              <a:t>… Většina mnichů se pro samou angažovanost (…</a:t>
            </a:r>
            <a:r>
              <a:rPr lang="cs-CZ" i="1" dirty="0" smtClean="0"/>
              <a:t>pěstování betele a smích</a:t>
            </a:r>
            <a:r>
              <a:rPr lang="cs-CZ" dirty="0" smtClean="0"/>
              <a:t>) nedostane k samotnému tréninku vlastní mysli (</a:t>
            </a:r>
            <a:r>
              <a:rPr lang="cs-CZ" i="1" dirty="0" smtClean="0"/>
              <a:t>mysl má být trénována…úsilí</a:t>
            </a:r>
            <a:r>
              <a:rPr lang="cs-CZ" dirty="0"/>
              <a:t> </a:t>
            </a:r>
            <a:r>
              <a:rPr lang="cs-CZ" i="1" dirty="0" smtClean="0"/>
              <a:t>a to už je něco, co lze hodnotit, měřit</a:t>
            </a:r>
            <a:r>
              <a:rPr lang="cs-CZ" dirty="0" smtClean="0"/>
              <a:t>) , který primárně spočívá v její kontrole a čištění od patologických motivačních kořenů.  </a:t>
            </a:r>
          </a:p>
          <a:p>
            <a:r>
              <a:rPr lang="cs-CZ" dirty="0" smtClean="0"/>
              <a:t>Jsou to právě tyto nečistoty mysli, které živí strategie mysli, jenž v různých podobách </a:t>
            </a:r>
            <a:r>
              <a:rPr lang="cs-CZ" b="1" dirty="0" smtClean="0">
                <a:solidFill>
                  <a:schemeClr val="accent6"/>
                </a:solidFill>
                <a:effectLst>
                  <a:outerShdw blurRad="38100" dist="38100" dir="2700000" algn="tl">
                    <a:srgbClr val="000000">
                      <a:alpha val="43137"/>
                    </a:srgbClr>
                  </a:outerShdw>
                </a:effectLst>
              </a:rPr>
              <a:t>odvrací mnicha od jeho cesty ke svobodě</a:t>
            </a:r>
            <a:r>
              <a:rPr lang="cs-CZ" dirty="0" smtClean="0"/>
              <a:t>, ať již je to charita nebo politika.</a:t>
            </a:r>
          </a:p>
          <a:p>
            <a:pPr marL="0" indent="0">
              <a:buNone/>
            </a:pPr>
            <a:r>
              <a:rPr lang="cs-CZ" sz="3900" dirty="0"/>
              <a:t>T</a:t>
            </a:r>
            <a:r>
              <a:rPr lang="cs-CZ" sz="3900" dirty="0" smtClean="0"/>
              <a:t>akhle může uvažovat jakýkoliv jiný aktér než vědec či religionista. </a:t>
            </a:r>
          </a:p>
        </p:txBody>
      </p:sp>
    </p:spTree>
    <p:extLst>
      <p:ext uri="{BB962C8B-B14F-4D97-AF65-F5344CB8AC3E}">
        <p14:creationId xmlns:p14="http://schemas.microsoft.com/office/powerpoint/2010/main" val="3755860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1800" dirty="0" smtClean="0"/>
              <a:t/>
            </a:r>
            <a:br>
              <a:rPr lang="cs-CZ" sz="1800" dirty="0" smtClean="0"/>
            </a:br>
            <a:r>
              <a:rPr lang="cs-CZ" sz="1800" dirty="0" smtClean="0"/>
              <a:t/>
            </a:r>
            <a:br>
              <a:rPr lang="cs-CZ" sz="1800" dirty="0" smtClean="0"/>
            </a:br>
            <a:r>
              <a:rPr lang="cs-CZ" sz="1800" dirty="0"/>
              <a:t/>
            </a:r>
            <a:br>
              <a:rPr lang="cs-CZ" sz="1800" dirty="0"/>
            </a:br>
            <a:r>
              <a:rPr lang="cs-CZ" sz="1800" dirty="0" smtClean="0"/>
              <a:t/>
            </a:r>
            <a:br>
              <a:rPr lang="cs-CZ" sz="1800" dirty="0" smtClean="0"/>
            </a:br>
            <a:r>
              <a:rPr lang="cs-CZ" sz="1800" dirty="0"/>
              <a:t/>
            </a:r>
            <a:br>
              <a:rPr lang="cs-CZ" sz="1800" dirty="0"/>
            </a:br>
            <a:r>
              <a:rPr lang="cs-CZ" sz="1800" dirty="0" smtClean="0"/>
              <a:t/>
            </a:r>
            <a:br>
              <a:rPr lang="cs-CZ" sz="1800" dirty="0" smtClean="0"/>
            </a:br>
            <a:r>
              <a:rPr lang="cs-CZ" sz="1800" dirty="0"/>
              <a:t/>
            </a:r>
            <a:br>
              <a:rPr lang="cs-CZ" sz="1800" dirty="0"/>
            </a:br>
            <a:r>
              <a:rPr lang="cs-CZ" sz="1400" dirty="0" smtClean="0"/>
              <a:t>Konflikty existují i mezi buddhisty, vědec nemůže odhalit pravdu, viníky (není vyšetřovatel nebo soudce…),Jak se v tom vědec vyznat má? A hlavně, jak s tím má nakládat? Kritika, oprávněná obvinění, fámy, drby, pomluvy – to jsou všechno relevantní sociální skutečnosti.</a:t>
            </a:r>
            <a:br>
              <a:rPr lang="cs-CZ" sz="1400" dirty="0" smtClean="0"/>
            </a:br>
            <a:r>
              <a:rPr lang="cs-CZ" sz="1400" dirty="0" smtClean="0"/>
              <a:t>A pak je tu ještě etika výzkumu a vědcova osobní etika (něco zamlčovat, je vlastně lež…)</a:t>
            </a:r>
            <a:br>
              <a:rPr lang="cs-CZ" sz="1400" dirty="0" smtClean="0"/>
            </a:br>
            <a:r>
              <a:rPr lang="cs-CZ" sz="1400" dirty="0" smtClean="0"/>
              <a:t>Ten výzkum je hrozně těžký! </a:t>
            </a:r>
            <a:endParaRPr lang="cs-CZ" sz="1400" dirty="0"/>
          </a:p>
        </p:txBody>
      </p:sp>
      <p:sp>
        <p:nvSpPr>
          <p:cNvPr id="3" name="Zástupný symbol pro obsah 2"/>
          <p:cNvSpPr>
            <a:spLocks noGrp="1"/>
          </p:cNvSpPr>
          <p:nvPr>
            <p:ph sz="quarter" idx="1"/>
          </p:nvPr>
        </p:nvSpPr>
        <p:spPr/>
        <p:txBody>
          <a:bodyPr>
            <a:normAutofit fontScale="85000" lnSpcReduction="10000"/>
          </a:bodyPr>
          <a:lstStyle/>
          <a:p>
            <a:pPr marL="0" indent="0">
              <a:buNone/>
            </a:pPr>
            <a:r>
              <a:rPr lang="cs-CZ" dirty="0" smtClean="0"/>
              <a:t>„ Pluto a Saturn prohlašovali </a:t>
            </a:r>
            <a:r>
              <a:rPr lang="cs-CZ" dirty="0"/>
              <a:t>tuto lež navzdory tomu, že se tehdy již </a:t>
            </a:r>
            <a:r>
              <a:rPr lang="cs-CZ" dirty="0" err="1" smtClean="0"/>
              <a:t>Jupiterová</a:t>
            </a:r>
            <a:r>
              <a:rPr lang="cs-CZ" dirty="0" smtClean="0"/>
              <a:t> sama </a:t>
            </a:r>
            <a:r>
              <a:rPr lang="cs-CZ" dirty="0"/>
              <a:t>přiznala k tomu, že stahovala z internetu porno </a:t>
            </a:r>
            <a:r>
              <a:rPr lang="cs-CZ" dirty="0" err="1"/>
              <a:t>SeXena</a:t>
            </a:r>
            <a:r>
              <a:rPr lang="cs-CZ" dirty="0"/>
              <a:t> a že účet 18.000.- rupií za to dodatečně zaplatila z peněz, které jí daroval P</a:t>
            </a:r>
            <a:r>
              <a:rPr lang="cs-CZ" dirty="0" smtClean="0"/>
              <a:t>. Samec</a:t>
            </a:r>
            <a:r>
              <a:rPr lang="cs-CZ" dirty="0"/>
              <a:t>.</a:t>
            </a:r>
          </a:p>
          <a:p>
            <a:r>
              <a:rPr lang="cs-CZ" dirty="0"/>
              <a:t>2.) – dalších </a:t>
            </a:r>
            <a:r>
              <a:rPr lang="cs-CZ" dirty="0" smtClean="0"/>
              <a:t>lží Pluta a </a:t>
            </a:r>
            <a:r>
              <a:rPr lang="cs-CZ" dirty="0" err="1"/>
              <a:t>spol</a:t>
            </a:r>
            <a:r>
              <a:rPr lang="cs-CZ" dirty="0"/>
              <a:t> je příliš mnoho, je zbytečné je uvádět.</a:t>
            </a:r>
          </a:p>
          <a:p>
            <a:r>
              <a:rPr lang="cs-CZ" b="1" dirty="0"/>
              <a:t>C. záměrně podváděli,</a:t>
            </a:r>
            <a:endParaRPr lang="cs-CZ" dirty="0"/>
          </a:p>
          <a:p>
            <a:r>
              <a:rPr lang="cs-CZ" dirty="0"/>
              <a:t>1.) když tvrdili, že mají na Srí Lance jakéhosi nového učitele (nikdo je ve skutečnosti nic nechtěl učit – a nic se také nenaučili).</a:t>
            </a:r>
          </a:p>
          <a:p>
            <a:r>
              <a:rPr lang="cs-CZ" dirty="0"/>
              <a:t>2.) když zneužívali vědění o konfliktních osobách (</a:t>
            </a:r>
            <a:r>
              <a:rPr lang="cs-CZ" dirty="0" err="1"/>
              <a:t>Danish</a:t>
            </a:r>
            <a:r>
              <a:rPr lang="cs-CZ" dirty="0"/>
              <a:t> </a:t>
            </a:r>
            <a:r>
              <a:rPr lang="cs-CZ" dirty="0" err="1"/>
              <a:t>Mettavihari</a:t>
            </a:r>
            <a:r>
              <a:rPr lang="cs-CZ" dirty="0"/>
              <a:t>, </a:t>
            </a:r>
            <a:r>
              <a:rPr lang="cs-CZ" dirty="0" err="1"/>
              <a:t>Trinko</a:t>
            </a:r>
            <a:r>
              <a:rPr lang="cs-CZ" dirty="0"/>
              <a:t> </a:t>
            </a:r>
            <a:r>
              <a:rPr lang="cs-CZ" dirty="0" err="1"/>
              <a:t>Ananda</a:t>
            </a:r>
            <a:r>
              <a:rPr lang="cs-CZ" dirty="0"/>
              <a:t>), které v minulosti obtěžovaly naše mladé mnichy. </a:t>
            </a:r>
            <a:endParaRPr lang="cs-CZ" dirty="0" smtClean="0"/>
          </a:p>
          <a:p>
            <a:r>
              <a:rPr lang="cs-CZ" dirty="0" smtClean="0"/>
              <a:t>Vyhledali </a:t>
            </a:r>
            <a:r>
              <a:rPr lang="cs-CZ" dirty="0"/>
              <a:t>tyto darebáky a spolčili se s nimi pro účely poškozování </a:t>
            </a:r>
            <a:r>
              <a:rPr lang="cs-CZ" dirty="0" err="1"/>
              <a:t>Áyukusaly</a:t>
            </a:r>
            <a:r>
              <a:rPr lang="cs-CZ" dirty="0"/>
              <a:t>. V Česku je dokonce vydávali za jakési „představitele“ srílanského Buddhismu. „http://ayurama.eu/</a:t>
            </a:r>
            <a:r>
              <a:rPr lang="cs-CZ" dirty="0" err="1"/>
              <a:t>dhamma</a:t>
            </a:r>
            <a:r>
              <a:rPr lang="cs-CZ" dirty="0"/>
              <a:t>/darebaci.htm</a:t>
            </a:r>
          </a:p>
          <a:p>
            <a:endParaRPr lang="cs-CZ" dirty="0"/>
          </a:p>
          <a:p>
            <a:endParaRPr lang="cs-CZ" dirty="0"/>
          </a:p>
        </p:txBody>
      </p:sp>
    </p:spTree>
    <p:extLst>
      <p:ext uri="{BB962C8B-B14F-4D97-AF65-F5344CB8AC3E}">
        <p14:creationId xmlns:p14="http://schemas.microsoft.com/office/powerpoint/2010/main" val="3823157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smtClean="0"/>
              <a:t>Šrí</a:t>
            </a:r>
            <a:r>
              <a:rPr lang="cs-CZ" dirty="0" smtClean="0"/>
              <a:t> Lanka: buddhistický ostrov?</a:t>
            </a:r>
            <a:endParaRPr lang="cs-CZ" dirty="0"/>
          </a:p>
        </p:txBody>
      </p:sp>
      <p:sp>
        <p:nvSpPr>
          <p:cNvPr id="3" name="Zástupný symbol pro text 2"/>
          <p:cNvSpPr>
            <a:spLocks noGrp="1"/>
          </p:cNvSpPr>
          <p:nvPr>
            <p:ph type="body" idx="1"/>
          </p:nvPr>
        </p:nvSpPr>
        <p:spPr/>
        <p:txBody>
          <a:bodyPr>
            <a:normAutofit/>
          </a:bodyPr>
          <a:lstStyle/>
          <a:p>
            <a:pPr algn="ctr"/>
            <a:endParaRPr lang="cs-CZ" b="1" dirty="0" smtClean="0">
              <a:solidFill>
                <a:schemeClr val="accent6"/>
              </a:solidFill>
            </a:endParaRPr>
          </a:p>
          <a:p>
            <a:pPr algn="ctr"/>
            <a:r>
              <a:rPr lang="cs-CZ" sz="3200" b="1" dirty="0" smtClean="0">
                <a:solidFill>
                  <a:schemeClr val="accent6"/>
                </a:solidFill>
              </a:rPr>
              <a:t>Náboženská a etnická situace na </a:t>
            </a:r>
            <a:r>
              <a:rPr lang="cs-CZ" sz="3200" b="1" dirty="0" err="1" smtClean="0">
                <a:solidFill>
                  <a:schemeClr val="accent6"/>
                </a:solidFill>
              </a:rPr>
              <a:t>Šrí</a:t>
            </a:r>
            <a:r>
              <a:rPr lang="cs-CZ" sz="3200" b="1" dirty="0" smtClean="0">
                <a:solidFill>
                  <a:schemeClr val="accent6"/>
                </a:solidFill>
              </a:rPr>
              <a:t> Lance </a:t>
            </a:r>
          </a:p>
          <a:p>
            <a:endParaRPr lang="cs-CZ" sz="3200" dirty="0"/>
          </a:p>
        </p:txBody>
      </p:sp>
    </p:spTree>
    <p:extLst>
      <p:ext uri="{BB962C8B-B14F-4D97-AF65-F5344CB8AC3E}">
        <p14:creationId xmlns:p14="http://schemas.microsoft.com/office/powerpoint/2010/main" val="6222107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chemeClr val="accent6"/>
                </a:solidFill>
              </a:rPr>
              <a:t>Ceylon – „ostrov lidí ze lví krve “ </a:t>
            </a:r>
            <a:endParaRPr lang="cs-CZ" b="1" dirty="0">
              <a:solidFill>
                <a:schemeClr val="accent6"/>
              </a:solidFill>
            </a:endParaRPr>
          </a:p>
        </p:txBody>
      </p:sp>
      <p:sp>
        <p:nvSpPr>
          <p:cNvPr id="3" name="Zástupný symbol pro text 2"/>
          <p:cNvSpPr>
            <a:spLocks noGrp="1"/>
          </p:cNvSpPr>
          <p:nvPr>
            <p:ph type="body" sz="half" idx="2"/>
          </p:nvPr>
        </p:nvSpPr>
        <p:spPr/>
        <p:txBody>
          <a:bodyPr>
            <a:noAutofit/>
          </a:bodyPr>
          <a:lstStyle/>
          <a:p>
            <a:r>
              <a:rPr lang="cs-CZ" sz="2000" b="1" dirty="0" smtClean="0"/>
              <a:t>Z </a:t>
            </a:r>
            <a:r>
              <a:rPr lang="cs-CZ" sz="2000" b="1" dirty="0" err="1" smtClean="0"/>
              <a:t>pálijské</a:t>
            </a:r>
            <a:r>
              <a:rPr lang="cs-CZ" sz="2000" b="1" dirty="0" smtClean="0"/>
              <a:t> </a:t>
            </a:r>
            <a:r>
              <a:rPr lang="cs-CZ" sz="2000" b="1" dirty="0" err="1"/>
              <a:t>Síhala-dípa</a:t>
            </a:r>
            <a:r>
              <a:rPr lang="cs-CZ" sz="2000" b="1" dirty="0"/>
              <a:t> (ostrov Sinhálců</a:t>
            </a:r>
            <a:r>
              <a:rPr lang="cs-CZ" sz="2000" b="1" dirty="0" smtClean="0"/>
              <a:t>), </a:t>
            </a:r>
            <a:r>
              <a:rPr lang="cs-CZ" sz="2000" i="1" dirty="0" err="1" smtClean="0"/>
              <a:t>sinha</a:t>
            </a:r>
            <a:r>
              <a:rPr lang="cs-CZ" sz="2000" dirty="0" smtClean="0"/>
              <a:t> </a:t>
            </a:r>
            <a:r>
              <a:rPr lang="cs-CZ" sz="2000" dirty="0"/>
              <a:t>znamená v sanskrtu „lev“</a:t>
            </a:r>
            <a:endParaRPr lang="cs-CZ" sz="2000" b="1" dirty="0"/>
          </a:p>
          <a:p>
            <a:endParaRPr lang="cs-CZ" sz="2000" b="1" dirty="0"/>
          </a:p>
        </p:txBody>
      </p:sp>
      <p:pic>
        <p:nvPicPr>
          <p:cNvPr id="5" name="Picture 2" descr="http://upload.wikimedia.org/wikipedia/commons/thumb/1/11/Flag_of_Sri_Lanka.svg/1024px-Flag_of_Sri_Lanka.svg.pn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884" r="884"/>
          <a:stretch>
            <a:fillRect/>
          </a:stretch>
        </p:blipFill>
        <p:spPr bwMode="auto">
          <a:xfrm>
            <a:off x="539552" y="404664"/>
            <a:ext cx="7992886" cy="406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307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Slova a věci… (M. </a:t>
            </a:r>
            <a:r>
              <a:rPr lang="cs-CZ" dirty="0" err="1" smtClean="0"/>
              <a:t>Foucault</a:t>
            </a:r>
            <a:r>
              <a:rPr lang="cs-CZ" dirty="0" smtClean="0"/>
              <a:t>)</a:t>
            </a:r>
            <a:endParaRPr lang="cs-CZ" dirty="0"/>
          </a:p>
        </p:txBody>
      </p:sp>
      <p:sp>
        <p:nvSpPr>
          <p:cNvPr id="3" name="Zástupný symbol pro text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339431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Šrí</a:t>
            </a:r>
            <a:r>
              <a:rPr lang="cs-CZ" dirty="0" smtClean="0"/>
              <a:t> Lanka – zářivá země (od 1972)</a:t>
            </a:r>
            <a:endParaRPr lang="cs-CZ" dirty="0"/>
          </a:p>
        </p:txBody>
      </p:sp>
      <p:sp>
        <p:nvSpPr>
          <p:cNvPr id="3" name="Zástupný symbol pro text 2"/>
          <p:cNvSpPr>
            <a:spLocks noGrp="1"/>
          </p:cNvSpPr>
          <p:nvPr>
            <p:ph type="body" sz="half" idx="2"/>
          </p:nvPr>
        </p:nvSpPr>
        <p:spPr/>
        <p:txBody>
          <a:bodyPr>
            <a:noAutofit/>
          </a:bodyPr>
          <a:lstStyle/>
          <a:p>
            <a:r>
              <a:rPr lang="cs-CZ" sz="1400" b="1" dirty="0" smtClean="0"/>
              <a:t>Původ názvu v </a:t>
            </a:r>
            <a:r>
              <a:rPr lang="cs-CZ" sz="1400" b="1" dirty="0" err="1" smtClean="0"/>
              <a:t>sánskrtském</a:t>
            </a:r>
            <a:r>
              <a:rPr lang="cs-CZ" sz="1400" b="1" dirty="0" smtClean="0"/>
              <a:t> </a:t>
            </a:r>
            <a:r>
              <a:rPr lang="cs-CZ" sz="1400" b="1" dirty="0" err="1" smtClean="0"/>
              <a:t>l</a:t>
            </a:r>
            <a:r>
              <a:rPr lang="cs-CZ" sz="1400" i="1" dirty="0" err="1" smtClean="0"/>
              <a:t>aṃkā</a:t>
            </a:r>
            <a:r>
              <a:rPr lang="cs-CZ" sz="1400" b="1" dirty="0"/>
              <a:t>  </a:t>
            </a:r>
            <a:r>
              <a:rPr lang="cs-CZ" sz="1400" b="1" dirty="0" smtClean="0"/>
              <a:t>v eposu </a:t>
            </a:r>
            <a:r>
              <a:rPr lang="cs-CZ" sz="1400" b="1" dirty="0" err="1" smtClean="0"/>
              <a:t>Ramajána</a:t>
            </a:r>
            <a:r>
              <a:rPr lang="cs-CZ" sz="1400" b="1" dirty="0" smtClean="0"/>
              <a:t>.  Příběh prince Rámy z království </a:t>
            </a:r>
            <a:r>
              <a:rPr lang="cs-CZ" sz="1400" b="1" dirty="0" err="1" smtClean="0"/>
              <a:t>Ajódhjá</a:t>
            </a:r>
            <a:r>
              <a:rPr lang="cs-CZ" sz="1400" b="1" dirty="0" smtClean="0"/>
              <a:t>, jehož ženu Sítu unesl démon </a:t>
            </a:r>
            <a:r>
              <a:rPr lang="cs-CZ" sz="1400" b="1" dirty="0" err="1" smtClean="0"/>
              <a:t>Rávana</a:t>
            </a:r>
            <a:r>
              <a:rPr lang="cs-CZ" sz="1400" b="1" dirty="0" smtClean="0"/>
              <a:t> do svého království na Lance. </a:t>
            </a:r>
            <a:endParaRPr lang="cs-CZ" sz="1400" b="1" dirty="0"/>
          </a:p>
        </p:txBody>
      </p:sp>
      <p:pic>
        <p:nvPicPr>
          <p:cNvPr id="7" name="Picture 2" descr="http://upload.wikimedia.org/wikipedia/commons/thumb/5/5f/Emblem_of_Sri_Lanka.svg/425px-Emblem_of_Sri_Lanka.svg.pn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32063" b="3206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9487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Koho nese </a:t>
            </a:r>
            <a:r>
              <a:rPr lang="cs-CZ" dirty="0" err="1" smtClean="0"/>
              <a:t>Nandim</a:t>
            </a:r>
            <a:r>
              <a:rPr lang="cs-CZ" dirty="0" smtClean="0"/>
              <a:t>? </a:t>
            </a:r>
            <a:endParaRPr lang="cs-CZ" dirty="0"/>
          </a:p>
        </p:txBody>
      </p:sp>
      <p:sp>
        <p:nvSpPr>
          <p:cNvPr id="3" name="Zástupný symbol pro obsah 2"/>
          <p:cNvSpPr>
            <a:spLocks noGrp="1"/>
          </p:cNvSpPr>
          <p:nvPr>
            <p:ph sz="quarter" idx="1"/>
          </p:nvPr>
        </p:nvSpPr>
        <p:spPr/>
        <p:txBody>
          <a:bodyPr/>
          <a:lstStyle/>
          <a:p>
            <a:endParaRPr lang="cs-CZ" dirty="0" smtClean="0"/>
          </a:p>
          <a:p>
            <a:r>
              <a:rPr lang="cs-CZ" dirty="0" smtClean="0"/>
              <a:t>„Tradiční kultura </a:t>
            </a:r>
            <a:r>
              <a:rPr lang="cs-CZ" dirty="0" err="1" smtClean="0"/>
              <a:t>Šrí</a:t>
            </a:r>
            <a:r>
              <a:rPr lang="cs-CZ" dirty="0" smtClean="0"/>
              <a:t> Lanky je již 2300 let nesena Buddhovým učením v jeho nejstarší podobě nazývané Theraváda…“</a:t>
            </a:r>
          </a:p>
          <a:p>
            <a:endParaRPr lang="cs-CZ" dirty="0"/>
          </a:p>
          <a:p>
            <a:endParaRPr lang="cs-CZ" dirty="0"/>
          </a:p>
        </p:txBody>
      </p:sp>
      <p:pic>
        <p:nvPicPr>
          <p:cNvPr id="4" name="Zástupný symbol pro obsah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2924944"/>
            <a:ext cx="5616000" cy="3744000"/>
          </a:xfrm>
          <a:prstGeom prst="rect">
            <a:avLst/>
          </a:prstGeom>
        </p:spPr>
      </p:pic>
    </p:spTree>
    <p:extLst>
      <p:ext uri="{BB962C8B-B14F-4D97-AF65-F5344CB8AC3E}">
        <p14:creationId xmlns:p14="http://schemas.microsoft.com/office/powerpoint/2010/main" val="1684675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4" name="Zástupný symbol pro obsah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51520" y="404664"/>
            <a:ext cx="3657600" cy="4857752"/>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7462" y="250629"/>
            <a:ext cx="2133600" cy="2857500"/>
          </a:xfrm>
          <a:prstGeom prst="rect">
            <a:avLst/>
          </a:prstGeom>
        </p:spPr>
      </p:pic>
      <p:pic>
        <p:nvPicPr>
          <p:cNvPr id="2050" name="Picture 2" descr="http://upload.wikimedia.org/wikipedia/commons/thumb/3/3a/Bodhisattva_Avalokitesvara-BMA.jpg/170px-Bodhisattva_Avalokitesvara-BMA.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3886" y="3068960"/>
            <a:ext cx="2428875" cy="3228975"/>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6228184" y="260648"/>
            <a:ext cx="2520280" cy="2554545"/>
          </a:xfrm>
          <a:prstGeom prst="rect">
            <a:avLst/>
          </a:prstGeom>
          <a:noFill/>
        </p:spPr>
        <p:txBody>
          <a:bodyPr wrap="square" rtlCol="0">
            <a:spAutoFit/>
          </a:bodyPr>
          <a:lstStyle/>
          <a:p>
            <a:r>
              <a:rPr lang="cs-CZ" sz="4000" dirty="0" smtClean="0">
                <a:solidFill>
                  <a:schemeClr val="accent6"/>
                </a:solidFill>
              </a:rPr>
              <a:t>FA-SIEN:</a:t>
            </a:r>
          </a:p>
          <a:p>
            <a:r>
              <a:rPr lang="cs-CZ" sz="4000" dirty="0" smtClean="0">
                <a:solidFill>
                  <a:schemeClr val="accent6"/>
                </a:solidFill>
              </a:rPr>
              <a:t>Zápisky z </a:t>
            </a:r>
            <a:r>
              <a:rPr lang="cs-CZ" sz="4000" dirty="0" err="1" smtClean="0">
                <a:solidFill>
                  <a:schemeClr val="accent6"/>
                </a:solidFill>
              </a:rPr>
              <a:t>buddhistic</a:t>
            </a:r>
            <a:r>
              <a:rPr lang="cs-CZ" sz="4000" dirty="0" smtClean="0">
                <a:solidFill>
                  <a:schemeClr val="accent6"/>
                </a:solidFill>
              </a:rPr>
              <a:t>-</a:t>
            </a:r>
          </a:p>
          <a:p>
            <a:r>
              <a:rPr lang="cs-CZ" sz="4000" dirty="0" err="1" smtClean="0">
                <a:solidFill>
                  <a:schemeClr val="accent6"/>
                </a:solidFill>
              </a:rPr>
              <a:t>kých</a:t>
            </a:r>
            <a:r>
              <a:rPr lang="cs-CZ" sz="4000" dirty="0" smtClean="0">
                <a:solidFill>
                  <a:schemeClr val="accent6"/>
                </a:solidFill>
              </a:rPr>
              <a:t> zemí</a:t>
            </a:r>
            <a:endParaRPr lang="cs-CZ" sz="4000" dirty="0">
              <a:solidFill>
                <a:schemeClr val="accent6"/>
              </a:solidFill>
            </a:endParaRPr>
          </a:p>
        </p:txBody>
      </p:sp>
      <p:pic>
        <p:nvPicPr>
          <p:cNvPr id="2052" name="Picture 4" descr="http://upload.wikimedia.org/wikipedia/commons/thumb/8/8e/British_Museum_Asia_45_%28cropped%29.jpg/640px-British_Museum_Asia_45_%28cropped%2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30749" y="3108129"/>
            <a:ext cx="2590800" cy="344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851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Posvátná hora </a:t>
            </a:r>
            <a:r>
              <a:rPr lang="cs-CZ" dirty="0" err="1" smtClean="0"/>
              <a:t>Šrí</a:t>
            </a:r>
            <a:r>
              <a:rPr lang="cs-CZ" dirty="0" smtClean="0"/>
              <a:t> </a:t>
            </a:r>
            <a:r>
              <a:rPr lang="cs-CZ" dirty="0" err="1" smtClean="0"/>
              <a:t>Pada</a:t>
            </a:r>
            <a:endParaRPr lang="cs-CZ" dirty="0"/>
          </a:p>
        </p:txBody>
      </p:sp>
      <p:sp>
        <p:nvSpPr>
          <p:cNvPr id="3" name="Zástupný symbol pro text 2"/>
          <p:cNvSpPr>
            <a:spLocks noGrp="1"/>
          </p:cNvSpPr>
          <p:nvPr>
            <p:ph type="body" idx="2"/>
          </p:nvPr>
        </p:nvSpPr>
        <p:spPr/>
        <p:txBody>
          <a:bodyPr/>
          <a:lstStyle/>
          <a:p>
            <a:r>
              <a:rPr lang="cs-CZ" dirty="0" smtClean="0">
                <a:solidFill>
                  <a:schemeClr val="accent6"/>
                </a:solidFill>
              </a:rPr>
              <a:t>Otisk levého </a:t>
            </a:r>
            <a:r>
              <a:rPr lang="cs-CZ" b="1" dirty="0" smtClean="0">
                <a:solidFill>
                  <a:schemeClr val="accent6"/>
                </a:solidFill>
              </a:rPr>
              <a:t>Buddhova </a:t>
            </a:r>
            <a:r>
              <a:rPr lang="cs-CZ" dirty="0" smtClean="0">
                <a:solidFill>
                  <a:schemeClr val="accent6"/>
                </a:solidFill>
              </a:rPr>
              <a:t>chodidla.</a:t>
            </a:r>
          </a:p>
          <a:p>
            <a:r>
              <a:rPr lang="cs-CZ" dirty="0" smtClean="0">
                <a:solidFill>
                  <a:schemeClr val="accent6"/>
                </a:solidFill>
              </a:rPr>
              <a:t>Nebo levého </a:t>
            </a:r>
            <a:r>
              <a:rPr lang="cs-CZ" b="1" dirty="0" smtClean="0">
                <a:solidFill>
                  <a:schemeClr val="accent6"/>
                </a:solidFill>
              </a:rPr>
              <a:t>Adamova </a:t>
            </a:r>
            <a:r>
              <a:rPr lang="cs-CZ" dirty="0" smtClean="0">
                <a:solidFill>
                  <a:schemeClr val="accent6"/>
                </a:solidFill>
              </a:rPr>
              <a:t>chodidla…</a:t>
            </a:r>
          </a:p>
          <a:p>
            <a:r>
              <a:rPr lang="cs-CZ" dirty="0" smtClean="0">
                <a:solidFill>
                  <a:schemeClr val="accent6"/>
                </a:solidFill>
              </a:rPr>
              <a:t>(muslimové, křesťané..)</a:t>
            </a:r>
          </a:p>
          <a:p>
            <a:r>
              <a:rPr lang="cs-CZ" dirty="0" smtClean="0">
                <a:solidFill>
                  <a:schemeClr val="accent6"/>
                </a:solidFill>
              </a:rPr>
              <a:t>Nebo levého</a:t>
            </a:r>
            <a:r>
              <a:rPr lang="cs-CZ" b="1" dirty="0" smtClean="0">
                <a:solidFill>
                  <a:schemeClr val="accent6"/>
                </a:solidFill>
              </a:rPr>
              <a:t> Šivova </a:t>
            </a:r>
            <a:r>
              <a:rPr lang="cs-CZ" b="1" i="1" dirty="0" smtClean="0">
                <a:solidFill>
                  <a:schemeClr val="accent6"/>
                </a:solidFill>
              </a:rPr>
              <a:t>chodidla…</a:t>
            </a:r>
          </a:p>
          <a:p>
            <a:endParaRPr lang="cs-CZ" b="1" dirty="0" smtClean="0">
              <a:solidFill>
                <a:schemeClr val="accent6"/>
              </a:solidFill>
            </a:endParaRPr>
          </a:p>
          <a:p>
            <a:endParaRPr lang="cs-CZ" dirty="0"/>
          </a:p>
        </p:txBody>
      </p:sp>
      <p:pic>
        <p:nvPicPr>
          <p:cNvPr id="5" name="Zástupný symbol pro obsah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971800" y="1944291"/>
            <a:ext cx="5715000" cy="3807618"/>
          </a:xfrm>
        </p:spPr>
      </p:pic>
    </p:spTree>
    <p:extLst>
      <p:ext uri="{BB962C8B-B14F-4D97-AF65-F5344CB8AC3E}">
        <p14:creationId xmlns:p14="http://schemas.microsoft.com/office/powerpoint/2010/main" val="710162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Etnická situace</a:t>
            </a:r>
            <a:endParaRPr lang="cs-CZ" dirty="0"/>
          </a:p>
        </p:txBody>
      </p:sp>
      <p:sp>
        <p:nvSpPr>
          <p:cNvPr id="3" name="Zástupný symbol pro obsah 2"/>
          <p:cNvSpPr>
            <a:spLocks noGrp="1"/>
          </p:cNvSpPr>
          <p:nvPr>
            <p:ph sz="quarter" idx="1"/>
          </p:nvPr>
        </p:nvSpPr>
        <p:spPr/>
        <p:txBody>
          <a:bodyPr>
            <a:normAutofit lnSpcReduction="10000"/>
          </a:bodyPr>
          <a:lstStyle/>
          <a:p>
            <a:r>
              <a:rPr lang="cs-CZ" dirty="0"/>
              <a:t>70 % </a:t>
            </a:r>
            <a:r>
              <a:rPr lang="cs-CZ" b="1" dirty="0">
                <a:solidFill>
                  <a:schemeClr val="accent1"/>
                </a:solidFill>
              </a:rPr>
              <a:t>Sinhálci</a:t>
            </a:r>
            <a:r>
              <a:rPr lang="cs-CZ" dirty="0"/>
              <a:t> (převážně buddhisté), 15 % </a:t>
            </a:r>
            <a:r>
              <a:rPr lang="cs-CZ" b="1" dirty="0">
                <a:solidFill>
                  <a:schemeClr val="accent1"/>
                </a:solidFill>
              </a:rPr>
              <a:t>Tamilové </a:t>
            </a:r>
            <a:r>
              <a:rPr lang="cs-CZ" dirty="0"/>
              <a:t>(hlavně hinduisté), po 7–9 procentech </a:t>
            </a:r>
            <a:r>
              <a:rPr lang="cs-CZ" b="1" dirty="0">
                <a:solidFill>
                  <a:schemeClr val="accent1"/>
                </a:solidFill>
              </a:rPr>
              <a:t>muslimové </a:t>
            </a:r>
            <a:r>
              <a:rPr lang="cs-CZ" dirty="0"/>
              <a:t>a </a:t>
            </a:r>
            <a:r>
              <a:rPr lang="cs-CZ" b="1" dirty="0">
                <a:solidFill>
                  <a:schemeClr val="accent1"/>
                </a:solidFill>
              </a:rPr>
              <a:t>křesťané</a:t>
            </a:r>
            <a:r>
              <a:rPr lang="cs-CZ" dirty="0"/>
              <a:t>. </a:t>
            </a:r>
            <a:endParaRPr lang="cs-CZ" dirty="0" smtClean="0"/>
          </a:p>
          <a:p>
            <a:r>
              <a:rPr lang="cs-CZ" dirty="0" smtClean="0"/>
              <a:t>Buddhismus zaujímá výhradní postavení ( </a:t>
            </a:r>
            <a:r>
              <a:rPr lang="cs-CZ" dirty="0"/>
              <a:t>ústavního prohlášení z roku </a:t>
            </a:r>
            <a:r>
              <a:rPr lang="cs-CZ" dirty="0" smtClean="0"/>
              <a:t>1972).</a:t>
            </a:r>
          </a:p>
          <a:p>
            <a:r>
              <a:rPr lang="cs-CZ" dirty="0" smtClean="0"/>
              <a:t>Povinností státu  je chránit, podporovat a rozvíjet buddhismus. </a:t>
            </a:r>
          </a:p>
          <a:p>
            <a:r>
              <a:rPr lang="cs-CZ" dirty="0" smtClean="0"/>
              <a:t>Konflikt </a:t>
            </a:r>
            <a:r>
              <a:rPr lang="cs-CZ" dirty="0"/>
              <a:t>mezi sinhálskou většinou a tamilskou </a:t>
            </a:r>
            <a:r>
              <a:rPr lang="cs-CZ" dirty="0" smtClean="0"/>
              <a:t>menšinou. </a:t>
            </a:r>
          </a:p>
          <a:p>
            <a:r>
              <a:rPr lang="cs-CZ" dirty="0" smtClean="0"/>
              <a:t>Od roku 1983</a:t>
            </a:r>
            <a:r>
              <a:rPr lang="cs-CZ" dirty="0"/>
              <a:t> </a:t>
            </a:r>
            <a:r>
              <a:rPr lang="cs-CZ" dirty="0" smtClean="0"/>
              <a:t>občanská válka (26 let nepokojů) </a:t>
            </a:r>
          </a:p>
          <a:p>
            <a:r>
              <a:rPr lang="cs-CZ" dirty="0" smtClean="0"/>
              <a:t>2001 – 2006, 2009 „klid“, uprchlické tábory</a:t>
            </a:r>
            <a:r>
              <a:rPr lang="cs-CZ" dirty="0"/>
              <a:t>…. </a:t>
            </a:r>
            <a:endParaRPr lang="cs-CZ" dirty="0" smtClean="0"/>
          </a:p>
          <a:p>
            <a:r>
              <a:rPr lang="cs-CZ" dirty="0" smtClean="0"/>
              <a:t>2004 </a:t>
            </a:r>
            <a:r>
              <a:rPr lang="cs-CZ" dirty="0"/>
              <a:t>tsunami (31 tisíc obětí, sirotci)</a:t>
            </a:r>
          </a:p>
          <a:p>
            <a:endParaRPr lang="cs-CZ" dirty="0"/>
          </a:p>
        </p:txBody>
      </p:sp>
    </p:spTree>
    <p:extLst>
      <p:ext uri="{BB962C8B-B14F-4D97-AF65-F5344CB8AC3E}">
        <p14:creationId xmlns:p14="http://schemas.microsoft.com/office/powerpoint/2010/main" val="1481984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Sinhálci</a:t>
            </a:r>
            <a:endParaRPr lang="cs-CZ" dirty="0"/>
          </a:p>
        </p:txBody>
      </p:sp>
      <p:sp>
        <p:nvSpPr>
          <p:cNvPr id="3" name="Zástupný symbol pro text 2"/>
          <p:cNvSpPr>
            <a:spLocks noGrp="1"/>
          </p:cNvSpPr>
          <p:nvPr>
            <p:ph type="body" sz="half" idx="2"/>
          </p:nvPr>
        </p:nvSpPr>
        <p:spPr>
          <a:xfrm>
            <a:off x="899592" y="5733256"/>
            <a:ext cx="7315200" cy="685800"/>
          </a:xfrm>
        </p:spPr>
        <p:txBody>
          <a:bodyPr>
            <a:normAutofit/>
          </a:bodyPr>
          <a:lstStyle/>
          <a:p>
            <a:r>
              <a:rPr lang="cs-CZ" dirty="0" err="1" smtClean="0"/>
              <a:t>Indoárijský</a:t>
            </a:r>
            <a:r>
              <a:rPr lang="cs-CZ" dirty="0" smtClean="0"/>
              <a:t> původ, SV Indie. hinduismus, kastovní systém</a:t>
            </a:r>
            <a:endParaRPr lang="cs-CZ" dirty="0"/>
          </a:p>
        </p:txBody>
      </p:sp>
      <p:pic>
        <p:nvPicPr>
          <p:cNvPr id="5" name="Zástupný symbol pro obrázek 4"/>
          <p:cNvPicPr>
            <a:picLocks noGrp="1" noChangeAspect="1"/>
          </p:cNvPicPr>
          <p:nvPr>
            <p:ph type="pic" idx="1"/>
          </p:nvPr>
        </p:nvPicPr>
        <p:blipFill>
          <a:blip r:embed="rId2">
            <a:extLst>
              <a:ext uri="{28A0092B-C50C-407E-A947-70E740481C1C}">
                <a14:useLocalDpi xmlns:a14="http://schemas.microsoft.com/office/drawing/2010/main" val="0"/>
              </a:ext>
            </a:extLst>
          </a:blip>
          <a:srcRect t="12116" b="12116"/>
          <a:stretch>
            <a:fillRect/>
          </a:stretch>
        </p:blipFill>
        <p:spPr/>
      </p:pic>
    </p:spTree>
    <p:extLst>
      <p:ext uri="{BB962C8B-B14F-4D97-AF65-F5344CB8AC3E}">
        <p14:creationId xmlns:p14="http://schemas.microsoft.com/office/powerpoint/2010/main" val="25216657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Sinhálci</a:t>
            </a:r>
            <a:endParaRPr lang="cs-CZ" dirty="0"/>
          </a:p>
        </p:txBody>
      </p:sp>
      <p:sp>
        <p:nvSpPr>
          <p:cNvPr id="3" name="Zástupný symbol pro text 2"/>
          <p:cNvSpPr>
            <a:spLocks noGrp="1"/>
          </p:cNvSpPr>
          <p:nvPr>
            <p:ph type="body" idx="2"/>
          </p:nvPr>
        </p:nvSpPr>
        <p:spPr>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lstStyle/>
          <a:p>
            <a:r>
              <a:rPr lang="cs-CZ" b="1" dirty="0" smtClean="0"/>
              <a:t>Kroniky:</a:t>
            </a:r>
          </a:p>
          <a:p>
            <a:r>
              <a:rPr lang="cs-CZ" b="1" dirty="0" err="1" smtClean="0">
                <a:solidFill>
                  <a:schemeClr val="accent6"/>
                </a:solidFill>
              </a:rPr>
              <a:t>Dipavamsa</a:t>
            </a:r>
            <a:r>
              <a:rPr lang="cs-CZ" dirty="0" smtClean="0"/>
              <a:t> (4. st. </a:t>
            </a:r>
            <a:r>
              <a:rPr lang="cs-CZ" dirty="0" err="1" smtClean="0"/>
              <a:t>nl</a:t>
            </a:r>
            <a:r>
              <a:rPr lang="cs-CZ" dirty="0" smtClean="0"/>
              <a:t>.)</a:t>
            </a:r>
          </a:p>
          <a:p>
            <a:r>
              <a:rPr lang="cs-CZ" b="1" dirty="0" err="1" smtClean="0">
                <a:solidFill>
                  <a:schemeClr val="accent6"/>
                </a:solidFill>
              </a:rPr>
              <a:t>Mahavamsa</a:t>
            </a:r>
            <a:r>
              <a:rPr lang="cs-CZ" b="1" dirty="0" smtClean="0">
                <a:solidFill>
                  <a:schemeClr val="accent6"/>
                </a:solidFill>
              </a:rPr>
              <a:t> </a:t>
            </a:r>
            <a:r>
              <a:rPr lang="cs-CZ" dirty="0" smtClean="0"/>
              <a:t>(5. st. </a:t>
            </a:r>
            <a:r>
              <a:rPr lang="cs-CZ" dirty="0" err="1" smtClean="0"/>
              <a:t>Nl</a:t>
            </a:r>
            <a:r>
              <a:rPr lang="cs-CZ" dirty="0" smtClean="0"/>
              <a:t>)</a:t>
            </a:r>
            <a:endParaRPr lang="cs-CZ" dirty="0"/>
          </a:p>
        </p:txBody>
      </p:sp>
      <p:sp>
        <p:nvSpPr>
          <p:cNvPr id="4" name="Zástupný symbol pro obsah 3"/>
          <p:cNvSpPr>
            <a:spLocks noGrp="1"/>
          </p:cNvSpPr>
          <p:nvPr>
            <p:ph sz="quarter" idx="1"/>
          </p:nvPr>
        </p:nvSpPr>
        <p:spPr/>
        <p:txBody>
          <a:bodyPr>
            <a:normAutofit lnSpcReduction="10000"/>
          </a:bodyPr>
          <a:lstStyle/>
          <a:p>
            <a:endParaRPr lang="cs-CZ" dirty="0" smtClean="0"/>
          </a:p>
          <a:p>
            <a:endParaRPr lang="cs-CZ" dirty="0"/>
          </a:p>
          <a:p>
            <a:r>
              <a:rPr lang="cs-CZ" dirty="0" err="1" smtClean="0"/>
              <a:t>indoárijská</a:t>
            </a:r>
            <a:r>
              <a:rPr lang="cs-CZ" dirty="0" smtClean="0"/>
              <a:t> kolonizace ostrova (2 vlny)</a:t>
            </a:r>
          </a:p>
          <a:p>
            <a:r>
              <a:rPr lang="cs-CZ" dirty="0" smtClean="0"/>
              <a:t>Severní Indie, oblast </a:t>
            </a:r>
            <a:r>
              <a:rPr lang="cs-CZ" dirty="0" err="1" smtClean="0"/>
              <a:t>Gudžarátu</a:t>
            </a:r>
            <a:r>
              <a:rPr lang="cs-CZ" dirty="0" smtClean="0"/>
              <a:t>,</a:t>
            </a:r>
          </a:p>
          <a:p>
            <a:r>
              <a:rPr lang="cs-CZ" dirty="0" smtClean="0"/>
              <a:t>5. st. př. </a:t>
            </a:r>
            <a:r>
              <a:rPr lang="cs-CZ" dirty="0" err="1" smtClean="0"/>
              <a:t>nl</a:t>
            </a:r>
            <a:r>
              <a:rPr lang="cs-CZ" dirty="0" smtClean="0"/>
              <a:t>., dobrodružná kasta válečníků</a:t>
            </a:r>
          </a:p>
          <a:p>
            <a:r>
              <a:rPr lang="cs-CZ" dirty="0"/>
              <a:t>l</a:t>
            </a:r>
            <a:r>
              <a:rPr lang="cs-CZ" dirty="0" smtClean="0"/>
              <a:t>egendární vůdce </a:t>
            </a:r>
            <a:r>
              <a:rPr lang="cs-CZ" dirty="0" err="1" smtClean="0"/>
              <a:t>Vidžája</a:t>
            </a:r>
            <a:endParaRPr lang="cs-CZ" dirty="0" smtClean="0"/>
          </a:p>
          <a:p>
            <a:r>
              <a:rPr lang="cs-CZ" dirty="0" smtClean="0"/>
              <a:t>1. historicky doložený král </a:t>
            </a:r>
            <a:r>
              <a:rPr lang="cs-CZ" dirty="0" err="1" smtClean="0"/>
              <a:t>Šrí</a:t>
            </a:r>
            <a:r>
              <a:rPr lang="cs-CZ" dirty="0" smtClean="0"/>
              <a:t> Lanky je:</a:t>
            </a:r>
          </a:p>
          <a:p>
            <a:pPr marL="0" indent="0">
              <a:buNone/>
            </a:pPr>
            <a:r>
              <a:rPr lang="cs-CZ" b="1" dirty="0" err="1" smtClean="0">
                <a:solidFill>
                  <a:schemeClr val="accent6"/>
                </a:solidFill>
              </a:rPr>
              <a:t>Dévánampija</a:t>
            </a:r>
            <a:r>
              <a:rPr lang="cs-CZ" b="1" dirty="0" smtClean="0">
                <a:solidFill>
                  <a:schemeClr val="accent6"/>
                </a:solidFill>
              </a:rPr>
              <a:t> </a:t>
            </a:r>
            <a:r>
              <a:rPr lang="cs-CZ" b="1" dirty="0" err="1" smtClean="0">
                <a:solidFill>
                  <a:schemeClr val="accent6"/>
                </a:solidFill>
              </a:rPr>
              <a:t>Tissa</a:t>
            </a:r>
            <a:r>
              <a:rPr lang="cs-CZ" b="1" dirty="0" smtClean="0">
                <a:solidFill>
                  <a:schemeClr val="accent6"/>
                </a:solidFill>
              </a:rPr>
              <a:t> </a:t>
            </a:r>
            <a:r>
              <a:rPr lang="cs-CZ" dirty="0" smtClean="0"/>
              <a:t>(247 – 207 př. </a:t>
            </a:r>
            <a:r>
              <a:rPr lang="cs-CZ" dirty="0" err="1" smtClean="0"/>
              <a:t>n.l</a:t>
            </a:r>
            <a:r>
              <a:rPr lang="cs-CZ" dirty="0" smtClean="0"/>
              <a:t>) </a:t>
            </a:r>
          </a:p>
          <a:p>
            <a:r>
              <a:rPr lang="cs-CZ" dirty="0" smtClean="0"/>
              <a:t>přijal buddhismus (</a:t>
            </a:r>
            <a:r>
              <a:rPr lang="cs-CZ" dirty="0" err="1" smtClean="0"/>
              <a:t>Ašókova</a:t>
            </a:r>
            <a:r>
              <a:rPr lang="cs-CZ" dirty="0" smtClean="0"/>
              <a:t> misie 304 – 232)</a:t>
            </a:r>
          </a:p>
          <a:p>
            <a:endParaRPr lang="cs-CZ" dirty="0" smtClean="0"/>
          </a:p>
        </p:txBody>
      </p:sp>
      <p:pic>
        <p:nvPicPr>
          <p:cNvPr id="6" name="Zástupný symbol pro obrázek 4"/>
          <p:cNvPicPr>
            <a:picLocks noChangeAspect="1"/>
          </p:cNvPicPr>
          <p:nvPr/>
        </p:nvPicPr>
        <p:blipFill>
          <a:blip r:embed="rId2">
            <a:extLst>
              <a:ext uri="{28A0092B-C50C-407E-A947-70E740481C1C}">
                <a14:useLocalDpi xmlns:a14="http://schemas.microsoft.com/office/drawing/2010/main" val="0"/>
              </a:ext>
            </a:extLst>
          </a:blip>
          <a:srcRect t="29435" b="29435"/>
          <a:stretch>
            <a:fillRect/>
          </a:stretch>
        </p:blipFill>
        <p:spPr>
          <a:xfrm>
            <a:off x="4716016" y="573444"/>
            <a:ext cx="3429000" cy="1745198"/>
          </a:xfrm>
          <a:prstGeom prst="rect">
            <a:avLst/>
          </a:prstGeom>
          <a:ln>
            <a:noFill/>
          </a:ln>
          <a:effectLst>
            <a:softEdge rad="112500"/>
          </a:effectLst>
        </p:spPr>
      </p:pic>
    </p:spTree>
    <p:extLst>
      <p:ext uri="{BB962C8B-B14F-4D97-AF65-F5344CB8AC3E}">
        <p14:creationId xmlns:p14="http://schemas.microsoft.com/office/powerpoint/2010/main" val="10765685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Tamilové: 6 milionů</a:t>
            </a:r>
            <a:endParaRPr lang="cs-CZ" dirty="0"/>
          </a:p>
        </p:txBody>
      </p:sp>
      <p:sp>
        <p:nvSpPr>
          <p:cNvPr id="3" name="Zástupný symbol pro text 2"/>
          <p:cNvSpPr>
            <a:spLocks noGrp="1"/>
          </p:cNvSpPr>
          <p:nvPr>
            <p:ph type="body" sz="half" idx="2"/>
          </p:nvPr>
        </p:nvSpPr>
        <p:spPr/>
        <p:txBody>
          <a:bodyPr>
            <a:normAutofit fontScale="25000" lnSpcReduction="20000"/>
          </a:bodyPr>
          <a:lstStyle/>
          <a:p>
            <a:r>
              <a:rPr lang="cs-CZ" sz="7200" dirty="0" smtClean="0"/>
              <a:t>Drávidský původ (60 milionů v Indii, Tamil </a:t>
            </a:r>
            <a:r>
              <a:rPr lang="cs-CZ" sz="7200" dirty="0" err="1" smtClean="0"/>
              <a:t>Nádu</a:t>
            </a:r>
            <a:r>
              <a:rPr lang="cs-CZ" sz="7200" dirty="0" smtClean="0"/>
              <a:t>, </a:t>
            </a:r>
            <a:r>
              <a:rPr lang="cs-CZ" sz="7200" dirty="0" err="1" smtClean="0"/>
              <a:t>Kerala</a:t>
            </a:r>
            <a:r>
              <a:rPr lang="cs-CZ" sz="7200" dirty="0" smtClean="0"/>
              <a:t>) . V pozdních fázích britské koloniální vlády, byli masově dováženi jako dělníci na čajové plantáže zakládané v horách, na nichž Sinhálci, nechtěli pracovat.</a:t>
            </a:r>
          </a:p>
          <a:p>
            <a:endParaRPr lang="cs-CZ" sz="7200" dirty="0" smtClean="0"/>
          </a:p>
          <a:p>
            <a:endParaRPr lang="cs-CZ" dirty="0"/>
          </a:p>
        </p:txBody>
      </p:sp>
      <p:pic>
        <p:nvPicPr>
          <p:cNvPr id="5" name="Zástupný symbol pro obrázek 4"/>
          <p:cNvPicPr>
            <a:picLocks noGrp="1" noChangeAspect="1"/>
          </p:cNvPicPr>
          <p:nvPr>
            <p:ph type="pic" idx="1"/>
          </p:nvPr>
        </p:nvPicPr>
        <p:blipFill>
          <a:blip r:embed="rId2">
            <a:extLst>
              <a:ext uri="{28A0092B-C50C-407E-A947-70E740481C1C}">
                <a14:useLocalDpi xmlns:a14="http://schemas.microsoft.com/office/drawing/2010/main" val="0"/>
              </a:ext>
            </a:extLst>
          </a:blip>
          <a:srcRect t="14638" b="14638"/>
          <a:stretch>
            <a:fillRect/>
          </a:stretch>
        </p:blipFill>
        <p:spPr>
          <a:prstGeom prst="rect">
            <a:avLst/>
          </a:prstGeom>
          <a:ln>
            <a:noFill/>
          </a:ln>
          <a:effectLst>
            <a:softEdge rad="112500"/>
          </a:effectLst>
        </p:spPr>
      </p:pic>
    </p:spTree>
    <p:extLst>
      <p:ext uri="{BB962C8B-B14F-4D97-AF65-F5344CB8AC3E}">
        <p14:creationId xmlns:p14="http://schemas.microsoft.com/office/powerpoint/2010/main" val="21824162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Tamilové: hinduisté (nebo muslimové)</a:t>
            </a:r>
            <a:endParaRPr lang="cs-CZ" dirty="0"/>
          </a:p>
        </p:txBody>
      </p:sp>
      <p:sp>
        <p:nvSpPr>
          <p:cNvPr id="3" name="Zástupný symbol pro text 2"/>
          <p:cNvSpPr>
            <a:spLocks noGrp="1"/>
          </p:cNvSpPr>
          <p:nvPr>
            <p:ph type="body" sz="half" idx="2"/>
          </p:nvPr>
        </p:nvSpPr>
        <p:spPr/>
        <p:txBody>
          <a:bodyPr/>
          <a:lstStyle/>
          <a:p>
            <a:r>
              <a:rPr lang="cs-CZ" dirty="0" smtClean="0"/>
              <a:t>Osobitá kultura, architektura, přesto však zaostalejší oblasti, rybáři. </a:t>
            </a:r>
            <a:endParaRPr lang="cs-CZ" dirty="0"/>
          </a:p>
        </p:txBody>
      </p:sp>
      <p:pic>
        <p:nvPicPr>
          <p:cNvPr id="5" name="Zástupný symbol pro obrázek 4"/>
          <p:cNvPicPr>
            <a:picLocks noGrp="1" noChangeAspect="1"/>
          </p:cNvPicPr>
          <p:nvPr>
            <p:ph type="pic" idx="1"/>
          </p:nvPr>
        </p:nvPicPr>
        <p:blipFill>
          <a:blip r:embed="rId2">
            <a:extLst>
              <a:ext uri="{28A0092B-C50C-407E-A947-70E740481C1C}">
                <a14:useLocalDpi xmlns:a14="http://schemas.microsoft.com/office/drawing/2010/main" val="0"/>
              </a:ext>
            </a:extLst>
          </a:blip>
          <a:srcRect t="12574" b="12574"/>
          <a:stretch>
            <a:fillRect/>
          </a:stretch>
        </p:blipFill>
        <p:spPr>
          <a:xfrm>
            <a:off x="755576" y="620688"/>
            <a:ext cx="7143750" cy="3635829"/>
          </a:xfrm>
          <a:prstGeom prst="rect">
            <a:avLst/>
          </a:prstGeom>
          <a:ln>
            <a:noFill/>
          </a:ln>
          <a:effectLst>
            <a:softEdge rad="112500"/>
          </a:effectLst>
        </p:spPr>
      </p:pic>
    </p:spTree>
    <p:extLst>
      <p:ext uri="{BB962C8B-B14F-4D97-AF65-F5344CB8AC3E}">
        <p14:creationId xmlns:p14="http://schemas.microsoft.com/office/powerpoint/2010/main" val="15724871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764704"/>
            <a:ext cx="4929188" cy="528637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1384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000" dirty="0" smtClean="0"/>
              <a:t>Róba je v češtině označení večerního/noblesního oděvu pro ženy  (ten chlapec v bílém je oblečen do róby..)</a:t>
            </a:r>
            <a:endParaRPr lang="cs-CZ" sz="2000" dirty="0"/>
          </a:p>
        </p:txBody>
      </p:sp>
      <p:pic>
        <p:nvPicPr>
          <p:cNvPr id="4" name="Zástupný symbol pro obsah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619672" y="2060848"/>
            <a:ext cx="6124552" cy="403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63666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Tamilští tygři</a:t>
            </a:r>
            <a:endParaRPr lang="cs-CZ" dirty="0"/>
          </a:p>
        </p:txBody>
      </p:sp>
      <p:sp>
        <p:nvSpPr>
          <p:cNvPr id="3" name="Zástupný symbol pro text 2"/>
          <p:cNvSpPr>
            <a:spLocks noGrp="1"/>
          </p:cNvSpPr>
          <p:nvPr>
            <p:ph type="body" sz="half" idx="2"/>
          </p:nvPr>
        </p:nvSpPr>
        <p:spPr/>
        <p:txBody>
          <a:bodyPr/>
          <a:lstStyle/>
          <a:p>
            <a:r>
              <a:rPr lang="cs-CZ" dirty="0" smtClean="0"/>
              <a:t>Za </a:t>
            </a:r>
            <a:r>
              <a:rPr lang="cs-CZ" dirty="0"/>
              <a:t>osvobození Tamilského </a:t>
            </a:r>
            <a:r>
              <a:rPr lang="cs-CZ" dirty="0" err="1"/>
              <a:t>Ílamu</a:t>
            </a:r>
            <a:r>
              <a:rPr lang="cs-CZ" dirty="0"/>
              <a:t> (LTTE) vzniklo v 70. letech a již v roce 1983 rozpoutalo válku za vlastní stát</a:t>
            </a:r>
            <a:r>
              <a:rPr lang="cs-CZ" dirty="0" smtClean="0"/>
              <a:t>. Partyzánská válka, zaminované území, uprchlíci, zajatci. </a:t>
            </a:r>
            <a:endParaRPr lang="cs-CZ" dirty="0"/>
          </a:p>
          <a:p>
            <a:endParaRPr lang="cs-CZ" dirty="0"/>
          </a:p>
        </p:txBody>
      </p:sp>
      <p:pic>
        <p:nvPicPr>
          <p:cNvPr id="5" name="Picture 2" descr="http://upload.wikimedia.org/wikipedia/commons/thumb/c/c6/Flag_of_Tamil_Eelam.svg/1024px-Flag_of_Tamil_Eelam.svg.pn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7625" b="7625"/>
          <a:stretch>
            <a:fillRect/>
          </a:stretch>
        </p:blipFill>
        <p:spPr bwMode="auto">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9699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Tamilští tygři</a:t>
            </a:r>
            <a:endParaRPr lang="cs-CZ" dirty="0"/>
          </a:p>
        </p:txBody>
      </p:sp>
      <p:sp>
        <p:nvSpPr>
          <p:cNvPr id="3" name="Zástupný symbol pro obsah 2"/>
          <p:cNvSpPr>
            <a:spLocks noGrp="1"/>
          </p:cNvSpPr>
          <p:nvPr>
            <p:ph sz="quarter" idx="1"/>
          </p:nvPr>
        </p:nvSpPr>
        <p:spPr/>
        <p:txBody>
          <a:bodyPr>
            <a:normAutofit fontScale="92500"/>
          </a:bodyPr>
          <a:lstStyle/>
          <a:p>
            <a:r>
              <a:rPr lang="cs-CZ" dirty="0" smtClean="0"/>
              <a:t>V</a:t>
            </a:r>
            <a:r>
              <a:rPr lang="cs-CZ" dirty="0"/>
              <a:t> průběhu konfliktu Tygři ovládali velká území od </a:t>
            </a:r>
            <a:r>
              <a:rPr lang="cs-CZ" dirty="0" err="1" smtClean="0"/>
              <a:t>Džaffné</a:t>
            </a:r>
            <a:r>
              <a:rPr lang="cs-CZ" dirty="0" smtClean="0"/>
              <a:t> (</a:t>
            </a:r>
            <a:r>
              <a:rPr lang="cs-CZ" dirty="0" err="1" smtClean="0"/>
              <a:t>Japhné</a:t>
            </a:r>
            <a:r>
              <a:rPr lang="cs-CZ" dirty="0" smtClean="0"/>
              <a:t>) </a:t>
            </a:r>
            <a:r>
              <a:rPr lang="cs-CZ" dirty="0"/>
              <a:t>na severu až po okolí </a:t>
            </a:r>
            <a:r>
              <a:rPr lang="cs-CZ" dirty="0" err="1"/>
              <a:t>Tirikunámalé</a:t>
            </a:r>
            <a:r>
              <a:rPr lang="cs-CZ" dirty="0"/>
              <a:t> a </a:t>
            </a:r>
            <a:r>
              <a:rPr lang="cs-CZ" dirty="0" err="1"/>
              <a:t>Madakalapuvy</a:t>
            </a:r>
            <a:r>
              <a:rPr lang="cs-CZ" dirty="0"/>
              <a:t> na východě. Praktikovali tam tvrdý totalitní režim. </a:t>
            </a:r>
            <a:endParaRPr lang="cs-CZ" dirty="0" smtClean="0"/>
          </a:p>
          <a:p>
            <a:r>
              <a:rPr lang="cs-CZ" dirty="0" smtClean="0"/>
              <a:t>Kromě </a:t>
            </a:r>
            <a:r>
              <a:rPr lang="cs-CZ" dirty="0"/>
              <a:t>povinnosti platit </a:t>
            </a:r>
            <a:r>
              <a:rPr lang="cs-CZ" b="1" dirty="0">
                <a:solidFill>
                  <a:schemeClr val="accent6"/>
                </a:solidFill>
              </a:rPr>
              <a:t>daně </a:t>
            </a:r>
            <a:r>
              <a:rPr lang="cs-CZ" dirty="0"/>
              <a:t>museli civilisté na „tygřích“ územích demonstrovat svoji oddanost hnutí pravidelnou účastí na „tygřích“ slavnostech a prokazováním úcty k padlým bojovníkům a respektu nejvyššímu vůdci </a:t>
            </a:r>
            <a:r>
              <a:rPr lang="cs-CZ" dirty="0" err="1"/>
              <a:t>Vélupillai</a:t>
            </a:r>
            <a:r>
              <a:rPr lang="cs-CZ" dirty="0"/>
              <a:t> </a:t>
            </a:r>
            <a:r>
              <a:rPr lang="cs-CZ" dirty="0" err="1"/>
              <a:t>Prabhákaranovi</a:t>
            </a:r>
            <a:r>
              <a:rPr lang="cs-CZ" dirty="0" smtClean="0"/>
              <a:t>.</a:t>
            </a:r>
          </a:p>
          <a:p>
            <a:r>
              <a:rPr lang="cs-CZ" dirty="0"/>
              <a:t>V hnutí se také výrazně angažovali sebevražední atentátníci, tzv. </a:t>
            </a:r>
            <a:r>
              <a:rPr lang="cs-CZ" b="1" dirty="0">
                <a:solidFill>
                  <a:schemeClr val="accent6"/>
                </a:solidFill>
              </a:rPr>
              <a:t>Černí tygři</a:t>
            </a:r>
            <a:r>
              <a:rPr lang="cs-CZ" dirty="0"/>
              <a:t>, kteří páchali sebevražedné útoky na vybrané cíle. Odstranili tak například politické osobnosti, jako byl indický expremiér </a:t>
            </a:r>
            <a:r>
              <a:rPr lang="cs-CZ" dirty="0" err="1"/>
              <a:t>Radžív</a:t>
            </a:r>
            <a:r>
              <a:rPr lang="cs-CZ" dirty="0"/>
              <a:t> Gándhí a </a:t>
            </a:r>
            <a:r>
              <a:rPr lang="cs-CZ" dirty="0" err="1"/>
              <a:t>šrílanský</a:t>
            </a:r>
            <a:r>
              <a:rPr lang="cs-CZ" dirty="0"/>
              <a:t> prezident </a:t>
            </a:r>
            <a:r>
              <a:rPr lang="cs-CZ" dirty="0" err="1"/>
              <a:t>Prémadása</a:t>
            </a:r>
            <a:r>
              <a:rPr lang="cs-CZ" dirty="0"/>
              <a:t>.</a:t>
            </a:r>
          </a:p>
          <a:p>
            <a:endParaRPr lang="cs-CZ" dirty="0"/>
          </a:p>
          <a:p>
            <a:endParaRPr lang="cs-CZ" dirty="0"/>
          </a:p>
        </p:txBody>
      </p:sp>
    </p:spTree>
    <p:extLst>
      <p:ext uri="{BB962C8B-B14F-4D97-AF65-F5344CB8AC3E}">
        <p14:creationId xmlns:p14="http://schemas.microsoft.com/office/powerpoint/2010/main" val="39264415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Tamilové </a:t>
            </a:r>
            <a:endParaRPr lang="cs-CZ" dirty="0"/>
          </a:p>
        </p:txBody>
      </p:sp>
      <p:sp>
        <p:nvSpPr>
          <p:cNvPr id="3" name="Zástupný symbol pro text 2"/>
          <p:cNvSpPr>
            <a:spLocks noGrp="1"/>
          </p:cNvSpPr>
          <p:nvPr>
            <p:ph type="body" sz="half" idx="2"/>
          </p:nvPr>
        </p:nvSpPr>
        <p:spPr/>
        <p:txBody>
          <a:bodyPr>
            <a:normAutofit fontScale="92500" lnSpcReduction="20000"/>
          </a:bodyPr>
          <a:lstStyle/>
          <a:p>
            <a:r>
              <a:rPr lang="cs-CZ" dirty="0" smtClean="0"/>
              <a:t>Pohřeb v rakvi do země. </a:t>
            </a:r>
            <a:r>
              <a:rPr lang="cs-CZ" dirty="0"/>
              <a:t>tzv. „hřbitovy hrdinů“, kde byli padlí bojovníci pohřbíváni do země pod žulové náhrobky. (Většina Tamilů bývá podle hinduistické tradice pohřbívána žehem.) Na těchto náhrobcích nebylo vyryto občanské jméno padlých, nýbrž jejich válečná přezdívka.</a:t>
            </a:r>
          </a:p>
        </p:txBody>
      </p:sp>
      <p:pic>
        <p:nvPicPr>
          <p:cNvPr id="5" name="Zástupný symbol pro obrázek 4"/>
          <p:cNvPicPr>
            <a:picLocks noGrp="1" noChangeAspect="1"/>
          </p:cNvPicPr>
          <p:nvPr>
            <p:ph type="pic" idx="1"/>
          </p:nvPr>
        </p:nvPicPr>
        <p:blipFill>
          <a:blip r:embed="rId2">
            <a:extLst>
              <a:ext uri="{28A0092B-C50C-407E-A947-70E740481C1C}">
                <a14:useLocalDpi xmlns:a14="http://schemas.microsoft.com/office/drawing/2010/main" val="0"/>
              </a:ext>
            </a:extLst>
          </a:blip>
          <a:srcRect t="11782" b="11782"/>
          <a:stretch>
            <a:fillRect/>
          </a:stretch>
        </p:blipFill>
        <p:spPr>
          <a:prstGeom prst="rect">
            <a:avLst/>
          </a:prstGeom>
          <a:ln>
            <a:noFill/>
          </a:ln>
          <a:effectLst>
            <a:softEdge rad="112500"/>
          </a:effectLst>
        </p:spPr>
      </p:pic>
    </p:spTree>
    <p:extLst>
      <p:ext uri="{BB962C8B-B14F-4D97-AF65-F5344CB8AC3E}">
        <p14:creationId xmlns:p14="http://schemas.microsoft.com/office/powerpoint/2010/main" val="28917682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Véddové</a:t>
            </a:r>
            <a:r>
              <a:rPr lang="cs-CZ" dirty="0" smtClean="0"/>
              <a:t>/</a:t>
            </a:r>
            <a:r>
              <a:rPr lang="cs-CZ" dirty="0"/>
              <a:t> „</a:t>
            </a:r>
            <a:r>
              <a:rPr lang="cs-CZ" dirty="0" err="1" smtClean="0"/>
              <a:t>Vannijala-aetto</a:t>
            </a:r>
            <a:r>
              <a:rPr lang="cs-CZ" dirty="0" smtClean="0"/>
              <a:t>“/lesní lidé</a:t>
            </a:r>
            <a:endParaRPr lang="cs-CZ" dirty="0"/>
          </a:p>
        </p:txBody>
      </p:sp>
      <p:sp>
        <p:nvSpPr>
          <p:cNvPr id="3" name="Zástupný symbol pro text 2"/>
          <p:cNvSpPr>
            <a:spLocks noGrp="1"/>
          </p:cNvSpPr>
          <p:nvPr>
            <p:ph type="body" sz="half" idx="2"/>
          </p:nvPr>
        </p:nvSpPr>
        <p:spPr/>
        <p:txBody>
          <a:bodyPr>
            <a:noAutofit/>
          </a:bodyPr>
          <a:lstStyle/>
          <a:p>
            <a:r>
              <a:rPr lang="cs-CZ" sz="2400" dirty="0" smtClean="0"/>
              <a:t>Původní obyvatelstvo asi 1500 lidí, </a:t>
            </a:r>
            <a:r>
              <a:rPr lang="cs-CZ" sz="2400" dirty="0" err="1" smtClean="0"/>
              <a:t>australoidní</a:t>
            </a:r>
            <a:r>
              <a:rPr lang="cs-CZ" sz="2400" dirty="0" smtClean="0"/>
              <a:t> typ, vládou chráněné oblasti (rezervace </a:t>
            </a:r>
            <a:r>
              <a:rPr lang="cs-CZ" sz="2400" dirty="0" err="1" smtClean="0"/>
              <a:t>Madura</a:t>
            </a:r>
            <a:r>
              <a:rPr lang="cs-CZ" sz="2400" dirty="0" smtClean="0"/>
              <a:t> </a:t>
            </a:r>
            <a:r>
              <a:rPr lang="cs-CZ" sz="2400" dirty="0" err="1" smtClean="0"/>
              <a:t>Oja</a:t>
            </a:r>
            <a:r>
              <a:rPr lang="cs-CZ" sz="2400" dirty="0" smtClean="0"/>
              <a:t>) </a:t>
            </a:r>
            <a:r>
              <a:rPr lang="cs-CZ" sz="1800" dirty="0"/>
              <a:t>(Foto: Zdeněk Micka)</a:t>
            </a:r>
            <a:r>
              <a:rPr lang="cs-CZ" sz="2400" dirty="0"/>
              <a:t/>
            </a:r>
            <a:br>
              <a:rPr lang="cs-CZ" sz="2400" dirty="0"/>
            </a:br>
            <a:endParaRPr lang="cs-CZ" sz="2400" dirty="0" smtClean="0"/>
          </a:p>
          <a:p>
            <a:endParaRPr lang="cs-CZ" sz="2400" dirty="0"/>
          </a:p>
        </p:txBody>
      </p:sp>
      <p:pic>
        <p:nvPicPr>
          <p:cNvPr id="5" name="Zástupný symbol pro obrázek 4"/>
          <p:cNvPicPr>
            <a:picLocks noGrp="1" noChangeAspect="1"/>
          </p:cNvPicPr>
          <p:nvPr>
            <p:ph type="pic" idx="1"/>
          </p:nvPr>
        </p:nvPicPr>
        <p:blipFill>
          <a:blip r:embed="rId2">
            <a:extLst>
              <a:ext uri="{28A0092B-C50C-407E-A947-70E740481C1C}">
                <a14:useLocalDpi xmlns:a14="http://schemas.microsoft.com/office/drawing/2010/main" val="0"/>
              </a:ext>
            </a:extLst>
          </a:blip>
          <a:srcRect t="12227" b="12227"/>
          <a:stretch>
            <a:fillRect/>
          </a:stretch>
        </p:blipFill>
        <p:spPr>
          <a:prstGeom prst="rect">
            <a:avLst/>
          </a:prstGeom>
          <a:ln>
            <a:noFill/>
          </a:ln>
          <a:effectLst>
            <a:softEdge rad="112500"/>
          </a:effectLst>
        </p:spPr>
      </p:pic>
    </p:spTree>
    <p:extLst>
      <p:ext uri="{BB962C8B-B14F-4D97-AF65-F5344CB8AC3E}">
        <p14:creationId xmlns:p14="http://schemas.microsoft.com/office/powerpoint/2010/main" val="3029459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Véddové</a:t>
            </a:r>
            <a:endParaRPr lang="cs-CZ" dirty="0"/>
          </a:p>
        </p:txBody>
      </p:sp>
      <p:sp>
        <p:nvSpPr>
          <p:cNvPr id="3" name="Zástupný symbol pro text 2"/>
          <p:cNvSpPr>
            <a:spLocks noGrp="1"/>
          </p:cNvSpPr>
          <p:nvPr>
            <p:ph type="body" idx="2"/>
          </p:nvPr>
        </p:nvSpPr>
        <p:spPr/>
        <p:txBody>
          <a:bodyPr>
            <a:normAutofit fontScale="85000" lnSpcReduction="10000"/>
          </a:bodyPr>
          <a:lstStyle/>
          <a:p>
            <a:r>
              <a:rPr lang="cs-CZ" b="1" dirty="0" smtClean="0">
                <a:solidFill>
                  <a:schemeClr val="tx2"/>
                </a:solidFill>
              </a:rPr>
              <a:t>mytologie…</a:t>
            </a:r>
          </a:p>
          <a:p>
            <a:r>
              <a:rPr lang="cs-CZ" dirty="0" smtClean="0"/>
              <a:t>… původ </a:t>
            </a:r>
            <a:r>
              <a:rPr lang="cs-CZ" dirty="0"/>
              <a:t>od legendárního krále </a:t>
            </a:r>
            <a:r>
              <a:rPr lang="cs-CZ" b="1" dirty="0" err="1" smtClean="0">
                <a:solidFill>
                  <a:schemeClr val="accent6"/>
                </a:solidFill>
              </a:rPr>
              <a:t>Vidžaji</a:t>
            </a:r>
            <a:r>
              <a:rPr lang="cs-CZ" dirty="0" smtClean="0"/>
              <a:t>, ten se nejdříve oženil s místní princeznou </a:t>
            </a:r>
            <a:r>
              <a:rPr lang="cs-CZ" b="1" dirty="0" err="1" smtClean="0">
                <a:solidFill>
                  <a:schemeClr val="accent6"/>
                </a:solidFill>
              </a:rPr>
              <a:t>Kuvéní</a:t>
            </a:r>
            <a:r>
              <a:rPr lang="cs-CZ" b="1" dirty="0" smtClean="0">
                <a:solidFill>
                  <a:schemeClr val="accent6"/>
                </a:solidFill>
              </a:rPr>
              <a:t> </a:t>
            </a:r>
            <a:r>
              <a:rPr lang="cs-CZ" dirty="0" smtClean="0"/>
              <a:t> </a:t>
            </a:r>
          </a:p>
          <a:p>
            <a:r>
              <a:rPr lang="cs-CZ" dirty="0"/>
              <a:t>Časem však ženu vyhnal i s dětmi mezi její lid a vzal si jinou princeznu z Indie. </a:t>
            </a:r>
            <a:endParaRPr lang="cs-CZ" dirty="0" smtClean="0"/>
          </a:p>
          <a:p>
            <a:r>
              <a:rPr lang="cs-CZ" dirty="0" smtClean="0"/>
              <a:t>Odvržená </a:t>
            </a:r>
            <a:r>
              <a:rPr lang="cs-CZ" dirty="0" err="1"/>
              <a:t>Kuvéní</a:t>
            </a:r>
            <a:r>
              <a:rPr lang="cs-CZ" dirty="0"/>
              <a:t> byla prohlášena poddanými za zrádkyni a zabita. </a:t>
            </a:r>
            <a:endParaRPr lang="cs-CZ" dirty="0" smtClean="0"/>
          </a:p>
          <a:p>
            <a:r>
              <a:rPr lang="cs-CZ" dirty="0" smtClean="0"/>
              <a:t>Synovi </a:t>
            </a:r>
            <a:r>
              <a:rPr lang="cs-CZ" dirty="0"/>
              <a:t>s dcerou se však podařilo uprchnout do džungle a později spolu měli vlastní děti – předky dnešních </a:t>
            </a:r>
            <a:r>
              <a:rPr lang="cs-CZ" dirty="0" err="1" smtClean="0"/>
              <a:t>Veddů</a:t>
            </a:r>
            <a:r>
              <a:rPr lang="cs-CZ" dirty="0" smtClean="0"/>
              <a:t>…</a:t>
            </a:r>
            <a:endParaRPr lang="cs-CZ" dirty="0"/>
          </a:p>
          <a:p>
            <a:endParaRPr lang="cs-CZ" b="1" dirty="0">
              <a:solidFill>
                <a:schemeClr val="tx2"/>
              </a:solidFill>
            </a:endParaRPr>
          </a:p>
        </p:txBody>
      </p:sp>
      <p:pic>
        <p:nvPicPr>
          <p:cNvPr id="5" name="Zástupný symbol pro obsah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067944" y="260648"/>
            <a:ext cx="4094225" cy="6084000"/>
          </a:xfrm>
          <a:prstGeom prst="rect">
            <a:avLst/>
          </a:prstGeom>
          <a:ln>
            <a:noFill/>
          </a:ln>
          <a:effectLst>
            <a:softEdge rad="112500"/>
          </a:effectLst>
        </p:spPr>
      </p:pic>
    </p:spTree>
    <p:extLst>
      <p:ext uri="{BB962C8B-B14F-4D97-AF65-F5344CB8AC3E}">
        <p14:creationId xmlns:p14="http://schemas.microsoft.com/office/powerpoint/2010/main" val="4170138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Britové, Portugalci… </a:t>
            </a:r>
            <a:endParaRPr lang="cs-CZ" dirty="0"/>
          </a:p>
        </p:txBody>
      </p:sp>
      <p:sp>
        <p:nvSpPr>
          <p:cNvPr id="3" name="Zástupný symbol pro obsah 2"/>
          <p:cNvSpPr>
            <a:spLocks noGrp="1"/>
          </p:cNvSpPr>
          <p:nvPr>
            <p:ph sz="quarter" idx="1"/>
          </p:nvPr>
        </p:nvSpPr>
        <p:spPr/>
        <p:txBody>
          <a:bodyPr>
            <a:normAutofit/>
          </a:bodyPr>
          <a:lstStyle/>
          <a:p>
            <a:r>
              <a:rPr lang="cs-CZ" b="1" dirty="0" smtClean="0"/>
              <a:t>v roce 1505 k</a:t>
            </a:r>
            <a:r>
              <a:rPr lang="cs-CZ" b="1" dirty="0"/>
              <a:t> ostrovu poprvé </a:t>
            </a:r>
            <a:r>
              <a:rPr lang="cs-CZ" b="1" dirty="0" smtClean="0"/>
              <a:t>dopluli Portugalci (obchodní kolonie, přístavy)</a:t>
            </a:r>
          </a:p>
          <a:p>
            <a:r>
              <a:rPr lang="cs-CZ" b="1" dirty="0" smtClean="0"/>
              <a:t>v</a:t>
            </a:r>
            <a:r>
              <a:rPr lang="cs-CZ" b="1" dirty="0"/>
              <a:t> 17. století je na ostrově vystřídali </a:t>
            </a:r>
            <a:r>
              <a:rPr lang="cs-CZ" b="1" dirty="0" smtClean="0"/>
              <a:t>Nizozemci</a:t>
            </a:r>
          </a:p>
          <a:p>
            <a:r>
              <a:rPr lang="cs-CZ" b="1" dirty="0"/>
              <a:t>N</a:t>
            </a:r>
            <a:r>
              <a:rPr lang="cs-CZ" b="1" dirty="0" smtClean="0"/>
              <a:t>a </a:t>
            </a:r>
            <a:r>
              <a:rPr lang="cs-CZ" b="1" dirty="0"/>
              <a:t>přelomu 18. a 19. </a:t>
            </a:r>
            <a:r>
              <a:rPr lang="cs-CZ" b="1" dirty="0" smtClean="0"/>
              <a:t>století</a:t>
            </a:r>
            <a:r>
              <a:rPr lang="cs-CZ" b="1" dirty="0"/>
              <a:t> </a:t>
            </a:r>
            <a:r>
              <a:rPr lang="cs-CZ" b="1" dirty="0" smtClean="0"/>
              <a:t>převzali vládu nad ostrovem Britové</a:t>
            </a:r>
          </a:p>
          <a:p>
            <a:r>
              <a:rPr lang="cs-CZ" b="1" dirty="0" smtClean="0"/>
              <a:t>V</a:t>
            </a:r>
            <a:r>
              <a:rPr lang="cs-CZ" b="1" dirty="0"/>
              <a:t> </a:t>
            </a:r>
            <a:r>
              <a:rPr lang="cs-CZ" b="1" dirty="0" smtClean="0"/>
              <a:t>roce </a:t>
            </a:r>
            <a:r>
              <a:rPr lang="cs-CZ" sz="3500" b="1" dirty="0" smtClean="0">
                <a:solidFill>
                  <a:schemeClr val="accent6">
                    <a:lumMod val="75000"/>
                  </a:schemeClr>
                </a:solidFill>
                <a:effectLst>
                  <a:outerShdw blurRad="38100" dist="38100" dir="2700000" algn="tl">
                    <a:srgbClr val="000000">
                      <a:alpha val="43137"/>
                    </a:srgbClr>
                  </a:outerShdw>
                </a:effectLst>
              </a:rPr>
              <a:t>1802</a:t>
            </a:r>
            <a:r>
              <a:rPr lang="cs-CZ" sz="3500" b="1" dirty="0" smtClean="0">
                <a:effectLst>
                  <a:outerShdw blurRad="38100" dist="38100" dir="2700000" algn="tl">
                    <a:srgbClr val="000000">
                      <a:alpha val="43137"/>
                    </a:srgbClr>
                  </a:outerShdw>
                </a:effectLst>
              </a:rPr>
              <a:t> </a:t>
            </a:r>
            <a:r>
              <a:rPr lang="cs-CZ" b="1" dirty="0" smtClean="0"/>
              <a:t>se </a:t>
            </a:r>
            <a:r>
              <a:rPr lang="cs-CZ" b="1" dirty="0"/>
              <a:t>ostrov stal </a:t>
            </a:r>
            <a:r>
              <a:rPr lang="cs-CZ" b="1" dirty="0" smtClean="0"/>
              <a:t>britskou korunní kolonií  Cejlon.</a:t>
            </a:r>
          </a:p>
          <a:p>
            <a:r>
              <a:rPr lang="cs-CZ" sz="3000" b="1" dirty="0" smtClean="0">
                <a:solidFill>
                  <a:schemeClr val="accent6"/>
                </a:solidFill>
              </a:rPr>
              <a:t>Kulturní impakt, rozjeli ve velkém misie.</a:t>
            </a:r>
          </a:p>
          <a:p>
            <a:r>
              <a:rPr lang="cs-CZ" sz="3500" b="1" dirty="0" smtClean="0">
                <a:solidFill>
                  <a:schemeClr val="accent6"/>
                </a:solidFill>
                <a:effectLst>
                  <a:outerShdw blurRad="38100" dist="38100" dir="2700000" algn="tl">
                    <a:srgbClr val="000000">
                      <a:alpha val="43137"/>
                    </a:srgbClr>
                  </a:outerShdw>
                </a:effectLst>
              </a:rPr>
              <a:t>Převzali kontrolu nad vzděláním</a:t>
            </a:r>
            <a:r>
              <a:rPr lang="cs-CZ" sz="3500" b="1" dirty="0" smtClean="0">
                <a:effectLst>
                  <a:outerShdw blurRad="38100" dist="38100" dir="2700000" algn="tl">
                    <a:srgbClr val="000000">
                      <a:alpha val="43137"/>
                    </a:srgbClr>
                  </a:outerShdw>
                </a:effectLst>
              </a:rPr>
              <a:t>!!!</a:t>
            </a:r>
            <a:endParaRPr lang="cs-CZ" sz="35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47197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Náboženská situace </a:t>
            </a:r>
            <a:r>
              <a:rPr lang="cs-CZ" dirty="0" err="1" smtClean="0"/>
              <a:t>Šrí</a:t>
            </a:r>
            <a:r>
              <a:rPr lang="cs-CZ" dirty="0" smtClean="0"/>
              <a:t> Lance</a:t>
            </a:r>
            <a:endParaRPr lang="cs-CZ" dirty="0"/>
          </a:p>
        </p:txBody>
      </p:sp>
      <p:sp>
        <p:nvSpPr>
          <p:cNvPr id="3" name="Zástupný symbol pro text 2"/>
          <p:cNvSpPr>
            <a:spLocks noGrp="1"/>
          </p:cNvSpPr>
          <p:nvPr>
            <p:ph type="body" idx="1"/>
          </p:nvPr>
        </p:nvSpPr>
        <p:spPr/>
        <p:txBody>
          <a:bodyPr>
            <a:normAutofit/>
          </a:bodyPr>
          <a:lstStyle/>
          <a:p>
            <a:pPr algn="ctr"/>
            <a:r>
              <a:rPr lang="cs-CZ" sz="4800" dirty="0" err="1" smtClean="0"/>
              <a:t>Sangha</a:t>
            </a:r>
            <a:r>
              <a:rPr lang="cs-CZ" sz="4800" dirty="0" smtClean="0"/>
              <a:t> a její problémy</a:t>
            </a:r>
            <a:endParaRPr lang="cs-CZ" sz="4800" dirty="0"/>
          </a:p>
        </p:txBody>
      </p:sp>
    </p:spTree>
    <p:extLst>
      <p:ext uri="{BB962C8B-B14F-4D97-AF65-F5344CB8AC3E}">
        <p14:creationId xmlns:p14="http://schemas.microsoft.com/office/powerpoint/2010/main" val="40659545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sz="quarter" idx="1"/>
          </p:nvPr>
        </p:nvSpPr>
        <p:spPr/>
        <p:txBody>
          <a:bodyPr/>
          <a:lstStyle/>
          <a:p>
            <a:r>
              <a:rPr lang="cs-CZ" b="1" dirty="0" smtClean="0">
                <a:solidFill>
                  <a:schemeClr val="accent3"/>
                </a:solidFill>
                <a:effectLst>
                  <a:outerShdw blurRad="38100" dist="38100" dir="2700000" algn="tl">
                    <a:srgbClr val="000000">
                      <a:alpha val="43137"/>
                    </a:srgbClr>
                  </a:outerShdw>
                </a:effectLst>
              </a:rPr>
              <a:t>Texty Zdeňka Trávníčka o stavu buddhistické mnišské obce na </a:t>
            </a:r>
            <a:r>
              <a:rPr lang="cs-CZ" b="1" dirty="0" err="1" smtClean="0">
                <a:solidFill>
                  <a:schemeClr val="accent3"/>
                </a:solidFill>
                <a:effectLst>
                  <a:outerShdw blurRad="38100" dist="38100" dir="2700000" algn="tl">
                    <a:srgbClr val="000000">
                      <a:alpha val="43137"/>
                    </a:srgbClr>
                  </a:outerShdw>
                </a:effectLst>
              </a:rPr>
              <a:t>Šrí</a:t>
            </a:r>
            <a:r>
              <a:rPr lang="cs-CZ" b="1" dirty="0" smtClean="0">
                <a:solidFill>
                  <a:schemeClr val="accent3"/>
                </a:solidFill>
                <a:effectLst>
                  <a:outerShdw blurRad="38100" dist="38100" dir="2700000" algn="tl">
                    <a:srgbClr val="000000">
                      <a:alpha val="43137"/>
                    </a:srgbClr>
                  </a:outerShdw>
                </a:effectLst>
              </a:rPr>
              <a:t> Lance jsou zasvěceným a dobrým popisem situace a cenným zdrojem informací!!!</a:t>
            </a:r>
          </a:p>
          <a:p>
            <a:r>
              <a:rPr lang="cs-CZ" dirty="0" smtClean="0"/>
              <a:t>I disertační </a:t>
            </a:r>
            <a:r>
              <a:rPr lang="cs-CZ" dirty="0" err="1" smtClean="0"/>
              <a:t>prace</a:t>
            </a:r>
            <a:r>
              <a:rPr lang="cs-CZ" dirty="0" smtClean="0"/>
              <a:t>, především kapitoly 5, 6,7, …</a:t>
            </a:r>
          </a:p>
          <a:p>
            <a:r>
              <a:rPr lang="cs-CZ" dirty="0" smtClean="0"/>
              <a:t>Je třeba je ale přihlížet k (následující </a:t>
            </a:r>
            <a:r>
              <a:rPr lang="cs-CZ" dirty="0" err="1" smtClean="0"/>
              <a:t>slide</a:t>
            </a:r>
            <a:r>
              <a:rPr lang="cs-CZ" dirty="0" smtClean="0"/>
              <a:t>) </a:t>
            </a:r>
          </a:p>
          <a:p>
            <a:endParaRPr lang="cs-CZ" dirty="0" smtClean="0"/>
          </a:p>
          <a:p>
            <a:endParaRPr lang="cs-CZ" dirty="0" smtClean="0"/>
          </a:p>
        </p:txBody>
      </p:sp>
    </p:spTree>
    <p:extLst>
      <p:ext uri="{BB962C8B-B14F-4D97-AF65-F5344CB8AC3E}">
        <p14:creationId xmlns:p14="http://schemas.microsoft.com/office/powerpoint/2010/main" val="6164588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Otázky, pozorování, hodnocení? </a:t>
            </a:r>
            <a:endParaRPr lang="cs-CZ" dirty="0"/>
          </a:p>
        </p:txBody>
      </p:sp>
      <p:sp>
        <p:nvSpPr>
          <p:cNvPr id="3" name="Zástupný symbol pro obsah 2"/>
          <p:cNvSpPr>
            <a:spLocks noGrp="1"/>
          </p:cNvSpPr>
          <p:nvPr>
            <p:ph sz="quarter" idx="1"/>
          </p:nvPr>
        </p:nvSpPr>
        <p:spPr/>
        <p:txBody>
          <a:bodyPr>
            <a:normAutofit fontScale="92500" lnSpcReduction="20000"/>
          </a:bodyPr>
          <a:lstStyle/>
          <a:p>
            <a:pPr>
              <a:buFont typeface="Arial" panose="020B0604020202020204" pitchFamily="34" charset="0"/>
              <a:buChar char="•"/>
            </a:pPr>
            <a:r>
              <a:rPr lang="cs-CZ" dirty="0"/>
              <a:t>„</a:t>
            </a:r>
            <a:r>
              <a:rPr lang="cs-CZ" b="1" dirty="0">
                <a:solidFill>
                  <a:schemeClr val="accent1"/>
                </a:solidFill>
                <a:effectLst>
                  <a:outerShdw blurRad="38100" dist="38100" dir="2700000" algn="tl">
                    <a:srgbClr val="000000">
                      <a:alpha val="43137"/>
                    </a:srgbClr>
                  </a:outerShdw>
                </a:effectLst>
              </a:rPr>
              <a:t>Proč není život </a:t>
            </a:r>
            <a:r>
              <a:rPr lang="cs-CZ" b="1" dirty="0" err="1" smtClean="0">
                <a:solidFill>
                  <a:schemeClr val="accent1"/>
                </a:solidFill>
                <a:effectLst>
                  <a:outerShdw blurRad="38100" dist="38100" dir="2700000" algn="tl">
                    <a:srgbClr val="000000">
                      <a:alpha val="43137"/>
                    </a:srgbClr>
                  </a:outerShdw>
                </a:effectLst>
              </a:rPr>
              <a:t>sanghy</a:t>
            </a:r>
            <a:r>
              <a:rPr lang="cs-CZ" b="1" dirty="0" smtClean="0">
                <a:solidFill>
                  <a:schemeClr val="accent1"/>
                </a:solidFill>
                <a:effectLst>
                  <a:outerShdw blurRad="38100" dist="38100" dir="2700000" algn="tl">
                    <a:srgbClr val="000000">
                      <a:alpha val="43137"/>
                    </a:srgbClr>
                  </a:outerShdw>
                </a:effectLst>
              </a:rPr>
              <a:t>, buddhistická praxe, představy a motivace mnichů a laiků takové, jaké by měly být?</a:t>
            </a:r>
          </a:p>
          <a:p>
            <a:pPr>
              <a:buFont typeface="Arial" panose="020B0604020202020204" pitchFamily="34" charset="0"/>
              <a:buChar char="•"/>
            </a:pPr>
            <a:r>
              <a:rPr lang="cs-CZ" b="1" dirty="0" smtClean="0">
                <a:solidFill>
                  <a:schemeClr val="accent1"/>
                </a:solidFill>
                <a:effectLst>
                  <a:outerShdw blurRad="38100" dist="38100" dir="2700000" algn="tl">
                    <a:srgbClr val="000000">
                      <a:alpha val="43137"/>
                    </a:srgbClr>
                  </a:outerShdw>
                </a:effectLst>
              </a:rPr>
              <a:t>Proč nejsou takové, jak je </a:t>
            </a:r>
            <a:r>
              <a:rPr lang="cs-CZ" b="1" dirty="0">
                <a:solidFill>
                  <a:schemeClr val="accent1"/>
                </a:solidFill>
                <a:effectLst>
                  <a:outerShdw blurRad="38100" dist="38100" dir="2700000" algn="tl">
                    <a:srgbClr val="000000">
                      <a:alpha val="43137"/>
                    </a:srgbClr>
                  </a:outerShdw>
                </a:effectLst>
              </a:rPr>
              <a:t>popisují </a:t>
            </a:r>
            <a:r>
              <a:rPr lang="cs-CZ" b="1" dirty="0" smtClean="0">
                <a:solidFill>
                  <a:schemeClr val="accent1"/>
                </a:solidFill>
                <a:effectLst>
                  <a:outerShdw blurRad="38100" dist="38100" dir="2700000" algn="tl">
                    <a:srgbClr val="000000">
                      <a:alpha val="43137"/>
                    </a:srgbClr>
                  </a:outerShdw>
                </a:effectLst>
              </a:rPr>
              <a:t>„Písma“? Protože jak ji popisuje kánon, tak Buddha mnichy instruoval…?</a:t>
            </a:r>
            <a:r>
              <a:rPr lang="cs-CZ" dirty="0" smtClean="0"/>
              <a:t>.“</a:t>
            </a:r>
          </a:p>
          <a:p>
            <a:pPr marL="0" indent="0">
              <a:buNone/>
            </a:pPr>
            <a:r>
              <a:rPr lang="cs-CZ" dirty="0" smtClean="0"/>
              <a:t>(</a:t>
            </a:r>
            <a:r>
              <a:rPr lang="cs-CZ" dirty="0" err="1" smtClean="0"/>
              <a:t>textualismus</a:t>
            </a:r>
            <a:r>
              <a:rPr lang="cs-CZ" dirty="0" smtClean="0"/>
              <a:t>, orientalismus… „My víme, jak by to mělo vypadat.“</a:t>
            </a:r>
          </a:p>
          <a:p>
            <a:pPr marL="0" indent="0">
              <a:buNone/>
            </a:pPr>
            <a:endParaRPr lang="cs-CZ" dirty="0" smtClean="0"/>
          </a:p>
          <a:p>
            <a:pPr marL="0" indent="0">
              <a:buNone/>
            </a:pPr>
            <a:r>
              <a:rPr lang="cs-CZ" dirty="0" smtClean="0"/>
              <a:t>Určitou (jasnou, přesnou a podloženou) představu měli a mají:</a:t>
            </a:r>
          </a:p>
          <a:p>
            <a:r>
              <a:rPr lang="cs-CZ" dirty="0" smtClean="0"/>
              <a:t>mniši (ať už hledající cokoliv),</a:t>
            </a:r>
          </a:p>
          <a:p>
            <a:r>
              <a:rPr lang="cs-CZ" dirty="0" smtClean="0"/>
              <a:t>panovníci,</a:t>
            </a:r>
          </a:p>
          <a:p>
            <a:r>
              <a:rPr lang="cs-CZ" dirty="0" smtClean="0"/>
              <a:t> vědci,</a:t>
            </a:r>
            <a:endParaRPr lang="cs-CZ" dirty="0"/>
          </a:p>
          <a:p>
            <a:r>
              <a:rPr lang="cs-CZ" dirty="0" smtClean="0"/>
              <a:t>„buddhisté“ (laici, mniši, z Východu ze Západu)</a:t>
            </a:r>
          </a:p>
          <a:p>
            <a:r>
              <a:rPr lang="cs-CZ" b="1" dirty="0" smtClean="0">
                <a:solidFill>
                  <a:schemeClr val="accent1"/>
                </a:solidFill>
                <a:effectLst>
                  <a:outerShdw blurRad="38100" dist="38100" dir="2700000" algn="tl">
                    <a:srgbClr val="000000">
                      <a:alpha val="43137"/>
                    </a:srgbClr>
                  </a:outerShdw>
                </a:effectLst>
              </a:rPr>
              <a:t>Ty představy se mohou měnit… </a:t>
            </a:r>
          </a:p>
        </p:txBody>
      </p:sp>
    </p:spTree>
    <p:extLst>
      <p:ext uri="{BB962C8B-B14F-4D97-AF65-F5344CB8AC3E}">
        <p14:creationId xmlns:p14="http://schemas.microsoft.com/office/powerpoint/2010/main" val="2719088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stále přetrvávající prvek hodnocení… </a:t>
            </a:r>
            <a:endParaRPr lang="cs-CZ" dirty="0"/>
          </a:p>
        </p:txBody>
      </p:sp>
      <p:sp>
        <p:nvSpPr>
          <p:cNvPr id="3" name="Zástupný symbol pro obsah 2"/>
          <p:cNvSpPr>
            <a:spLocks noGrp="1"/>
          </p:cNvSpPr>
          <p:nvPr>
            <p:ph sz="quarter" idx="1"/>
          </p:nvPr>
        </p:nvSpPr>
        <p:spPr/>
        <p:txBody>
          <a:bodyPr>
            <a:normAutofit fontScale="85000" lnSpcReduction="10000"/>
          </a:bodyPr>
          <a:lstStyle/>
          <a:p>
            <a:r>
              <a:rPr lang="cs-CZ" dirty="0" smtClean="0"/>
              <a:t>„</a:t>
            </a:r>
            <a:r>
              <a:rPr lang="cs-CZ" dirty="0"/>
              <a:t>Nyní existují na Srí Lance buddhismy dva: residuum starého buddhismu minulých století, jak je udržován ve vzdálených místech a takový jaký je utvořen podle zvyků a způsobů těch, kteří nejsou pod evropským vlivem a nový buddhismus, mnohem </a:t>
            </a:r>
            <a:r>
              <a:rPr lang="cs-CZ" b="1" dirty="0">
                <a:solidFill>
                  <a:schemeClr val="accent6"/>
                </a:solidFill>
              </a:rPr>
              <a:t>uvědomělejší</a:t>
            </a:r>
            <a:r>
              <a:rPr lang="cs-CZ" dirty="0"/>
              <a:t> a </a:t>
            </a:r>
            <a:r>
              <a:rPr lang="cs-CZ" dirty="0">
                <a:solidFill>
                  <a:schemeClr val="accent6"/>
                </a:solidFill>
                <a:effectLst>
                  <a:outerShdw blurRad="38100" dist="38100" dir="2700000" algn="tl">
                    <a:srgbClr val="000000">
                      <a:alpha val="43137"/>
                    </a:srgbClr>
                  </a:outerShdw>
                </a:effectLst>
              </a:rPr>
              <a:t>hodnotnější,</a:t>
            </a:r>
            <a:r>
              <a:rPr lang="cs-CZ" dirty="0"/>
              <a:t> jehož cílem je ukázat, </a:t>
            </a:r>
            <a:r>
              <a:rPr lang="cs-CZ" b="1" dirty="0">
                <a:solidFill>
                  <a:schemeClr val="accent6"/>
                </a:solidFill>
                <a:effectLst>
                  <a:outerShdw blurRad="38100" dist="38100" dir="2700000" algn="tl">
                    <a:srgbClr val="000000">
                      <a:alpha val="43137"/>
                    </a:srgbClr>
                  </a:outerShdw>
                </a:effectLst>
              </a:rPr>
              <a:t>co buddhismus skutečně </a:t>
            </a:r>
            <a:r>
              <a:rPr lang="cs-CZ" dirty="0"/>
              <a:t>je, v čemž je nesmírně ovlivněn Evropany.“ </a:t>
            </a:r>
            <a:endParaRPr lang="cs-CZ" dirty="0" smtClean="0"/>
          </a:p>
          <a:p>
            <a:r>
              <a:rPr lang="cs-CZ" dirty="0"/>
              <a:t>Anglikánský biskup v roce </a:t>
            </a:r>
            <a:r>
              <a:rPr lang="cs-CZ" dirty="0" smtClean="0"/>
              <a:t>1892 citováno podle </a:t>
            </a:r>
            <a:r>
              <a:rPr lang="cs-CZ" dirty="0"/>
              <a:t>R. </a:t>
            </a:r>
            <a:r>
              <a:rPr lang="cs-CZ" dirty="0" err="1"/>
              <a:t>Gombrich</a:t>
            </a:r>
            <a:r>
              <a:rPr lang="cs-CZ" dirty="0"/>
              <a:t>, </a:t>
            </a:r>
            <a:r>
              <a:rPr lang="cs-CZ" i="1" dirty="0" err="1"/>
              <a:t>Theravada</a:t>
            </a:r>
            <a:r>
              <a:rPr lang="cs-CZ" i="1" dirty="0"/>
              <a:t> </a:t>
            </a:r>
            <a:r>
              <a:rPr lang="cs-CZ" i="1" dirty="0" err="1"/>
              <a:t>Buddhism</a:t>
            </a:r>
            <a:r>
              <a:rPr lang="cs-CZ" dirty="0"/>
              <a:t>……… ,s. 173.</a:t>
            </a:r>
          </a:p>
          <a:p>
            <a:r>
              <a:rPr lang="cs-CZ" b="1" dirty="0" smtClean="0">
                <a:solidFill>
                  <a:schemeClr val="accent6"/>
                </a:solidFill>
              </a:rPr>
              <a:t>Jak se dostat za hodnocení… to není vůbec lehké ani dnes…</a:t>
            </a:r>
            <a:endParaRPr lang="cs-CZ" dirty="0" smtClean="0"/>
          </a:p>
          <a:p>
            <a:r>
              <a:rPr lang="cs-CZ" dirty="0" smtClean="0"/>
              <a:t>„</a:t>
            </a:r>
            <a:r>
              <a:rPr lang="cs-CZ" i="1" dirty="0" smtClean="0"/>
              <a:t>Jednou z hlavních činností mnichů je sestavování horoskopů, i když to Buddha považoval za „zvířecí“ a mnicha nehodné</a:t>
            </a:r>
            <a:r>
              <a:rPr lang="cs-CZ" dirty="0" smtClean="0"/>
              <a:t>… Ale ti mniši pro to určitě mají legitimizaci, možná i oporu přímo v kánonu (oni ten kánon si vykládají prostě jinak…)</a:t>
            </a:r>
            <a:endParaRPr lang="cs-CZ" dirty="0"/>
          </a:p>
        </p:txBody>
      </p:sp>
    </p:spTree>
    <p:extLst>
      <p:ext uri="{BB962C8B-B14F-4D97-AF65-F5344CB8AC3E}">
        <p14:creationId xmlns:p14="http://schemas.microsoft.com/office/powerpoint/2010/main" val="3345024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Mniši se oblékají do roucha (nebo mnišského oděvu)</a:t>
            </a:r>
            <a:endParaRPr lang="cs-CZ" dirty="0"/>
          </a:p>
        </p:txBody>
      </p:sp>
      <p:pic>
        <p:nvPicPr>
          <p:cNvPr id="4" name="Zástupný symbol pro obsah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371600" y="1447800"/>
            <a:ext cx="6858000" cy="4572000"/>
          </a:xfrm>
          <a:prstGeom prst="rect">
            <a:avLst/>
          </a:prstGeom>
        </p:spPr>
      </p:pic>
    </p:spTree>
    <p:extLst>
      <p:ext uri="{BB962C8B-B14F-4D97-AF65-F5344CB8AC3E}">
        <p14:creationId xmlns:p14="http://schemas.microsoft.com/office/powerpoint/2010/main" val="16534175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Mnišská obec na </a:t>
            </a:r>
            <a:r>
              <a:rPr lang="cs-CZ" dirty="0" err="1" smtClean="0"/>
              <a:t>Šrí</a:t>
            </a:r>
            <a:r>
              <a:rPr lang="cs-CZ" dirty="0" smtClean="0"/>
              <a:t> Lance</a:t>
            </a:r>
            <a:endParaRPr lang="cs-CZ" dirty="0"/>
          </a:p>
        </p:txBody>
      </p:sp>
      <p:sp>
        <p:nvSpPr>
          <p:cNvPr id="3" name="Zástupný symbol pro obsah 2"/>
          <p:cNvSpPr>
            <a:spLocks noGrp="1"/>
          </p:cNvSpPr>
          <p:nvPr>
            <p:ph sz="quarter" idx="1"/>
          </p:nvPr>
        </p:nvSpPr>
        <p:spPr/>
        <p:txBody>
          <a:bodyPr>
            <a:normAutofit fontScale="92500" lnSpcReduction="20000"/>
          </a:bodyPr>
          <a:lstStyle/>
          <a:p>
            <a:r>
              <a:rPr lang="cs-CZ" dirty="0" smtClean="0"/>
              <a:t>Na </a:t>
            </a:r>
            <a:r>
              <a:rPr lang="cs-CZ" dirty="0" err="1" smtClean="0"/>
              <a:t>Šrí</a:t>
            </a:r>
            <a:r>
              <a:rPr lang="cs-CZ" dirty="0" smtClean="0"/>
              <a:t> Lance žije kolem 30 000 mnichů.</a:t>
            </a:r>
          </a:p>
          <a:p>
            <a:r>
              <a:rPr lang="cs-CZ" dirty="0" smtClean="0"/>
              <a:t>A) </a:t>
            </a:r>
            <a:r>
              <a:rPr lang="cs-CZ" sz="3200" b="1" dirty="0" smtClean="0">
                <a:solidFill>
                  <a:schemeClr val="accent6"/>
                </a:solidFill>
                <a:effectLst>
                  <a:outerShdw blurRad="38100" dist="38100" dir="2700000" algn="tl">
                    <a:srgbClr val="000000">
                      <a:alpha val="43137"/>
                    </a:srgbClr>
                  </a:outerShdw>
                </a:effectLst>
              </a:rPr>
              <a:t>Siam </a:t>
            </a:r>
            <a:r>
              <a:rPr lang="cs-CZ" sz="3200" b="1" dirty="0" err="1" smtClean="0">
                <a:solidFill>
                  <a:schemeClr val="accent6"/>
                </a:solidFill>
                <a:effectLst>
                  <a:outerShdw blurRad="38100" dist="38100" dir="2700000" algn="tl">
                    <a:srgbClr val="000000">
                      <a:alpha val="43137"/>
                    </a:srgbClr>
                  </a:outerShdw>
                </a:effectLst>
              </a:rPr>
              <a:t>nikaya</a:t>
            </a:r>
            <a:r>
              <a:rPr lang="cs-CZ" sz="3200" b="1" dirty="0" smtClean="0">
                <a:solidFill>
                  <a:schemeClr val="accent6"/>
                </a:solidFill>
                <a:effectLst>
                  <a:outerShdw blurRad="38100" dist="38100" dir="2700000" algn="tl">
                    <a:srgbClr val="000000">
                      <a:alpha val="43137"/>
                    </a:srgbClr>
                  </a:outerShdw>
                </a:effectLst>
              </a:rPr>
              <a:t> </a:t>
            </a:r>
          </a:p>
          <a:p>
            <a:pPr marL="274320" lvl="1" indent="0">
              <a:buNone/>
            </a:pPr>
            <a:r>
              <a:rPr lang="cs-CZ" dirty="0" smtClean="0"/>
              <a:t>1753 za vlády krále </a:t>
            </a:r>
            <a:r>
              <a:rPr lang="cs-CZ" dirty="0" err="1" smtClean="0"/>
              <a:t>Kandyjského</a:t>
            </a:r>
            <a:r>
              <a:rPr lang="cs-CZ" dirty="0" smtClean="0"/>
              <a:t> království </a:t>
            </a:r>
            <a:r>
              <a:rPr lang="cs-CZ" dirty="0" err="1" smtClean="0"/>
              <a:t>Kirti</a:t>
            </a:r>
            <a:r>
              <a:rPr lang="cs-CZ" dirty="0" smtClean="0"/>
              <a:t> </a:t>
            </a:r>
            <a:r>
              <a:rPr lang="cs-CZ" dirty="0" err="1" smtClean="0"/>
              <a:t>Sri</a:t>
            </a:r>
            <a:r>
              <a:rPr lang="cs-CZ" dirty="0" smtClean="0"/>
              <a:t> </a:t>
            </a:r>
            <a:r>
              <a:rPr lang="cs-CZ" dirty="0" err="1" smtClean="0"/>
              <a:t>Rajasinhy</a:t>
            </a:r>
            <a:r>
              <a:rPr lang="cs-CZ" dirty="0" smtClean="0"/>
              <a:t> </a:t>
            </a:r>
          </a:p>
          <a:p>
            <a:pPr marL="274320" lvl="1" indent="0">
              <a:buNone/>
            </a:pPr>
            <a:r>
              <a:rPr lang="cs-CZ" dirty="0" smtClean="0"/>
              <a:t>„vymřela“ linie svěcení/ordinace a byla zajištěna z Thajska</a:t>
            </a:r>
          </a:p>
          <a:p>
            <a:pPr marL="274320" lvl="1" indent="0">
              <a:buNone/>
            </a:pPr>
            <a:r>
              <a:rPr lang="cs-CZ" dirty="0"/>
              <a:t>p</a:t>
            </a:r>
            <a:r>
              <a:rPr lang="cs-CZ" dirty="0" smtClean="0"/>
              <a:t>říslušníci nejvyšší kasty tzv. </a:t>
            </a:r>
            <a:r>
              <a:rPr lang="cs-CZ" dirty="0" err="1" smtClean="0"/>
              <a:t>goyigama</a:t>
            </a:r>
            <a:r>
              <a:rPr lang="cs-CZ" dirty="0" smtClean="0"/>
              <a:t> „zemědělci“ </a:t>
            </a:r>
          </a:p>
          <a:p>
            <a:pPr marL="274320" lvl="1" indent="0">
              <a:buNone/>
            </a:pPr>
            <a:r>
              <a:rPr lang="cs-CZ" dirty="0"/>
              <a:t>d</a:t>
            </a:r>
            <a:r>
              <a:rPr lang="cs-CZ" dirty="0" smtClean="0"/>
              <a:t>nes 45 %</a:t>
            </a:r>
            <a:endParaRPr lang="cs-CZ" dirty="0"/>
          </a:p>
          <a:p>
            <a:pPr marL="274320" lvl="1" indent="0">
              <a:buNone/>
            </a:pPr>
            <a:r>
              <a:rPr lang="cs-CZ" dirty="0" smtClean="0"/>
              <a:t>B) </a:t>
            </a:r>
            <a:r>
              <a:rPr lang="cs-CZ" sz="3200" b="1" dirty="0" err="1" smtClean="0">
                <a:solidFill>
                  <a:schemeClr val="accent6"/>
                </a:solidFill>
                <a:effectLst>
                  <a:outerShdw blurRad="38100" dist="38100" dir="2700000" algn="tl">
                    <a:srgbClr val="000000">
                      <a:alpha val="43137"/>
                    </a:srgbClr>
                  </a:outerShdw>
                </a:effectLst>
              </a:rPr>
              <a:t>Amarapura</a:t>
            </a:r>
            <a:r>
              <a:rPr lang="cs-CZ" sz="3200" b="1" dirty="0" smtClean="0">
                <a:solidFill>
                  <a:schemeClr val="accent6"/>
                </a:solidFill>
                <a:effectLst>
                  <a:outerShdw blurRad="38100" dist="38100" dir="2700000" algn="tl">
                    <a:srgbClr val="000000">
                      <a:alpha val="43137"/>
                    </a:srgbClr>
                  </a:outerShdw>
                </a:effectLst>
              </a:rPr>
              <a:t> </a:t>
            </a:r>
            <a:r>
              <a:rPr lang="cs-CZ" sz="3200" b="1" dirty="0" err="1" smtClean="0">
                <a:solidFill>
                  <a:schemeClr val="accent6"/>
                </a:solidFill>
                <a:effectLst>
                  <a:outerShdw blurRad="38100" dist="38100" dir="2700000" algn="tl">
                    <a:srgbClr val="000000">
                      <a:alpha val="43137"/>
                    </a:srgbClr>
                  </a:outerShdw>
                </a:effectLst>
              </a:rPr>
              <a:t>nikaya</a:t>
            </a:r>
            <a:endParaRPr lang="cs-CZ" sz="3200" b="1" dirty="0" smtClean="0">
              <a:solidFill>
                <a:schemeClr val="accent6"/>
              </a:solidFill>
              <a:effectLst>
                <a:outerShdw blurRad="38100" dist="38100" dir="2700000" algn="tl">
                  <a:srgbClr val="000000">
                    <a:alpha val="43137"/>
                  </a:srgbClr>
                </a:outerShdw>
              </a:effectLst>
            </a:endParaRPr>
          </a:p>
          <a:p>
            <a:pPr marL="274320" lvl="1" indent="0">
              <a:buNone/>
            </a:pPr>
            <a:r>
              <a:rPr lang="cs-CZ" dirty="0" smtClean="0"/>
              <a:t>1802 z Barmy, přístup mnichů i z nižších kast (</a:t>
            </a:r>
            <a:r>
              <a:rPr lang="cs-CZ" dirty="0" err="1" smtClean="0"/>
              <a:t>rybári</a:t>
            </a:r>
            <a:r>
              <a:rPr lang="cs-CZ" dirty="0" smtClean="0"/>
              <a:t>, sběrači skořice atd.) </a:t>
            </a:r>
          </a:p>
          <a:p>
            <a:pPr marL="274320" lvl="1" indent="0">
              <a:buNone/>
            </a:pPr>
            <a:r>
              <a:rPr lang="cs-CZ" dirty="0" smtClean="0"/>
              <a:t>C) </a:t>
            </a:r>
            <a:r>
              <a:rPr lang="cs-CZ" sz="3600" b="1" dirty="0" err="1" smtClean="0">
                <a:solidFill>
                  <a:schemeClr val="accent6"/>
                </a:solidFill>
                <a:effectLst>
                  <a:outerShdw blurRad="38100" dist="38100" dir="2700000" algn="tl">
                    <a:srgbClr val="000000">
                      <a:alpha val="43137"/>
                    </a:srgbClr>
                  </a:outerShdw>
                </a:effectLst>
              </a:rPr>
              <a:t>Ramaňaňa</a:t>
            </a:r>
            <a:r>
              <a:rPr lang="cs-CZ" sz="3600" b="1" dirty="0" smtClean="0">
                <a:solidFill>
                  <a:schemeClr val="accent6"/>
                </a:solidFill>
                <a:effectLst>
                  <a:outerShdw blurRad="38100" dist="38100" dir="2700000" algn="tl">
                    <a:srgbClr val="000000">
                      <a:alpha val="43137"/>
                    </a:srgbClr>
                  </a:outerShdw>
                </a:effectLst>
              </a:rPr>
              <a:t> </a:t>
            </a:r>
            <a:r>
              <a:rPr lang="cs-CZ" sz="3600" b="1" dirty="0" err="1" smtClean="0">
                <a:solidFill>
                  <a:schemeClr val="accent6"/>
                </a:solidFill>
                <a:effectLst>
                  <a:outerShdw blurRad="38100" dist="38100" dir="2700000" algn="tl">
                    <a:srgbClr val="000000">
                      <a:alpha val="43137"/>
                    </a:srgbClr>
                  </a:outerShdw>
                </a:effectLst>
              </a:rPr>
              <a:t>nikaya</a:t>
            </a:r>
            <a:endParaRPr lang="cs-CZ" sz="3600" b="1" dirty="0" smtClean="0">
              <a:solidFill>
                <a:schemeClr val="accent6"/>
              </a:solidFill>
              <a:effectLst>
                <a:outerShdw blurRad="38100" dist="38100" dir="2700000" algn="tl">
                  <a:srgbClr val="000000">
                    <a:alpha val="43137"/>
                  </a:srgbClr>
                </a:outerShdw>
              </a:effectLst>
            </a:endParaRPr>
          </a:p>
          <a:p>
            <a:pPr marL="274320" lvl="1" indent="0">
              <a:buNone/>
            </a:pPr>
            <a:r>
              <a:rPr lang="cs-CZ" dirty="0" smtClean="0"/>
              <a:t>1864, nejstriktnější dodržování </a:t>
            </a:r>
            <a:r>
              <a:rPr lang="cs-CZ" dirty="0" err="1" smtClean="0"/>
              <a:t>vinaji</a:t>
            </a:r>
            <a:r>
              <a:rPr lang="cs-CZ" dirty="0" smtClean="0"/>
              <a:t>, podobnost </a:t>
            </a:r>
            <a:r>
              <a:rPr lang="cs-CZ" dirty="0" err="1"/>
              <a:t>Dhammayuttika</a:t>
            </a:r>
            <a:r>
              <a:rPr lang="cs-CZ" dirty="0"/>
              <a:t> </a:t>
            </a:r>
            <a:r>
              <a:rPr lang="cs-CZ" dirty="0" err="1" smtClean="0"/>
              <a:t>Nikaya</a:t>
            </a:r>
            <a:r>
              <a:rPr lang="cs-CZ" dirty="0" smtClean="0"/>
              <a:t> (thajský král </a:t>
            </a:r>
            <a:r>
              <a:rPr lang="cs-CZ" dirty="0" err="1" smtClean="0"/>
              <a:t>Mongut</a:t>
            </a:r>
            <a:r>
              <a:rPr lang="cs-CZ" dirty="0" smtClean="0"/>
              <a:t>) </a:t>
            </a:r>
            <a:endParaRPr lang="cs-CZ" dirty="0"/>
          </a:p>
        </p:txBody>
      </p:sp>
    </p:spTree>
    <p:extLst>
      <p:ext uri="{BB962C8B-B14F-4D97-AF65-F5344CB8AC3E}">
        <p14:creationId xmlns:p14="http://schemas.microsoft.com/office/powerpoint/2010/main" val="8748186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Mniši</a:t>
            </a:r>
            <a:endParaRPr lang="cs-CZ" dirty="0"/>
          </a:p>
        </p:txBody>
      </p:sp>
      <p:sp>
        <p:nvSpPr>
          <p:cNvPr id="3" name="Zástupný symbol pro obsah 2"/>
          <p:cNvSpPr>
            <a:spLocks noGrp="1"/>
          </p:cNvSpPr>
          <p:nvPr>
            <p:ph sz="quarter" idx="1"/>
          </p:nvPr>
        </p:nvSpPr>
        <p:spPr/>
        <p:txBody>
          <a:bodyPr>
            <a:normAutofit fontScale="92500" lnSpcReduction="10000"/>
          </a:bodyPr>
          <a:lstStyle/>
          <a:p>
            <a:pPr marL="0" indent="0">
              <a:buNone/>
            </a:pPr>
            <a:r>
              <a:rPr lang="cs-CZ" b="1" dirty="0" smtClean="0"/>
              <a:t>Recitace parita (</a:t>
            </a:r>
            <a:r>
              <a:rPr lang="cs-CZ" b="1" dirty="0" err="1" smtClean="0"/>
              <a:t>pirit</a:t>
            </a:r>
            <a:r>
              <a:rPr lang="cs-CZ" b="1" dirty="0" smtClean="0"/>
              <a:t>) – texty ze </a:t>
            </a:r>
            <a:r>
              <a:rPr lang="cs-CZ" b="1" dirty="0" err="1" smtClean="0"/>
              <a:t>sutt</a:t>
            </a:r>
            <a:r>
              <a:rPr lang="cs-CZ" b="1" dirty="0" smtClean="0"/>
              <a:t>:</a:t>
            </a:r>
          </a:p>
          <a:p>
            <a:pPr marL="0" indent="0">
              <a:buNone/>
            </a:pPr>
            <a:r>
              <a:rPr lang="cs-CZ" dirty="0" err="1" smtClean="0"/>
              <a:t>Mangala-sutta</a:t>
            </a:r>
            <a:endParaRPr lang="cs-CZ" dirty="0" smtClean="0"/>
          </a:p>
          <a:p>
            <a:pPr marL="0" indent="0">
              <a:buNone/>
            </a:pPr>
            <a:r>
              <a:rPr lang="cs-CZ" dirty="0" err="1" smtClean="0"/>
              <a:t>Ratana-sutta</a:t>
            </a:r>
            <a:endParaRPr lang="cs-CZ" dirty="0" smtClean="0"/>
          </a:p>
          <a:p>
            <a:pPr marL="0" indent="0">
              <a:buNone/>
            </a:pPr>
            <a:r>
              <a:rPr lang="cs-CZ" dirty="0" err="1" smtClean="0"/>
              <a:t>Karaniyemetta-sutta</a:t>
            </a:r>
            <a:endParaRPr lang="cs-CZ" dirty="0" smtClean="0"/>
          </a:p>
          <a:p>
            <a:pPr marL="0" indent="0">
              <a:buNone/>
            </a:pPr>
            <a:endParaRPr lang="cs-CZ" dirty="0"/>
          </a:p>
          <a:p>
            <a:pPr marL="0" indent="0">
              <a:buNone/>
            </a:pPr>
            <a:r>
              <a:rPr lang="cs-CZ" dirty="0" smtClean="0"/>
              <a:t>Recitace může trvat hodiny, někdy i celou noc, mniši se při recitaci střídají. </a:t>
            </a:r>
          </a:p>
          <a:p>
            <a:pPr marL="0" indent="0">
              <a:buNone/>
            </a:pPr>
            <a:r>
              <a:rPr lang="cs-CZ" dirty="0" smtClean="0"/>
              <a:t>Celodenní recitace, rituál, který může trvat celý týden.</a:t>
            </a:r>
          </a:p>
          <a:p>
            <a:pPr marL="0" indent="0">
              <a:buNone/>
            </a:pPr>
            <a:endParaRPr lang="cs-CZ" dirty="0"/>
          </a:p>
          <a:p>
            <a:pPr marL="0" indent="0">
              <a:buNone/>
            </a:pPr>
            <a:r>
              <a:rPr lang="cs-CZ" dirty="0" smtClean="0"/>
              <a:t>Ochranná síla. </a:t>
            </a:r>
          </a:p>
          <a:p>
            <a:pPr marL="0" indent="0">
              <a:buNone/>
            </a:pPr>
            <a:r>
              <a:rPr lang="cs-CZ" dirty="0" smtClean="0"/>
              <a:t>Životní cyklus, roční cyklus – úroda atd. </a:t>
            </a:r>
            <a:endParaRPr lang="cs-CZ" dirty="0"/>
          </a:p>
        </p:txBody>
      </p:sp>
    </p:spTree>
    <p:extLst>
      <p:ext uri="{BB962C8B-B14F-4D97-AF65-F5344CB8AC3E}">
        <p14:creationId xmlns:p14="http://schemas.microsoft.com/office/powerpoint/2010/main" val="13226970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Mniši</a:t>
            </a:r>
            <a:endParaRPr lang="cs-CZ" dirty="0"/>
          </a:p>
        </p:txBody>
      </p:sp>
      <p:sp>
        <p:nvSpPr>
          <p:cNvPr id="3" name="Zástupný symbol pro obsah 2"/>
          <p:cNvSpPr>
            <a:spLocks noGrp="1"/>
          </p:cNvSpPr>
          <p:nvPr>
            <p:ph sz="quarter" idx="1"/>
          </p:nvPr>
        </p:nvSpPr>
        <p:spPr/>
        <p:txBody>
          <a:bodyPr/>
          <a:lstStyle/>
          <a:p>
            <a:r>
              <a:rPr lang="cs-CZ" dirty="0" smtClean="0"/>
              <a:t>Uchovávání, šíření nauky.</a:t>
            </a:r>
          </a:p>
          <a:p>
            <a:r>
              <a:rPr lang="cs-CZ" dirty="0" smtClean="0"/>
              <a:t>Tzv. </a:t>
            </a:r>
            <a:r>
              <a:rPr lang="cs-CZ" dirty="0" err="1" smtClean="0"/>
              <a:t>désana</a:t>
            </a:r>
            <a:r>
              <a:rPr lang="cs-CZ" dirty="0" smtClean="0"/>
              <a:t> (</a:t>
            </a:r>
            <a:r>
              <a:rPr lang="cs-CZ" dirty="0" err="1" smtClean="0"/>
              <a:t>sinh</a:t>
            </a:r>
            <a:r>
              <a:rPr lang="cs-CZ" dirty="0" smtClean="0"/>
              <a:t>. </a:t>
            </a:r>
            <a:r>
              <a:rPr lang="cs-CZ" dirty="0" err="1"/>
              <a:t>b</a:t>
            </a:r>
            <a:r>
              <a:rPr lang="cs-CZ" dirty="0" err="1" smtClean="0"/>
              <a:t>ana</a:t>
            </a:r>
            <a:r>
              <a:rPr lang="cs-CZ" dirty="0" smtClean="0"/>
              <a:t>) – přednes, angl. </a:t>
            </a:r>
            <a:r>
              <a:rPr lang="cs-CZ" dirty="0" err="1" smtClean="0"/>
              <a:t>Dhamma</a:t>
            </a:r>
            <a:r>
              <a:rPr lang="cs-CZ" dirty="0" smtClean="0"/>
              <a:t> talk</a:t>
            </a:r>
          </a:p>
          <a:p>
            <a:endParaRPr lang="cs-CZ" dirty="0"/>
          </a:p>
          <a:p>
            <a:r>
              <a:rPr lang="cs-CZ" dirty="0" smtClean="0"/>
              <a:t>Už pouhé naslouchání </a:t>
            </a:r>
            <a:r>
              <a:rPr lang="cs-CZ" dirty="0" err="1" smtClean="0"/>
              <a:t>Dhammě</a:t>
            </a:r>
            <a:r>
              <a:rPr lang="cs-CZ" dirty="0" smtClean="0"/>
              <a:t>, může vést k dosažení </a:t>
            </a:r>
            <a:r>
              <a:rPr lang="cs-CZ" dirty="0" err="1" smtClean="0"/>
              <a:t>nibbány</a:t>
            </a:r>
            <a:r>
              <a:rPr lang="cs-CZ" dirty="0" smtClean="0"/>
              <a:t>. </a:t>
            </a:r>
          </a:p>
          <a:p>
            <a:r>
              <a:rPr lang="cs-CZ" dirty="0" smtClean="0"/>
              <a:t>Naslouchání </a:t>
            </a:r>
            <a:r>
              <a:rPr lang="cs-CZ" dirty="0" err="1" smtClean="0"/>
              <a:t>Dhammě</a:t>
            </a:r>
            <a:r>
              <a:rPr lang="cs-CZ" dirty="0" smtClean="0"/>
              <a:t> – něco, co může vytvořit zásluhy. </a:t>
            </a:r>
          </a:p>
          <a:p>
            <a:endParaRPr lang="cs-CZ" dirty="0"/>
          </a:p>
        </p:txBody>
      </p:sp>
    </p:spTree>
    <p:extLst>
      <p:ext uri="{BB962C8B-B14F-4D97-AF65-F5344CB8AC3E}">
        <p14:creationId xmlns:p14="http://schemas.microsoft.com/office/powerpoint/2010/main" val="24345326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Theosofická</a:t>
            </a:r>
            <a:r>
              <a:rPr lang="cs-CZ" dirty="0" smtClean="0"/>
              <a:t> společnost </a:t>
            </a:r>
            <a:endParaRPr lang="cs-CZ" dirty="0"/>
          </a:p>
        </p:txBody>
      </p:sp>
      <p:sp>
        <p:nvSpPr>
          <p:cNvPr id="3" name="Zástupný symbol pro obsah 2"/>
          <p:cNvSpPr>
            <a:spLocks noGrp="1"/>
          </p:cNvSpPr>
          <p:nvPr>
            <p:ph sz="quarter" idx="1"/>
          </p:nvPr>
        </p:nvSpPr>
        <p:spPr/>
        <p:txBody>
          <a:bodyPr>
            <a:normAutofit fontScale="92500"/>
          </a:bodyPr>
          <a:lstStyle/>
          <a:p>
            <a:r>
              <a:rPr lang="cs-CZ" dirty="0"/>
              <a:t>H. S. </a:t>
            </a:r>
            <a:r>
              <a:rPr lang="cs-CZ" dirty="0" err="1"/>
              <a:t>Olcott</a:t>
            </a:r>
            <a:r>
              <a:rPr lang="cs-CZ" dirty="0"/>
              <a:t> s H. </a:t>
            </a:r>
            <a:r>
              <a:rPr lang="cs-CZ" dirty="0" err="1"/>
              <a:t>P.Blavatskou</a:t>
            </a:r>
            <a:r>
              <a:rPr lang="cs-CZ" dirty="0"/>
              <a:t> přicestovali na Srí Lanku v roce 1880 a zřejmě jako </a:t>
            </a:r>
            <a:r>
              <a:rPr lang="cs-CZ" b="1" dirty="0">
                <a:solidFill>
                  <a:schemeClr val="accent3"/>
                </a:solidFill>
              </a:rPr>
              <a:t>první západní buddhisté se oficiálně, veřejným obřadem přijetí tří útočišť a pěti slibů, přihlásili k buddhismu</a:t>
            </a:r>
            <a:r>
              <a:rPr lang="cs-CZ" dirty="0"/>
              <a:t>. H. S. </a:t>
            </a:r>
            <a:r>
              <a:rPr lang="cs-CZ" dirty="0" err="1"/>
              <a:t>Olcott</a:t>
            </a:r>
            <a:r>
              <a:rPr lang="cs-CZ" dirty="0"/>
              <a:t> poté navštívil Srí Lanku více než třicetkrát, jeho působením se podařilo zlomit monopol křesťanských misií a vybudoval zde nedělní buddhistické školy, základní a vyšší školy, z kterých řada přežila dodnes. H. S. </a:t>
            </a:r>
            <a:r>
              <a:rPr lang="cs-CZ" dirty="0" err="1"/>
              <a:t>Olcott</a:t>
            </a:r>
            <a:r>
              <a:rPr lang="cs-CZ" dirty="0"/>
              <a:t> a H. P. </a:t>
            </a:r>
            <a:r>
              <a:rPr lang="cs-CZ" dirty="0" err="1"/>
              <a:t>Blavatska</a:t>
            </a:r>
            <a:r>
              <a:rPr lang="cs-CZ" dirty="0"/>
              <a:t> převzali buddhistickou nauku kreativně. H. S. </a:t>
            </a:r>
            <a:r>
              <a:rPr lang="cs-CZ" dirty="0" err="1"/>
              <a:t>Olcott</a:t>
            </a:r>
            <a:r>
              <a:rPr lang="cs-CZ" dirty="0"/>
              <a:t> přesvědčen, že Sinhálci ignorují pravé poselství buddhismu, začal v „misijním duchu“ učit a kázat formu nauky, kterou pokládal za pravý buddhismus. Z téhož důvodu sepsal v roce 1881 Buddhistický </a:t>
            </a:r>
            <a:r>
              <a:rPr lang="cs-CZ" dirty="0" smtClean="0"/>
              <a:t>katechismus. </a:t>
            </a:r>
            <a:endParaRPr lang="cs-CZ" dirty="0"/>
          </a:p>
        </p:txBody>
      </p:sp>
    </p:spTree>
    <p:extLst>
      <p:ext uri="{BB962C8B-B14F-4D97-AF65-F5344CB8AC3E}">
        <p14:creationId xmlns:p14="http://schemas.microsoft.com/office/powerpoint/2010/main" val="41293539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Anagarika</a:t>
            </a:r>
            <a:r>
              <a:rPr lang="cs-CZ" dirty="0" smtClean="0"/>
              <a:t> </a:t>
            </a:r>
            <a:r>
              <a:rPr lang="cs-CZ" dirty="0" err="1" smtClean="0"/>
              <a:t>Dharmapala</a:t>
            </a:r>
            <a:r>
              <a:rPr lang="cs-CZ" dirty="0" smtClean="0"/>
              <a:t> – viz zadané texty…</a:t>
            </a:r>
            <a:endParaRPr lang="cs-CZ" dirty="0"/>
          </a:p>
        </p:txBody>
      </p:sp>
      <p:pic>
        <p:nvPicPr>
          <p:cNvPr id="4" name="Zástupný symbol pro obsah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047260" y="1447800"/>
            <a:ext cx="3506679" cy="4572000"/>
          </a:xfrm>
          <a:prstGeom prst="rect">
            <a:avLst/>
          </a:prstGeom>
          <a:ln>
            <a:noFill/>
          </a:ln>
          <a:effectLst>
            <a:softEdge rad="112500"/>
          </a:effectLst>
        </p:spPr>
      </p:pic>
    </p:spTree>
    <p:extLst>
      <p:ext uri="{BB962C8B-B14F-4D97-AF65-F5344CB8AC3E}">
        <p14:creationId xmlns:p14="http://schemas.microsoft.com/office/powerpoint/2010/main" val="3427433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708935"/>
            <a:ext cx="3669706" cy="5508000"/>
          </a:xfrm>
          <a:prstGeom prst="rect">
            <a:avLst/>
          </a:prstGeom>
        </p:spPr>
      </p:pic>
      <p:sp>
        <p:nvSpPr>
          <p:cNvPr id="6" name="TextovéPole 5"/>
          <p:cNvSpPr txBox="1"/>
          <p:nvPr/>
        </p:nvSpPr>
        <p:spPr>
          <a:xfrm>
            <a:off x="5364089" y="1268760"/>
            <a:ext cx="2520280" cy="2031325"/>
          </a:xfrm>
          <a:prstGeom prst="rect">
            <a:avLst/>
          </a:prstGeom>
          <a:noFill/>
        </p:spPr>
        <p:txBody>
          <a:bodyPr wrap="square" rtlCol="0">
            <a:spAutoFit/>
          </a:bodyPr>
          <a:lstStyle/>
          <a:p>
            <a:r>
              <a:rPr lang="cs-CZ" dirty="0" smtClean="0"/>
              <a:t>Mniši mají různé rekvizity </a:t>
            </a:r>
          </a:p>
          <a:p>
            <a:r>
              <a:rPr lang="cs-CZ" dirty="0" smtClean="0"/>
              <a:t>(slunečníky, </a:t>
            </a:r>
          </a:p>
          <a:p>
            <a:r>
              <a:rPr lang="cs-CZ" dirty="0" smtClean="0"/>
              <a:t>vějíře symbolizují</a:t>
            </a:r>
          </a:p>
          <a:p>
            <a:r>
              <a:rPr lang="cs-CZ" dirty="0" smtClean="0"/>
              <a:t>status. Jsou také</a:t>
            </a:r>
          </a:p>
          <a:p>
            <a:r>
              <a:rPr lang="cs-CZ" dirty="0" smtClean="0"/>
              <a:t> praktické – ochrana před </a:t>
            </a:r>
          </a:p>
          <a:p>
            <a:r>
              <a:rPr lang="cs-CZ" dirty="0" smtClean="0"/>
              <a:t>slunečním žárem atd.</a:t>
            </a:r>
          </a:p>
          <a:p>
            <a:endParaRPr lang="cs-CZ" dirty="0"/>
          </a:p>
        </p:txBody>
      </p:sp>
    </p:spTree>
    <p:extLst>
      <p:ext uri="{BB962C8B-B14F-4D97-AF65-F5344CB8AC3E}">
        <p14:creationId xmlns:p14="http://schemas.microsoft.com/office/powerpoint/2010/main" val="362463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1800" b="1" dirty="0" smtClean="0"/>
              <a:t>Lékař </a:t>
            </a:r>
            <a:r>
              <a:rPr lang="cs-CZ" sz="1800" b="1" dirty="0" smtClean="0">
                <a:solidFill>
                  <a:schemeClr val="accent6"/>
                </a:solidFill>
                <a:effectLst>
                  <a:outerShdw blurRad="38100" dist="38100" dir="2700000" algn="tl">
                    <a:srgbClr val="000000">
                      <a:alpha val="43137"/>
                    </a:srgbClr>
                  </a:outerShdw>
                </a:effectLst>
              </a:rPr>
              <a:t>ordinoval </a:t>
            </a:r>
            <a:r>
              <a:rPr lang="cs-CZ" sz="1800" b="1" dirty="0" smtClean="0"/>
              <a:t>v roce 1990.</a:t>
            </a:r>
            <a:r>
              <a:rPr lang="cs-CZ" sz="1800" dirty="0" smtClean="0"/>
              <a:t> Ordinovat ve smyslu vyšetřit a stanovit způsob léčby</a:t>
            </a:r>
            <a:r>
              <a:rPr lang="cs-CZ" sz="1200" dirty="0" smtClean="0"/>
              <a:t>).</a:t>
            </a:r>
            <a:endParaRPr lang="cs-CZ" sz="1200" dirty="0"/>
          </a:p>
        </p:txBody>
      </p:sp>
      <p:pic>
        <p:nvPicPr>
          <p:cNvPr id="4" name="Zástupný symbol pro obsah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514600" y="1447800"/>
            <a:ext cx="4572000" cy="4572000"/>
          </a:xfrm>
          <a:prstGeom prst="rect">
            <a:avLst/>
          </a:prstGeom>
        </p:spPr>
      </p:pic>
    </p:spTree>
    <p:extLst>
      <p:ext uri="{BB962C8B-B14F-4D97-AF65-F5344CB8AC3E}">
        <p14:creationId xmlns:p14="http://schemas.microsoft.com/office/powerpoint/2010/main" val="2872539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smtClean="0"/>
              <a:t>Mnich </a:t>
            </a:r>
            <a:r>
              <a:rPr lang="cs-CZ" sz="2800" b="1" dirty="0" smtClean="0">
                <a:solidFill>
                  <a:schemeClr val="accent6"/>
                </a:solidFill>
                <a:effectLst>
                  <a:outerShdw blurRad="38100" dist="38100" dir="2700000" algn="tl">
                    <a:srgbClr val="000000">
                      <a:alpha val="43137"/>
                    </a:srgbClr>
                  </a:outerShdw>
                </a:effectLst>
              </a:rPr>
              <a:t>byl ordinován </a:t>
            </a:r>
            <a:r>
              <a:rPr lang="cs-CZ" sz="2800" b="1" dirty="0" smtClean="0"/>
              <a:t>v roce 1990. </a:t>
            </a:r>
            <a:r>
              <a:rPr lang="cs-CZ" sz="2800" b="1" dirty="0"/>
              <a:t/>
            </a:r>
            <a:br>
              <a:rPr lang="cs-CZ" sz="2800" b="1" dirty="0"/>
            </a:br>
            <a:r>
              <a:rPr lang="cs-CZ" sz="2800" b="1" dirty="0" smtClean="0"/>
              <a:t>Ordinace - </a:t>
            </a:r>
            <a:r>
              <a:rPr lang="cs-CZ" sz="2800" dirty="0" smtClean="0"/>
              <a:t>pověření duchovním úřadem, </a:t>
            </a:r>
            <a:endParaRPr lang="cs-CZ" sz="2800" dirty="0"/>
          </a:p>
        </p:txBody>
      </p:sp>
      <p:pic>
        <p:nvPicPr>
          <p:cNvPr id="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043608" y="1844824"/>
            <a:ext cx="6678258" cy="45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8620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Mniši trénují …</a:t>
            </a:r>
            <a:endParaRPr lang="cs-CZ" dirty="0"/>
          </a:p>
        </p:txBody>
      </p:sp>
      <p:pic>
        <p:nvPicPr>
          <p:cNvPr id="4" name="Zástupný symbol pro obsah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187624" y="1628800"/>
            <a:ext cx="6877605" cy="4608000"/>
          </a:xfrm>
        </p:spPr>
      </p:pic>
    </p:spTree>
    <p:extLst>
      <p:ext uri="{BB962C8B-B14F-4D97-AF65-F5344CB8AC3E}">
        <p14:creationId xmlns:p14="http://schemas.microsoft.com/office/powerpoint/2010/main" val="2558020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000" dirty="0" smtClean="0"/>
              <a:t>Mniši </a:t>
            </a:r>
            <a:r>
              <a:rPr lang="cs-CZ" sz="2000" dirty="0"/>
              <a:t>trénují…? </a:t>
            </a:r>
            <a:r>
              <a:rPr lang="cs-CZ" sz="2000" dirty="0" smtClean="0"/>
              <a:t/>
            </a:r>
            <a:br>
              <a:rPr lang="cs-CZ" sz="2000" dirty="0" smtClean="0"/>
            </a:br>
            <a:r>
              <a:rPr lang="cs-CZ" sz="2000" dirty="0" smtClean="0"/>
              <a:t>Stát </a:t>
            </a:r>
            <a:r>
              <a:rPr lang="cs-CZ" sz="2000" dirty="0"/>
              <a:t>se mnichem znamená rozhodnout se pro „mnišský trénink“?</a:t>
            </a:r>
            <a:br>
              <a:rPr lang="cs-CZ" sz="2000" dirty="0"/>
            </a:br>
            <a:endParaRPr lang="cs-CZ" sz="2000" dirty="0"/>
          </a:p>
        </p:txBody>
      </p:sp>
      <p:pic>
        <p:nvPicPr>
          <p:cNvPr id="4" name="Zástupný symbol pro obsah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907704" y="1772816"/>
            <a:ext cx="5286375" cy="4143375"/>
          </a:xfrm>
        </p:spPr>
      </p:pic>
    </p:spTree>
    <p:extLst>
      <p:ext uri="{BB962C8B-B14F-4D97-AF65-F5344CB8AC3E}">
        <p14:creationId xmlns:p14="http://schemas.microsoft.com/office/powerpoint/2010/main" val="31952504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mění">
  <a:themeElements>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Jmění">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Jmění">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6117</TotalTime>
  <Words>1488</Words>
  <Application>Microsoft Office PowerPoint</Application>
  <PresentationFormat>Předvádění na obrazovce (4:3)</PresentationFormat>
  <Paragraphs>179</Paragraphs>
  <Slides>44</Slides>
  <Notes>0</Notes>
  <HiddenSlides>0</HiddenSlides>
  <MMClips>0</MMClips>
  <ScaleCrop>false</ScaleCrop>
  <HeadingPairs>
    <vt:vector size="4" baseType="variant">
      <vt:variant>
        <vt:lpstr>Motiv</vt:lpstr>
      </vt:variant>
      <vt:variant>
        <vt:i4>1</vt:i4>
      </vt:variant>
      <vt:variant>
        <vt:lpstr>Nadpisy snímků</vt:lpstr>
      </vt:variant>
      <vt:variant>
        <vt:i4>44</vt:i4>
      </vt:variant>
    </vt:vector>
  </HeadingPairs>
  <TitlesOfParts>
    <vt:vector size="45" baseType="lpstr">
      <vt:lpstr>Jmění</vt:lpstr>
      <vt:lpstr>Čeští buddhisté na Šrí Lance </vt:lpstr>
      <vt:lpstr>Slova a věci… (M. Foucault)</vt:lpstr>
      <vt:lpstr>Róba je v češtině označení večerního/noblesního oděvu pro ženy  (ten chlapec v bílém je oblečen do róby..)</vt:lpstr>
      <vt:lpstr>Mniši se oblékají do roucha (nebo mnišského oděvu)</vt:lpstr>
      <vt:lpstr>Prezentace aplikace PowerPoint</vt:lpstr>
      <vt:lpstr>Lékař ordinoval v roce 1990. Ordinovat ve smyslu vyšetřit a stanovit způsob léčby).</vt:lpstr>
      <vt:lpstr>Mnich byl ordinován v roce 1990.  Ordinace - pověření duchovním úřadem, </vt:lpstr>
      <vt:lpstr>Mniši trénují …</vt:lpstr>
      <vt:lpstr>Mniši trénují…?  Stát se mnichem znamená rozhodnout se pro „mnišský trénink“? </vt:lpstr>
      <vt:lpstr>Ad. slova a věci „newspeak“vytvořený M.F. (tedy ne Foucaultem ani Fujdou ale Frýbou)</vt:lpstr>
      <vt:lpstr>Slova a věci… (MF) … mnišský trénink… </vt:lpstr>
      <vt:lpstr>Já myslel… (byl jsem učen, tlačen, ovlivněn a nakonec překvapen…)</vt:lpstr>
      <vt:lpstr>Víťa a jeho mnišské motivace… (a badatelčiny vstupní předpoklady…)</vt:lpstr>
      <vt:lpstr>  Jaké mají mniši motivace? Ad. Text ZT</vt:lpstr>
      <vt:lpstr>   Muž, který nesměřuje ke svobodě…ad. ZT</vt:lpstr>
      <vt:lpstr>Jak religionista může vědět jestli někdo směřuje ke svobodě? </vt:lpstr>
      <vt:lpstr>       Konflikty existují i mezi buddhisty, vědec nemůže odhalit pravdu, viníky (není vyšetřovatel nebo soudce…),Jak se v tom vědec vyznat má? A hlavně, jak s tím má nakládat? Kritika, oprávněná obvinění, fámy, drby, pomluvy – to jsou všechno relevantní sociální skutečnosti. A pak je tu ještě etika výzkumu a vědcova osobní etika (něco zamlčovat, je vlastně lež…) Ten výzkum je hrozně těžký! </vt:lpstr>
      <vt:lpstr>Šrí Lanka: buddhistický ostrov?</vt:lpstr>
      <vt:lpstr>Ceylon – „ostrov lidí ze lví krve “ </vt:lpstr>
      <vt:lpstr>Šrí Lanka – zářivá země (od 1972)</vt:lpstr>
      <vt:lpstr>Koho nese Nandim? </vt:lpstr>
      <vt:lpstr>Prezentace aplikace PowerPoint</vt:lpstr>
      <vt:lpstr>Posvátná hora Šrí Pada</vt:lpstr>
      <vt:lpstr>Etnická situace</vt:lpstr>
      <vt:lpstr>Sinhálci</vt:lpstr>
      <vt:lpstr>Sinhálci</vt:lpstr>
      <vt:lpstr>Tamilové: 6 milionů</vt:lpstr>
      <vt:lpstr>Tamilové: hinduisté (nebo muslimové)</vt:lpstr>
      <vt:lpstr>Prezentace aplikace PowerPoint</vt:lpstr>
      <vt:lpstr>Tamilští tygři</vt:lpstr>
      <vt:lpstr>Tamilští tygři</vt:lpstr>
      <vt:lpstr>Tamilové </vt:lpstr>
      <vt:lpstr>Véddové/ „Vannijala-aetto“/lesní lidé</vt:lpstr>
      <vt:lpstr>Véddové</vt:lpstr>
      <vt:lpstr>Britové, Portugalci… </vt:lpstr>
      <vt:lpstr>Náboženská situace Šrí Lance</vt:lpstr>
      <vt:lpstr>Prezentace aplikace PowerPoint</vt:lpstr>
      <vt:lpstr>Otázky, pozorování, hodnocení? </vt:lpstr>
      <vt:lpstr>stále přetrvávající prvek hodnocení… </vt:lpstr>
      <vt:lpstr>Mnišská obec na Šrí Lance</vt:lpstr>
      <vt:lpstr>Mniši</vt:lpstr>
      <vt:lpstr>Mniši</vt:lpstr>
      <vt:lpstr>Theosofická společnost </vt:lpstr>
      <vt:lpstr>Anagarika Dharmapala – viz zadané texty…</vt:lpstr>
    </vt:vector>
  </TitlesOfParts>
  <Company>Okresní soud ve Žďáru nad Sázavou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Leopold Procházka</dc:title>
  <dc:creator>jpitrun</dc:creator>
  <cp:lastModifiedBy>jpitrun</cp:lastModifiedBy>
  <cp:revision>118</cp:revision>
  <dcterms:created xsi:type="dcterms:W3CDTF">2014-07-21T12:37:30Z</dcterms:created>
  <dcterms:modified xsi:type="dcterms:W3CDTF">2014-10-21T06:52:46Z</dcterms:modified>
</cp:coreProperties>
</file>