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1"/>
  </p:sldMasterIdLst>
  <p:notesMasterIdLst>
    <p:notesMasterId r:id="rId40"/>
  </p:notesMasterIdLst>
  <p:sldIdLst>
    <p:sldId id="256" r:id="rId2"/>
    <p:sldId id="276" r:id="rId3"/>
    <p:sldId id="352" r:id="rId4"/>
    <p:sldId id="302" r:id="rId5"/>
    <p:sldId id="314" r:id="rId6"/>
    <p:sldId id="315" r:id="rId7"/>
    <p:sldId id="306" r:id="rId8"/>
    <p:sldId id="285" r:id="rId9"/>
    <p:sldId id="362" r:id="rId10"/>
    <p:sldId id="287" r:id="rId11"/>
    <p:sldId id="322" r:id="rId12"/>
    <p:sldId id="335" r:id="rId13"/>
    <p:sldId id="309" r:id="rId14"/>
    <p:sldId id="312" r:id="rId15"/>
    <p:sldId id="334" r:id="rId16"/>
    <p:sldId id="318" r:id="rId17"/>
    <p:sldId id="323" r:id="rId18"/>
    <p:sldId id="328" r:id="rId19"/>
    <p:sldId id="326" r:id="rId20"/>
    <p:sldId id="347" r:id="rId21"/>
    <p:sldId id="359" r:id="rId22"/>
    <p:sldId id="342" r:id="rId23"/>
    <p:sldId id="343" r:id="rId24"/>
    <p:sldId id="329" r:id="rId25"/>
    <p:sldId id="344" r:id="rId26"/>
    <p:sldId id="277" r:id="rId27"/>
    <p:sldId id="349" r:id="rId28"/>
    <p:sldId id="330" r:id="rId29"/>
    <p:sldId id="364" r:id="rId30"/>
    <p:sldId id="271" r:id="rId31"/>
    <p:sldId id="331" r:id="rId32"/>
    <p:sldId id="273" r:id="rId33"/>
    <p:sldId id="363" r:id="rId34"/>
    <p:sldId id="358" r:id="rId35"/>
    <p:sldId id="340" r:id="rId36"/>
    <p:sldId id="357" r:id="rId37"/>
    <p:sldId id="275" r:id="rId38"/>
    <p:sldId id="303"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22" autoAdjust="0"/>
    <p:restoredTop sz="94605" autoAdjust="0"/>
  </p:normalViewPr>
  <p:slideViewPr>
    <p:cSldViewPr>
      <p:cViewPr varScale="1">
        <p:scale>
          <a:sx n="103" d="100"/>
          <a:sy n="103" d="100"/>
        </p:scale>
        <p:origin x="-30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38D3B3-0EA1-4173-AFFD-6023138C6F4A}" type="datetimeFigureOut">
              <a:rPr lang="cs-CZ" smtClean="0"/>
              <a:pPr/>
              <a:t>9.11.2014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3CD46-9A68-459B-B743-6AC5AD36C5C3}" type="slidenum">
              <a:rPr lang="cs-CZ" smtClean="0"/>
              <a:pPr/>
              <a:t>‹#›</a:t>
            </a:fld>
            <a:endParaRPr lang="cs-CZ"/>
          </a:p>
        </p:txBody>
      </p:sp>
    </p:spTree>
    <p:extLst>
      <p:ext uri="{BB962C8B-B14F-4D97-AF65-F5344CB8AC3E}">
        <p14:creationId xmlns="" xmlns:p14="http://schemas.microsoft.com/office/powerpoint/2010/main" val="68308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863CD46-9A68-459B-B743-6AC5AD36C5C3}" type="slidenum">
              <a:rPr lang="cs-CZ" smtClean="0"/>
              <a:pPr/>
              <a:t>22</a:t>
            </a:fld>
            <a:endParaRPr lang="cs-CZ"/>
          </a:p>
        </p:txBody>
      </p:sp>
    </p:spTree>
    <p:extLst>
      <p:ext uri="{BB962C8B-B14F-4D97-AF65-F5344CB8AC3E}">
        <p14:creationId xmlns="" xmlns:p14="http://schemas.microsoft.com/office/powerpoint/2010/main" val="253170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863CD46-9A68-459B-B743-6AC5AD36C5C3}" type="slidenum">
              <a:rPr lang="cs-CZ" smtClean="0"/>
              <a:pPr/>
              <a:t>28</a:t>
            </a:fld>
            <a:endParaRPr lang="cs-CZ"/>
          </a:p>
        </p:txBody>
      </p:sp>
    </p:spTree>
    <p:extLst>
      <p:ext uri="{BB962C8B-B14F-4D97-AF65-F5344CB8AC3E}">
        <p14:creationId xmlns="" xmlns:p14="http://schemas.microsoft.com/office/powerpoint/2010/main" val="195752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E4098627-6BF9-408A-B0BC-A5C3F809F456}" type="datetimeFigureOut">
              <a:rPr lang="cs-CZ" smtClean="0"/>
              <a:pPr/>
              <a:t>9.11.2014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7991475" y="6429375"/>
            <a:ext cx="876300" cy="292100"/>
          </a:xfrm>
        </p:spPr>
        <p:txBody>
          <a:bodyPr/>
          <a:lstStyle/>
          <a:p>
            <a:fld id="{5F8D8D55-29F6-43A8-9DC1-B53A3C364FA7}" type="slidenum">
              <a:rPr lang="cs-CZ" smtClean="0"/>
              <a:pPr/>
              <a:t>‹#›</a:t>
            </a:fld>
            <a:endParaRPr lang="cs-CZ"/>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cs-CZ" smtClean="0"/>
              <a:t>Kliknutím lze upravit styl.</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4098627-6BF9-408A-B0BC-A5C3F809F456}" type="datetimeFigureOut">
              <a:rPr lang="cs-CZ" smtClean="0"/>
              <a:pPr/>
              <a:t>9.11.2014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F8D8D55-29F6-43A8-9DC1-B53A3C364FA7}" type="slidenum">
              <a:rPr lang="cs-CZ" smtClean="0"/>
              <a:pPr/>
              <a:t>‹#›</a:t>
            </a:fld>
            <a:endParaRPr lang="cs-CZ"/>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4098627-6BF9-408A-B0BC-A5C3F809F456}" type="datetimeFigureOut">
              <a:rPr lang="cs-CZ" smtClean="0"/>
              <a:pPr/>
              <a:t>9.11.2014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F8D8D55-29F6-43A8-9DC1-B53A3C364FA7}" type="slidenum">
              <a:rPr lang="cs-CZ" smtClean="0"/>
              <a:pPr/>
              <a:t>‹#›</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E4098627-6BF9-408A-B0BC-A5C3F809F456}" type="datetimeFigureOut">
              <a:rPr lang="cs-CZ" smtClean="0"/>
              <a:pPr/>
              <a:t>9.11.2014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F8D8D55-29F6-43A8-9DC1-B53A3C364FA7}" type="slidenum">
              <a:rPr lang="cs-CZ" smtClean="0"/>
              <a:pPr/>
              <a:t>‹#›</a:t>
            </a:fld>
            <a:endParaRPr lang="cs-CZ"/>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E4098627-6BF9-408A-B0BC-A5C3F809F456}" type="datetimeFigureOut">
              <a:rPr lang="cs-CZ" smtClean="0"/>
              <a:pPr/>
              <a:t>9.11.2014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F8D8D55-29F6-43A8-9DC1-B53A3C364FA7}" type="slidenum">
              <a:rPr lang="cs-CZ" smtClean="0"/>
              <a:pPr/>
              <a:t>‹#›</a:t>
            </a:fld>
            <a:endParaRPr lang="cs-CZ"/>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4098627-6BF9-408A-B0BC-A5C3F809F456}" type="datetimeFigureOut">
              <a:rPr lang="cs-CZ" smtClean="0"/>
              <a:pPr/>
              <a:t>9.11.2014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F8D8D55-29F6-43A8-9DC1-B53A3C364FA7}" type="slidenum">
              <a:rPr lang="cs-CZ" smtClean="0"/>
              <a:pPr/>
              <a:t>‹#›</a:t>
            </a:fld>
            <a:endParaRPr lang="cs-CZ"/>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4098627-6BF9-408A-B0BC-A5C3F809F456}" type="datetimeFigureOut">
              <a:rPr lang="cs-CZ" smtClean="0"/>
              <a:pPr/>
              <a:t>9.11.2014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F8D8D55-29F6-43A8-9DC1-B53A3C364FA7}" type="slidenum">
              <a:rPr lang="cs-CZ" smtClean="0"/>
              <a:pPr/>
              <a:t>‹#›</a:t>
            </a:fld>
            <a:endParaRPr lang="cs-CZ"/>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E4098627-6BF9-408A-B0BC-A5C3F809F456}" type="datetimeFigureOut">
              <a:rPr lang="cs-CZ" smtClean="0"/>
              <a:pPr/>
              <a:t>9.11.2014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F8D8D55-29F6-43A8-9DC1-B53A3C364FA7}" type="slidenum">
              <a:rPr lang="cs-CZ" smtClean="0"/>
              <a:pPr/>
              <a:t>‹#›</a:t>
            </a:fld>
            <a:endParaRPr lang="cs-CZ"/>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98627-6BF9-408A-B0BC-A5C3F809F456}" type="datetimeFigureOut">
              <a:rPr lang="cs-CZ" smtClean="0"/>
              <a:pPr/>
              <a:t>9.11.2014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F8D8D55-29F6-43A8-9DC1-B53A3C364FA7}" type="slidenum">
              <a:rPr lang="cs-CZ" smtClean="0"/>
              <a:pPr/>
              <a:t>‹#›</a:t>
            </a:fld>
            <a:endParaRPr lang="cs-CZ"/>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E4098627-6BF9-408A-B0BC-A5C3F809F456}" type="datetimeFigureOut">
              <a:rPr lang="cs-CZ" smtClean="0"/>
              <a:pPr/>
              <a:t>9.11.2014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F8D8D55-29F6-43A8-9DC1-B53A3C364FA7}" type="slidenum">
              <a:rPr lang="cs-CZ" smtClean="0"/>
              <a:pPr/>
              <a:t>‹#›</a:t>
            </a:fld>
            <a:endParaRPr lang="cs-CZ"/>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cs-CZ" smtClean="0"/>
              <a:t>Kliknutím lze upravit styl.</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cs-CZ" smtClean="0"/>
              <a:t>Kliknutím lze upravit styly předlohy textu.</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E4098627-6BF9-408A-B0BC-A5C3F809F456}" type="datetimeFigureOut">
              <a:rPr lang="cs-CZ" smtClean="0"/>
              <a:pPr/>
              <a:t>9.11.2014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F8D8D55-29F6-43A8-9DC1-B53A3C364FA7}" type="slidenum">
              <a:rPr lang="cs-CZ" smtClean="0"/>
              <a:pPr/>
              <a:t>‹#›</a:t>
            </a:fld>
            <a:endParaRPr lang="cs-CZ"/>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cs-CZ" smtClean="0"/>
              <a:t>Kliknutím lze upravit styl.</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cs-CZ" smtClean="0"/>
              <a:t>Kliknutím lze upravit styly předlohy textu.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E4098627-6BF9-408A-B0BC-A5C3F809F456}" type="datetimeFigureOut">
              <a:rPr lang="cs-CZ" smtClean="0"/>
              <a:pPr/>
              <a:t>9.11.2014</a:t>
            </a:fld>
            <a:endParaRPr lang="cs-CZ"/>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cs-CZ"/>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F8D8D55-29F6-43A8-9DC1-B53A3C364FA7}"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iming>
    <p:tnLst>
      <p:par>
        <p:cTn id="1" dur="indefinite" restart="never" nodeType="tmRoot"/>
      </p:par>
    </p:tnLst>
  </p:timing>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effectLst>
            <a:reflection blurRad="6350" stA="50000" endA="295" endPos="92000" dist="101600" dir="5400000" sy="-100000" algn="bl" rotWithShape="0"/>
          </a:effectLst>
        </p:spPr>
        <p:txBody>
          <a:bodyPr>
            <a:normAutofit/>
          </a:bodyPr>
          <a:lstStyle/>
          <a:p>
            <a:r>
              <a:rPr lang="cs-CZ" sz="4800" dirty="0" smtClean="0"/>
              <a:t> </a:t>
            </a:r>
            <a:r>
              <a:rPr lang="cs-CZ" dirty="0" err="1" smtClean="0"/>
              <a:t>zdenka</a:t>
            </a:r>
            <a:r>
              <a:rPr lang="cs-CZ" dirty="0" smtClean="0"/>
              <a:t> </a:t>
            </a:r>
            <a:r>
              <a:rPr lang="cs-CZ" dirty="0" err="1" smtClean="0"/>
              <a:t>pitrunová</a:t>
            </a:r>
            <a:endParaRPr lang="cs-CZ" dirty="0" smtClean="0"/>
          </a:p>
          <a:p>
            <a:endParaRPr lang="cs-CZ" sz="4800" dirty="0"/>
          </a:p>
        </p:txBody>
      </p:sp>
      <p:sp>
        <p:nvSpPr>
          <p:cNvPr id="2" name="Nadpis 1"/>
          <p:cNvSpPr>
            <a:spLocks noGrp="1"/>
          </p:cNvSpPr>
          <p:nvPr>
            <p:ph type="title"/>
          </p:nvPr>
        </p:nvSpPr>
        <p:spPr>
          <a:effectLst>
            <a:outerShdw blurRad="50800" dist="38100" dir="16200000" rotWithShape="0">
              <a:prstClr val="black">
                <a:alpha val="40000"/>
              </a:prstClr>
            </a:outerShdw>
          </a:effectLst>
        </p:spPr>
        <p:txBody>
          <a:bodyPr>
            <a:normAutofit fontScale="90000"/>
          </a:bodyPr>
          <a:lstStyle/>
          <a:p>
            <a:pPr marL="182880" indent="0">
              <a:buNone/>
            </a:pPr>
            <a:r>
              <a:rPr lang="cs-CZ" sz="6000" dirty="0" smtClean="0">
                <a:effectLst>
                  <a:outerShdw blurRad="38100" dist="38100" dir="2700000" algn="tl">
                    <a:srgbClr val="000000">
                      <a:alpha val="43137"/>
                    </a:srgbClr>
                  </a:outerShdw>
                </a:effectLst>
              </a:rPr>
              <a:t/>
            </a:r>
            <a:br>
              <a:rPr lang="cs-CZ" sz="6000" dirty="0" smtClean="0">
                <a:effectLst>
                  <a:outerShdw blurRad="38100" dist="38100" dir="2700000" algn="tl">
                    <a:srgbClr val="000000">
                      <a:alpha val="43137"/>
                    </a:srgbClr>
                  </a:outerShdw>
                </a:effectLst>
              </a:rPr>
            </a:br>
            <a:r>
              <a:rPr lang="cs-CZ" sz="6000" dirty="0">
                <a:effectLst>
                  <a:outerShdw blurRad="38100" dist="38100" dir="2700000" algn="tl">
                    <a:srgbClr val="000000">
                      <a:alpha val="43137"/>
                    </a:srgbClr>
                  </a:outerShdw>
                </a:effectLst>
              </a:rPr>
              <a:t/>
            </a:r>
            <a:br>
              <a:rPr lang="cs-CZ" sz="6000" dirty="0">
                <a:effectLst>
                  <a:outerShdw blurRad="38100" dist="38100" dir="2700000" algn="tl">
                    <a:srgbClr val="000000">
                      <a:alpha val="43137"/>
                    </a:srgbClr>
                  </a:outerShdw>
                </a:effectLst>
              </a:rPr>
            </a:br>
            <a:r>
              <a:rPr lang="cs-CZ" sz="6000" dirty="0" smtClean="0">
                <a:effectLst>
                  <a:outerShdw blurRad="38100" dist="38100" dir="2700000" algn="tl">
                    <a:srgbClr val="000000">
                      <a:alpha val="43137"/>
                    </a:srgbClr>
                  </a:outerShdw>
                </a:effectLst>
              </a:rPr>
              <a:t>František</a:t>
            </a:r>
            <a:br>
              <a:rPr lang="cs-CZ" sz="6000" dirty="0" smtClean="0">
                <a:effectLst>
                  <a:outerShdw blurRad="38100" dist="38100" dir="2700000" algn="tl">
                    <a:srgbClr val="000000">
                      <a:alpha val="43137"/>
                    </a:srgbClr>
                  </a:outerShdw>
                </a:effectLst>
              </a:rPr>
            </a:br>
            <a:r>
              <a:rPr lang="cs-CZ" sz="6000" dirty="0" err="1" smtClean="0">
                <a:effectLst>
                  <a:outerShdw blurRad="38100" dist="38100" dir="2700000" algn="tl">
                    <a:srgbClr val="000000">
                      <a:alpha val="43137"/>
                    </a:srgbClr>
                  </a:outerShdw>
                </a:effectLst>
              </a:rPr>
              <a:t>Drtikol</a:t>
            </a:r>
            <a:r>
              <a:rPr lang="cs-CZ" sz="6000" dirty="0">
                <a:effectLst>
                  <a:outerShdw blurRad="38100" dist="38100" dir="2700000" algn="tl">
                    <a:srgbClr val="000000">
                      <a:alpha val="43137"/>
                    </a:srgbClr>
                  </a:outerShdw>
                </a:effectLst>
              </a:rPr>
              <a:t/>
            </a:r>
            <a:br>
              <a:rPr lang="cs-CZ" sz="6000" dirty="0">
                <a:effectLst>
                  <a:outerShdw blurRad="38100" dist="38100" dir="2700000" algn="tl">
                    <a:srgbClr val="000000">
                      <a:alpha val="43137"/>
                    </a:srgbClr>
                  </a:outerShdw>
                </a:effectLst>
              </a:rPr>
            </a:br>
            <a:endParaRPr lang="cs-CZ" sz="6000" dirty="0">
              <a:effectLst>
                <a:outerShdw blurRad="38100" dist="38100" dir="2700000" algn="tl">
                  <a:srgbClr val="000000">
                    <a:alpha val="43137"/>
                  </a:srgbClr>
                </a:outerShdw>
              </a:effectLst>
            </a:endParaRPr>
          </a:p>
        </p:txBody>
      </p:sp>
      <p:pic>
        <p:nvPicPr>
          <p:cNvPr id="6" name="Zástupný symbol pro obsah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636" y="4401368"/>
            <a:ext cx="3838094" cy="2340000"/>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softEdge rad="127000"/>
          </a:effectLst>
        </p:spPr>
      </p:pic>
      <p:pic>
        <p:nvPicPr>
          <p:cNvPr id="7" name="Zástupný symbol pro obsah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215420"/>
            <a:ext cx="3816000" cy="2149684"/>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
          </a:effectLst>
          <a:scene3d>
            <a:camera prst="perspectiveFront"/>
            <a:lightRig rig="threePt" dir="t"/>
          </a:scene3d>
        </p:spPr>
      </p:pic>
      <p:pic>
        <p:nvPicPr>
          <p:cNvPr id="8" name="Obrázek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3636" y="-1"/>
            <a:ext cx="3947565" cy="2215421"/>
          </a:xfrm>
          <a:prstGeom prst="roundRect">
            <a:avLst>
              <a:gd name="adj" fmla="val 8594"/>
            </a:avLst>
          </a:prstGeom>
          <a:solidFill>
            <a:srgbClr val="FFFFFF">
              <a:shade val="85000"/>
            </a:srgbClr>
          </a:solidFill>
          <a:ln>
            <a:noFill/>
          </a:ln>
          <a:effectLst>
            <a:outerShdw blurRad="225425" dist="50800" dir="5220000" algn="ctr">
              <a:srgbClr val="000000">
                <a:alpha val="33000"/>
              </a:srgbClr>
            </a:outerShdw>
            <a:reflection blurRad="6350" stA="50000" endA="300" endPos="55000" dir="5400000" sy="-100000" algn="bl" rotWithShape="0"/>
            <a:softEdge rad="635000"/>
          </a:effectLst>
          <a:scene3d>
            <a:camera prst="orthographicFront"/>
            <a:lightRig rig="harsh" dir="t">
              <a:rot lat="0" lon="0" rev="3000000"/>
            </a:lightRig>
          </a:scene3d>
          <a:sp3d extrusionH="254000" contourW="19050">
            <a:bevelB w="82550" h="44450" prst="angle"/>
            <a:contourClr>
              <a:srgbClr val="FFFFFF"/>
            </a:contourClr>
          </a:sp3d>
        </p:spPr>
      </p:pic>
    </p:spTree>
    <p:extLst>
      <p:ext uri="{BB962C8B-B14F-4D97-AF65-F5344CB8AC3E}">
        <p14:creationId xmlns="" xmlns:p14="http://schemas.microsoft.com/office/powerpoint/2010/main" val="108774024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0" indent="0">
              <a:buNone/>
            </a:pPr>
            <a:r>
              <a:rPr lang="cs-CZ" sz="1300" dirty="0" smtClean="0"/>
              <a:t>V Příbrami začal provozovat vlastní ateliér, jeho tvorba byla však příliš inovátorská.  </a:t>
            </a:r>
            <a:endParaRPr lang="cs-CZ" sz="1300" dirty="0"/>
          </a:p>
        </p:txBody>
      </p:sp>
      <p:pic>
        <p:nvPicPr>
          <p:cNvPr id="5" name="Zástupný symbol pro obsah 4"/>
          <p:cNvPicPr>
            <a:picLocks noGrp="1" noChangeAspect="1"/>
          </p:cNvPicPr>
          <p:nvPr>
            <p:ph sz="quarter" idx="14"/>
          </p:nvPr>
        </p:nvPicPr>
        <p:blipFill>
          <a:blip r:embed="rId2">
            <a:extLst>
              <a:ext uri="{28A0092B-C50C-407E-A947-70E740481C1C}">
                <a14:useLocalDpi xmlns="" xmlns:a14="http://schemas.microsoft.com/office/drawing/2010/main" val="0"/>
              </a:ext>
            </a:extLst>
          </a:blip>
          <a:stretch>
            <a:fillRect/>
          </a:stretch>
        </p:blipFill>
        <p:spPr>
          <a:xfrm>
            <a:off x="4396581" y="733896"/>
            <a:ext cx="3822700" cy="5359400"/>
          </a:xfrm>
        </p:spPr>
      </p:pic>
      <p:sp>
        <p:nvSpPr>
          <p:cNvPr id="4" name="Zástupný symbol pro text 3"/>
          <p:cNvSpPr>
            <a:spLocks noGrp="1"/>
          </p:cNvSpPr>
          <p:nvPr>
            <p:ph type="body" sz="half" idx="2"/>
          </p:nvPr>
        </p:nvSpPr>
        <p:spPr/>
        <p:txBody>
          <a:bodyPr>
            <a:noAutofit/>
          </a:bodyPr>
          <a:lstStyle/>
          <a:p>
            <a:r>
              <a:rPr lang="cs-CZ" sz="2000" b="1" dirty="0" smtClean="0"/>
              <a:t>	Zpočátku </a:t>
            </a:r>
            <a:r>
              <a:rPr lang="cs-CZ" sz="2000" b="1" dirty="0"/>
              <a:t>vytvářel kromě portrétů zejména akty a alegorické výjevy v duchu secesního piktorialismu za použití ušlechtilých </a:t>
            </a:r>
            <a:r>
              <a:rPr lang="cs-CZ" sz="2000" b="1" dirty="0" smtClean="0"/>
              <a:t>tisků.</a:t>
            </a:r>
            <a:endParaRPr lang="cs-CZ" sz="2000" b="1" dirty="0"/>
          </a:p>
          <a:p>
            <a:r>
              <a:rPr lang="cs-CZ" sz="2000" b="1" dirty="0" smtClean="0"/>
              <a:t>	V </a:t>
            </a:r>
            <a:r>
              <a:rPr lang="cs-CZ" sz="2000" b="1" dirty="0"/>
              <a:t>modelkách </a:t>
            </a:r>
            <a:r>
              <a:rPr lang="cs-CZ" sz="2000" b="1" dirty="0" err="1"/>
              <a:t>Drtikol</a:t>
            </a:r>
            <a:r>
              <a:rPr lang="cs-CZ" sz="2000" b="1" dirty="0"/>
              <a:t> hledal "krásu zašlého světa". </a:t>
            </a:r>
          </a:p>
          <a:p>
            <a:r>
              <a:rPr lang="cs-CZ" sz="2000" b="1" dirty="0" smtClean="0"/>
              <a:t>	V </a:t>
            </a:r>
            <a:r>
              <a:rPr lang="cs-CZ" sz="2000" b="1" dirty="0"/>
              <a:t>jejich očích a pohybech se snažil spatřit pozůstatek nymf, bohyní a faunů</a:t>
            </a:r>
            <a:r>
              <a:rPr lang="cs-CZ" sz="2000" dirty="0"/>
              <a:t>.</a:t>
            </a:r>
          </a:p>
        </p:txBody>
      </p:sp>
    </p:spTree>
    <p:extLst>
      <p:ext uri="{BB962C8B-B14F-4D97-AF65-F5344CB8AC3E}">
        <p14:creationId xmlns="" xmlns:p14="http://schemas.microsoft.com/office/powerpoint/2010/main" val="7950660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Fotoateliér</a:t>
            </a:r>
            <a:br>
              <a:rPr lang="cs-CZ" dirty="0" smtClean="0"/>
            </a:br>
            <a:r>
              <a:rPr lang="cs-CZ" dirty="0" smtClean="0"/>
              <a:t>1910 – 1935</a:t>
            </a:r>
            <a:br>
              <a:rPr lang="cs-CZ" dirty="0" smtClean="0"/>
            </a:br>
            <a:endParaRPr lang="cs-CZ" dirty="0"/>
          </a:p>
        </p:txBody>
      </p:sp>
      <p:pic>
        <p:nvPicPr>
          <p:cNvPr id="6" name="Zástupný symbol pro obsah 5"/>
          <p:cNvPicPr>
            <a:picLocks noGrp="1" noChangeAspect="1"/>
          </p:cNvPicPr>
          <p:nvPr>
            <p:ph sz="quarter" idx="14"/>
          </p:nvPr>
        </p:nvPicPr>
        <p:blipFill>
          <a:blip r:embed="rId2">
            <a:extLst>
              <a:ext uri="{28A0092B-C50C-407E-A947-70E740481C1C}">
                <a14:useLocalDpi xmlns="" xmlns:a14="http://schemas.microsoft.com/office/drawing/2010/main" val="0"/>
              </a:ext>
            </a:extLst>
          </a:blip>
          <a:stretch>
            <a:fillRect/>
          </a:stretch>
        </p:blipFill>
        <p:spPr>
          <a:xfrm>
            <a:off x="4572000" y="1052736"/>
            <a:ext cx="3343275" cy="4286250"/>
          </a:xfrm>
        </p:spPr>
      </p:pic>
      <p:sp>
        <p:nvSpPr>
          <p:cNvPr id="4" name="Zástupný symbol pro text 3"/>
          <p:cNvSpPr>
            <a:spLocks noGrp="1"/>
          </p:cNvSpPr>
          <p:nvPr>
            <p:ph type="body" sz="half" idx="2"/>
          </p:nvPr>
        </p:nvSpPr>
        <p:spPr/>
        <p:txBody>
          <a:bodyPr>
            <a:normAutofit fontScale="92500" lnSpcReduction="20000"/>
          </a:bodyPr>
          <a:lstStyle/>
          <a:p>
            <a:r>
              <a:rPr lang="cs-CZ" sz="2400" b="1" dirty="0"/>
              <a:t>Odešel do Prahy a otevřel si v roce 1912 bytový ateliér na souběhu ulic Vodičkovy a Jungmannovy ve čtvrtém patře činžovního domu.  </a:t>
            </a:r>
          </a:p>
          <a:p>
            <a:r>
              <a:rPr lang="cs-CZ" sz="2400" b="1" dirty="0" smtClean="0"/>
              <a:t>Spolupracuje </a:t>
            </a:r>
            <a:r>
              <a:rPr lang="cs-CZ" sz="2400" b="1" dirty="0"/>
              <a:t>s Augustinem Škardou.</a:t>
            </a:r>
          </a:p>
          <a:p>
            <a:r>
              <a:rPr lang="cs-CZ" sz="2400" b="1" dirty="0" smtClean="0"/>
              <a:t>Prosadí </a:t>
            </a:r>
            <a:r>
              <a:rPr lang="cs-CZ" sz="2400" b="1" dirty="0"/>
              <a:t>se sérií 50 olejotisků</a:t>
            </a:r>
          </a:p>
          <a:p>
            <a:r>
              <a:rPr lang="cs-CZ" sz="2400" b="1" dirty="0"/>
              <a:t>Dvory a dvorečky staré Prahy. </a:t>
            </a:r>
          </a:p>
          <a:p>
            <a:r>
              <a:rPr lang="cs-CZ" sz="2400" b="1" dirty="0" smtClean="0"/>
              <a:t> </a:t>
            </a:r>
            <a:r>
              <a:rPr lang="cs-CZ" sz="2400" b="1" dirty="0"/>
              <a:t>akty. </a:t>
            </a:r>
          </a:p>
          <a:p>
            <a:endParaRPr lang="cs-CZ" sz="2400" b="1" dirty="0"/>
          </a:p>
          <a:p>
            <a:endParaRPr lang="cs-CZ" dirty="0"/>
          </a:p>
        </p:txBody>
      </p:sp>
    </p:spTree>
    <p:extLst>
      <p:ext uri="{BB962C8B-B14F-4D97-AF65-F5344CB8AC3E}">
        <p14:creationId xmlns="" xmlns:p14="http://schemas.microsoft.com/office/powerpoint/2010/main" val="388453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Okouzlen světlem</a:t>
            </a:r>
            <a:endParaRPr lang="cs-CZ" b="1" dirty="0"/>
          </a:p>
        </p:txBody>
      </p:sp>
      <p:pic>
        <p:nvPicPr>
          <p:cNvPr id="5" name="Zástupný symbol pro obsah 4"/>
          <p:cNvPicPr>
            <a:picLocks noGrp="1" noChangeAspect="1"/>
          </p:cNvPicPr>
          <p:nvPr>
            <p:ph sz="quarter" idx="14"/>
          </p:nvPr>
        </p:nvPicPr>
        <p:blipFill>
          <a:blip r:embed="rId2">
            <a:extLst>
              <a:ext uri="{28A0092B-C50C-407E-A947-70E740481C1C}">
                <a14:useLocalDpi xmlns="" xmlns:a14="http://schemas.microsoft.com/office/drawing/2010/main" val="0"/>
              </a:ext>
            </a:extLst>
          </a:blip>
          <a:stretch>
            <a:fillRect/>
          </a:stretch>
        </p:blipFill>
        <p:spPr>
          <a:xfrm>
            <a:off x="4355976" y="533400"/>
            <a:ext cx="4217281" cy="6156000"/>
          </a:xfrm>
          <a:effectLst>
            <a:softEdge rad="635000"/>
          </a:effectLst>
        </p:spPr>
      </p:pic>
      <p:sp>
        <p:nvSpPr>
          <p:cNvPr id="4" name="Zástupný symbol pro text 3"/>
          <p:cNvSpPr>
            <a:spLocks noGrp="1"/>
          </p:cNvSpPr>
          <p:nvPr>
            <p:ph type="body" sz="half" idx="2"/>
          </p:nvPr>
        </p:nvSpPr>
        <p:spPr>
          <a:scene3d>
            <a:camera prst="isometricOffAxis1Right"/>
            <a:lightRig rig="threePt" dir="t"/>
          </a:scene3d>
        </p:spPr>
        <p:txBody>
          <a:bodyPr>
            <a:noAutofit/>
          </a:bodyPr>
          <a:lstStyle/>
          <a:p>
            <a:r>
              <a:rPr lang="cs-CZ" sz="2400" dirty="0"/>
              <a:t>Miluji slunce</a:t>
            </a:r>
            <a:r>
              <a:rPr lang="cs-CZ" sz="2400" dirty="0" smtClean="0"/>
              <a:t>!</a:t>
            </a:r>
          </a:p>
          <a:p>
            <a:r>
              <a:rPr lang="cs-CZ" sz="2400" dirty="0" smtClean="0"/>
              <a:t>To </a:t>
            </a:r>
            <a:r>
              <a:rPr lang="cs-CZ" sz="2400" dirty="0"/>
              <a:t>zářivé krásné slunce! Je to můj bůh - modlím se k němu! Slunce - zdroj všeho života. </a:t>
            </a:r>
            <a:endParaRPr lang="cs-CZ" sz="2400" dirty="0" smtClean="0"/>
          </a:p>
          <a:p>
            <a:r>
              <a:rPr lang="cs-CZ" sz="2400" dirty="0" smtClean="0"/>
              <a:t>Až </a:t>
            </a:r>
            <a:r>
              <a:rPr lang="cs-CZ" sz="2400" dirty="0"/>
              <a:t>budu umírat - líbej mne ve tvář a sviť mi do mých očí - bude mi lehká smrt. </a:t>
            </a:r>
          </a:p>
        </p:txBody>
      </p:sp>
      <p:sp>
        <p:nvSpPr>
          <p:cNvPr id="6" name="TextovéPole 5"/>
          <p:cNvSpPr txBox="1"/>
          <p:nvPr/>
        </p:nvSpPr>
        <p:spPr>
          <a:xfrm>
            <a:off x="6588224" y="6525344"/>
            <a:ext cx="2160240" cy="369332"/>
          </a:xfrm>
          <a:prstGeom prst="rect">
            <a:avLst/>
          </a:prstGeom>
          <a:noFill/>
        </p:spPr>
        <p:txBody>
          <a:bodyPr wrap="square" rtlCol="0">
            <a:spAutoFit/>
          </a:bodyPr>
          <a:lstStyle/>
          <a:p>
            <a:r>
              <a:rPr lang="cs-CZ" b="1" dirty="0" smtClean="0"/>
              <a:t>Dívčí akt 1914</a:t>
            </a:r>
            <a:endParaRPr lang="cs-CZ" b="1" dirty="0"/>
          </a:p>
        </p:txBody>
      </p:sp>
    </p:spTree>
    <p:extLst>
      <p:ext uri="{BB962C8B-B14F-4D97-AF65-F5344CB8AC3E}">
        <p14:creationId xmlns="" xmlns:p14="http://schemas.microsoft.com/office/powerpoint/2010/main" val="3263426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marL="0" indent="0">
              <a:buNone/>
            </a:pPr>
            <a:r>
              <a:rPr lang="cs-CZ" sz="2800" b="1" dirty="0" smtClean="0"/>
              <a:t>Akt s jablkem, 1913</a:t>
            </a:r>
            <a:endParaRPr lang="cs-CZ" sz="2800" b="1" dirty="0"/>
          </a:p>
        </p:txBody>
      </p:sp>
      <p:pic>
        <p:nvPicPr>
          <p:cNvPr id="5" name="Zástupný symbol pro obsah 4"/>
          <p:cNvPicPr>
            <a:picLocks noGrp="1" noChangeAspect="1"/>
          </p:cNvPicPr>
          <p:nvPr>
            <p:ph sz="quarter" idx="14"/>
          </p:nvPr>
        </p:nvPicPr>
        <p:blipFill>
          <a:blip r:embed="rId2">
            <a:extLst>
              <a:ext uri="{28A0092B-C50C-407E-A947-70E740481C1C}">
                <a14:useLocalDpi xmlns="" xmlns:a14="http://schemas.microsoft.com/office/drawing/2010/main" val="0"/>
              </a:ext>
            </a:extLst>
          </a:blip>
          <a:stretch>
            <a:fillRect/>
          </a:stretch>
        </p:blipFill>
        <p:spPr>
          <a:xfrm>
            <a:off x="3994114" y="533400"/>
            <a:ext cx="4627635" cy="5702300"/>
          </a:xfrm>
        </p:spPr>
      </p:pic>
      <p:sp>
        <p:nvSpPr>
          <p:cNvPr id="4" name="Zástupný symbol pro text 3"/>
          <p:cNvSpPr>
            <a:spLocks noGrp="1"/>
          </p:cNvSpPr>
          <p:nvPr>
            <p:ph type="body" sz="half" idx="2"/>
          </p:nvPr>
        </p:nvSpPr>
        <p:spPr>
          <a:scene3d>
            <a:camera prst="isometricOffAxis1Right"/>
            <a:lightRig rig="threePt" dir="t"/>
          </a:scene3d>
        </p:spPr>
        <p:txBody>
          <a:bodyPr>
            <a:normAutofit/>
          </a:bodyPr>
          <a:lstStyle/>
          <a:p>
            <a:endParaRPr lang="cs-CZ" sz="2000" b="1" i="1" dirty="0" smtClean="0">
              <a:solidFill>
                <a:schemeClr val="bg2">
                  <a:lumMod val="90000"/>
                </a:schemeClr>
              </a:solidFill>
            </a:endParaRPr>
          </a:p>
          <a:p>
            <a:r>
              <a:rPr lang="cs-CZ" sz="2000" b="1" i="1" dirty="0" smtClean="0">
                <a:solidFill>
                  <a:schemeClr val="bg2">
                    <a:lumMod val="90000"/>
                  </a:schemeClr>
                </a:solidFill>
              </a:rPr>
              <a:t>Pří </a:t>
            </a:r>
            <a:r>
              <a:rPr lang="cs-CZ" sz="2000" b="1" i="1" dirty="0">
                <a:solidFill>
                  <a:schemeClr val="bg2">
                    <a:lumMod val="90000"/>
                  </a:schemeClr>
                </a:solidFill>
              </a:rPr>
              <a:t>mé tvorbě opírám se o biblický výrok genese: Bůh stvořil člověka k obrazu svému. Že ho nestvořil oblečeného, je jisté, neb člověk se rodí nahý. </a:t>
            </a:r>
            <a:endParaRPr lang="cs-CZ" sz="2000" b="1" dirty="0">
              <a:solidFill>
                <a:schemeClr val="bg2">
                  <a:lumMod val="90000"/>
                </a:schemeClr>
              </a:solidFill>
            </a:endParaRPr>
          </a:p>
        </p:txBody>
      </p:sp>
    </p:spTree>
    <p:extLst>
      <p:ext uri="{BB962C8B-B14F-4D97-AF65-F5344CB8AC3E}">
        <p14:creationId xmlns="" xmlns:p14="http://schemas.microsoft.com/office/powerpoint/2010/main" val="29070329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Ukřižovaná 1913</a:t>
            </a:r>
            <a:endParaRPr lang="cs-CZ" dirty="0"/>
          </a:p>
        </p:txBody>
      </p:sp>
      <p:sp>
        <p:nvSpPr>
          <p:cNvPr id="4" name="Zástupný symbol pro text 3"/>
          <p:cNvSpPr>
            <a:spLocks noGrp="1"/>
          </p:cNvSpPr>
          <p:nvPr>
            <p:ph type="body" sz="quarter" idx="13"/>
          </p:nvPr>
        </p:nvSpPr>
        <p:spPr>
          <a:scene3d>
            <a:camera prst="isometricOffAxis1Right"/>
            <a:lightRig rig="threePt" dir="t"/>
          </a:scene3d>
        </p:spPr>
        <p:txBody>
          <a:bodyPr/>
          <a:lstStyle/>
          <a:p>
            <a:endParaRPr lang="cs-CZ" b="1" i="1" dirty="0" smtClean="0">
              <a:solidFill>
                <a:schemeClr val="bg2">
                  <a:lumMod val="90000"/>
                </a:schemeClr>
              </a:solidFill>
            </a:endParaRPr>
          </a:p>
          <a:p>
            <a:endParaRPr lang="cs-CZ" b="1" i="1" dirty="0">
              <a:solidFill>
                <a:schemeClr val="bg2">
                  <a:lumMod val="90000"/>
                </a:schemeClr>
              </a:solidFill>
            </a:endParaRPr>
          </a:p>
          <a:p>
            <a:endParaRPr lang="cs-CZ" b="1" i="1" dirty="0">
              <a:solidFill>
                <a:schemeClr val="bg2">
                  <a:lumMod val="90000"/>
                </a:schemeClr>
              </a:solidFill>
            </a:endParaRPr>
          </a:p>
          <a:p>
            <a:r>
              <a:rPr lang="cs-CZ" sz="2400" b="1" i="1" dirty="0" smtClean="0">
                <a:solidFill>
                  <a:schemeClr val="bg2">
                    <a:lumMod val="90000"/>
                  </a:schemeClr>
                </a:solidFill>
              </a:rPr>
              <a:t>A </a:t>
            </a:r>
            <a:r>
              <a:rPr lang="cs-CZ" sz="2400" b="1" i="1" dirty="0">
                <a:solidFill>
                  <a:schemeClr val="bg2">
                    <a:lumMod val="90000"/>
                  </a:schemeClr>
                </a:solidFill>
              </a:rPr>
              <a:t>proto dívám se na nahotu jako na dílo boží, jako na krásu samu, jako na nejmorálnější, nejsamozřejmější věc.</a:t>
            </a:r>
            <a:endParaRPr lang="cs-CZ" sz="2400" b="1" dirty="0">
              <a:solidFill>
                <a:schemeClr val="bg2">
                  <a:lumMod val="90000"/>
                </a:schemeClr>
              </a:solidFill>
            </a:endParaRPr>
          </a:p>
          <a:p>
            <a:endParaRPr lang="cs-CZ" sz="2400" dirty="0"/>
          </a:p>
        </p:txBody>
      </p:sp>
      <p:pic>
        <p:nvPicPr>
          <p:cNvPr id="5" name="Zástupný symbol pro obrázek 4"/>
          <p:cNvPicPr>
            <a:picLocks noGrp="1" noChangeAspect="1"/>
          </p:cNvPicPr>
          <p:nvPr>
            <p:ph type="pic" idx="1"/>
          </p:nvPr>
        </p:nvPicPr>
        <p:blipFill>
          <a:blip r:embed="rId2">
            <a:extLst>
              <a:ext uri="{28A0092B-C50C-407E-A947-70E740481C1C}">
                <a14:useLocalDpi xmlns="" xmlns:a14="http://schemas.microsoft.com/office/drawing/2010/main" val="0"/>
              </a:ext>
            </a:extLst>
          </a:blip>
          <a:srcRect t="6047" b="6047"/>
          <a:stretch>
            <a:fillRect/>
          </a:stretch>
        </p:blipFill>
        <p:spPr/>
      </p:pic>
    </p:spTree>
    <p:extLst>
      <p:ext uri="{BB962C8B-B14F-4D97-AF65-F5344CB8AC3E}">
        <p14:creationId xmlns="" xmlns:p14="http://schemas.microsoft.com/office/powerpoint/2010/main" val="1364416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 světová válka</a:t>
            </a:r>
            <a:br>
              <a:rPr lang="cs-CZ" dirty="0"/>
            </a:br>
            <a:r>
              <a:rPr lang="cs-CZ" dirty="0"/>
              <a:t>1914 - 1918</a:t>
            </a:r>
          </a:p>
        </p:txBody>
      </p:sp>
      <p:sp>
        <p:nvSpPr>
          <p:cNvPr id="3" name="Zástupný symbol pro obsah 2"/>
          <p:cNvSpPr>
            <a:spLocks noGrp="1"/>
          </p:cNvSpPr>
          <p:nvPr>
            <p:ph sz="quarter" idx="14"/>
          </p:nvPr>
        </p:nvSpPr>
        <p:spPr/>
        <p:txBody>
          <a:bodyPr/>
          <a:lstStyle/>
          <a:p>
            <a:pPr>
              <a:buNone/>
            </a:pPr>
            <a:r>
              <a:rPr lang="cs-CZ" dirty="0" smtClean="0"/>
              <a:t>„Sám </a:t>
            </a:r>
            <a:r>
              <a:rPr lang="cs-CZ" dirty="0"/>
              <a:t>od sebe, z vlastního jakéhosi popudu, přestal jsem věřit v </a:t>
            </a:r>
            <a:r>
              <a:rPr lang="cs-CZ" i="1" dirty="0"/>
              <a:t>boha. – </a:t>
            </a:r>
            <a:r>
              <a:rPr lang="cs-CZ" dirty="0"/>
              <a:t>A zase samotného mne napadlo, dívaje se kdysi na západ slunce, že slunce je ten můj bůh. – A počal jsem </a:t>
            </a:r>
            <a:r>
              <a:rPr lang="cs-CZ" i="1" dirty="0"/>
              <a:t>slunce milovat. </a:t>
            </a:r>
            <a:r>
              <a:rPr lang="cs-CZ" dirty="0"/>
              <a:t>(…)</a:t>
            </a:r>
          </a:p>
          <a:p>
            <a:pPr>
              <a:buNone/>
            </a:pPr>
            <a:r>
              <a:rPr lang="cs-CZ" dirty="0" smtClean="0"/>
              <a:t>		Nejčastěji </a:t>
            </a:r>
            <a:r>
              <a:rPr lang="cs-CZ" dirty="0"/>
              <a:t>v mojí mysli táhly (a táhnou dosud) obrazy toho světa zašlého, kdy ještě bozi se uctívali v posvátných hájích modlitbou, zpěvem a tancem, kdy ještě nymfy oživovaly vody, fauni skotačili s najádami, kdy bozi a bohyně sestupovali ze svých nebeských výšin na zem</a:t>
            </a:r>
            <a:r>
              <a:rPr lang="cs-CZ" dirty="0" smtClean="0"/>
              <a:t>.</a:t>
            </a:r>
            <a:r>
              <a:rPr lang="cs-CZ" dirty="0" smtClean="0"/>
              <a:t>“</a:t>
            </a:r>
            <a:endParaRPr lang="cs-CZ" dirty="0" smtClean="0"/>
          </a:p>
          <a:p>
            <a:endParaRPr lang="cs-CZ" dirty="0"/>
          </a:p>
          <a:p>
            <a:r>
              <a:rPr lang="cs-CZ" dirty="0" smtClean="0"/>
              <a:t>František </a:t>
            </a:r>
            <a:r>
              <a:rPr lang="cs-CZ" dirty="0" err="1"/>
              <a:t>Drtikol</a:t>
            </a:r>
            <a:r>
              <a:rPr lang="cs-CZ" dirty="0"/>
              <a:t>, </a:t>
            </a:r>
            <a:r>
              <a:rPr lang="cs-CZ" i="1" dirty="0"/>
              <a:t>Deníky a dopisy z let 1914-1918 věnované Elišce Janské, </a:t>
            </a:r>
            <a:r>
              <a:rPr lang="cs-CZ" dirty="0"/>
              <a:t>Praha: Nakladatelství Svět, </a:t>
            </a:r>
            <a:r>
              <a:rPr lang="cs-CZ" dirty="0" smtClean="0"/>
              <a:t>2001</a:t>
            </a:r>
            <a:r>
              <a:rPr lang="cs-CZ" dirty="0"/>
              <a:t>.</a:t>
            </a:r>
          </a:p>
        </p:txBody>
      </p:sp>
      <p:sp>
        <p:nvSpPr>
          <p:cNvPr id="4" name="Zástupný symbol pro text 3"/>
          <p:cNvSpPr>
            <a:spLocks noGrp="1"/>
          </p:cNvSpPr>
          <p:nvPr>
            <p:ph type="body" sz="half" idx="2"/>
          </p:nvPr>
        </p:nvSpPr>
        <p:spPr/>
        <p:txBody>
          <a:bodyPr>
            <a:normAutofit/>
          </a:bodyPr>
          <a:lstStyle/>
          <a:p>
            <a:endParaRPr lang="cs-CZ" dirty="0"/>
          </a:p>
          <a:p>
            <a:r>
              <a:rPr lang="cs-CZ" dirty="0"/>
              <a:t>Eliška </a:t>
            </a:r>
            <a:r>
              <a:rPr lang="cs-CZ" dirty="0" smtClean="0"/>
              <a:t>Jánská</a:t>
            </a:r>
          </a:p>
          <a:p>
            <a:r>
              <a:rPr lang="cs-CZ" dirty="0" err="1" smtClean="0"/>
              <a:t>Drtikolova</a:t>
            </a:r>
            <a:r>
              <a:rPr lang="cs-CZ" dirty="0" smtClean="0"/>
              <a:t> </a:t>
            </a:r>
            <a:r>
              <a:rPr lang="cs-CZ" dirty="0"/>
              <a:t>první, nenaplněná, velká láska. </a:t>
            </a:r>
          </a:p>
          <a:p>
            <a:endParaRPr lang="cs-CZ" dirty="0" smtClean="0"/>
          </a:p>
          <a:p>
            <a:r>
              <a:rPr lang="cs-CZ" dirty="0" smtClean="0"/>
              <a:t>Psal jí dopisy, ze kterých se dovídáme o jeho duševních pochodem. </a:t>
            </a:r>
          </a:p>
          <a:p>
            <a:endParaRPr lang="cs-CZ" dirty="0"/>
          </a:p>
          <a:p>
            <a:r>
              <a:rPr lang="cs-CZ" dirty="0"/>
              <a:t>Utrpení. </a:t>
            </a:r>
          </a:p>
          <a:p>
            <a:r>
              <a:rPr lang="cs-CZ" dirty="0"/>
              <a:t>Touha být milován. </a:t>
            </a:r>
            <a:endParaRPr lang="cs-CZ" dirty="0" smtClean="0"/>
          </a:p>
          <a:p>
            <a:r>
              <a:rPr lang="cs-CZ" dirty="0" smtClean="0"/>
              <a:t>Ztotožnění se s Kristem, touha prožít utrpení, najít smyl utrpení a života jako takového. </a:t>
            </a:r>
            <a:endParaRPr lang="cs-CZ" dirty="0"/>
          </a:p>
        </p:txBody>
      </p:sp>
    </p:spTree>
    <p:extLst>
      <p:ext uri="{BB962C8B-B14F-4D97-AF65-F5344CB8AC3E}">
        <p14:creationId xmlns="" xmlns:p14="http://schemas.microsoft.com/office/powerpoint/2010/main" val="2268438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Salomé</a:t>
            </a:r>
            <a:endParaRPr lang="cs-CZ" dirty="0"/>
          </a:p>
        </p:txBody>
      </p:sp>
      <p:sp>
        <p:nvSpPr>
          <p:cNvPr id="4" name="Zástupný symbol pro text 3"/>
          <p:cNvSpPr>
            <a:spLocks noGrp="1"/>
          </p:cNvSpPr>
          <p:nvPr>
            <p:ph type="body" sz="half" idx="2"/>
          </p:nvPr>
        </p:nvSpPr>
        <p:spPr/>
        <p:txBody>
          <a:bodyPr>
            <a:normAutofit fontScale="92500" lnSpcReduction="20000"/>
          </a:bodyPr>
          <a:lstStyle/>
          <a:p>
            <a:endParaRPr lang="cs-CZ" dirty="0" smtClean="0"/>
          </a:p>
          <a:p>
            <a:r>
              <a:rPr lang="cs-CZ" b="1" dirty="0" smtClean="0">
                <a:solidFill>
                  <a:schemeClr val="bg2">
                    <a:lumMod val="75000"/>
                  </a:schemeClr>
                </a:solidFill>
              </a:rPr>
              <a:t>Nebezpečná </a:t>
            </a:r>
            <a:r>
              <a:rPr lang="cs-CZ" b="1" dirty="0">
                <a:solidFill>
                  <a:schemeClr val="bg2">
                    <a:lumMod val="75000"/>
                  </a:schemeClr>
                </a:solidFill>
              </a:rPr>
              <a:t>svůdnost nahého těla a násilí má až symbolistický rozměr. Jemná gesta štíhlých rukou </a:t>
            </a:r>
            <a:r>
              <a:rPr lang="cs-CZ" b="1" dirty="0" err="1">
                <a:solidFill>
                  <a:schemeClr val="bg2">
                    <a:lumMod val="75000"/>
                  </a:schemeClr>
                </a:solidFill>
              </a:rPr>
              <a:t>Salomé</a:t>
            </a:r>
            <a:r>
              <a:rPr lang="cs-CZ" b="1" dirty="0">
                <a:solidFill>
                  <a:schemeClr val="bg2">
                    <a:lumMod val="75000"/>
                  </a:schemeClr>
                </a:solidFill>
              </a:rPr>
              <a:t> tvoří rám mrtvolného obrazu světce. </a:t>
            </a:r>
            <a:endParaRPr lang="cs-CZ" b="1" dirty="0" smtClean="0">
              <a:solidFill>
                <a:schemeClr val="bg2">
                  <a:lumMod val="75000"/>
                </a:schemeClr>
              </a:solidFill>
            </a:endParaRPr>
          </a:p>
          <a:p>
            <a:r>
              <a:rPr lang="cs-CZ" b="1" dirty="0" smtClean="0">
                <a:solidFill>
                  <a:schemeClr val="bg2">
                    <a:lumMod val="75000"/>
                  </a:schemeClr>
                </a:solidFill>
              </a:rPr>
              <a:t>Láska </a:t>
            </a:r>
            <a:r>
              <a:rPr lang="cs-CZ" b="1" dirty="0">
                <a:solidFill>
                  <a:schemeClr val="bg2">
                    <a:lumMod val="75000"/>
                  </a:schemeClr>
                </a:solidFill>
              </a:rPr>
              <a:t>a nenávist, dvě strany téže mince, to je hlavní význam této </a:t>
            </a:r>
            <a:r>
              <a:rPr lang="cs-CZ" b="1" dirty="0" smtClean="0">
                <a:solidFill>
                  <a:schemeClr val="bg2">
                    <a:lumMod val="75000"/>
                  </a:schemeClr>
                </a:solidFill>
              </a:rPr>
              <a:t>kompozice.</a:t>
            </a:r>
          </a:p>
          <a:p>
            <a:endParaRPr lang="cs-CZ" b="1" dirty="0">
              <a:solidFill>
                <a:schemeClr val="bg2">
                  <a:lumMod val="75000"/>
                </a:schemeClr>
              </a:solidFill>
            </a:endParaRPr>
          </a:p>
          <a:p>
            <a:r>
              <a:rPr lang="cs-CZ" dirty="0" smtClean="0"/>
              <a:t>Esoterický výklad: </a:t>
            </a:r>
            <a:endParaRPr lang="cs-CZ" dirty="0"/>
          </a:p>
          <a:p>
            <a:r>
              <a:rPr lang="cs-CZ" dirty="0"/>
              <a:t>Výklad který tvrdí, že Křtitelova uťatá hlava poukazuje na nutnost opuštění </a:t>
            </a:r>
            <a:r>
              <a:rPr lang="cs-CZ" dirty="0" err="1"/>
              <a:t>inteletkualismu</a:t>
            </a:r>
            <a:r>
              <a:rPr lang="cs-CZ" dirty="0"/>
              <a:t>, panství rozumu či pojímání světa hlavou. </a:t>
            </a:r>
          </a:p>
          <a:p>
            <a:r>
              <a:rPr lang="cs-CZ" dirty="0"/>
              <a:t/>
            </a:r>
            <a:br>
              <a:rPr lang="cs-CZ" dirty="0"/>
            </a:br>
            <a:r>
              <a:rPr lang="cs-CZ" dirty="0"/>
              <a:t>Stětí Křtitelovi hlavy – nastoupení cesty lásky, cesty Kristovy… </a:t>
            </a:r>
          </a:p>
          <a:p>
            <a:endParaRPr lang="cs-CZ" b="1" dirty="0">
              <a:solidFill>
                <a:schemeClr val="bg2">
                  <a:lumMod val="75000"/>
                </a:schemeClr>
              </a:solidFill>
            </a:endParaRPr>
          </a:p>
        </p:txBody>
      </p:sp>
      <p:pic>
        <p:nvPicPr>
          <p:cNvPr id="3074" name="Picture 2"/>
          <p:cNvPicPr>
            <a:picLocks noGrp="1" noChangeAspect="1" noChangeArrowheads="1"/>
          </p:cNvPicPr>
          <p:nvPr>
            <p:ph sz="quarter" idx="14"/>
          </p:nvPr>
        </p:nvPicPr>
        <p:blipFill>
          <a:blip r:embed="rId2">
            <a:extLst>
              <a:ext uri="{28A0092B-C50C-407E-A947-70E740481C1C}">
                <a14:useLocalDpi xmlns="" xmlns:a14="http://schemas.microsoft.com/office/drawing/2010/main" val="0"/>
              </a:ext>
            </a:extLst>
          </a:blip>
          <a:srcRect/>
          <a:stretch>
            <a:fillRect/>
          </a:stretch>
        </p:blipFill>
        <p:spPr bwMode="auto">
          <a:xfrm>
            <a:off x="3447032" y="2420888"/>
            <a:ext cx="5696968" cy="3060000"/>
          </a:xfrm>
          <a:prstGeom prst="rect">
            <a:avLst/>
          </a:prstGeom>
          <a:noFill/>
          <a:ln>
            <a:noFill/>
          </a:ln>
          <a:effectLst>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61697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Portréty osobností a celebrit</a:t>
            </a:r>
            <a:endParaRPr lang="cs-CZ" dirty="0"/>
          </a:p>
        </p:txBody>
      </p:sp>
      <p:sp>
        <p:nvSpPr>
          <p:cNvPr id="4" name="Zástupný symbol pro text 3"/>
          <p:cNvSpPr>
            <a:spLocks noGrp="1"/>
          </p:cNvSpPr>
          <p:nvPr>
            <p:ph type="body" sz="half" idx="2"/>
          </p:nvPr>
        </p:nvSpPr>
        <p:spPr/>
        <p:txBody>
          <a:bodyPr>
            <a:normAutofit lnSpcReduction="10000"/>
          </a:bodyPr>
          <a:lstStyle/>
          <a:p>
            <a:endParaRPr lang="cs-CZ" dirty="0" smtClean="0"/>
          </a:p>
          <a:p>
            <a:endParaRPr lang="cs-CZ" dirty="0"/>
          </a:p>
          <a:p>
            <a:r>
              <a:rPr lang="cs-CZ" sz="2000" dirty="0" smtClean="0"/>
              <a:t>Vytvořil tzv</a:t>
            </a:r>
            <a:r>
              <a:rPr lang="cs-CZ" sz="2000" dirty="0"/>
              <a:t>. čisté fotografie portrétů českých osobností v čele s prezidenty </a:t>
            </a:r>
            <a:r>
              <a:rPr lang="cs-CZ" sz="2000" b="1" dirty="0"/>
              <a:t>T. G. Masarykem</a:t>
            </a:r>
            <a:r>
              <a:rPr lang="cs-CZ" sz="2000" dirty="0"/>
              <a:t> a </a:t>
            </a:r>
            <a:r>
              <a:rPr lang="cs-CZ" sz="2000" b="1" dirty="0"/>
              <a:t>E. Benešem</a:t>
            </a:r>
            <a:r>
              <a:rPr lang="cs-CZ" sz="2000" dirty="0"/>
              <a:t>, </a:t>
            </a:r>
            <a:r>
              <a:rPr lang="cs-CZ" sz="2000" dirty="0" smtClean="0"/>
              <a:t>Josef Čapek, umělci </a:t>
            </a:r>
            <a:r>
              <a:rPr lang="cs-CZ" sz="2000" b="1" dirty="0"/>
              <a:t>L. Janáčkem</a:t>
            </a:r>
            <a:r>
              <a:rPr lang="cs-CZ" sz="2000" dirty="0"/>
              <a:t>, </a:t>
            </a:r>
            <a:r>
              <a:rPr lang="cs-CZ" sz="2000" b="1" dirty="0"/>
              <a:t>B. Martinů</a:t>
            </a:r>
            <a:r>
              <a:rPr lang="cs-CZ" sz="2000" dirty="0"/>
              <a:t>, </a:t>
            </a:r>
            <a:r>
              <a:rPr lang="cs-CZ" sz="2000" b="1" dirty="0"/>
              <a:t>P. Valéry</a:t>
            </a:r>
            <a:r>
              <a:rPr lang="cs-CZ" sz="2000" dirty="0"/>
              <a:t>, </a:t>
            </a:r>
            <a:r>
              <a:rPr lang="cs-CZ" sz="2000" b="1" dirty="0"/>
              <a:t>E. Destinnovou</a:t>
            </a:r>
            <a:r>
              <a:rPr lang="cs-CZ" sz="2000" dirty="0"/>
              <a:t>, aj. </a:t>
            </a:r>
            <a:endParaRPr lang="cs-CZ" sz="2000" dirty="0" smtClean="0"/>
          </a:p>
          <a:p>
            <a:r>
              <a:rPr lang="cs-CZ" sz="2000" dirty="0" smtClean="0"/>
              <a:t>Portrétoval populární herce, herečky, režiséry, tanečnice a umělce. </a:t>
            </a:r>
            <a:endParaRPr lang="cs-CZ" sz="2000" dirty="0"/>
          </a:p>
          <a:p>
            <a:r>
              <a:rPr lang="cs-CZ" sz="2000" dirty="0"/>
              <a:t> </a:t>
            </a:r>
          </a:p>
          <a:p>
            <a:endParaRPr lang="cs-CZ" dirty="0"/>
          </a:p>
        </p:txBody>
      </p:sp>
      <p:pic>
        <p:nvPicPr>
          <p:cNvPr id="5" name="Zástupný symbol pro obsah 4"/>
          <p:cNvPicPr>
            <a:picLocks noGrp="1" noChangeAspect="1"/>
          </p:cNvPicPr>
          <p:nvPr>
            <p:ph sz="quarter" idx="14"/>
          </p:nvPr>
        </p:nvPicPr>
        <p:blipFill>
          <a:blip r:embed="rId2">
            <a:extLst>
              <a:ext uri="{28A0092B-C50C-407E-A947-70E740481C1C}">
                <a14:useLocalDpi xmlns="" xmlns:a14="http://schemas.microsoft.com/office/drawing/2010/main" val="0"/>
              </a:ext>
            </a:extLst>
          </a:blip>
          <a:stretch>
            <a:fillRect/>
          </a:stretch>
        </p:blipFill>
        <p:spPr>
          <a:xfrm>
            <a:off x="3851920" y="360176"/>
            <a:ext cx="1866240" cy="2916000"/>
          </a:xfrm>
        </p:spPr>
      </p:pic>
      <p:pic>
        <p:nvPicPr>
          <p:cNvPr id="6" name="Obrázek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61600" y="1772816"/>
            <a:ext cx="4082400" cy="5184000"/>
          </a:xfrm>
          <a:prstGeom prst="rect">
            <a:avLst/>
          </a:prstGeom>
        </p:spPr>
      </p:pic>
    </p:spTree>
    <p:extLst>
      <p:ext uri="{BB962C8B-B14F-4D97-AF65-F5344CB8AC3E}">
        <p14:creationId xmlns="" xmlns:p14="http://schemas.microsoft.com/office/powerpoint/2010/main" val="4284242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Rabíndranáth Thákur</a:t>
            </a:r>
            <a:br>
              <a:rPr lang="cs-CZ" dirty="0" smtClean="0"/>
            </a:br>
            <a:r>
              <a:rPr lang="cs-CZ" dirty="0" smtClean="0"/>
              <a:t>1921</a:t>
            </a:r>
            <a:endParaRPr lang="cs-CZ" dirty="0"/>
          </a:p>
        </p:txBody>
      </p:sp>
      <p:pic>
        <p:nvPicPr>
          <p:cNvPr id="5" name="Zástupný symbol pro obsah 4"/>
          <p:cNvPicPr>
            <a:picLocks noGrp="1" noChangeAspect="1"/>
          </p:cNvPicPr>
          <p:nvPr>
            <p:ph sz="quarter" idx="14"/>
          </p:nvPr>
        </p:nvPicPr>
        <p:blipFill>
          <a:blip r:embed="rId2">
            <a:extLst>
              <a:ext uri="{28A0092B-C50C-407E-A947-70E740481C1C}">
                <a14:useLocalDpi xmlns="" xmlns:a14="http://schemas.microsoft.com/office/drawing/2010/main" val="0"/>
              </a:ext>
            </a:extLst>
          </a:blip>
          <a:stretch>
            <a:fillRect/>
          </a:stretch>
        </p:blipFill>
        <p:spPr>
          <a:xfrm>
            <a:off x="4716016" y="1412776"/>
            <a:ext cx="3136320" cy="3888000"/>
          </a:xfrm>
        </p:spPr>
      </p:pic>
      <p:sp>
        <p:nvSpPr>
          <p:cNvPr id="4" name="Zástupný symbol pro text 3"/>
          <p:cNvSpPr>
            <a:spLocks noGrp="1"/>
          </p:cNvSpPr>
          <p:nvPr>
            <p:ph type="body" sz="half" idx="2"/>
          </p:nvPr>
        </p:nvSpPr>
        <p:spPr/>
        <p:txBody>
          <a:bodyPr/>
          <a:lstStyle/>
          <a:p>
            <a:r>
              <a:rPr lang="cs-CZ" b="1" dirty="0"/>
              <a:t>Vědomé prožívání přítomného okamžiku</a:t>
            </a:r>
            <a:r>
              <a:rPr lang="cs-CZ" dirty="0"/>
              <a:t>. </a:t>
            </a:r>
          </a:p>
          <a:p>
            <a:endParaRPr lang="cs-CZ" dirty="0"/>
          </a:p>
          <a:p>
            <a:r>
              <a:rPr lang="cs-CZ" dirty="0"/>
              <a:t>Fotograf hledá v jediné zastavené chvíli svou uměleckou výpověď a duchovní učedník v trvalé přítomnosti svou bdělost a pohroužení. </a:t>
            </a:r>
          </a:p>
          <a:p>
            <a:endParaRPr lang="cs-CZ" dirty="0"/>
          </a:p>
        </p:txBody>
      </p:sp>
    </p:spTree>
    <p:extLst>
      <p:ext uri="{BB962C8B-B14F-4D97-AF65-F5344CB8AC3E}">
        <p14:creationId xmlns="" xmlns:p14="http://schemas.microsoft.com/office/powerpoint/2010/main" val="1894057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4000" b="1" dirty="0" smtClean="0">
                <a:effectLst>
                  <a:outerShdw blurRad="38100" dist="38100" dir="2700000" algn="tl">
                    <a:srgbClr val="000000">
                      <a:alpha val="43137"/>
                    </a:srgbClr>
                  </a:outerShdw>
                </a:effectLst>
              </a:rPr>
              <a:t/>
            </a:r>
            <a:br>
              <a:rPr lang="cs-CZ" sz="4000" b="1" dirty="0" smtClean="0">
                <a:effectLst>
                  <a:outerShdw blurRad="38100" dist="38100" dir="2700000" algn="tl">
                    <a:srgbClr val="000000">
                      <a:alpha val="43137"/>
                    </a:srgbClr>
                  </a:outerShdw>
                </a:effectLst>
              </a:rPr>
            </a:br>
            <a:r>
              <a:rPr lang="cs-CZ" sz="4000" b="1" dirty="0">
                <a:effectLst>
                  <a:outerShdw blurRad="38100" dist="38100" dir="2700000" algn="tl">
                    <a:srgbClr val="000000">
                      <a:alpha val="43137"/>
                    </a:srgbClr>
                  </a:outerShdw>
                </a:effectLst>
              </a:rPr>
              <a:t/>
            </a:r>
            <a:br>
              <a:rPr lang="cs-CZ" sz="4000" b="1" dirty="0">
                <a:effectLst>
                  <a:outerShdw blurRad="38100" dist="38100" dir="2700000" algn="tl">
                    <a:srgbClr val="000000">
                      <a:alpha val="43137"/>
                    </a:srgbClr>
                  </a:outerShdw>
                </a:effectLst>
              </a:rPr>
            </a:br>
            <a:r>
              <a:rPr lang="cs-CZ" sz="4000" b="1" dirty="0" smtClean="0">
                <a:effectLst>
                  <a:outerShdw blurRad="38100" dist="38100" dir="2700000" algn="tl">
                    <a:srgbClr val="000000">
                      <a:alpha val="43137"/>
                    </a:srgbClr>
                  </a:outerShdw>
                </a:effectLst>
              </a:rPr>
              <a:t>Ervína </a:t>
            </a:r>
            <a:r>
              <a:rPr lang="cs-CZ" sz="4000" b="1" dirty="0" err="1" smtClean="0">
                <a:effectLst>
                  <a:outerShdw blurRad="38100" dist="38100" dir="2700000" algn="tl">
                    <a:srgbClr val="000000">
                      <a:alpha val="43137"/>
                    </a:srgbClr>
                  </a:outerShdw>
                </a:effectLst>
              </a:rPr>
              <a:t>Kupferová</a:t>
            </a:r>
            <a:endParaRPr lang="cs-CZ" sz="4000" dirty="0">
              <a:effectLst>
                <a:outerShdw blurRad="38100" dist="38100" dir="2700000" algn="tl">
                  <a:srgbClr val="000000">
                    <a:alpha val="43137"/>
                  </a:srgbClr>
                </a:outerShdw>
              </a:effectLst>
            </a:endParaRPr>
          </a:p>
        </p:txBody>
      </p:sp>
      <p:pic>
        <p:nvPicPr>
          <p:cNvPr id="5" name="Zástupný symbol pro obsah 4"/>
          <p:cNvPicPr>
            <a:picLocks noGrp="1" noChangeAspect="1"/>
          </p:cNvPicPr>
          <p:nvPr>
            <p:ph sz="quarter" idx="14"/>
          </p:nvPr>
        </p:nvPicPr>
        <p:blipFill>
          <a:blip r:embed="rId2">
            <a:extLst>
              <a:ext uri="{28A0092B-C50C-407E-A947-70E740481C1C}">
                <a14:useLocalDpi xmlns="" xmlns:a14="http://schemas.microsoft.com/office/drawing/2010/main" val="0"/>
              </a:ext>
            </a:extLst>
          </a:blip>
          <a:stretch>
            <a:fillRect/>
          </a:stretch>
        </p:blipFill>
        <p:spPr>
          <a:xfrm>
            <a:off x="4488728" y="533400"/>
            <a:ext cx="3638407" cy="5702300"/>
          </a:xfrm>
        </p:spPr>
      </p:pic>
      <p:sp>
        <p:nvSpPr>
          <p:cNvPr id="4" name="Zástupný symbol pro text 3"/>
          <p:cNvSpPr>
            <a:spLocks noGrp="1"/>
          </p:cNvSpPr>
          <p:nvPr>
            <p:ph type="body" sz="half" idx="2"/>
          </p:nvPr>
        </p:nvSpPr>
        <p:spPr/>
        <p:txBody>
          <a:bodyPr>
            <a:normAutofit/>
          </a:bodyPr>
          <a:lstStyle/>
          <a:p>
            <a:r>
              <a:rPr lang="cs-CZ" dirty="0" smtClean="0"/>
              <a:t>Manželství trvalo 6 let.</a:t>
            </a:r>
          </a:p>
          <a:p>
            <a:r>
              <a:rPr lang="cs-CZ" dirty="0" smtClean="0"/>
              <a:t>1920 – 1926</a:t>
            </a:r>
          </a:p>
          <a:p>
            <a:endParaRPr lang="cs-CZ" dirty="0"/>
          </a:p>
          <a:p>
            <a:endParaRPr lang="cs-CZ" dirty="0" smtClean="0"/>
          </a:p>
          <a:p>
            <a:r>
              <a:rPr lang="cs-CZ" dirty="0" smtClean="0"/>
              <a:t>1926. se </a:t>
            </a:r>
            <a:r>
              <a:rPr lang="cs-CZ" dirty="0"/>
              <a:t>nechali s manželkou odloučit. </a:t>
            </a:r>
            <a:r>
              <a:rPr lang="cs-CZ" u="sng" dirty="0"/>
              <a:t>Ervina</a:t>
            </a:r>
            <a:r>
              <a:rPr lang="cs-CZ" dirty="0"/>
              <a:t> odjíždí do Ruska, kde dostává angažmá v Charkovském divadle. Vrací se r. 1929. Dcera se s otcem setkává až v 50. létech, a to pouze několikrát</a:t>
            </a:r>
          </a:p>
        </p:txBody>
      </p:sp>
    </p:spTree>
    <p:extLst>
      <p:ext uri="{BB962C8B-B14F-4D97-AF65-F5344CB8AC3E}">
        <p14:creationId xmlns="" xmlns:p14="http://schemas.microsoft.com/office/powerpoint/2010/main" val="204385844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rázek 4"/>
          <p:cNvPicPr>
            <a:picLocks noGrp="1" noChangeAspect="1"/>
          </p:cNvPicPr>
          <p:nvPr>
            <p:ph type="pic" idx="1"/>
          </p:nvPr>
        </p:nvPicPr>
        <p:blipFill>
          <a:blip r:embed="rId2">
            <a:extLst>
              <a:ext uri="{28A0092B-C50C-407E-A947-70E740481C1C}">
                <a14:useLocalDpi xmlns="" xmlns:a14="http://schemas.microsoft.com/office/drawing/2010/main" val="0"/>
              </a:ext>
            </a:extLst>
          </a:blip>
          <a:srcRect l="16834" r="16834"/>
          <a:stretch>
            <a:fillRect/>
          </a:stretch>
        </p:blipFill>
        <p:spPr/>
      </p:pic>
      <p:sp>
        <p:nvSpPr>
          <p:cNvPr id="4" name="Nadpis 3"/>
          <p:cNvSpPr>
            <a:spLocks noGrp="1"/>
          </p:cNvSpPr>
          <p:nvPr>
            <p:ph type="title"/>
          </p:nvPr>
        </p:nvSpPr>
        <p:spPr>
          <a:xfrm>
            <a:off x="251520" y="476672"/>
            <a:ext cx="3059192" cy="3816424"/>
          </a:xfrm>
        </p:spPr>
        <p:txBody>
          <a:bodyPr>
            <a:normAutofit/>
          </a:bodyPr>
          <a:lstStyle/>
          <a:p>
            <a:pPr marL="0" indent="0">
              <a:buNone/>
            </a:pPr>
            <a:r>
              <a:rPr lang="cs-CZ" sz="3200" dirty="0" smtClean="0"/>
              <a:t>Fotograf, malíř, duchovní učitel.</a:t>
            </a:r>
            <a:br>
              <a:rPr lang="cs-CZ" sz="3200" dirty="0" smtClean="0"/>
            </a:br>
            <a:r>
              <a:rPr lang="cs-CZ" sz="3200" dirty="0"/>
              <a:t/>
            </a:r>
            <a:br>
              <a:rPr lang="cs-CZ" sz="3200" dirty="0"/>
            </a:br>
            <a:r>
              <a:rPr lang="cs-CZ" sz="3200" dirty="0" smtClean="0"/>
              <a:t/>
            </a:r>
            <a:br>
              <a:rPr lang="cs-CZ" sz="3200" dirty="0" smtClean="0"/>
            </a:br>
            <a:r>
              <a:rPr lang="cs-CZ" sz="3200" dirty="0" smtClean="0"/>
              <a:t/>
            </a:r>
            <a:br>
              <a:rPr lang="cs-CZ" sz="3200" dirty="0" smtClean="0"/>
            </a:br>
            <a:endParaRPr lang="cs-CZ" sz="3200" dirty="0"/>
          </a:p>
        </p:txBody>
      </p:sp>
      <p:sp>
        <p:nvSpPr>
          <p:cNvPr id="9" name="Zástupný symbol pro text 8"/>
          <p:cNvSpPr>
            <a:spLocks noGrp="1"/>
          </p:cNvSpPr>
          <p:nvPr>
            <p:ph type="body" sz="quarter" idx="13"/>
          </p:nvPr>
        </p:nvSpPr>
        <p:spPr>
          <a:xfrm>
            <a:off x="274320" y="1124744"/>
            <a:ext cx="2857520" cy="5123656"/>
          </a:xfrm>
        </p:spPr>
        <p:txBody>
          <a:bodyPr/>
          <a:lstStyle/>
          <a:p>
            <a:endParaRPr lang="cs-CZ" dirty="0" smtClean="0"/>
          </a:p>
          <a:p>
            <a:endParaRPr lang="cs-CZ" dirty="0" smtClean="0"/>
          </a:p>
          <a:p>
            <a:endParaRPr lang="cs-CZ" dirty="0" smtClean="0"/>
          </a:p>
          <a:p>
            <a:endParaRPr lang="cs-CZ" dirty="0" smtClean="0"/>
          </a:p>
          <a:p>
            <a:endParaRPr lang="cs-CZ" b="1" dirty="0" smtClean="0"/>
          </a:p>
          <a:p>
            <a:endParaRPr lang="cs-CZ" b="1" dirty="0"/>
          </a:p>
          <a:p>
            <a:endParaRPr lang="cs-CZ" b="1" dirty="0" smtClean="0"/>
          </a:p>
          <a:p>
            <a:endParaRPr lang="cs-CZ" b="1" dirty="0"/>
          </a:p>
          <a:p>
            <a:r>
              <a:rPr lang="cs-CZ" b="1" dirty="0" smtClean="0"/>
              <a:t>Narozen</a:t>
            </a:r>
            <a:r>
              <a:rPr lang="cs-CZ" b="1" dirty="0"/>
              <a:t>: 3. 3. 1883 v Příbrami</a:t>
            </a:r>
          </a:p>
          <a:p>
            <a:r>
              <a:rPr lang="cs-CZ" b="1" dirty="0"/>
              <a:t>Osvícen: </a:t>
            </a:r>
            <a:r>
              <a:rPr lang="cs-CZ" b="1" dirty="0" smtClean="0"/>
              <a:t>prosinec 1928 Praha</a:t>
            </a:r>
            <a:endParaRPr lang="cs-CZ" b="1" dirty="0"/>
          </a:p>
          <a:p>
            <a:r>
              <a:rPr lang="cs-CZ" b="1" dirty="0"/>
              <a:t>Zemřel: 13. 1. </a:t>
            </a:r>
            <a:r>
              <a:rPr lang="cs-CZ" b="1" dirty="0" smtClean="0"/>
              <a:t>1961</a:t>
            </a:r>
          </a:p>
          <a:p>
            <a:endParaRPr lang="cs-CZ" b="1" dirty="0" smtClean="0"/>
          </a:p>
          <a:p>
            <a:endParaRPr lang="cs-CZ" b="1" dirty="0"/>
          </a:p>
          <a:p>
            <a:endParaRPr lang="cs-CZ" dirty="0"/>
          </a:p>
        </p:txBody>
      </p:sp>
    </p:spTree>
    <p:extLst>
      <p:ext uri="{BB962C8B-B14F-4D97-AF65-F5344CB8AC3E}">
        <p14:creationId xmlns="" xmlns:p14="http://schemas.microsoft.com/office/powerpoint/2010/main" val="22200480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Setkání s theosofií a antroposofií</a:t>
            </a:r>
            <a:endParaRPr lang="cs-CZ" dirty="0"/>
          </a:p>
        </p:txBody>
      </p:sp>
      <p:sp>
        <p:nvSpPr>
          <p:cNvPr id="3" name="Zástupný symbol pro obsah 2"/>
          <p:cNvSpPr>
            <a:spLocks noGrp="1"/>
          </p:cNvSpPr>
          <p:nvPr>
            <p:ph sz="quarter" idx="14"/>
          </p:nvPr>
        </p:nvSpPr>
        <p:spPr/>
        <p:txBody>
          <a:bodyPr/>
          <a:lstStyle/>
          <a:p>
            <a:endParaRPr lang="cs-CZ" dirty="0" smtClean="0"/>
          </a:p>
          <a:p>
            <a:r>
              <a:rPr lang="cs-CZ" b="1" dirty="0" smtClean="0"/>
              <a:t>Nejdříve praktikuje především </a:t>
            </a:r>
            <a:r>
              <a:rPr lang="cs-CZ" b="1" dirty="0" err="1" smtClean="0"/>
              <a:t>kundalíni</a:t>
            </a:r>
            <a:r>
              <a:rPr lang="cs-CZ" b="1" dirty="0" smtClean="0"/>
              <a:t> jógu </a:t>
            </a:r>
            <a:endParaRPr lang="cs-CZ" dirty="0" smtClean="0"/>
          </a:p>
          <a:p>
            <a:pPr>
              <a:buNone/>
            </a:pPr>
            <a:endParaRPr lang="cs-CZ" dirty="0" smtClean="0"/>
          </a:p>
          <a:p>
            <a:pPr>
              <a:buNone/>
            </a:pPr>
            <a:r>
              <a:rPr lang="cs-CZ" dirty="0" smtClean="0"/>
              <a:t>Práce </a:t>
            </a:r>
            <a:r>
              <a:rPr lang="cs-CZ" dirty="0" smtClean="0"/>
              <a:t>s „proudy energie“ v těle </a:t>
            </a:r>
            <a:r>
              <a:rPr lang="cs-CZ" dirty="0" smtClean="0"/>
              <a:t>a energetickými </a:t>
            </a:r>
            <a:r>
              <a:rPr lang="cs-CZ" dirty="0" smtClean="0"/>
              <a:t>centry – </a:t>
            </a:r>
            <a:r>
              <a:rPr lang="cs-CZ" i="1" dirty="0" smtClean="0"/>
              <a:t>čakrami</a:t>
            </a:r>
            <a:r>
              <a:rPr lang="cs-CZ" dirty="0" smtClean="0"/>
              <a:t> či </a:t>
            </a:r>
            <a:r>
              <a:rPr lang="cs-CZ" i="1" dirty="0" err="1" smtClean="0"/>
              <a:t>čakramy</a:t>
            </a:r>
            <a:r>
              <a:rPr lang="cs-CZ" i="1" dirty="0" smtClean="0"/>
              <a:t>.</a:t>
            </a:r>
          </a:p>
          <a:p>
            <a:r>
              <a:rPr lang="cs-CZ" dirty="0" smtClean="0"/>
              <a:t>… píše o „přemisťování světel“ které zažil při koncentraci, nejprve z prsou mezi obočí a posléze od kořene nosu k temeni hlavy. V té době zřejmě také dochází k přesvědčení, že božství, kterého chce dosáhnout, spočívá v klidu, „samo v sobě“.</a:t>
            </a:r>
            <a:endParaRPr lang="cs-CZ" dirty="0"/>
          </a:p>
        </p:txBody>
      </p:sp>
      <p:sp>
        <p:nvSpPr>
          <p:cNvPr id="4" name="Zástupný symbol pro text 3"/>
          <p:cNvSpPr>
            <a:spLocks noGrp="1"/>
          </p:cNvSpPr>
          <p:nvPr>
            <p:ph type="body" sz="half" idx="2"/>
          </p:nvPr>
        </p:nvSpPr>
        <p:spPr/>
        <p:txBody>
          <a:bodyPr/>
          <a:lstStyle/>
          <a:p>
            <a:r>
              <a:rPr lang="cs-CZ" dirty="0" err="1" smtClean="0"/>
              <a:t>Weinfurter</a:t>
            </a:r>
            <a:r>
              <a:rPr lang="cs-CZ" dirty="0" smtClean="0"/>
              <a:t> </a:t>
            </a:r>
          </a:p>
          <a:p>
            <a:r>
              <a:rPr lang="cs-CZ" dirty="0" smtClean="0"/>
              <a:t>Ohnivý keř (1923) </a:t>
            </a:r>
          </a:p>
          <a:p>
            <a:endParaRPr lang="cs-CZ" dirty="0"/>
          </a:p>
          <a:p>
            <a:r>
              <a:rPr lang="cs-CZ" dirty="0" err="1" smtClean="0"/>
              <a:t>Drtikol</a:t>
            </a:r>
            <a:r>
              <a:rPr lang="cs-CZ" dirty="0" smtClean="0"/>
              <a:t> byl také členem </a:t>
            </a:r>
            <a:r>
              <a:rPr lang="cs-CZ" dirty="0"/>
              <a:t>mystického spolku Psyché, spolku praktických mystiků, oficiálně založeného r. 1929 po několika letech neformální existence.</a:t>
            </a:r>
          </a:p>
        </p:txBody>
      </p:sp>
    </p:spTree>
    <p:extLst>
      <p:ext uri="{BB962C8B-B14F-4D97-AF65-F5344CB8AC3E}">
        <p14:creationId xmlns="" xmlns:p14="http://schemas.microsoft.com/office/powerpoint/2010/main" val="189352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Poznání</a:t>
            </a:r>
            <a:endParaRPr lang="cs-CZ" dirty="0"/>
          </a:p>
        </p:txBody>
      </p:sp>
      <p:sp>
        <p:nvSpPr>
          <p:cNvPr id="3" name="Zástupný symbol pro obsah 2"/>
          <p:cNvSpPr>
            <a:spLocks noGrp="1"/>
          </p:cNvSpPr>
          <p:nvPr>
            <p:ph sz="quarter" idx="13"/>
          </p:nvPr>
        </p:nvSpPr>
        <p:spPr/>
        <p:txBody>
          <a:bodyPr>
            <a:normAutofit fontScale="77500" lnSpcReduction="20000"/>
          </a:bodyPr>
          <a:lstStyle/>
          <a:p>
            <a:r>
              <a:rPr lang="cs-CZ" dirty="0" smtClean="0"/>
              <a:t>Na konci roku 1928 </a:t>
            </a:r>
            <a:r>
              <a:rPr lang="cs-CZ" dirty="0" err="1" smtClean="0"/>
              <a:t>Drtikol</a:t>
            </a:r>
            <a:r>
              <a:rPr lang="cs-CZ" dirty="0" smtClean="0"/>
              <a:t> </a:t>
            </a:r>
            <a:r>
              <a:rPr lang="cs-CZ" dirty="0" smtClean="0"/>
              <a:t>podle vlastního podání dospěl k vnitřnímu zážitku, o kterém později mluví jako o dosažení Poznání či Osvícení. </a:t>
            </a:r>
            <a:endParaRPr lang="cs-CZ" dirty="0" smtClean="0"/>
          </a:p>
          <a:p>
            <a:pPr>
              <a:buNone/>
            </a:pPr>
            <a:r>
              <a:rPr lang="cs-CZ" dirty="0" smtClean="0"/>
              <a:t>	</a:t>
            </a:r>
            <a:r>
              <a:rPr lang="cs-CZ" dirty="0" smtClean="0"/>
              <a:t>Zážitek </a:t>
            </a:r>
            <a:r>
              <a:rPr lang="cs-CZ" dirty="0" smtClean="0"/>
              <a:t>líčí v nedatovaném dopisu,  napsaném nejspíš někdy v první polovině třicátých let, který zřejmě nebyl určen jediné konkrétní osobě a je nadepsán </a:t>
            </a:r>
            <a:r>
              <a:rPr lang="cs-CZ" dirty="0" smtClean="0"/>
              <a:t>slovy</a:t>
            </a:r>
          </a:p>
          <a:p>
            <a:pPr>
              <a:buNone/>
            </a:pPr>
            <a:r>
              <a:rPr lang="cs-CZ" dirty="0" smtClean="0"/>
              <a:t>„</a:t>
            </a:r>
            <a:r>
              <a:rPr lang="cs-CZ" dirty="0" smtClean="0"/>
              <a:t>Milý bratře“.</a:t>
            </a:r>
          </a:p>
          <a:p>
            <a:r>
              <a:rPr lang="cs-CZ" dirty="0" smtClean="0"/>
              <a:t>     </a:t>
            </a:r>
            <a:r>
              <a:rPr lang="cs-CZ" i="1" dirty="0" smtClean="0"/>
              <a:t>Byla to naprostá katastrofa. Celý svět, celé mé vědomí, celé mé já se rozbilo na </a:t>
            </a:r>
            <a:r>
              <a:rPr lang="cs-CZ" i="1" dirty="0" err="1" smtClean="0"/>
              <a:t>cimpr</a:t>
            </a:r>
            <a:r>
              <a:rPr lang="cs-CZ" i="1" dirty="0" smtClean="0"/>
              <a:t> </a:t>
            </a:r>
            <a:r>
              <a:rPr lang="cs-CZ" i="1" dirty="0" err="1" smtClean="0"/>
              <a:t>campr</a:t>
            </a:r>
            <a:r>
              <a:rPr lang="cs-CZ" i="1" dirty="0" smtClean="0"/>
              <a:t>, že z toho nezůstal ani kousek. Byl to úplný otřes, zemětřesení. A bylo to Zdraví! A já stál před Ním víc než malý. A tu jsem poznal v okamžiku, jak to je hrozně jednoduché, k Němu dojít. Prostě vyhodit sama sebe, celou dušičku i s tělem, se vším, s vědomím, s myšlenkami a vůlí, s touhou, s plány s vírou, láskou, nadějí a se všemi ctnostmi a nectnostmi, hříchy a dobrými skutky – to jest změnit vědomí, přestat mít vědomí lidské, vědomí oddělenosti, dvojnosti a dosadit na trůn Jeho Vědomí. Ten večer, když to přišlo, v okamžiku jsem poznal, viděl, cítil, prožil najednou – co je to Bůh Otec, Bůh Matka, Bůh Syn, Bůh Duch svatý. Byl jsem v tu chvíli všechno najednou. Prožívaje to celé – a to nejkrásnější přitom bylo, že prožívaje to, ještě jsem se díval na to, jako bych stál nad tím vším.</a:t>
            </a:r>
          </a:p>
          <a:p>
            <a:r>
              <a:rPr lang="cs-CZ" i="1" dirty="0" smtClean="0"/>
              <a:t>     A tu jsem poznal, že to, co se dívá na to vše, je ryzí Božství a že Bůh Otec, Syn, Matka, Duch svatý – jsou jen vlastnosti Božství, kterými tvoří vše. Tak je to ohromně jednoduché. Viděl jsem, že není začátku, není konce, že není minulosti ani budoucnosti, že je jen věčné Teď, že není prostoru, že není středu, protože je střed všude. </a:t>
            </a:r>
            <a:r>
              <a:rPr lang="cs-CZ" i="1" dirty="0" smtClean="0"/>
              <a:t>(...</a:t>
            </a:r>
            <a:r>
              <a:rPr lang="cs-CZ" dirty="0" smtClean="0"/>
              <a:t>)“</a:t>
            </a:r>
            <a:endParaRPr lang="cs-CZ" dirty="0" smtClean="0"/>
          </a:p>
          <a:p>
            <a:r>
              <a:rPr lang="cs-CZ" dirty="0" smtClean="0"/>
              <a:t> </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630" y="1124744"/>
            <a:ext cx="9088000" cy="5112000"/>
          </a:xfrm>
          <a:prstGeom prst="rect">
            <a:avLst/>
          </a:prstGeom>
        </p:spPr>
      </p:pic>
      <p:sp>
        <p:nvSpPr>
          <p:cNvPr id="6" name="Obdélník 5"/>
          <p:cNvSpPr/>
          <p:nvPr/>
        </p:nvSpPr>
        <p:spPr>
          <a:xfrm>
            <a:off x="2286000" y="5565338"/>
            <a:ext cx="6841630" cy="646331"/>
          </a:xfrm>
          <a:prstGeom prst="rect">
            <a:avLst/>
          </a:prstGeom>
        </p:spPr>
        <p:txBody>
          <a:bodyPr wrap="square">
            <a:spAutoFit/>
          </a:bodyPr>
          <a:lstStyle/>
          <a:p>
            <a:r>
              <a:rPr lang="cs-CZ" b="1" dirty="0">
                <a:solidFill>
                  <a:schemeClr val="bg1"/>
                </a:solidFill>
              </a:rPr>
              <a:t>V roce 1925 </a:t>
            </a:r>
            <a:r>
              <a:rPr lang="cs-CZ" b="1" dirty="0" smtClean="0">
                <a:solidFill>
                  <a:schemeClr val="bg1"/>
                </a:solidFill>
              </a:rPr>
              <a:t>získala Vlna cenu Grand </a:t>
            </a:r>
            <a:r>
              <a:rPr lang="cs-CZ" b="1" dirty="0" err="1">
                <a:solidFill>
                  <a:schemeClr val="bg1"/>
                </a:solidFill>
              </a:rPr>
              <a:t>prix</a:t>
            </a:r>
            <a:r>
              <a:rPr lang="cs-CZ" b="1" dirty="0">
                <a:solidFill>
                  <a:schemeClr val="bg1"/>
                </a:solidFill>
              </a:rPr>
              <a:t> z Mezinárodní výstavy moderního dekorativního a průmyslového umění v Paříži</a:t>
            </a:r>
            <a:r>
              <a:rPr lang="cs-CZ" b="1" dirty="0"/>
              <a:t>. </a:t>
            </a:r>
          </a:p>
        </p:txBody>
      </p:sp>
    </p:spTree>
    <p:extLst>
      <p:ext uri="{BB962C8B-B14F-4D97-AF65-F5344CB8AC3E}">
        <p14:creationId xmlns="" xmlns:p14="http://schemas.microsoft.com/office/powerpoint/2010/main" val="1356113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UMĚLCOVA CESTA</a:t>
            </a:r>
            <a:endParaRPr lang="cs-CZ" dirty="0"/>
          </a:p>
        </p:txBody>
      </p:sp>
      <p:sp>
        <p:nvSpPr>
          <p:cNvPr id="4" name="Zástupný symbol pro text 3"/>
          <p:cNvSpPr>
            <a:spLocks noGrp="1"/>
          </p:cNvSpPr>
          <p:nvPr>
            <p:ph type="body" sz="half" idx="2"/>
          </p:nvPr>
        </p:nvSpPr>
        <p:spPr/>
        <p:txBody>
          <a:bodyPr/>
          <a:lstStyle/>
          <a:p>
            <a:r>
              <a:rPr lang="cs-CZ" b="1" dirty="0" smtClean="0"/>
              <a:t>Pozdní </a:t>
            </a:r>
            <a:r>
              <a:rPr lang="cs-CZ" b="1" dirty="0"/>
              <a:t>secese </a:t>
            </a:r>
            <a:endParaRPr lang="cs-CZ" b="1" dirty="0" smtClean="0"/>
          </a:p>
          <a:p>
            <a:r>
              <a:rPr lang="cs-CZ" b="1" dirty="0" smtClean="0"/>
              <a:t>přes </a:t>
            </a:r>
            <a:r>
              <a:rPr lang="cs-CZ" b="1" dirty="0"/>
              <a:t>art deco </a:t>
            </a:r>
            <a:endParaRPr lang="cs-CZ" b="1" dirty="0" smtClean="0"/>
          </a:p>
          <a:p>
            <a:r>
              <a:rPr lang="cs-CZ" b="1" dirty="0" smtClean="0"/>
              <a:t>až</a:t>
            </a:r>
            <a:r>
              <a:rPr lang="cs-CZ" b="1" dirty="0"/>
              <a:t> k abstrakci </a:t>
            </a:r>
            <a:endParaRPr lang="cs-CZ" b="1" dirty="0" smtClean="0"/>
          </a:p>
          <a:p>
            <a:r>
              <a:rPr lang="cs-CZ" b="1" dirty="0" smtClean="0"/>
              <a:t>a</a:t>
            </a:r>
            <a:r>
              <a:rPr lang="cs-CZ" b="1" dirty="0"/>
              <a:t> avantgardě</a:t>
            </a:r>
            <a:r>
              <a:rPr lang="cs-CZ" dirty="0"/>
              <a:t>. </a:t>
            </a:r>
            <a:endParaRPr lang="cs-CZ" dirty="0" smtClean="0"/>
          </a:p>
          <a:p>
            <a:endParaRPr lang="cs-CZ" dirty="0"/>
          </a:p>
          <a:p>
            <a:r>
              <a:rPr lang="cs-CZ" dirty="0" smtClean="0"/>
              <a:t>Od 2.pol.20.let </a:t>
            </a:r>
            <a:r>
              <a:rPr lang="cs-CZ" dirty="0"/>
              <a:t>fotografoval originální akty v geometrických dekoracích, často zdůrazňující dynamické pózy modelek a krásu ženského </a:t>
            </a:r>
            <a:r>
              <a:rPr lang="cs-CZ" dirty="0" smtClean="0"/>
              <a:t>těla.</a:t>
            </a:r>
            <a:endParaRPr lang="cs-CZ" dirty="0"/>
          </a:p>
          <a:p>
            <a:endParaRPr lang="cs-CZ" b="1" dirty="0"/>
          </a:p>
          <a:p>
            <a:r>
              <a:rPr lang="cs-CZ" dirty="0" smtClean="0"/>
              <a:t>Nikdy své fotografie neretušoval. </a:t>
            </a:r>
            <a:endParaRPr lang="cs-CZ" dirty="0"/>
          </a:p>
        </p:txBody>
      </p:sp>
      <p:pic>
        <p:nvPicPr>
          <p:cNvPr id="7" name="Zástupný symbol pro obsah 6"/>
          <p:cNvPicPr>
            <a:picLocks noGrp="1" noChangeAspect="1"/>
          </p:cNvPicPr>
          <p:nvPr>
            <p:ph sz="quarter" idx="14"/>
          </p:nvPr>
        </p:nvPicPr>
        <p:blipFill>
          <a:blip r:embed="rId2" cstate="print">
            <a:extLst>
              <a:ext uri="{28A0092B-C50C-407E-A947-70E740481C1C}">
                <a14:useLocalDpi xmlns="" xmlns:a14="http://schemas.microsoft.com/office/drawing/2010/main" val="0"/>
              </a:ext>
            </a:extLst>
          </a:blip>
          <a:stretch>
            <a:fillRect/>
          </a:stretch>
        </p:blipFill>
        <p:spPr>
          <a:xfrm>
            <a:off x="4139952" y="2276872"/>
            <a:ext cx="4345551" cy="2448000"/>
          </a:xfrm>
        </p:spPr>
      </p:pic>
      <p:sp>
        <p:nvSpPr>
          <p:cNvPr id="3" name="Obdélník 2"/>
          <p:cNvSpPr/>
          <p:nvPr/>
        </p:nvSpPr>
        <p:spPr>
          <a:xfrm>
            <a:off x="6300192" y="5229200"/>
            <a:ext cx="1988045" cy="369332"/>
          </a:xfrm>
          <a:prstGeom prst="rect">
            <a:avLst/>
          </a:prstGeom>
        </p:spPr>
        <p:txBody>
          <a:bodyPr wrap="none">
            <a:spAutoFit/>
          </a:bodyPr>
          <a:lstStyle/>
          <a:p>
            <a:r>
              <a:rPr lang="cs-CZ" b="1" dirty="0"/>
              <a:t>Akt s obručí (1928</a:t>
            </a:r>
            <a:r>
              <a:rPr lang="cs-CZ" dirty="0"/>
              <a:t>)</a:t>
            </a:r>
          </a:p>
        </p:txBody>
      </p:sp>
    </p:spTree>
    <p:extLst>
      <p:ext uri="{BB962C8B-B14F-4D97-AF65-F5344CB8AC3E}">
        <p14:creationId xmlns="" xmlns:p14="http://schemas.microsoft.com/office/powerpoint/2010/main" val="4089361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Ideální typ</a:t>
            </a:r>
            <a:endParaRPr lang="cs-CZ" b="1" dirty="0"/>
          </a:p>
        </p:txBody>
      </p:sp>
      <p:pic>
        <p:nvPicPr>
          <p:cNvPr id="5" name="Zástupný symbol pro obsah 4"/>
          <p:cNvPicPr preferRelativeResize="0">
            <a:picLocks noGrp="1" noChangeAspect="1"/>
          </p:cNvPicPr>
          <p:nvPr>
            <p:ph sz="quarter" idx="14"/>
          </p:nvPr>
        </p:nvPicPr>
        <p:blipFill>
          <a:blip r:embed="rId2">
            <a:extLst>
              <a:ext uri="{28A0092B-C50C-407E-A947-70E740481C1C}">
                <a14:useLocalDpi xmlns="" xmlns:a14="http://schemas.microsoft.com/office/drawing/2010/main" val="0"/>
              </a:ext>
            </a:extLst>
          </a:blip>
          <a:stretch>
            <a:fillRect/>
          </a:stretch>
        </p:blipFill>
        <p:spPr>
          <a:xfrm>
            <a:off x="3491880" y="980728"/>
            <a:ext cx="5507089" cy="4320000"/>
          </a:xfrm>
        </p:spPr>
      </p:pic>
      <p:sp>
        <p:nvSpPr>
          <p:cNvPr id="4" name="Zástupný symbol pro text 3"/>
          <p:cNvSpPr>
            <a:spLocks noGrp="1"/>
          </p:cNvSpPr>
          <p:nvPr>
            <p:ph type="body" sz="half" idx="2"/>
          </p:nvPr>
        </p:nvSpPr>
        <p:spPr/>
        <p:txBody>
          <a:bodyPr>
            <a:normAutofit/>
          </a:bodyPr>
          <a:lstStyle/>
          <a:p>
            <a:endParaRPr lang="cs-CZ" dirty="0" smtClean="0"/>
          </a:p>
          <a:p>
            <a:r>
              <a:rPr lang="cs-CZ" sz="2000" dirty="0"/>
              <a:t>Jeho fotografické práce se pomalu oprošťují od reálných </a:t>
            </a:r>
            <a:r>
              <a:rPr lang="cs-CZ" sz="2000" dirty="0" smtClean="0"/>
              <a:t>modelů. </a:t>
            </a:r>
          </a:p>
          <a:p>
            <a:r>
              <a:rPr lang="cs-CZ" sz="2000" dirty="0" smtClean="0"/>
              <a:t>Skutečná ženská těla ztrácí význam. </a:t>
            </a:r>
          </a:p>
          <a:p>
            <a:r>
              <a:rPr lang="cs-CZ" sz="2000" dirty="0" smtClean="0"/>
              <a:t>Začíná používá </a:t>
            </a:r>
            <a:r>
              <a:rPr lang="cs-CZ" sz="2000" dirty="0"/>
              <a:t>vlastní subtilní siluety figur a pracuje stále důkladně se světlem, inspirován také japonskými svitkovými </a:t>
            </a:r>
            <a:r>
              <a:rPr lang="cs-CZ" sz="2000" dirty="0" smtClean="0"/>
              <a:t>obrazy. </a:t>
            </a:r>
          </a:p>
          <a:p>
            <a:endParaRPr lang="cs-CZ" dirty="0"/>
          </a:p>
        </p:txBody>
      </p:sp>
    </p:spTree>
    <p:extLst>
      <p:ext uri="{BB962C8B-B14F-4D97-AF65-F5344CB8AC3E}">
        <p14:creationId xmlns="" xmlns:p14="http://schemas.microsoft.com/office/powerpoint/2010/main" val="2708711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Fantazie, 1930</a:t>
            </a:r>
            <a:endParaRPr lang="cs-CZ" b="1" dirty="0"/>
          </a:p>
        </p:txBody>
      </p:sp>
      <p:sp>
        <p:nvSpPr>
          <p:cNvPr id="4" name="Zástupný symbol pro text 3"/>
          <p:cNvSpPr>
            <a:spLocks noGrp="1"/>
          </p:cNvSpPr>
          <p:nvPr>
            <p:ph type="body" sz="half" idx="2"/>
          </p:nvPr>
        </p:nvSpPr>
        <p:spPr/>
        <p:txBody>
          <a:bodyPr/>
          <a:lstStyle/>
          <a:p>
            <a:endParaRPr lang="cs-CZ" b="1" dirty="0"/>
          </a:p>
        </p:txBody>
      </p:sp>
      <p:pic>
        <p:nvPicPr>
          <p:cNvPr id="7" name="Zástupný symbol pro obsah 6"/>
          <p:cNvPicPr>
            <a:picLocks noGrp="1" noChangeAspect="1"/>
          </p:cNvPicPr>
          <p:nvPr>
            <p:ph sz="quarter" idx="14"/>
          </p:nvPr>
        </p:nvPicPr>
        <p:blipFill>
          <a:blip r:embed="rId2">
            <a:extLst>
              <a:ext uri="{28A0092B-C50C-407E-A947-70E740481C1C}">
                <a14:useLocalDpi xmlns="" xmlns:a14="http://schemas.microsoft.com/office/drawing/2010/main" val="0"/>
              </a:ext>
            </a:extLst>
          </a:blip>
          <a:stretch>
            <a:fillRect/>
          </a:stretch>
        </p:blipFill>
        <p:spPr>
          <a:xfrm>
            <a:off x="4044831" y="533400"/>
            <a:ext cx="4526200" cy="5702300"/>
          </a:xfrm>
          <a:effectLst>
            <a:softEdge rad="317500"/>
          </a:effectLst>
        </p:spPr>
      </p:pic>
    </p:spTree>
    <p:extLst>
      <p:ext uri="{BB962C8B-B14F-4D97-AF65-F5344CB8AC3E}">
        <p14:creationId xmlns="" xmlns:p14="http://schemas.microsoft.com/office/powerpoint/2010/main" val="3875074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Hledání vyjádření duchovních principů.</a:t>
            </a:r>
            <a:endParaRPr lang="cs-CZ" dirty="0"/>
          </a:p>
        </p:txBody>
      </p:sp>
      <p:sp>
        <p:nvSpPr>
          <p:cNvPr id="4" name="Zástupný symbol pro text 3"/>
          <p:cNvSpPr>
            <a:spLocks noGrp="1"/>
          </p:cNvSpPr>
          <p:nvPr>
            <p:ph type="body" sz="half" idx="2"/>
          </p:nvPr>
        </p:nvSpPr>
        <p:spPr/>
        <p:txBody>
          <a:bodyPr>
            <a:normAutofit/>
          </a:bodyPr>
          <a:lstStyle/>
          <a:p>
            <a:r>
              <a:rPr lang="cs-CZ" b="1" dirty="0"/>
              <a:t>Práce s papírovými figurami je dávána do spojitosti Drtikolovým rostoucím zájmem o mystiku a buddhismus.</a:t>
            </a:r>
          </a:p>
          <a:p>
            <a:r>
              <a:rPr lang="cs-CZ" b="1" dirty="0"/>
              <a:t>Papírové figurky měly symbolický význam k vyjádření hlubokých duchovních principů - spíše archetyp, tedy cosi, co skutečným tělem modelky vyjádřit nelze. </a:t>
            </a:r>
          </a:p>
          <a:p>
            <a:endParaRPr lang="cs-CZ" b="1" dirty="0" smtClean="0"/>
          </a:p>
          <a:p>
            <a:r>
              <a:rPr lang="cs-CZ" b="1" dirty="0" smtClean="0"/>
              <a:t>Složitě komponované světelné inscenace – např. Pohyb. </a:t>
            </a:r>
            <a:endParaRPr lang="cs-CZ" b="1" dirty="0"/>
          </a:p>
          <a:p>
            <a:endParaRPr lang="cs-CZ" dirty="0"/>
          </a:p>
        </p:txBody>
      </p:sp>
      <p:pic>
        <p:nvPicPr>
          <p:cNvPr id="5" name="Zástupný symbol pro obsah 4"/>
          <p:cNvPicPr>
            <a:picLocks noGrp="1" noChangeAspect="1"/>
          </p:cNvPicPr>
          <p:nvPr>
            <p:ph sz="quarter" idx="14"/>
          </p:nvPr>
        </p:nvPicPr>
        <p:blipFill>
          <a:blip r:embed="rId2">
            <a:extLst>
              <a:ext uri="{28A0092B-C50C-407E-A947-70E740481C1C}">
                <a14:useLocalDpi xmlns="" xmlns:a14="http://schemas.microsoft.com/office/drawing/2010/main" val="0"/>
              </a:ext>
            </a:extLst>
          </a:blip>
          <a:stretch>
            <a:fillRect/>
          </a:stretch>
        </p:blipFill>
        <p:spPr>
          <a:xfrm>
            <a:off x="3203848" y="908720"/>
            <a:ext cx="6188335" cy="4392000"/>
          </a:xfrm>
          <a:prstGeom prst="roundRect">
            <a:avLst>
              <a:gd name="adj" fmla="val 8594"/>
            </a:avLst>
          </a:prstGeom>
          <a:solidFill>
            <a:srgbClr val="FFFFFF">
              <a:shade val="85000"/>
            </a:srgbClr>
          </a:solidFill>
          <a:ln>
            <a:noFill/>
          </a:ln>
          <a:effectLst>
            <a:outerShdw blurRad="50800" dist="38100" dir="13500000" algn="br" rotWithShape="0">
              <a:prstClr val="black">
                <a:alpha val="40000"/>
              </a:prstClr>
            </a:outerShdw>
            <a:softEdge rad="635000"/>
          </a:effectLst>
        </p:spPr>
      </p:pic>
    </p:spTree>
    <p:extLst>
      <p:ext uri="{BB962C8B-B14F-4D97-AF65-F5344CB8AC3E}">
        <p14:creationId xmlns="" xmlns:p14="http://schemas.microsoft.com/office/powerpoint/2010/main" val="27091016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Překladatelská činnost</a:t>
            </a:r>
            <a:r>
              <a:rPr lang="cs-CZ" dirty="0" smtClean="0"/>
              <a:t/>
            </a:r>
            <a:br>
              <a:rPr lang="cs-CZ" dirty="0" smtClean="0"/>
            </a:br>
            <a:endParaRPr lang="cs-CZ" dirty="0"/>
          </a:p>
        </p:txBody>
      </p:sp>
      <p:sp>
        <p:nvSpPr>
          <p:cNvPr id="3" name="Zástupný symbol pro obsah 2"/>
          <p:cNvSpPr>
            <a:spLocks noGrp="1"/>
          </p:cNvSpPr>
          <p:nvPr>
            <p:ph sz="quarter" idx="14"/>
          </p:nvPr>
        </p:nvSpPr>
        <p:spPr/>
        <p:txBody>
          <a:bodyPr>
            <a:normAutofit fontScale="92500" lnSpcReduction="10000"/>
          </a:bodyPr>
          <a:lstStyle/>
          <a:p>
            <a:r>
              <a:rPr lang="cs-CZ" dirty="0"/>
              <a:t>Spolupracuje s Universalií, společností českých hermetiků (založenou 1927), kde později (r. 1938) vydává své překlady textů tibetského buddhismu - např. </a:t>
            </a:r>
            <a:r>
              <a:rPr lang="cs-CZ" b="1" dirty="0"/>
              <a:t>Jógu Velkého symbol (</a:t>
            </a:r>
            <a:r>
              <a:rPr lang="cs-CZ" b="1" dirty="0" err="1"/>
              <a:t>Mahamudra</a:t>
            </a:r>
            <a:r>
              <a:rPr lang="cs-CZ" b="1" dirty="0"/>
              <a:t>), a Jógu prázdnoty</a:t>
            </a:r>
            <a:r>
              <a:rPr lang="cs-CZ" dirty="0"/>
              <a:t>). </a:t>
            </a:r>
            <a:endParaRPr lang="cs-CZ" dirty="0" smtClean="0"/>
          </a:p>
          <a:p>
            <a:r>
              <a:rPr lang="cs-CZ" dirty="0" smtClean="0"/>
              <a:t>Hodně experimentoval. </a:t>
            </a:r>
          </a:p>
          <a:p>
            <a:endParaRPr lang="cs-CZ" dirty="0"/>
          </a:p>
          <a:p>
            <a:r>
              <a:rPr lang="cs-CZ" dirty="0" smtClean="0"/>
              <a:t>1938 </a:t>
            </a:r>
            <a:r>
              <a:rPr lang="cs-CZ" dirty="0"/>
              <a:t>publikuje </a:t>
            </a:r>
            <a:r>
              <a:rPr lang="cs-CZ" u="sng" dirty="0"/>
              <a:t>Alois Trčka</a:t>
            </a:r>
            <a:r>
              <a:rPr lang="cs-CZ" dirty="0"/>
              <a:t> pod vlastním jménem (s drobnými úpravami) jeho překlad </a:t>
            </a:r>
            <a:r>
              <a:rPr lang="cs-CZ" b="1" dirty="0" err="1"/>
              <a:t>Bardo</a:t>
            </a:r>
            <a:r>
              <a:rPr lang="cs-CZ" b="1" dirty="0"/>
              <a:t> </a:t>
            </a:r>
            <a:r>
              <a:rPr lang="cs-CZ" b="1" dirty="0" err="1"/>
              <a:t>Thedol</a:t>
            </a:r>
            <a:r>
              <a:rPr lang="cs-CZ" b="1" dirty="0"/>
              <a:t> - Tibetská kniha </a:t>
            </a:r>
            <a:r>
              <a:rPr lang="cs-CZ" b="1" dirty="0" smtClean="0"/>
              <a:t>mrtvých</a:t>
            </a:r>
          </a:p>
          <a:p>
            <a:endParaRPr lang="cs-CZ" dirty="0"/>
          </a:p>
          <a:p>
            <a:r>
              <a:rPr lang="cs-CZ" dirty="0" smtClean="0"/>
              <a:t>Samizdatové opisy některých </a:t>
            </a:r>
            <a:r>
              <a:rPr lang="cs-CZ" dirty="0" err="1" smtClean="0"/>
              <a:t>Drtikolových</a:t>
            </a:r>
            <a:r>
              <a:rPr lang="cs-CZ" dirty="0" smtClean="0"/>
              <a:t> z němčiny pořizovaných překladů buddhistických textů či například upanišad kolovaly mezi „zasvěcenými“ až do devadesátých let. Na </a:t>
            </a:r>
            <a:r>
              <a:rPr lang="cs-CZ" dirty="0" err="1" smtClean="0"/>
              <a:t>Drtikola</a:t>
            </a:r>
            <a:r>
              <a:rPr lang="cs-CZ" dirty="0" smtClean="0"/>
              <a:t> se odvolávají vyznavači rozmanitých duchovních proudů, od esoterního křesťanství po různá moderní západní pojetí </a:t>
            </a:r>
            <a:r>
              <a:rPr lang="cs-CZ" dirty="0" err="1" smtClean="0"/>
              <a:t>advaita</a:t>
            </a:r>
            <a:r>
              <a:rPr lang="cs-CZ" dirty="0" smtClean="0"/>
              <a:t> </a:t>
            </a:r>
            <a:r>
              <a:rPr lang="cs-CZ" dirty="0" err="1" smtClean="0"/>
              <a:t>védanty</a:t>
            </a:r>
            <a:r>
              <a:rPr lang="cs-CZ" dirty="0" smtClean="0"/>
              <a:t>. </a:t>
            </a:r>
          </a:p>
          <a:p>
            <a:endParaRPr lang="cs-CZ" dirty="0"/>
          </a:p>
        </p:txBody>
      </p:sp>
      <p:sp>
        <p:nvSpPr>
          <p:cNvPr id="4" name="Zástupný symbol pro text 3"/>
          <p:cNvSpPr>
            <a:spLocks noGrp="1"/>
          </p:cNvSpPr>
          <p:nvPr>
            <p:ph type="body" sz="half" idx="2"/>
          </p:nvPr>
        </p:nvSpPr>
        <p:spPr/>
        <p:txBody>
          <a:bodyPr/>
          <a:lstStyle/>
          <a:p>
            <a:r>
              <a:rPr lang="cs-CZ" dirty="0"/>
              <a:t>Překládal z němčiny tibetské a indické náboženské traktáty, koketoval s </a:t>
            </a:r>
            <a:r>
              <a:rPr lang="cs-CZ" dirty="0" err="1"/>
              <a:t>budhismem</a:t>
            </a:r>
            <a:r>
              <a:rPr lang="cs-CZ" dirty="0"/>
              <a:t> a jógou. Vydržel stát na ploché střeše pronajatého domu s rozpaženýma rukama tak dlouho, až si na ně usedaly sýkorky". </a:t>
            </a:r>
            <a:br>
              <a:rPr lang="cs-CZ" dirty="0"/>
            </a:br>
            <a:r>
              <a:rPr lang="cs-CZ" dirty="0" smtClean="0"/>
              <a:t>(Adolf </a:t>
            </a:r>
            <a:r>
              <a:rPr lang="cs-CZ" dirty="0" err="1" smtClean="0"/>
              <a:t>Branald</a:t>
            </a:r>
            <a:r>
              <a:rPr lang="cs-CZ" dirty="0" smtClean="0"/>
              <a:t>: Převleky </a:t>
            </a:r>
            <a:r>
              <a:rPr lang="cs-CZ" dirty="0"/>
              <a:t>... str. 187)</a:t>
            </a:r>
          </a:p>
          <a:p>
            <a:endParaRPr lang="cs-CZ" dirty="0"/>
          </a:p>
        </p:txBody>
      </p:sp>
    </p:spTree>
    <p:extLst>
      <p:ext uri="{BB962C8B-B14F-4D97-AF65-F5344CB8AC3E}">
        <p14:creationId xmlns="" xmlns:p14="http://schemas.microsoft.com/office/powerpoint/2010/main" val="2765266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V ústraní… </a:t>
            </a:r>
            <a:r>
              <a:rPr lang="cs-CZ" dirty="0" smtClean="0"/>
              <a:t/>
            </a:r>
            <a:br>
              <a:rPr lang="cs-CZ" dirty="0" smtClean="0"/>
            </a:br>
            <a:r>
              <a:rPr lang="cs-CZ" dirty="0" err="1" smtClean="0"/>
              <a:t>Spořilov</a:t>
            </a:r>
            <a:r>
              <a:rPr lang="cs-CZ" dirty="0"/>
              <a:t/>
            </a:r>
            <a:br>
              <a:rPr lang="cs-CZ" dirty="0"/>
            </a:br>
            <a:endParaRPr lang="cs-CZ" dirty="0"/>
          </a:p>
        </p:txBody>
      </p:sp>
      <p:sp>
        <p:nvSpPr>
          <p:cNvPr id="4" name="Zástupný symbol pro text 3"/>
          <p:cNvSpPr>
            <a:spLocks noGrp="1"/>
          </p:cNvSpPr>
          <p:nvPr>
            <p:ph type="body" sz="half" idx="2"/>
          </p:nvPr>
        </p:nvSpPr>
        <p:spPr/>
        <p:txBody>
          <a:bodyPr>
            <a:normAutofit lnSpcReduction="10000"/>
          </a:bodyPr>
          <a:lstStyle/>
          <a:p>
            <a:r>
              <a:rPr lang="cs-CZ" dirty="0"/>
              <a:t>V roce 1935 prodává ateliér, aby splatil své dluhy z období světové krize, stěhuje se do ústraní do pronajaté vily na </a:t>
            </a:r>
            <a:r>
              <a:rPr lang="cs-CZ" dirty="0" err="1" smtClean="0"/>
              <a:t>Spořilově</a:t>
            </a:r>
            <a:r>
              <a:rPr lang="cs-CZ" dirty="0" smtClean="0"/>
              <a:t>.</a:t>
            </a:r>
          </a:p>
          <a:p>
            <a:endParaRPr lang="cs-CZ" dirty="0"/>
          </a:p>
          <a:p>
            <a:r>
              <a:rPr lang="cs-CZ" dirty="0" smtClean="0"/>
              <a:t>Věnuje se malbě a grafice, symbolismus a abstrahující tendence. </a:t>
            </a:r>
          </a:p>
          <a:p>
            <a:endParaRPr lang="cs-CZ" dirty="0" smtClean="0"/>
          </a:p>
          <a:p>
            <a:r>
              <a:rPr lang="cs-CZ" dirty="0" smtClean="0"/>
              <a:t>Živí </a:t>
            </a:r>
            <a:r>
              <a:rPr lang="cs-CZ" dirty="0"/>
              <a:t>se především prodejem svých maleb.</a:t>
            </a:r>
            <a:br>
              <a:rPr lang="cs-CZ" dirty="0"/>
            </a:br>
            <a:endParaRPr lang="cs-CZ" dirty="0"/>
          </a:p>
          <a:p>
            <a:endParaRPr lang="cs-CZ" dirty="0"/>
          </a:p>
          <a:p>
            <a:r>
              <a:rPr lang="cs-CZ" dirty="0" smtClean="0"/>
              <a:t>Medituje,  </a:t>
            </a:r>
            <a:r>
              <a:rPr lang="cs-CZ" dirty="0"/>
              <a:t>duchovním vědám, překladům a předávání "Učení" dalším hledajícím a žákům. </a:t>
            </a:r>
            <a:endParaRPr lang="cs-CZ" dirty="0" smtClean="0"/>
          </a:p>
          <a:p>
            <a:endParaRPr lang="cs-CZ" dirty="0"/>
          </a:p>
        </p:txBody>
      </p:sp>
      <p:pic>
        <p:nvPicPr>
          <p:cNvPr id="7" name="Zástupný symbol pro obsah 6"/>
          <p:cNvPicPr>
            <a:picLocks noGrp="1" noChangeAspect="1"/>
          </p:cNvPicPr>
          <p:nvPr>
            <p:ph sz="quarter" idx="14"/>
          </p:nvPr>
        </p:nvPicPr>
        <p:blipFill>
          <a:blip r:embed="rId3">
            <a:extLst>
              <a:ext uri="{28A0092B-C50C-407E-A947-70E740481C1C}">
                <a14:useLocalDpi xmlns="" xmlns:a14="http://schemas.microsoft.com/office/drawing/2010/main" val="0"/>
              </a:ext>
            </a:extLst>
          </a:blip>
          <a:stretch>
            <a:fillRect/>
          </a:stretch>
        </p:blipFill>
        <p:spPr>
          <a:xfrm>
            <a:off x="3776663" y="1487128"/>
            <a:ext cx="5062537" cy="3794844"/>
          </a:xfrm>
          <a:effectLst>
            <a:glow rad="139700">
              <a:schemeClr val="accent6">
                <a:satMod val="175000"/>
                <a:alpha val="40000"/>
              </a:schemeClr>
            </a:glow>
          </a:effectLst>
        </p:spPr>
      </p:pic>
    </p:spTree>
    <p:extLst>
      <p:ext uri="{BB962C8B-B14F-4D97-AF65-F5344CB8AC3E}">
        <p14:creationId xmlns="" xmlns:p14="http://schemas.microsoft.com/office/powerpoint/2010/main" val="3892164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0" indent="0">
              <a:buNone/>
            </a:pPr>
            <a:r>
              <a:rPr lang="cs-CZ" dirty="0" smtClean="0"/>
              <a:t>2. světová válka</a:t>
            </a:r>
            <a:br>
              <a:rPr lang="cs-CZ" dirty="0" smtClean="0"/>
            </a:br>
            <a:r>
              <a:rPr lang="cs-CZ" dirty="0" smtClean="0"/>
              <a:t>50. léta </a:t>
            </a:r>
            <a:endParaRPr lang="cs-CZ" dirty="0"/>
          </a:p>
        </p:txBody>
      </p:sp>
      <p:sp>
        <p:nvSpPr>
          <p:cNvPr id="4" name="Zástupný symbol pro text 3"/>
          <p:cNvSpPr>
            <a:spLocks noGrp="1"/>
          </p:cNvSpPr>
          <p:nvPr>
            <p:ph type="body" sz="half" idx="2"/>
          </p:nvPr>
        </p:nvSpPr>
        <p:spPr/>
        <p:txBody>
          <a:bodyPr/>
          <a:lstStyle/>
          <a:p>
            <a:r>
              <a:rPr lang="cs-CZ" dirty="0"/>
              <a:t>V roce 1942 se podruhé oženil, vzal si svou žákyni Jarmilu Rambouskovou, a své impozantní dílo odkázal pražskému </a:t>
            </a:r>
            <a:r>
              <a:rPr lang="cs-CZ" dirty="0" smtClean="0"/>
              <a:t>Umělecko-průmyslovému muzeu v Praze.. </a:t>
            </a:r>
            <a:r>
              <a:rPr lang="cs-CZ" dirty="0"/>
              <a:t>Krátce po druhé světové válce se začal k překvapení svého okolí angažovat politicky. Se svou ženou vstoupili do Komunistické strany </a:t>
            </a:r>
            <a:r>
              <a:rPr lang="cs-CZ" dirty="0" smtClean="0"/>
              <a:t>Československa a byli </a:t>
            </a:r>
            <a:r>
              <a:rPr lang="cs-CZ" dirty="0"/>
              <a:t>svědkem procesů v </a:t>
            </a:r>
            <a:r>
              <a:rPr lang="cs-CZ" dirty="0" smtClean="0"/>
              <a:t>50. </a:t>
            </a:r>
            <a:r>
              <a:rPr lang="cs-CZ" dirty="0"/>
              <a:t>letech</a:t>
            </a:r>
            <a:r>
              <a:rPr lang="cs-CZ" dirty="0" smtClean="0"/>
              <a:t>.</a:t>
            </a:r>
          </a:p>
          <a:p>
            <a:r>
              <a:rPr lang="cs-CZ" dirty="0" smtClean="0"/>
              <a:t>Kontroverzní téma… </a:t>
            </a:r>
            <a:endParaRPr lang="cs-CZ" dirty="0"/>
          </a:p>
          <a:p>
            <a:endParaRPr lang="cs-CZ" dirty="0"/>
          </a:p>
        </p:txBody>
      </p:sp>
      <p:pic>
        <p:nvPicPr>
          <p:cNvPr id="6" name="Obrázek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14678" y="0"/>
            <a:ext cx="5929322" cy="2214554"/>
          </a:xfrm>
          <a:prstGeom prst="rect">
            <a:avLst/>
          </a:prstGeom>
        </p:spPr>
      </p:pic>
      <p:sp>
        <p:nvSpPr>
          <p:cNvPr id="9" name="Zástupný symbol pro obsah 8"/>
          <p:cNvSpPr>
            <a:spLocks noGrp="1"/>
          </p:cNvSpPr>
          <p:nvPr>
            <p:ph sz="quarter" idx="14"/>
          </p:nvPr>
        </p:nvSpPr>
        <p:spPr/>
        <p:txBody>
          <a:bodyPr/>
          <a:lstStyle/>
          <a:p>
            <a:endParaRPr lang="cs-CZ" dirty="0" smtClean="0"/>
          </a:p>
          <a:p>
            <a:endParaRPr lang="cs-CZ" dirty="0"/>
          </a:p>
        </p:txBody>
      </p:sp>
      <p:sp>
        <p:nvSpPr>
          <p:cNvPr id="12" name="Obdélník 11"/>
          <p:cNvSpPr/>
          <p:nvPr/>
        </p:nvSpPr>
        <p:spPr>
          <a:xfrm>
            <a:off x="1928794" y="6357958"/>
            <a:ext cx="1413041" cy="369332"/>
          </a:xfrm>
          <a:prstGeom prst="rect">
            <a:avLst/>
          </a:prstGeom>
        </p:spPr>
        <p:txBody>
          <a:bodyPr wrap="square">
            <a:spAutoFit/>
          </a:bodyPr>
          <a:lstStyle/>
          <a:p>
            <a:r>
              <a:rPr lang="cs-CZ" b="1" dirty="0" smtClean="0"/>
              <a:t>Tanec 1948</a:t>
            </a:r>
          </a:p>
        </p:txBody>
      </p:sp>
      <p:pic>
        <p:nvPicPr>
          <p:cNvPr id="13" name="Zástupný symbol pro obsah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55256" y="2500306"/>
            <a:ext cx="4705350" cy="4000528"/>
          </a:xfrm>
          <a:prstGeom prst="rect">
            <a:avLst/>
          </a:prstGeom>
        </p:spPr>
      </p:pic>
    </p:spTree>
    <p:extLst>
      <p:ext uri="{BB962C8B-B14F-4D97-AF65-F5344CB8AC3E}">
        <p14:creationId xmlns="" xmlns:p14="http://schemas.microsoft.com/office/powerpoint/2010/main" val="40788948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Příbram </a:t>
            </a:r>
            <a:endParaRPr lang="cs-CZ" dirty="0"/>
          </a:p>
        </p:txBody>
      </p:sp>
      <p:sp>
        <p:nvSpPr>
          <p:cNvPr id="4" name="Zástupný symbol pro text 3"/>
          <p:cNvSpPr>
            <a:spLocks noGrp="1"/>
          </p:cNvSpPr>
          <p:nvPr>
            <p:ph type="body" sz="half" idx="2"/>
          </p:nvPr>
        </p:nvSpPr>
        <p:spPr/>
        <p:txBody>
          <a:bodyPr/>
          <a:lstStyle/>
          <a:p>
            <a:r>
              <a:rPr lang="cs-CZ" dirty="0" smtClean="0"/>
              <a:t>syn kupce</a:t>
            </a:r>
          </a:p>
          <a:p>
            <a:r>
              <a:rPr lang="cs-CZ" dirty="0" smtClean="0"/>
              <a:t>dvě starší sestry</a:t>
            </a:r>
          </a:p>
          <a:p>
            <a:endParaRPr lang="cs-CZ" dirty="0"/>
          </a:p>
          <a:p>
            <a:r>
              <a:rPr lang="cs-CZ" dirty="0" smtClean="0"/>
              <a:t>výtvarné nadání</a:t>
            </a:r>
          </a:p>
          <a:p>
            <a:endParaRPr lang="cs-CZ" dirty="0"/>
          </a:p>
          <a:p>
            <a:r>
              <a:rPr lang="cs-CZ" dirty="0" smtClean="0"/>
              <a:t>kamarádi, spolužáci z prostředí hornických </a:t>
            </a:r>
            <a:r>
              <a:rPr lang="cs-CZ" dirty="0" smtClean="0"/>
              <a:t>rodin</a:t>
            </a:r>
          </a:p>
          <a:p>
            <a:endParaRPr lang="cs-CZ" dirty="0"/>
          </a:p>
          <a:p>
            <a:r>
              <a:rPr lang="cs-CZ" dirty="0"/>
              <a:t>z</a:t>
            </a:r>
            <a:r>
              <a:rPr lang="cs-CZ" dirty="0" smtClean="0"/>
              <a:t>kušenost s chudobou, sociální cítění </a:t>
            </a:r>
            <a:endParaRPr lang="cs-CZ" dirty="0" smtClean="0"/>
          </a:p>
          <a:p>
            <a:endParaRPr lang="cs-CZ" dirty="0"/>
          </a:p>
          <a:p>
            <a:r>
              <a:rPr lang="cs-CZ" dirty="0" smtClean="0"/>
              <a:t>vyučil se v ateliéru Antonína </a:t>
            </a:r>
            <a:r>
              <a:rPr lang="cs-CZ" dirty="0" err="1" smtClean="0"/>
              <a:t>Mattase</a:t>
            </a:r>
            <a:r>
              <a:rPr lang="cs-CZ" dirty="0" smtClean="0"/>
              <a:t> </a:t>
            </a:r>
          </a:p>
          <a:p>
            <a:endParaRPr lang="cs-CZ" dirty="0"/>
          </a:p>
        </p:txBody>
      </p:sp>
      <p:pic>
        <p:nvPicPr>
          <p:cNvPr id="5" name="Zástupný symbol pro obsah 2"/>
          <p:cNvPicPr>
            <a:picLocks noGrp="1" noChangeAspect="1"/>
          </p:cNvPicPr>
          <p:nvPr>
            <p:ph sz="quarter" idx="14"/>
          </p:nvPr>
        </p:nvPicPr>
        <p:blipFill>
          <a:blip r:embed="rId2">
            <a:extLst>
              <a:ext uri="{28A0092B-C50C-407E-A947-70E740481C1C}">
                <a14:useLocalDpi xmlns="" xmlns:a14="http://schemas.microsoft.com/office/drawing/2010/main" val="0"/>
              </a:ext>
            </a:extLst>
          </a:blip>
          <a:stretch>
            <a:fillRect/>
          </a:stretch>
        </p:blipFill>
        <p:spPr>
          <a:xfrm>
            <a:off x="3929058" y="1285860"/>
            <a:ext cx="45847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rázek 4"/>
          <p:cNvPicPr>
            <a:picLocks noGrp="1" noChangeAspect="1"/>
          </p:cNvPicPr>
          <p:nvPr>
            <p:ph type="pic" idx="1"/>
          </p:nvPr>
        </p:nvPicPr>
        <p:blipFill>
          <a:blip r:embed="rId2">
            <a:extLst>
              <a:ext uri="{28A0092B-C50C-407E-A947-70E740481C1C}">
                <a14:useLocalDpi xmlns="" xmlns:a14="http://schemas.microsoft.com/office/drawing/2010/main" val="0"/>
              </a:ext>
            </a:extLst>
          </a:blip>
          <a:srcRect t="660" b="660"/>
          <a:stretch>
            <a:fillRect/>
          </a:stretch>
        </p:blipFill>
        <p:spPr/>
      </p:pic>
      <p:sp>
        <p:nvSpPr>
          <p:cNvPr id="2" name="Nadpis 1"/>
          <p:cNvSpPr>
            <a:spLocks noGrp="1"/>
          </p:cNvSpPr>
          <p:nvPr>
            <p:ph type="title"/>
          </p:nvPr>
        </p:nvSpPr>
        <p:spPr/>
        <p:txBody>
          <a:bodyPr>
            <a:normAutofit/>
          </a:bodyPr>
          <a:lstStyle/>
          <a:p>
            <a:pPr marL="0" indent="0">
              <a:buNone/>
            </a:pPr>
            <a:r>
              <a:rPr lang="cs-CZ" dirty="0" smtClean="0"/>
              <a:t>Duchovní cesta</a:t>
            </a:r>
          </a:p>
        </p:txBody>
      </p:sp>
      <p:sp>
        <p:nvSpPr>
          <p:cNvPr id="4" name="Zástupný symbol pro text 3"/>
          <p:cNvSpPr>
            <a:spLocks noGrp="1"/>
          </p:cNvSpPr>
          <p:nvPr>
            <p:ph type="body" sz="quarter" idx="13"/>
          </p:nvPr>
        </p:nvSpPr>
        <p:spPr/>
        <p:txBody>
          <a:bodyPr>
            <a:normAutofit fontScale="70000" lnSpcReduction="20000"/>
          </a:bodyPr>
          <a:lstStyle/>
          <a:p>
            <a:pPr marL="0" indent="0">
              <a:buNone/>
            </a:pPr>
            <a:r>
              <a:rPr lang="cs-CZ" sz="4000" i="1" dirty="0" smtClean="0"/>
              <a:t>Nauč </a:t>
            </a:r>
            <a:r>
              <a:rPr lang="cs-CZ" sz="4000" i="1" dirty="0"/>
              <a:t>se číst sám v sobě. Každý je sám sobě nejlepší knihou, kde je Pravda obsažena. Pravdu musíš žít a neobírat se teorií o pravdě</a:t>
            </a:r>
            <a:r>
              <a:rPr lang="cs-CZ" sz="2600" i="1" dirty="0" smtClean="0"/>
              <a:t>.</a:t>
            </a:r>
          </a:p>
          <a:p>
            <a:pPr marL="0" indent="0">
              <a:buNone/>
            </a:pPr>
            <a:r>
              <a:rPr lang="cs-CZ" sz="2000" i="1" dirty="0" smtClean="0"/>
              <a:t>	</a:t>
            </a:r>
            <a:r>
              <a:rPr lang="cs-CZ" sz="2000" dirty="0" smtClean="0"/>
              <a:t>	</a:t>
            </a:r>
            <a:endParaRPr lang="cs-CZ" sz="3300" dirty="0" smtClean="0"/>
          </a:p>
          <a:p>
            <a:r>
              <a:rPr lang="cs-CZ" sz="2400" b="1" dirty="0" smtClean="0"/>
              <a:t>Obrazy sloužily také jako iniciační pomůcka.</a:t>
            </a:r>
          </a:p>
          <a:p>
            <a:r>
              <a:rPr lang="cs-CZ" sz="2400" b="1" dirty="0" smtClean="0"/>
              <a:t>(Např. dal tři Míle Tomášové, protože se „ v tom stavu nacházela. </a:t>
            </a:r>
          </a:p>
          <a:p>
            <a:pPr marL="0" indent="0">
              <a:buNone/>
            </a:pPr>
            <a:endParaRPr lang="cs-CZ" sz="3300" dirty="0"/>
          </a:p>
        </p:txBody>
      </p:sp>
    </p:spTree>
    <p:extLst>
      <p:ext uri="{BB962C8B-B14F-4D97-AF65-F5344CB8AC3E}">
        <p14:creationId xmlns="" xmlns:p14="http://schemas.microsoft.com/office/powerpoint/2010/main" val="29075558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Učitel</a:t>
            </a:r>
            <a:endParaRPr lang="cs-CZ" dirty="0"/>
          </a:p>
        </p:txBody>
      </p:sp>
      <p:pic>
        <p:nvPicPr>
          <p:cNvPr id="5" name="Zástupný symbol pro obsah 4"/>
          <p:cNvPicPr>
            <a:picLocks noGrp="1" noChangeAspect="1"/>
          </p:cNvPicPr>
          <p:nvPr>
            <p:ph sz="quarter" idx="14"/>
          </p:nvPr>
        </p:nvPicPr>
        <p:blipFill>
          <a:blip r:embed="rId2">
            <a:extLst>
              <a:ext uri="{28A0092B-C50C-407E-A947-70E740481C1C}">
                <a14:useLocalDpi xmlns="" xmlns:a14="http://schemas.microsoft.com/office/drawing/2010/main" val="0"/>
              </a:ext>
            </a:extLst>
          </a:blip>
          <a:stretch>
            <a:fillRect/>
          </a:stretch>
        </p:blipFill>
        <p:spPr>
          <a:xfrm>
            <a:off x="4402931" y="965200"/>
            <a:ext cx="3810000" cy="4838700"/>
          </a:xfrm>
          <a:effectLst>
            <a:innerShdw blurRad="63500" dist="50800" dir="16200000">
              <a:prstClr val="black">
                <a:alpha val="50000"/>
              </a:prstClr>
            </a:innerShdw>
          </a:effectLst>
        </p:spPr>
      </p:pic>
      <p:sp>
        <p:nvSpPr>
          <p:cNvPr id="4" name="Zástupný symbol pro text 3"/>
          <p:cNvSpPr>
            <a:spLocks noGrp="1"/>
          </p:cNvSpPr>
          <p:nvPr>
            <p:ph type="body" sz="half" idx="2"/>
          </p:nvPr>
        </p:nvSpPr>
        <p:spPr/>
        <p:txBody>
          <a:bodyPr>
            <a:normAutofit/>
          </a:bodyPr>
          <a:lstStyle/>
          <a:p>
            <a:r>
              <a:rPr lang="cs-CZ" dirty="0" smtClean="0"/>
              <a:t>Meditace</a:t>
            </a:r>
          </a:p>
          <a:p>
            <a:r>
              <a:rPr lang="cs-CZ" dirty="0" smtClean="0"/>
              <a:t>„Prostě mezi dvěma </a:t>
            </a:r>
            <a:r>
              <a:rPr lang="cs-CZ" dirty="0" err="1" smtClean="0"/>
              <a:t>myšlenkama</a:t>
            </a:r>
            <a:r>
              <a:rPr lang="cs-CZ" dirty="0" smtClean="0"/>
              <a:t>. Vezmu si jednu myšlenku a vlezu si do té pauzy mezi tou myšlenkou a tou druhou. </a:t>
            </a:r>
          </a:p>
          <a:p>
            <a:r>
              <a:rPr lang="cs-CZ" dirty="0" smtClean="0"/>
              <a:t>Tyto pauzy, tyto neviditelné prostory rozšiřuji…“</a:t>
            </a:r>
          </a:p>
          <a:p>
            <a:endParaRPr lang="cs-CZ" dirty="0"/>
          </a:p>
          <a:p>
            <a:endParaRPr lang="cs-CZ" dirty="0" smtClean="0"/>
          </a:p>
          <a:p>
            <a:r>
              <a:rPr lang="cs-CZ" dirty="0" smtClean="0"/>
              <a:t>Podobnost s </a:t>
            </a:r>
            <a:r>
              <a:rPr lang="cs-CZ" dirty="0" err="1" smtClean="0"/>
              <a:t>Bruntnovou</a:t>
            </a:r>
            <a:r>
              <a:rPr lang="cs-CZ" dirty="0" smtClean="0"/>
              <a:t> „hadí stezkou“… pozornost má vstoupit mezi dvě myšlenky rychle jako had…</a:t>
            </a:r>
            <a:endParaRPr lang="cs-CZ" dirty="0"/>
          </a:p>
        </p:txBody>
      </p:sp>
    </p:spTree>
    <p:extLst>
      <p:ext uri="{BB962C8B-B14F-4D97-AF65-F5344CB8AC3E}">
        <p14:creationId xmlns="" xmlns:p14="http://schemas.microsoft.com/office/powerpoint/2010/main" val="1527758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Duchovní učitel</a:t>
            </a:r>
            <a:endParaRPr lang="cs-CZ" b="1" dirty="0"/>
          </a:p>
        </p:txBody>
      </p:sp>
      <p:sp>
        <p:nvSpPr>
          <p:cNvPr id="3" name="Zástupný symbol pro obsah 2"/>
          <p:cNvSpPr>
            <a:spLocks noGrp="1"/>
          </p:cNvSpPr>
          <p:nvPr>
            <p:ph sz="quarter" idx="13"/>
          </p:nvPr>
        </p:nvSpPr>
        <p:spPr/>
        <p:txBody>
          <a:bodyPr>
            <a:normAutofit/>
          </a:bodyPr>
          <a:lstStyle/>
          <a:p>
            <a:r>
              <a:rPr lang="cs-CZ" dirty="0"/>
              <a:t> Právě tím, že své interpretace buddhismu předával osobně svým žákům, že s nimi o otázkách učení diskutoval a že je vedl i v praktických cvičeních, se </a:t>
            </a:r>
            <a:r>
              <a:rPr lang="cs-CZ" dirty="0" err="1" smtClean="0"/>
              <a:t>Drtikol</a:t>
            </a:r>
            <a:r>
              <a:rPr lang="cs-CZ" dirty="0" smtClean="0"/>
              <a:t> </a:t>
            </a:r>
            <a:r>
              <a:rPr lang="cs-CZ" dirty="0"/>
              <a:t>výrazně odlišoval od jiných příznivců a propagátorů buddhismu, jakým byl například </a:t>
            </a:r>
            <a:r>
              <a:rPr lang="cs-CZ" b="1" dirty="0">
                <a:solidFill>
                  <a:srgbClr val="FF0000"/>
                </a:solidFill>
              </a:rPr>
              <a:t>Leopold Procházka</a:t>
            </a:r>
            <a:r>
              <a:rPr lang="cs-CZ" dirty="0"/>
              <a:t>. </a:t>
            </a:r>
            <a:endParaRPr lang="cs-CZ" dirty="0" smtClean="0"/>
          </a:p>
          <a:p>
            <a:r>
              <a:rPr lang="cs-CZ" dirty="0" smtClean="0"/>
              <a:t>Mezi </a:t>
            </a:r>
            <a:r>
              <a:rPr lang="cs-CZ" dirty="0"/>
              <a:t>jeho posluchače patřili ve své době i známí čeští mystikové </a:t>
            </a:r>
            <a:r>
              <a:rPr lang="cs-CZ" dirty="0">
                <a:solidFill>
                  <a:srgbClr val="FF0000"/>
                </a:solidFill>
              </a:rPr>
              <a:t>Květoslav Minařík </a:t>
            </a:r>
            <a:r>
              <a:rPr lang="cs-CZ" dirty="0"/>
              <a:t>(1908-1974) či </a:t>
            </a:r>
            <a:r>
              <a:rPr lang="cs-CZ" dirty="0">
                <a:solidFill>
                  <a:srgbClr val="FF0000"/>
                </a:solidFill>
              </a:rPr>
              <a:t>Míla</a:t>
            </a:r>
            <a:r>
              <a:rPr lang="cs-CZ" dirty="0"/>
              <a:t> (1920-2001) a </a:t>
            </a:r>
            <a:r>
              <a:rPr lang="cs-CZ" dirty="0">
                <a:solidFill>
                  <a:srgbClr val="FF0000"/>
                </a:solidFill>
              </a:rPr>
              <a:t>Eduard</a:t>
            </a:r>
            <a:r>
              <a:rPr lang="cs-CZ" dirty="0"/>
              <a:t> (1908-2002) </a:t>
            </a:r>
            <a:r>
              <a:rPr lang="cs-CZ" b="1" dirty="0" smtClean="0">
                <a:solidFill>
                  <a:srgbClr val="FF0000"/>
                </a:solidFill>
              </a:rPr>
              <a:t>Tomášov</a:t>
            </a:r>
            <a:r>
              <a:rPr lang="cs-CZ" dirty="0" smtClean="0">
                <a:solidFill>
                  <a:srgbClr val="FF0000"/>
                </a:solidFill>
              </a:rPr>
              <a:t>i</a:t>
            </a:r>
            <a:r>
              <a:rPr lang="cs-CZ" dirty="0" smtClean="0"/>
              <a:t>. Dále Štekl, Funk, četl ho Egon Bondy.  </a:t>
            </a:r>
          </a:p>
          <a:p>
            <a:endParaRPr lang="cs-CZ" dirty="0" smtClean="0"/>
          </a:p>
          <a:p>
            <a:endParaRPr lang="cs-CZ" dirty="0"/>
          </a:p>
        </p:txBody>
      </p:sp>
    </p:spTree>
    <p:extLst>
      <p:ext uri="{BB962C8B-B14F-4D97-AF65-F5344CB8AC3E}">
        <p14:creationId xmlns="" xmlns:p14="http://schemas.microsoft.com/office/powerpoint/2010/main" val="24792037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Duchovní učitel</a:t>
            </a:r>
            <a:endParaRPr lang="cs-CZ" dirty="0"/>
          </a:p>
        </p:txBody>
      </p:sp>
      <p:sp>
        <p:nvSpPr>
          <p:cNvPr id="3" name="Zástupný symbol pro obsah 2"/>
          <p:cNvSpPr>
            <a:spLocks noGrp="1"/>
          </p:cNvSpPr>
          <p:nvPr>
            <p:ph sz="quarter" idx="14"/>
          </p:nvPr>
        </p:nvSpPr>
        <p:spPr/>
        <p:txBody>
          <a:bodyPr/>
          <a:lstStyle/>
          <a:p>
            <a:r>
              <a:rPr lang="cs-CZ" dirty="0" smtClean="0"/>
              <a:t>Jako na mimořádného učitele na něj vzpomíná Eduard Tomáš:</a:t>
            </a:r>
          </a:p>
          <a:p>
            <a:endParaRPr lang="cs-CZ" dirty="0" smtClean="0"/>
          </a:p>
          <a:p>
            <a:r>
              <a:rPr lang="cs-CZ" dirty="0" smtClean="0"/>
              <a:t>„Duchovnost </a:t>
            </a:r>
            <a:r>
              <a:rPr lang="cs-CZ" dirty="0" smtClean="0"/>
              <a:t>z něho vyzařovala a lidmi to otřásalo</a:t>
            </a:r>
            <a:r>
              <a:rPr lang="cs-CZ" dirty="0" smtClean="0"/>
              <a:t>.“</a:t>
            </a:r>
          </a:p>
          <a:p>
            <a:r>
              <a:rPr lang="cs-CZ" dirty="0" smtClean="0"/>
              <a:t> „</a:t>
            </a:r>
            <a:r>
              <a:rPr lang="cs-CZ" i="1" dirty="0" smtClean="0"/>
              <a:t>On měl takovou vlastnost, </a:t>
            </a:r>
            <a:r>
              <a:rPr lang="cs-CZ" i="1" dirty="0" smtClean="0"/>
              <a:t>dovedl </a:t>
            </a:r>
            <a:r>
              <a:rPr lang="cs-CZ" i="1" dirty="0" err="1" smtClean="0"/>
              <a:t>vlést</a:t>
            </a:r>
            <a:r>
              <a:rPr lang="cs-CZ" i="1" dirty="0" smtClean="0"/>
              <a:t> do člověka. Rozpouštěl všechny potíže. Mockrát mě vlezl do hlavy, vždycky jsem ho o to požádal. A nebo jsem ani žádat nemusel. A když vám vlezl do hlavy svým prázdnem, tak tam bylo za  chvilku jak v pokojíčku. Všechny starosti, všechny trable, všechny nepříjemnosti z vás spadly jako voda z kachny</a:t>
            </a:r>
            <a:r>
              <a:rPr lang="cs-CZ" dirty="0" smtClean="0"/>
              <a:t>.“ </a:t>
            </a:r>
          </a:p>
          <a:p>
            <a:r>
              <a:rPr lang="cs-CZ" dirty="0" smtClean="0"/>
              <a:t> </a:t>
            </a:r>
            <a:endParaRPr lang="cs-CZ" dirty="0" smtClean="0"/>
          </a:p>
          <a:p>
            <a:endParaRPr lang="cs-CZ" dirty="0"/>
          </a:p>
        </p:txBody>
      </p:sp>
      <p:sp>
        <p:nvSpPr>
          <p:cNvPr id="4" name="Zástupný symbol pro text 3"/>
          <p:cNvSpPr>
            <a:spLocks noGrp="1"/>
          </p:cNvSpPr>
          <p:nvPr>
            <p:ph type="body" sz="half" idx="2"/>
          </p:nvPr>
        </p:nvSpPr>
        <p:spPr/>
        <p:txBody>
          <a:bodyPr>
            <a:normAutofit/>
          </a:bodyPr>
          <a:lstStyle/>
          <a:p>
            <a:r>
              <a:rPr lang="cs-CZ" b="1" dirty="0" smtClean="0"/>
              <a:t>Z počátečního velkého okruhu žáků se vytvořila malá a velmi stabilní skupina. </a:t>
            </a:r>
          </a:p>
          <a:p>
            <a:r>
              <a:rPr lang="cs-CZ" b="1" dirty="0" smtClean="0"/>
              <a:t>Častý kontakt, opakování myšlenek, skutečné osobní vedení. </a:t>
            </a:r>
          </a:p>
          <a:p>
            <a:r>
              <a:rPr lang="cs-CZ" b="1" dirty="0" smtClean="0"/>
              <a:t>Pomoc při práci, poučení v běžných situacích (u zalívání zahrady, u pití kávy atd.) </a:t>
            </a:r>
            <a:endParaRPr lang="cs-CZ" b="1" dirty="0"/>
          </a:p>
          <a:p>
            <a:endParaRPr lang="cs-CZ" b="1" dirty="0" smtClean="0"/>
          </a:p>
          <a:p>
            <a:endParaRPr lang="cs-CZ" b="1" dirty="0"/>
          </a:p>
          <a:p>
            <a:endParaRPr lang="cs-CZ" b="1" dirty="0" smtClean="0"/>
          </a:p>
          <a:p>
            <a:endParaRPr lang="cs-CZ" b="1" dirty="0"/>
          </a:p>
          <a:p>
            <a:endParaRPr lang="cs-CZ" b="1" dirty="0" smtClean="0"/>
          </a:p>
          <a:p>
            <a:endParaRPr lang="cs-CZ" b="1" dirty="0"/>
          </a:p>
          <a:p>
            <a:endParaRPr lang="cs-CZ" b="1" dirty="0" smtClean="0"/>
          </a:p>
          <a:p>
            <a:endParaRPr lang="cs-CZ"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E+F.jpg"/>
          <p:cNvPicPr>
            <a:picLocks noChangeAspect="1"/>
          </p:cNvPicPr>
          <p:nvPr/>
        </p:nvPicPr>
        <p:blipFill>
          <a:blip r:embed="rId2"/>
          <a:stretch>
            <a:fillRect/>
          </a:stretch>
        </p:blipFill>
        <p:spPr>
          <a:xfrm>
            <a:off x="1714480" y="1285860"/>
            <a:ext cx="5572125" cy="4171950"/>
          </a:xfrm>
          <a:prstGeom prst="rect">
            <a:avLst/>
          </a:prstGeom>
          <a:ln>
            <a:noFill/>
          </a:ln>
          <a:effectLst>
            <a:softEdge rad="112500"/>
          </a:effectLst>
        </p:spPr>
      </p:pic>
      <p:sp>
        <p:nvSpPr>
          <p:cNvPr id="3" name="TextovéPole 2"/>
          <p:cNvSpPr txBox="1"/>
          <p:nvPr/>
        </p:nvSpPr>
        <p:spPr>
          <a:xfrm>
            <a:off x="2714612" y="5857892"/>
            <a:ext cx="4500593" cy="369332"/>
          </a:xfrm>
          <a:prstGeom prst="rect">
            <a:avLst/>
          </a:prstGeom>
          <a:noFill/>
        </p:spPr>
        <p:txBody>
          <a:bodyPr wrap="square" rtlCol="0">
            <a:spAutoFit/>
          </a:bodyPr>
          <a:lstStyle/>
          <a:p>
            <a:r>
              <a:rPr lang="cs-CZ" dirty="0" smtClean="0"/>
              <a:t>F. </a:t>
            </a:r>
            <a:r>
              <a:rPr lang="cs-CZ" dirty="0" err="1" smtClean="0"/>
              <a:t>Drtikol</a:t>
            </a:r>
            <a:r>
              <a:rPr lang="cs-CZ" dirty="0" smtClean="0"/>
              <a:t> s Evženem Šteklem v roce 1956 </a:t>
            </a: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Evžen Štekl</a:t>
            </a:r>
            <a:br>
              <a:rPr lang="cs-CZ" dirty="0" smtClean="0"/>
            </a:br>
            <a:endParaRPr lang="cs-CZ" dirty="0"/>
          </a:p>
        </p:txBody>
      </p:sp>
      <p:sp>
        <p:nvSpPr>
          <p:cNvPr id="3" name="Zástupný symbol pro obsah 2"/>
          <p:cNvSpPr>
            <a:spLocks noGrp="1"/>
          </p:cNvSpPr>
          <p:nvPr>
            <p:ph sz="quarter" idx="14"/>
          </p:nvPr>
        </p:nvSpPr>
        <p:spPr/>
        <p:txBody>
          <a:bodyPr>
            <a:normAutofit lnSpcReduction="10000"/>
          </a:bodyPr>
          <a:lstStyle/>
          <a:p>
            <a:endParaRPr lang="cs-CZ" dirty="0" smtClean="0"/>
          </a:p>
          <a:p>
            <a:pPr algn="r"/>
            <a:r>
              <a:rPr lang="cs-CZ" dirty="0" smtClean="0"/>
              <a:t>„</a:t>
            </a:r>
            <a:r>
              <a:rPr lang="cs-CZ" i="1" dirty="0" smtClean="0">
                <a:effectLst>
                  <a:outerShdw blurRad="38100" dist="38100" dir="2700000" algn="tl">
                    <a:srgbClr val="000000">
                      <a:alpha val="43137"/>
                    </a:srgbClr>
                  </a:outerShdw>
                </a:effectLst>
              </a:rPr>
              <a:t>Někdy na počátku mých návštěv mi Fráňa sdělil, že nejvyšším cílem je dosažení nirvány. Snahu přiblížit se této metě jsem vnitřně přijal za smysl svého života. </a:t>
            </a:r>
          </a:p>
          <a:p>
            <a:pPr algn="r">
              <a:buNone/>
            </a:pPr>
            <a:r>
              <a:rPr lang="cs-CZ" i="1" dirty="0" smtClean="0">
                <a:effectLst>
                  <a:outerShdw blurRad="38100" dist="38100" dir="2700000" algn="tl">
                    <a:srgbClr val="000000">
                      <a:alpha val="43137"/>
                    </a:srgbClr>
                  </a:outerShdw>
                </a:effectLst>
              </a:rPr>
              <a:t>	Fráňa říkal, že ten, kdo došel nirvány, ukončí navždy řetěz strastných existencí; tímto velkým prohlédnutím si uvědomuje, že v nirváně byl vlastně pořád, že se od ní nikdy neodchýlil, že to všechno je v našem vědomí – jak ta nirvána, tak i ta </a:t>
            </a:r>
            <a:r>
              <a:rPr lang="cs-CZ" i="1" dirty="0" err="1" smtClean="0">
                <a:effectLst>
                  <a:outerShdw blurRad="38100" dist="38100" dir="2700000" algn="tl">
                    <a:srgbClr val="000000">
                      <a:alpha val="43137"/>
                    </a:srgbClr>
                  </a:outerShdw>
                </a:effectLst>
              </a:rPr>
              <a:t>samsára</a:t>
            </a:r>
            <a:r>
              <a:rPr lang="cs-CZ" i="1" dirty="0" smtClean="0">
                <a:effectLst>
                  <a:outerShdw blurRad="38100" dist="38100" dir="2700000" algn="tl">
                    <a:srgbClr val="000000">
                      <a:alpha val="43137"/>
                    </a:srgbClr>
                  </a:outerShdw>
                </a:effectLst>
              </a:rPr>
              <a:t>.</a:t>
            </a:r>
            <a:r>
              <a:rPr lang="cs-CZ" dirty="0" smtClean="0"/>
              <a:t>“</a:t>
            </a:r>
          </a:p>
          <a:p>
            <a:pPr algn="r">
              <a:buNone/>
            </a:pPr>
            <a:r>
              <a:rPr lang="cs-CZ" dirty="0" smtClean="0"/>
              <a:t>Evžen Štekl </a:t>
            </a:r>
            <a:endParaRPr lang="cs-CZ" dirty="0"/>
          </a:p>
          <a:p>
            <a:r>
              <a:rPr lang="cs-CZ" b="1" dirty="0" smtClean="0"/>
              <a:t>SÍLA MOUDROSTI</a:t>
            </a:r>
            <a:r>
              <a:rPr lang="cs-CZ" dirty="0" smtClean="0"/>
              <a:t> . Ta od roku 1977 do roku 1991 kolovala ve čtrnácti samizdatových vydáních jako </a:t>
            </a:r>
            <a:r>
              <a:rPr lang="cs-CZ" b="1" dirty="0" smtClean="0"/>
              <a:t>Vzpomínky na velikého Arhata</a:t>
            </a:r>
            <a:r>
              <a:rPr lang="cs-CZ" dirty="0" smtClean="0"/>
              <a:t>. Později ji autor dvakrát přepracoval, rozšířil a třikrát vydal - 1992, 1994 a 1999 (dotisk 2. vydání).</a:t>
            </a:r>
          </a:p>
          <a:p>
            <a:endParaRPr lang="cs-CZ" dirty="0"/>
          </a:p>
        </p:txBody>
      </p:sp>
      <p:sp>
        <p:nvSpPr>
          <p:cNvPr id="4" name="Zástupný symbol pro text 3"/>
          <p:cNvSpPr>
            <a:spLocks noGrp="1"/>
          </p:cNvSpPr>
          <p:nvPr>
            <p:ph type="body" sz="half" idx="2"/>
          </p:nvPr>
        </p:nvSpPr>
        <p:spPr/>
        <p:txBody>
          <a:bodyPr/>
          <a:lstStyle/>
          <a:p>
            <a:endParaRPr lang="cs-CZ" dirty="0"/>
          </a:p>
        </p:txBody>
      </p:sp>
      <p:pic>
        <p:nvPicPr>
          <p:cNvPr id="5" name="Obrázek 4" descr="book-img.jpg"/>
          <p:cNvPicPr>
            <a:picLocks noChangeAspect="1"/>
          </p:cNvPicPr>
          <p:nvPr/>
        </p:nvPicPr>
        <p:blipFill>
          <a:blip r:embed="rId2"/>
          <a:stretch>
            <a:fillRect/>
          </a:stretch>
        </p:blipFill>
        <p:spPr>
          <a:xfrm>
            <a:off x="428596" y="2071678"/>
            <a:ext cx="2567305" cy="3744000"/>
          </a:xfrm>
          <a:prstGeom prst="rect">
            <a:avLst/>
          </a:prstGeom>
        </p:spPr>
      </p:pic>
    </p:spTree>
    <p:extLst>
      <p:ext uri="{BB962C8B-B14F-4D97-AF65-F5344CB8AC3E}">
        <p14:creationId xmlns="" xmlns:p14="http://schemas.microsoft.com/office/powerpoint/2010/main" val="1074413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effectLst>
                  <a:outerShdw blurRad="38100" dist="38100" dir="2700000" algn="tl">
                    <a:srgbClr val="000000">
                      <a:alpha val="43137"/>
                    </a:srgbClr>
                  </a:outerShdw>
                </a:effectLst>
              </a:rPr>
              <a:t>Evžen Štekl</a:t>
            </a:r>
            <a:r>
              <a:rPr lang="cs-CZ" dirty="0" smtClean="0"/>
              <a:t/>
            </a:r>
            <a:br>
              <a:rPr lang="cs-CZ" dirty="0" smtClean="0"/>
            </a:br>
            <a:r>
              <a:rPr lang="cs-CZ" dirty="0" smtClean="0"/>
              <a:t>(1921 – 2001)</a:t>
            </a:r>
            <a:br>
              <a:rPr lang="cs-CZ" dirty="0" smtClean="0"/>
            </a:br>
            <a:r>
              <a:rPr lang="cs-CZ" dirty="0" smtClean="0"/>
              <a:t>1959 dosáhla Poznání</a:t>
            </a:r>
            <a:endParaRPr lang="cs-CZ" dirty="0"/>
          </a:p>
        </p:txBody>
      </p:sp>
      <p:sp>
        <p:nvSpPr>
          <p:cNvPr id="4" name="Zástupný symbol pro text 3"/>
          <p:cNvSpPr>
            <a:spLocks noGrp="1"/>
          </p:cNvSpPr>
          <p:nvPr>
            <p:ph type="body" sz="half" idx="2"/>
          </p:nvPr>
        </p:nvSpPr>
        <p:spPr/>
        <p:txBody>
          <a:bodyPr/>
          <a:lstStyle/>
          <a:p>
            <a:endParaRPr lang="cs-CZ" dirty="0"/>
          </a:p>
        </p:txBody>
      </p:sp>
      <p:pic>
        <p:nvPicPr>
          <p:cNvPr id="8" name="Zástupný symbol pro obsah 7" descr="EVZEN_STEKL.jpg"/>
          <p:cNvPicPr>
            <a:picLocks noGrp="1" noChangeAspect="1"/>
          </p:cNvPicPr>
          <p:nvPr>
            <p:ph sz="quarter" idx="14"/>
          </p:nvPr>
        </p:nvPicPr>
        <p:blipFill>
          <a:blip r:embed="rId2"/>
          <a:stretch>
            <a:fillRect/>
          </a:stretch>
        </p:blipFill>
        <p:spPr>
          <a:xfrm>
            <a:off x="642910" y="2143116"/>
            <a:ext cx="2128838" cy="3114676"/>
          </a:xfrm>
          <a:prstGeom prst="rect">
            <a:avLst/>
          </a:prstGeom>
          <a:ln>
            <a:noFill/>
          </a:ln>
          <a:effectLst>
            <a:softEdge rad="112500"/>
          </a:effectLst>
        </p:spPr>
      </p:pic>
      <p:sp>
        <p:nvSpPr>
          <p:cNvPr id="10" name="TextovéPole 9"/>
          <p:cNvSpPr txBox="1"/>
          <p:nvPr/>
        </p:nvSpPr>
        <p:spPr>
          <a:xfrm>
            <a:off x="3643307" y="1285860"/>
            <a:ext cx="5072098" cy="2862322"/>
          </a:xfrm>
          <a:prstGeom prst="rect">
            <a:avLst/>
          </a:prstGeom>
          <a:noFill/>
        </p:spPr>
        <p:txBody>
          <a:bodyPr wrap="square" rtlCol="0">
            <a:spAutoFit/>
          </a:bodyPr>
          <a:lstStyle/>
          <a:p>
            <a:pPr algn="r"/>
            <a:r>
              <a:rPr lang="cs-CZ" b="1" i="1" strike="sngStrike" dirty="0" smtClean="0"/>
              <a:t>„</a:t>
            </a:r>
            <a:r>
              <a:rPr lang="cs-CZ" b="1" i="1" dirty="0" smtClean="0">
                <a:effectLst>
                  <a:outerShdw blurRad="38100" dist="38100" dir="2700000" algn="tl">
                    <a:srgbClr val="000000">
                      <a:alpha val="43137"/>
                    </a:srgbClr>
                  </a:outerShdw>
                </a:effectLst>
              </a:rPr>
              <a:t>Jako jedinému z žáků Fráni </a:t>
            </a:r>
            <a:r>
              <a:rPr lang="cs-CZ" b="1" i="1" dirty="0" err="1" smtClean="0">
                <a:effectLst>
                  <a:outerShdw blurRad="38100" dist="38100" dir="2700000" algn="tl">
                    <a:srgbClr val="000000">
                      <a:alpha val="43137"/>
                    </a:srgbClr>
                  </a:outerShdw>
                </a:effectLst>
              </a:rPr>
              <a:t>Drtikola</a:t>
            </a:r>
            <a:r>
              <a:rPr lang="cs-CZ" b="1" i="1" dirty="0" smtClean="0">
                <a:effectLst>
                  <a:outerShdw blurRad="38100" dist="38100" dir="2700000" algn="tl">
                    <a:srgbClr val="000000">
                      <a:alpha val="43137"/>
                    </a:srgbClr>
                  </a:outerShdw>
                </a:effectLst>
              </a:rPr>
              <a:t> se mu podařilo nejen uchovat Fráňovo buddhistické učení po dobu tzv. normalizace a v éře reálného socialismu, ale dále je i předat, a tím zachovat v nezměněné podobě dodnes.“</a:t>
            </a:r>
          </a:p>
          <a:p>
            <a:pPr algn="r"/>
            <a:endParaRPr lang="cs-CZ" dirty="0" smtClean="0"/>
          </a:p>
          <a:p>
            <a:pPr algn="r"/>
            <a:r>
              <a:rPr lang="cs-CZ" dirty="0" smtClean="0"/>
              <a:t>Jan Lípa, Učení Fráni </a:t>
            </a:r>
            <a:r>
              <a:rPr lang="cs-CZ" dirty="0" err="1" smtClean="0"/>
              <a:t>Drtikola</a:t>
            </a:r>
            <a:r>
              <a:rPr lang="cs-CZ" dirty="0" smtClean="0"/>
              <a:t>.</a:t>
            </a:r>
          </a:p>
          <a:p>
            <a:pPr algn="r"/>
            <a:r>
              <a:rPr lang="cs-CZ" dirty="0" smtClean="0"/>
              <a:t>Jednota v rozmanitosti</a:t>
            </a:r>
          </a:p>
          <a:p>
            <a:pPr algn="r"/>
            <a:r>
              <a:rPr lang="cs-CZ" dirty="0" smtClean="0"/>
              <a:t>Buddhismus v České republice</a:t>
            </a:r>
          </a:p>
          <a:p>
            <a:pPr algn="r"/>
            <a:r>
              <a:rPr lang="cs-CZ" dirty="0" smtClean="0"/>
              <a:t> </a:t>
            </a:r>
            <a:endParaRPr lang="cs-CZ" dirty="0"/>
          </a:p>
        </p:txBody>
      </p:sp>
      <p:sp>
        <p:nvSpPr>
          <p:cNvPr id="9" name="Zástupný symbol pro obsah 8"/>
          <p:cNvSpPr>
            <a:spLocks noGrp="1"/>
          </p:cNvSpPr>
          <p:nvPr>
            <p:ph sz="quarter" idx="14"/>
          </p:nvPr>
        </p:nvSpPr>
        <p:spPr/>
        <p:txBody>
          <a:bodyPr/>
          <a:lstStyle/>
          <a:p>
            <a:endParaRPr lang="cs-CZ"/>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DUCHOVNÍ CESTA</a:t>
            </a:r>
            <a:endParaRPr lang="cs-CZ" dirty="0"/>
          </a:p>
        </p:txBody>
      </p:sp>
      <p:sp>
        <p:nvSpPr>
          <p:cNvPr id="4" name="Zástupný symbol pro obsah 3"/>
          <p:cNvSpPr>
            <a:spLocks noGrp="1"/>
          </p:cNvSpPr>
          <p:nvPr>
            <p:ph sz="quarter" idx="14"/>
          </p:nvPr>
        </p:nvSpPr>
        <p:spPr/>
        <p:txBody>
          <a:bodyPr>
            <a:normAutofit/>
          </a:bodyPr>
          <a:lstStyle/>
          <a:p>
            <a:r>
              <a:rPr lang="cs-CZ" dirty="0" err="1" smtClean="0"/>
              <a:t>Drtikol</a:t>
            </a:r>
            <a:r>
              <a:rPr lang="cs-CZ" dirty="0" smtClean="0"/>
              <a:t> si zapisoval různé </a:t>
            </a:r>
            <a:r>
              <a:rPr lang="cs-CZ" dirty="0"/>
              <a:t>myšlenky, vnitřní zážitky, sny a podobně, a tyto zápisy většinou datoval</a:t>
            </a:r>
            <a:r>
              <a:rPr lang="cs-CZ" dirty="0" smtClean="0"/>
              <a:t>.</a:t>
            </a:r>
          </a:p>
          <a:p>
            <a:r>
              <a:rPr lang="cs-CZ" dirty="0" smtClean="0"/>
              <a:t>Zachovaly </a:t>
            </a:r>
            <a:r>
              <a:rPr lang="cs-CZ" dirty="0"/>
              <a:t>se také rukopisy Drtikolových promluv, které zřejmě přednášel svým posluchačům v letech </a:t>
            </a:r>
            <a:r>
              <a:rPr lang="cs-CZ" dirty="0" smtClean="0"/>
              <a:t>1938-1939.</a:t>
            </a:r>
          </a:p>
          <a:p>
            <a:r>
              <a:rPr lang="cs-CZ" dirty="0" smtClean="0"/>
              <a:t>Zachovaly </a:t>
            </a:r>
            <a:r>
              <a:rPr lang="cs-CZ" dirty="0" smtClean="0"/>
              <a:t>se  </a:t>
            </a:r>
            <a:r>
              <a:rPr lang="cs-CZ" dirty="0"/>
              <a:t>rukopisné záznamy dvou Drtikolových posluchačů, Míly </a:t>
            </a:r>
            <a:r>
              <a:rPr lang="cs-CZ" dirty="0" err="1"/>
              <a:t>Lenzové</a:t>
            </a:r>
            <a:r>
              <a:rPr lang="cs-CZ" dirty="0"/>
              <a:t>-Brožové a J. </a:t>
            </a:r>
            <a:r>
              <a:rPr lang="cs-CZ" dirty="0" err="1"/>
              <a:t>Hešíka</a:t>
            </a:r>
            <a:r>
              <a:rPr lang="cs-CZ" dirty="0"/>
              <a:t>, z přednášek a debat na konci 30. a začátku 40. let. </a:t>
            </a:r>
            <a:endParaRPr lang="cs-CZ" dirty="0" smtClean="0"/>
          </a:p>
          <a:p>
            <a:r>
              <a:rPr lang="cs-CZ" dirty="0" smtClean="0"/>
              <a:t>Dochovaná </a:t>
            </a:r>
            <a:r>
              <a:rPr lang="cs-CZ" dirty="0" smtClean="0"/>
              <a:t>je také </a:t>
            </a:r>
            <a:r>
              <a:rPr lang="cs-CZ" dirty="0"/>
              <a:t>Drtikolova korespondence</a:t>
            </a:r>
            <a:r>
              <a:rPr lang="cs-CZ" dirty="0" smtClean="0"/>
              <a:t>.</a:t>
            </a:r>
          </a:p>
          <a:p>
            <a:r>
              <a:rPr lang="cs-CZ" b="1" dirty="0" smtClean="0"/>
              <a:t>Karel Funk: Mystik a učitel František </a:t>
            </a:r>
            <a:r>
              <a:rPr lang="cs-CZ" b="1" dirty="0" err="1" smtClean="0"/>
              <a:t>Drtikol</a:t>
            </a:r>
            <a:r>
              <a:rPr lang="cs-CZ" b="1" dirty="0" smtClean="0"/>
              <a:t>. Pokyny pro duchovní cestu. </a:t>
            </a:r>
          </a:p>
          <a:p>
            <a:r>
              <a:rPr lang="cs-CZ" dirty="0" smtClean="0"/>
              <a:t>Evžen Štekl: </a:t>
            </a:r>
            <a:r>
              <a:rPr lang="cs-CZ" b="1" dirty="0" smtClean="0"/>
              <a:t>SÍLA MOUDROSTI. (Vzpomínky </a:t>
            </a:r>
            <a:r>
              <a:rPr lang="cs-CZ" b="1" dirty="0" smtClean="0"/>
              <a:t>na velikého </a:t>
            </a:r>
            <a:r>
              <a:rPr lang="cs-CZ" b="1" dirty="0" smtClean="0"/>
              <a:t>Arhata)</a:t>
            </a:r>
            <a:r>
              <a:rPr lang="cs-CZ" dirty="0" smtClean="0"/>
              <a:t>. </a:t>
            </a:r>
            <a:endParaRPr lang="cs-CZ" dirty="0" smtClean="0"/>
          </a:p>
          <a:p>
            <a:endParaRPr lang="cs-CZ" dirty="0" smtClean="0"/>
          </a:p>
          <a:p>
            <a:endParaRPr lang="cs-CZ" dirty="0"/>
          </a:p>
          <a:p>
            <a:endParaRPr lang="cs-CZ" dirty="0"/>
          </a:p>
        </p:txBody>
      </p:sp>
      <p:sp>
        <p:nvSpPr>
          <p:cNvPr id="3" name="Zástupný symbol pro text 2"/>
          <p:cNvSpPr>
            <a:spLocks noGrp="1"/>
          </p:cNvSpPr>
          <p:nvPr>
            <p:ph type="body" sz="half" idx="2"/>
          </p:nvPr>
        </p:nvSpPr>
        <p:spPr/>
        <p:txBody>
          <a:bodyPr/>
          <a:lstStyle/>
          <a:p>
            <a:endParaRPr lang="cs-CZ" dirty="0" smtClean="0"/>
          </a:p>
          <a:p>
            <a:endParaRPr lang="cs-CZ" dirty="0"/>
          </a:p>
        </p:txBody>
      </p:sp>
      <p:pic>
        <p:nvPicPr>
          <p:cNvPr id="5" name="Zástupný symbol pro obsah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3528" y="3673887"/>
            <a:ext cx="3504001" cy="2628000"/>
          </a:xfrm>
          <a:prstGeom prst="rect">
            <a:avLst/>
          </a:prstGeom>
          <a:ln>
            <a:solidFill>
              <a:schemeClr val="bg2"/>
            </a:solidFill>
          </a:ln>
          <a:effectLst>
            <a:glow rad="228600">
              <a:schemeClr val="accent5">
                <a:satMod val="175000"/>
                <a:alpha val="40000"/>
              </a:schemeClr>
            </a:glow>
          </a:effectLst>
          <a:scene3d>
            <a:camera prst="perspectiveRight"/>
            <a:lightRig rig="threePt" dir="t"/>
          </a:scene3d>
        </p:spPr>
      </p:pic>
    </p:spTree>
    <p:extLst>
      <p:ext uri="{BB962C8B-B14F-4D97-AF65-F5344CB8AC3E}">
        <p14:creationId xmlns="" xmlns:p14="http://schemas.microsoft.com/office/powerpoint/2010/main" val="33774380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Fotografické dílo… </a:t>
            </a:r>
            <a:r>
              <a:rPr lang="cs-CZ" dirty="0" smtClean="0"/>
              <a:t/>
            </a:r>
            <a:br>
              <a:rPr lang="cs-CZ" dirty="0" smtClean="0"/>
            </a:br>
            <a:r>
              <a:rPr lang="cs-CZ" b="1" dirty="0" smtClean="0"/>
              <a:t>Oči široce otevřené</a:t>
            </a:r>
            <a:endParaRPr lang="cs-CZ" b="1" dirty="0"/>
          </a:p>
        </p:txBody>
      </p:sp>
      <p:sp>
        <p:nvSpPr>
          <p:cNvPr id="3" name="Zástupný symbol pro obsah 2"/>
          <p:cNvSpPr>
            <a:spLocks noGrp="1"/>
          </p:cNvSpPr>
          <p:nvPr>
            <p:ph sz="quarter" idx="13"/>
          </p:nvPr>
        </p:nvSpPr>
        <p:spPr/>
        <p:txBody>
          <a:bodyPr>
            <a:normAutofit/>
          </a:bodyPr>
          <a:lstStyle/>
          <a:p>
            <a:pPr fontAlgn="t"/>
            <a:endParaRPr lang="cs-CZ" dirty="0" smtClean="0"/>
          </a:p>
          <a:p>
            <a:pPr fontAlgn="t"/>
            <a:r>
              <a:rPr lang="cs-CZ" dirty="0" smtClean="0"/>
              <a:t>Sám řekl: </a:t>
            </a:r>
            <a:endParaRPr lang="cs-CZ" dirty="0"/>
          </a:p>
          <a:p>
            <a:r>
              <a:rPr lang="cs-CZ" dirty="0" smtClean="0"/>
              <a:t>„Mým obrázkům se přijde na chuť až během doby a podle stupně inteligence to trvá někomu krátce, někomu déle. Někdo nepochopí moji práci za celý život. Má práce není pro </a:t>
            </a:r>
            <a:r>
              <a:rPr lang="cs-CZ" dirty="0" smtClean="0"/>
              <a:t>dav…“. </a:t>
            </a:r>
            <a:endParaRPr lang="cs-CZ" dirty="0" smtClean="0"/>
          </a:p>
          <a:p>
            <a:endParaRPr lang="cs-CZ" dirty="0"/>
          </a:p>
        </p:txBody>
      </p:sp>
      <p:pic>
        <p:nvPicPr>
          <p:cNvPr id="5" name="Zástupný symbol pro obsah 4"/>
          <p:cNvPicPr>
            <a:picLocks noGrp="1" noChangeAspect="1"/>
          </p:cNvPicPr>
          <p:nvPr>
            <p:ph sz="quarter" idx="14"/>
          </p:nvPr>
        </p:nvPicPr>
        <p:blipFill>
          <a:blip r:embed="rId2">
            <a:extLst>
              <a:ext uri="{28A0092B-C50C-407E-A947-70E740481C1C}">
                <a14:useLocalDpi xmlns="" xmlns:a14="http://schemas.microsoft.com/office/drawing/2010/main" val="0"/>
              </a:ext>
            </a:extLst>
          </a:blip>
          <a:stretch>
            <a:fillRect/>
          </a:stretch>
        </p:blipFill>
        <p:spPr>
          <a:xfrm>
            <a:off x="4913312" y="1328737"/>
            <a:ext cx="3657600" cy="4876800"/>
          </a:xfrm>
        </p:spPr>
      </p:pic>
    </p:spTree>
    <p:extLst>
      <p:ext uri="{BB962C8B-B14F-4D97-AF65-F5344CB8AC3E}">
        <p14:creationId xmlns="" xmlns:p14="http://schemas.microsoft.com/office/powerpoint/2010/main" val="2866486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892544" y="116632"/>
            <a:ext cx="6221244" cy="4176000"/>
          </a:xfrm>
          <a:prstGeom prst="rect">
            <a:avLst/>
          </a:prstGeom>
          <a:effectLst>
            <a:innerShdw blurRad="114300">
              <a:prstClr val="black"/>
            </a:innerShdw>
          </a:effectLst>
        </p:spPr>
      </p:pic>
      <p:pic>
        <p:nvPicPr>
          <p:cNvPr id="6" name="Zástupný symbol pro obsah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2844" y="2643182"/>
            <a:ext cx="2586330" cy="3708000"/>
          </a:xfrm>
          <a:prstGeom prst="rect">
            <a:avLst/>
          </a:prstGeom>
        </p:spPr>
      </p:pic>
      <p:sp>
        <p:nvSpPr>
          <p:cNvPr id="8" name="Zástupný symbol pro text 3"/>
          <p:cNvSpPr txBox="1">
            <a:spLocks/>
          </p:cNvSpPr>
          <p:nvPr/>
        </p:nvSpPr>
        <p:spPr>
          <a:xfrm>
            <a:off x="251520" y="1628800"/>
            <a:ext cx="2834640" cy="1296144"/>
          </a:xfrm>
          <a:prstGeom prst="rect">
            <a:avLst/>
          </a:prstGeom>
        </p:spPr>
        <p:txBody>
          <a:bodyPr>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endParaRPr lang="cs-CZ" dirty="0" smtClean="0"/>
          </a:p>
          <a:p>
            <a:endParaRPr lang="cs-CZ" dirty="0" smtClean="0"/>
          </a:p>
          <a:p>
            <a:r>
              <a:rPr lang="cs-CZ" dirty="0" smtClean="0"/>
              <a:t>.</a:t>
            </a:r>
            <a:endParaRPr lang="cs-CZ" dirty="0"/>
          </a:p>
        </p:txBody>
      </p:sp>
      <p:sp>
        <p:nvSpPr>
          <p:cNvPr id="9" name="Obdélník 8"/>
          <p:cNvSpPr/>
          <p:nvPr/>
        </p:nvSpPr>
        <p:spPr>
          <a:xfrm>
            <a:off x="500034" y="428604"/>
            <a:ext cx="1656184" cy="914400"/>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smtClean="0">
                <a:solidFill>
                  <a:schemeClr val="bg2">
                    <a:lumMod val="90000"/>
                  </a:schemeClr>
                </a:solidFill>
              </a:rPr>
              <a:t>Svatá Hora u Příbrami</a:t>
            </a:r>
            <a:endParaRPr lang="cs-CZ" sz="1600" b="1" dirty="0">
              <a:solidFill>
                <a:schemeClr val="bg2">
                  <a:lumMod val="90000"/>
                </a:schemeClr>
              </a:solidFill>
            </a:endParaRPr>
          </a:p>
        </p:txBody>
      </p:sp>
    </p:spTree>
    <p:extLst>
      <p:ext uri="{BB962C8B-B14F-4D97-AF65-F5344CB8AC3E}">
        <p14:creationId xmlns="" xmlns:p14="http://schemas.microsoft.com/office/powerpoint/2010/main" val="4119750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Důlní neštěstí</a:t>
            </a:r>
            <a:br>
              <a:rPr lang="cs-CZ" dirty="0" smtClean="0"/>
            </a:br>
            <a:r>
              <a:rPr lang="cs-CZ" dirty="0" smtClean="0"/>
              <a:t>1892</a:t>
            </a:r>
            <a:endParaRPr lang="cs-CZ" dirty="0"/>
          </a:p>
        </p:txBody>
      </p:sp>
      <p:sp>
        <p:nvSpPr>
          <p:cNvPr id="3" name="Zástupný symbol pro obsah 2"/>
          <p:cNvSpPr>
            <a:spLocks noGrp="1"/>
          </p:cNvSpPr>
          <p:nvPr>
            <p:ph sz="quarter" idx="14"/>
          </p:nvPr>
        </p:nvSpPr>
        <p:spPr/>
        <p:txBody>
          <a:bodyPr>
            <a:normAutofit fontScale="70000" lnSpcReduction="20000"/>
          </a:bodyPr>
          <a:lstStyle/>
          <a:p>
            <a:pPr marL="0" indent="0">
              <a:buNone/>
            </a:pPr>
            <a:endParaRPr lang="cs-CZ" dirty="0" smtClean="0"/>
          </a:p>
          <a:p>
            <a:pPr marL="0" indent="0">
              <a:buNone/>
            </a:pPr>
            <a:r>
              <a:rPr lang="cs-CZ" dirty="0" smtClean="0"/>
              <a:t>FD bylo 9 let</a:t>
            </a:r>
          </a:p>
          <a:p>
            <a:pPr marL="0" indent="0">
              <a:buNone/>
            </a:pPr>
            <a:endParaRPr lang="cs-CZ" dirty="0" smtClean="0"/>
          </a:p>
          <a:p>
            <a:pPr marL="0" indent="0">
              <a:buNone/>
            </a:pPr>
            <a:r>
              <a:rPr lang="cs-CZ" b="1" dirty="0" smtClean="0"/>
              <a:t>zůstalo </a:t>
            </a:r>
            <a:r>
              <a:rPr lang="cs-CZ" b="1" dirty="0"/>
              <a:t>900 </a:t>
            </a:r>
            <a:r>
              <a:rPr lang="cs-CZ" b="1" dirty="0" smtClean="0"/>
              <a:t>sirotků</a:t>
            </a:r>
            <a:r>
              <a:rPr lang="cs-CZ" b="1" dirty="0"/>
              <a:t> </a:t>
            </a:r>
            <a:r>
              <a:rPr lang="cs-CZ" dirty="0" smtClean="0"/>
              <a:t>(Františkovi vrstevníci, kamarádi a spolužáci)</a:t>
            </a:r>
            <a:endParaRPr lang="cs-CZ" dirty="0"/>
          </a:p>
          <a:p>
            <a:pPr marL="0" indent="0">
              <a:buNone/>
            </a:pPr>
            <a:endParaRPr lang="cs-CZ" dirty="0"/>
          </a:p>
          <a:p>
            <a:pPr marL="0" indent="0">
              <a:buNone/>
            </a:pPr>
            <a:r>
              <a:rPr lang="cs-CZ" dirty="0"/>
              <a:t>V úterý 31. května 1892 v 11 hodin vzplanul ve sklípku pod nárazištěm na 29. patře mariánského dolu v hloubce 955 m. </a:t>
            </a:r>
          </a:p>
          <a:p>
            <a:pPr marL="0" indent="0">
              <a:buNone/>
            </a:pPr>
            <a:endParaRPr lang="cs-CZ" dirty="0"/>
          </a:p>
          <a:p>
            <a:pPr marL="0" indent="0">
              <a:buNone/>
            </a:pPr>
            <a:r>
              <a:rPr lang="cs-CZ" dirty="0"/>
              <a:t>Zplodiny požáru se šířily chodbami a překopy i do sousedních dolů – dolu Františka Josefa (Ševčinský), dolu Vojtěch a Prokop.</a:t>
            </a:r>
          </a:p>
          <a:p>
            <a:pPr marL="0" indent="0">
              <a:buNone/>
            </a:pPr>
            <a:endParaRPr lang="cs-CZ" dirty="0"/>
          </a:p>
          <a:p>
            <a:pPr marL="0" indent="0">
              <a:buNone/>
            </a:pPr>
            <a:r>
              <a:rPr lang="cs-CZ" dirty="0"/>
              <a:t>Hašení požáru začalo kolem 13:30 hod., kdy bylo do dolu na hořící výztuž vháněno čtyřmi proudy značné množství vody. </a:t>
            </a:r>
          </a:p>
          <a:p>
            <a:pPr marL="0" indent="0">
              <a:buNone/>
            </a:pPr>
            <a:endParaRPr lang="cs-CZ" dirty="0"/>
          </a:p>
          <a:p>
            <a:pPr marL="0" indent="0">
              <a:buNone/>
            </a:pPr>
            <a:r>
              <a:rPr lang="cs-CZ" dirty="0" smtClean="0"/>
              <a:t>Hašení byla </a:t>
            </a:r>
            <a:r>
              <a:rPr lang="cs-CZ" dirty="0"/>
              <a:t>zásadní chyba. Jeho následkem bylo potlačení přirozeného proudění požárních zplodin a jejich nežádoucí vtlačení do důlních děl,. Požár byl zlikvidován až vyhořením důlní výztuže následující den před druhou hodinou ranní.</a:t>
            </a:r>
            <a:br>
              <a:rPr lang="cs-CZ" dirty="0"/>
            </a:br>
            <a:r>
              <a:rPr lang="cs-CZ" dirty="0"/>
              <a:t/>
            </a:r>
            <a:br>
              <a:rPr lang="cs-CZ" dirty="0"/>
            </a:br>
            <a:r>
              <a:rPr lang="cs-CZ" dirty="0"/>
              <a:t/>
            </a:r>
            <a:br>
              <a:rPr lang="cs-CZ" dirty="0"/>
            </a:br>
            <a:endParaRPr lang="cs-CZ" dirty="0"/>
          </a:p>
        </p:txBody>
      </p:sp>
      <p:sp>
        <p:nvSpPr>
          <p:cNvPr id="4" name="Zástupný symbol pro text 3"/>
          <p:cNvSpPr>
            <a:spLocks noGrp="1"/>
          </p:cNvSpPr>
          <p:nvPr>
            <p:ph type="body" sz="half" idx="2"/>
          </p:nvPr>
        </p:nvSpPr>
        <p:spPr/>
        <p:txBody>
          <a:bodyPr/>
          <a:lstStyle/>
          <a:p>
            <a:endParaRPr lang="cs-CZ" dirty="0"/>
          </a:p>
        </p:txBody>
      </p:sp>
      <p:pic>
        <p:nvPicPr>
          <p:cNvPr id="5" name="Obrázek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9843" y="1628800"/>
            <a:ext cx="2699837"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490049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Důlní neštěstí</a:t>
            </a:r>
            <a:endParaRPr lang="cs-CZ" dirty="0"/>
          </a:p>
        </p:txBody>
      </p:sp>
      <p:sp>
        <p:nvSpPr>
          <p:cNvPr id="3" name="Zástupný symbol pro obsah 2"/>
          <p:cNvSpPr>
            <a:spLocks noGrp="1"/>
          </p:cNvSpPr>
          <p:nvPr>
            <p:ph sz="quarter" idx="14"/>
          </p:nvPr>
        </p:nvSpPr>
        <p:spPr/>
        <p:txBody>
          <a:bodyPr>
            <a:normAutofit lnSpcReduction="10000"/>
          </a:bodyPr>
          <a:lstStyle/>
          <a:p>
            <a:pPr marL="0" indent="0">
              <a:buNone/>
            </a:pPr>
            <a:r>
              <a:rPr lang="cs-CZ" dirty="0"/>
              <a:t>Z odpolední směny se z 836 horníků zachránilo 522 horníků, z nichž 69 vynesli záchranáři v bezvědomí. </a:t>
            </a:r>
          </a:p>
          <a:p>
            <a:pPr marL="0" indent="0">
              <a:buNone/>
            </a:pPr>
            <a:endParaRPr lang="cs-CZ" dirty="0"/>
          </a:p>
          <a:p>
            <a:pPr marL="0" indent="0">
              <a:buNone/>
            </a:pPr>
            <a:r>
              <a:rPr lang="cs-CZ" dirty="0"/>
              <a:t>Těla obětí byla z dolu vynášena 9 dní, poslední oběť byla ale nalezena až 22. září 1892. Do té doby největší důlní katastrofa na světě si vyžádala život 319 horníků, včetně 5 záchranářů, kteří po sobě zanechali přes 280 vdov a více než 900 sirotků. </a:t>
            </a:r>
          </a:p>
          <a:p>
            <a:pPr marL="0" indent="0">
              <a:buNone/>
            </a:pPr>
            <a:endParaRPr lang="cs-CZ" dirty="0"/>
          </a:p>
          <a:p>
            <a:pPr marL="0" indent="0">
              <a:buNone/>
            </a:pPr>
            <a:r>
              <a:rPr lang="cs-CZ" dirty="0"/>
              <a:t>V tu chvíli jeden z horníků čekajících na vyfárání z ranní směny si vyměnil knot z dohořívajícího kahanu a zbytek knotu odhodil. Vyzpovídal se na Svaté Hoře a zpovědník ho přiměl k přiznání. </a:t>
            </a:r>
            <a:br>
              <a:rPr lang="cs-CZ" dirty="0"/>
            </a:br>
            <a:endParaRPr lang="cs-CZ" dirty="0"/>
          </a:p>
          <a:p>
            <a:endParaRPr lang="cs-CZ" dirty="0"/>
          </a:p>
        </p:txBody>
      </p:sp>
      <p:sp>
        <p:nvSpPr>
          <p:cNvPr id="4" name="Zástupný symbol pro text 3"/>
          <p:cNvSpPr>
            <a:spLocks noGrp="1"/>
          </p:cNvSpPr>
          <p:nvPr>
            <p:ph type="body" sz="half" idx="2"/>
          </p:nvPr>
        </p:nvSpPr>
        <p:spPr/>
        <p:txBody>
          <a:bodyPr/>
          <a:lstStyle/>
          <a:p>
            <a:endParaRPr lang="cs-CZ" dirty="0"/>
          </a:p>
        </p:txBody>
      </p:sp>
      <p:pic>
        <p:nvPicPr>
          <p:cNvPr id="5" name="Obrázek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1520" y="1556896"/>
            <a:ext cx="2496000" cy="18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Obrázek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27520" y="4293096"/>
            <a:ext cx="2160000" cy="16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049736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rázek 4"/>
          <p:cNvPicPr>
            <a:picLocks noGrp="1" noChangeAspect="1"/>
          </p:cNvPicPr>
          <p:nvPr>
            <p:ph type="pic" idx="1"/>
          </p:nvPr>
        </p:nvPicPr>
        <p:blipFill>
          <a:blip r:embed="rId2">
            <a:extLst>
              <a:ext uri="{28A0092B-C50C-407E-A947-70E740481C1C}">
                <a14:useLocalDpi xmlns="" xmlns:a14="http://schemas.microsoft.com/office/drawing/2010/main" val="0"/>
              </a:ext>
            </a:extLst>
          </a:blip>
          <a:srcRect l="25638" r="25638"/>
          <a:stretch>
            <a:fillRect/>
          </a:stretch>
        </p:blipFill>
        <p:spPr>
          <a:xfrm>
            <a:off x="3851920" y="476672"/>
            <a:ext cx="4876200" cy="5832000"/>
          </a:xfrm>
        </p:spPr>
      </p:pic>
      <p:sp>
        <p:nvSpPr>
          <p:cNvPr id="3" name="Nadpis 2"/>
          <p:cNvSpPr>
            <a:spLocks noGrp="1"/>
          </p:cNvSpPr>
          <p:nvPr>
            <p:ph type="title"/>
          </p:nvPr>
        </p:nvSpPr>
        <p:spPr/>
        <p:txBody>
          <a:bodyPr>
            <a:normAutofit fontScale="90000"/>
          </a:bodyPr>
          <a:lstStyle/>
          <a:p>
            <a:r>
              <a:rPr lang="cs-CZ" sz="4000" b="1" dirty="0" smtClean="0"/>
              <a:t>Zkušenost z mládí</a:t>
            </a:r>
            <a:endParaRPr lang="cs-CZ" sz="4000" b="1" dirty="0"/>
          </a:p>
        </p:txBody>
      </p:sp>
      <p:sp>
        <p:nvSpPr>
          <p:cNvPr id="4" name="Zástupný symbol pro text 3"/>
          <p:cNvSpPr>
            <a:spLocks noGrp="1"/>
          </p:cNvSpPr>
          <p:nvPr>
            <p:ph type="body" sz="quarter" idx="13"/>
          </p:nvPr>
        </p:nvSpPr>
        <p:spPr/>
        <p:txBody>
          <a:bodyPr>
            <a:normAutofit/>
          </a:bodyPr>
          <a:lstStyle/>
          <a:p>
            <a:r>
              <a:rPr lang="cs-CZ" sz="2000" b="1" dirty="0" smtClean="0"/>
              <a:t>Osudové nebezpečí související s prací v dolech.</a:t>
            </a:r>
          </a:p>
          <a:p>
            <a:endParaRPr lang="cs-CZ" sz="2000" b="1" dirty="0" smtClean="0"/>
          </a:p>
          <a:p>
            <a:r>
              <a:rPr lang="cs-CZ" sz="2000" b="1" dirty="0" smtClean="0"/>
              <a:t>Víra a spiritualita horníků. </a:t>
            </a:r>
          </a:p>
          <a:p>
            <a:endParaRPr lang="cs-CZ" sz="2000" b="1" dirty="0" smtClean="0"/>
          </a:p>
          <a:p>
            <a:r>
              <a:rPr lang="cs-CZ" sz="2000" b="1" dirty="0" smtClean="0"/>
              <a:t>Chudoba.</a:t>
            </a:r>
          </a:p>
          <a:p>
            <a:endParaRPr lang="cs-CZ" sz="2000" b="1" dirty="0" smtClean="0"/>
          </a:p>
          <a:p>
            <a:r>
              <a:rPr lang="cs-CZ" sz="2000" b="1" dirty="0" smtClean="0"/>
              <a:t>Tři roky strávil ve službě v armádě.</a:t>
            </a:r>
          </a:p>
          <a:p>
            <a:endParaRPr lang="cs-CZ" dirty="0" smtClean="0"/>
          </a:p>
          <a:p>
            <a:endParaRPr lang="cs-CZ" dirty="0"/>
          </a:p>
        </p:txBody>
      </p:sp>
    </p:spTree>
    <p:extLst>
      <p:ext uri="{BB962C8B-B14F-4D97-AF65-F5344CB8AC3E}">
        <p14:creationId xmlns="" xmlns:p14="http://schemas.microsoft.com/office/powerpoint/2010/main" val="3069479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0" indent="0">
              <a:buNone/>
            </a:pPr>
            <a:r>
              <a:rPr lang="cs-CZ" sz="3200" b="1" dirty="0" smtClean="0"/>
              <a:t>Mnichov</a:t>
            </a:r>
            <a:br>
              <a:rPr lang="cs-CZ" sz="3200" b="1" dirty="0" smtClean="0"/>
            </a:br>
            <a:r>
              <a:rPr lang="cs-CZ" sz="3200" b="1" dirty="0" smtClean="0"/>
              <a:t>1901 - 1903</a:t>
            </a:r>
            <a:endParaRPr lang="cs-CZ" sz="3200" b="1" dirty="0"/>
          </a:p>
        </p:txBody>
      </p:sp>
      <p:pic>
        <p:nvPicPr>
          <p:cNvPr id="5" name="Zástupný symbol pro obsah 4"/>
          <p:cNvPicPr>
            <a:picLocks noGrp="1" noChangeAspect="1"/>
          </p:cNvPicPr>
          <p:nvPr>
            <p:ph sz="quarter" idx="14"/>
          </p:nvPr>
        </p:nvPicPr>
        <p:blipFill>
          <a:blip r:embed="rId2">
            <a:extLst>
              <a:ext uri="{28A0092B-C50C-407E-A947-70E740481C1C}">
                <a14:useLocalDpi xmlns="" xmlns:a14="http://schemas.microsoft.com/office/drawing/2010/main" val="0"/>
              </a:ext>
            </a:extLst>
          </a:blip>
          <a:stretch>
            <a:fillRect/>
          </a:stretch>
        </p:blipFill>
        <p:spPr>
          <a:xfrm>
            <a:off x="395536" y="3429000"/>
            <a:ext cx="2664000" cy="2627516"/>
          </a:xfrm>
        </p:spPr>
      </p:pic>
      <p:sp>
        <p:nvSpPr>
          <p:cNvPr id="4" name="Zástupný symbol pro text 3"/>
          <p:cNvSpPr>
            <a:spLocks noGrp="1"/>
          </p:cNvSpPr>
          <p:nvPr>
            <p:ph type="body" sz="half" idx="2"/>
          </p:nvPr>
        </p:nvSpPr>
        <p:spPr/>
        <p:txBody>
          <a:bodyPr>
            <a:normAutofit/>
          </a:bodyPr>
          <a:lstStyle/>
          <a:p>
            <a:r>
              <a:rPr lang="cs-CZ" b="1" dirty="0" smtClean="0"/>
              <a:t>Studium na </a:t>
            </a:r>
            <a:r>
              <a:rPr lang="cs-CZ" b="1" dirty="0" smtClean="0"/>
              <a:t>Učebním a výzkumném ústavu pro </a:t>
            </a:r>
            <a:r>
              <a:rPr lang="cs-CZ" b="1" dirty="0" smtClean="0"/>
              <a:t>fotografii, vliv secese. Skvělý student, znalost němčiny, setkání s duchovní a filozofickou literaturou. </a:t>
            </a:r>
            <a:endParaRPr lang="cs-CZ" b="1" dirty="0" smtClean="0"/>
          </a:p>
          <a:p>
            <a:endParaRPr lang="cs-CZ" sz="2000" b="1" dirty="0"/>
          </a:p>
        </p:txBody>
      </p:sp>
      <p:pic>
        <p:nvPicPr>
          <p:cNvPr id="7" name="Obrázek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17719" y="2188793"/>
            <a:ext cx="3954087" cy="2412000"/>
          </a:xfrm>
          <a:prstGeom prst="rect">
            <a:avLst/>
          </a:prstGeom>
        </p:spPr>
      </p:pic>
    </p:spTree>
    <p:extLst>
      <p:ext uri="{BB962C8B-B14F-4D97-AF65-F5344CB8AC3E}">
        <p14:creationId xmlns="" xmlns:p14="http://schemas.microsoft.com/office/powerpoint/2010/main" val="7314042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Po návratu do Příbrami jako jeden z prvních fotil v dolech. </a:t>
            </a:r>
            <a:endParaRPr lang="cs-CZ" dirty="0"/>
          </a:p>
        </p:txBody>
      </p:sp>
      <p:pic>
        <p:nvPicPr>
          <p:cNvPr id="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2910" y="1357298"/>
            <a:ext cx="7315048" cy="525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TC101859865[[fn=Pořádek]]</Template>
  <TotalTime>9449</TotalTime>
  <Words>1407</Words>
  <Application>Microsoft Office PowerPoint</Application>
  <PresentationFormat>Předvádění na obrazovce (4:3)</PresentationFormat>
  <Paragraphs>238</Paragraphs>
  <Slides>38</Slides>
  <Notes>2</Notes>
  <HiddenSlides>0</HiddenSlides>
  <MMClips>0</MMClips>
  <ScaleCrop>false</ScaleCrop>
  <HeadingPairs>
    <vt:vector size="4" baseType="variant">
      <vt:variant>
        <vt:lpstr>Motiv</vt:lpstr>
      </vt:variant>
      <vt:variant>
        <vt:i4>1</vt:i4>
      </vt:variant>
      <vt:variant>
        <vt:lpstr>Nadpisy snímků</vt:lpstr>
      </vt:variant>
      <vt:variant>
        <vt:i4>38</vt:i4>
      </vt:variant>
    </vt:vector>
  </HeadingPairs>
  <TitlesOfParts>
    <vt:vector size="39" baseType="lpstr">
      <vt:lpstr>Soho</vt:lpstr>
      <vt:lpstr>  František Drtikol </vt:lpstr>
      <vt:lpstr>Fotograf, malíř, duchovní učitel.    </vt:lpstr>
      <vt:lpstr>Příbram </vt:lpstr>
      <vt:lpstr>Snímek 4</vt:lpstr>
      <vt:lpstr>Důlní neštěstí 1892</vt:lpstr>
      <vt:lpstr>Důlní neštěstí</vt:lpstr>
      <vt:lpstr>Zkušenost z mládí</vt:lpstr>
      <vt:lpstr>Mnichov 1901 - 1903</vt:lpstr>
      <vt:lpstr>Po návratu do Příbrami jako jeden z prvních fotil v dolech. </vt:lpstr>
      <vt:lpstr>V Příbrami začal provozovat vlastní ateliér, jeho tvorba byla však příliš inovátorská.  </vt:lpstr>
      <vt:lpstr>Fotoateliér 1910 – 1935 </vt:lpstr>
      <vt:lpstr>Okouzlen světlem</vt:lpstr>
      <vt:lpstr>Akt s jablkem, 1913</vt:lpstr>
      <vt:lpstr>Ukřižovaná 1913</vt:lpstr>
      <vt:lpstr>I. světová válka 1914 - 1918</vt:lpstr>
      <vt:lpstr>Salomé</vt:lpstr>
      <vt:lpstr>Portréty osobností a celebrit</vt:lpstr>
      <vt:lpstr>Rabíndranáth Thákur 1921</vt:lpstr>
      <vt:lpstr>  Ervína Kupferová</vt:lpstr>
      <vt:lpstr>Setkání s theosofií a antroposofií</vt:lpstr>
      <vt:lpstr>Poznání</vt:lpstr>
      <vt:lpstr>Snímek 22</vt:lpstr>
      <vt:lpstr>UMĚLCOVA CESTA</vt:lpstr>
      <vt:lpstr>Ideální typ</vt:lpstr>
      <vt:lpstr>Fantazie, 1930</vt:lpstr>
      <vt:lpstr>Hledání vyjádření duchovních principů.</vt:lpstr>
      <vt:lpstr>Překladatelská činnost </vt:lpstr>
      <vt:lpstr>V ústraní…  Spořilov </vt:lpstr>
      <vt:lpstr>2. světová válka 50. léta </vt:lpstr>
      <vt:lpstr>Duchovní cesta</vt:lpstr>
      <vt:lpstr>Učitel</vt:lpstr>
      <vt:lpstr>Duchovní učitel</vt:lpstr>
      <vt:lpstr>Duchovní učitel</vt:lpstr>
      <vt:lpstr>Snímek 34</vt:lpstr>
      <vt:lpstr>Evžen Štekl </vt:lpstr>
      <vt:lpstr>Evžen Štekl (1921 – 2001) 1959 dosáhla Poznání</vt:lpstr>
      <vt:lpstr>DUCHOVNÍ CESTA</vt:lpstr>
      <vt:lpstr>Fotografické dílo…  Oči široce otevřené</vt:lpstr>
    </vt:vector>
  </TitlesOfParts>
  <Company>Okresní soud ve Žďáru nad Sázavou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jpitrun</dc:creator>
  <cp:lastModifiedBy>Doma</cp:lastModifiedBy>
  <cp:revision>125</cp:revision>
  <dcterms:created xsi:type="dcterms:W3CDTF">2014-07-16T13:39:50Z</dcterms:created>
  <dcterms:modified xsi:type="dcterms:W3CDTF">2014-11-09T16:32:27Z</dcterms:modified>
</cp:coreProperties>
</file>