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51"/>
  </p:notesMasterIdLst>
  <p:sldIdLst>
    <p:sldId id="256" r:id="rId2"/>
    <p:sldId id="326" r:id="rId3"/>
    <p:sldId id="327" r:id="rId4"/>
    <p:sldId id="328" r:id="rId5"/>
    <p:sldId id="330" r:id="rId6"/>
    <p:sldId id="331" r:id="rId7"/>
    <p:sldId id="332" r:id="rId8"/>
    <p:sldId id="333" r:id="rId9"/>
    <p:sldId id="348" r:id="rId10"/>
    <p:sldId id="334" r:id="rId11"/>
    <p:sldId id="342" r:id="rId12"/>
    <p:sldId id="318" r:id="rId13"/>
    <p:sldId id="316" r:id="rId14"/>
    <p:sldId id="314" r:id="rId15"/>
    <p:sldId id="310" r:id="rId16"/>
    <p:sldId id="339" r:id="rId17"/>
    <p:sldId id="340" r:id="rId18"/>
    <p:sldId id="341" r:id="rId19"/>
    <p:sldId id="337" r:id="rId20"/>
    <p:sldId id="336" r:id="rId21"/>
    <p:sldId id="338" r:id="rId22"/>
    <p:sldId id="319" r:id="rId23"/>
    <p:sldId id="351" r:id="rId24"/>
    <p:sldId id="366" r:id="rId25"/>
    <p:sldId id="367" r:id="rId26"/>
    <p:sldId id="346" r:id="rId27"/>
    <p:sldId id="329" r:id="rId28"/>
    <p:sldId id="344" r:id="rId29"/>
    <p:sldId id="345" r:id="rId30"/>
    <p:sldId id="365" r:id="rId31"/>
    <p:sldId id="364" r:id="rId32"/>
    <p:sldId id="350" r:id="rId33"/>
    <p:sldId id="353" r:id="rId34"/>
    <p:sldId id="370" r:id="rId35"/>
    <p:sldId id="371" r:id="rId36"/>
    <p:sldId id="354" r:id="rId37"/>
    <p:sldId id="372" r:id="rId38"/>
    <p:sldId id="257" r:id="rId39"/>
    <p:sldId id="374" r:id="rId40"/>
    <p:sldId id="360" r:id="rId41"/>
    <p:sldId id="357" r:id="rId42"/>
    <p:sldId id="355" r:id="rId43"/>
    <p:sldId id="356" r:id="rId44"/>
    <p:sldId id="359" r:id="rId45"/>
    <p:sldId id="361" r:id="rId46"/>
    <p:sldId id="358" r:id="rId47"/>
    <p:sldId id="373" r:id="rId48"/>
    <p:sldId id="368" r:id="rId49"/>
    <p:sldId id="282" r:id="rId5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88" autoAdjust="0"/>
    <p:restoredTop sz="93250" autoAdjust="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D4540-46A9-49B1-A7CB-C6C4F4F63DE1}" type="datetimeFigureOut">
              <a:rPr lang="cs-CZ" smtClean="0"/>
              <a:t>21.10.2014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AEB351-FF2B-4CC4-865F-66F7F1D5CA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0705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EB351-FF2B-4CC4-865F-66F7F1D5CA1B}" type="slidenum">
              <a:rPr lang="cs-CZ" smtClean="0"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6953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3A36CF7-6887-4E7E-81C3-7D7A8E4A9EE3}" type="datetimeFigureOut">
              <a:rPr lang="cs-CZ" smtClean="0"/>
              <a:t>21.10.2014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6D101C-A1DA-431C-98BA-CB9B8B585A2C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36CF7-6887-4E7E-81C3-7D7A8E4A9EE3}" type="datetimeFigureOut">
              <a:rPr lang="cs-CZ" smtClean="0"/>
              <a:t>21.10.2014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D101C-A1DA-431C-98BA-CB9B8B585A2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3A36CF7-6887-4E7E-81C3-7D7A8E4A9EE3}" type="datetimeFigureOut">
              <a:rPr lang="cs-CZ" smtClean="0"/>
              <a:t>21.10.2014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466D101C-A1DA-431C-98BA-CB9B8B585A2C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36CF7-6887-4E7E-81C3-7D7A8E4A9EE3}" type="datetimeFigureOut">
              <a:rPr lang="cs-CZ" smtClean="0"/>
              <a:t>21.10.2014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66D101C-A1DA-431C-98BA-CB9B8B585A2C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Obdélní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36CF7-6887-4E7E-81C3-7D7A8E4A9EE3}" type="datetimeFigureOut">
              <a:rPr lang="cs-CZ" smtClean="0"/>
              <a:t>21.10.2014</a:t>
            </a:fld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66D101C-A1DA-431C-98BA-CB9B8B585A2C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3A36CF7-6887-4E7E-81C3-7D7A8E4A9EE3}" type="datetimeFigureOut">
              <a:rPr lang="cs-CZ" smtClean="0"/>
              <a:t>21.10.2014</a:t>
            </a:fld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66D101C-A1DA-431C-98BA-CB9B8B585A2C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3A36CF7-6887-4E7E-81C3-7D7A8E4A9EE3}" type="datetimeFigureOut">
              <a:rPr lang="cs-CZ" smtClean="0"/>
              <a:t>21.10.2014</a:t>
            </a:fld>
            <a:endParaRPr lang="cs-CZ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66D101C-A1DA-431C-98BA-CB9B8B585A2C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cs-CZ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36CF7-6887-4E7E-81C3-7D7A8E4A9EE3}" type="datetimeFigureOut">
              <a:rPr lang="cs-CZ" smtClean="0"/>
              <a:t>21.10.2014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66D101C-A1DA-431C-98BA-CB9B8B585A2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36CF7-6887-4E7E-81C3-7D7A8E4A9EE3}" type="datetimeFigureOut">
              <a:rPr lang="cs-CZ" smtClean="0"/>
              <a:t>21.10.2014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6D101C-A1DA-431C-98BA-CB9B8B585A2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36CF7-6887-4E7E-81C3-7D7A8E4A9EE3}" type="datetimeFigureOut">
              <a:rPr lang="cs-CZ" smtClean="0"/>
              <a:t>21.10.2014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66D101C-A1DA-431C-98BA-CB9B8B585A2C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Obdélní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1" name="Obdélní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3A36CF7-6887-4E7E-81C3-7D7A8E4A9EE3}" type="datetimeFigureOut">
              <a:rPr lang="cs-CZ" smtClean="0"/>
              <a:t>21.10.2014</a:t>
            </a:fld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466D101C-A1DA-431C-98BA-CB9B8B585A2C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3A36CF7-6887-4E7E-81C3-7D7A8E4A9EE3}" type="datetimeFigureOut">
              <a:rPr lang="cs-CZ" smtClean="0"/>
              <a:t>21.10.2014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66D101C-A1DA-431C-98BA-CB9B8B585A2C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H5-Fzob9MZc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Anglická lesní </a:t>
            </a:r>
            <a:r>
              <a:rPr lang="cs-CZ" dirty="0" err="1" smtClean="0"/>
              <a:t>sangha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Zdeňka </a:t>
            </a:r>
            <a:r>
              <a:rPr lang="cs-CZ" dirty="0" err="1" smtClean="0"/>
              <a:t>Pitrunová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04664"/>
            <a:ext cx="5486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28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Adžan</a:t>
            </a:r>
            <a:r>
              <a:rPr lang="cs-CZ" dirty="0" smtClean="0"/>
              <a:t> </a:t>
            </a:r>
            <a:r>
              <a:rPr lang="cs-CZ" dirty="0" err="1" smtClean="0"/>
              <a:t>Čá</a:t>
            </a:r>
            <a:r>
              <a:rPr lang="cs-CZ" dirty="0" smtClean="0"/>
              <a:t> a </a:t>
            </a:r>
            <a:r>
              <a:rPr lang="cs-CZ" dirty="0" err="1" smtClean="0"/>
              <a:t>Adžan</a:t>
            </a:r>
            <a:r>
              <a:rPr lang="cs-CZ" dirty="0" smtClean="0"/>
              <a:t> </a:t>
            </a:r>
            <a:r>
              <a:rPr lang="cs-CZ" dirty="0" err="1" smtClean="0"/>
              <a:t>Sumedho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708920"/>
            <a:ext cx="5486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45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sa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64" y="283987"/>
            <a:ext cx="8229600" cy="592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05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Adžan</a:t>
            </a:r>
            <a:r>
              <a:rPr lang="cs-CZ" dirty="0" smtClean="0"/>
              <a:t> </a:t>
            </a:r>
            <a:r>
              <a:rPr lang="cs-CZ" dirty="0" err="1" smtClean="0"/>
              <a:t>Sumedhó</a:t>
            </a:r>
            <a:r>
              <a:rPr lang="cs-CZ" dirty="0" smtClean="0"/>
              <a:t>/Robert </a:t>
            </a:r>
            <a:r>
              <a:rPr lang="cs-CZ" dirty="0" err="1" smtClean="0"/>
              <a:t>Jackman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899592" y="1772816"/>
            <a:ext cx="2304256" cy="4343400"/>
          </a:xfrm>
        </p:spPr>
        <p:txBody>
          <a:bodyPr>
            <a:normAutofit fontScale="85000" lnSpcReduction="10000"/>
          </a:bodyPr>
          <a:lstStyle/>
          <a:p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nar. 1934 v Seattlu</a:t>
            </a:r>
          </a:p>
          <a:p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studium čínštiny, historie</a:t>
            </a:r>
          </a:p>
          <a:p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 službě v armádě pokračoval ve studiu orientalistiky</a:t>
            </a:r>
          </a:p>
          <a:p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roce 1963 ukončil MA program Jihoasijských  studií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772816"/>
            <a:ext cx="5620635" cy="4356000"/>
          </a:xfrm>
        </p:spPr>
      </p:pic>
    </p:spTree>
    <p:extLst>
      <p:ext uri="{BB962C8B-B14F-4D97-AF65-F5344CB8AC3E}">
        <p14:creationId xmlns:p14="http://schemas.microsoft.com/office/powerpoint/2010/main" val="327011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„Bob“ </a:t>
            </a:r>
            <a:r>
              <a:rPr lang="cs-CZ" dirty="0" err="1" smtClean="0"/>
              <a:t>Jackman</a:t>
            </a:r>
            <a:r>
              <a:rPr lang="cs-CZ" dirty="0" smtClean="0"/>
              <a:t> (dvacetiletý)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2162200" cy="4343400"/>
          </a:xfrm>
        </p:spPr>
        <p:txBody>
          <a:bodyPr>
            <a:normAutofit/>
          </a:bodyPr>
          <a:lstStyle/>
          <a:p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Válka v Koreji </a:t>
            </a:r>
            <a:b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(1950 – </a:t>
            </a: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1953) </a:t>
            </a:r>
          </a:p>
          <a:p>
            <a:endParaRPr 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zdravotník </a:t>
            </a:r>
            <a:endParaRPr 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 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Navy</a:t>
            </a:r>
          </a:p>
        </p:txBody>
      </p:sp>
      <p:pic>
        <p:nvPicPr>
          <p:cNvPr id="5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704" y="1752600"/>
            <a:ext cx="5405791" cy="4419600"/>
          </a:xfrm>
        </p:spPr>
      </p:pic>
    </p:spTree>
    <p:extLst>
      <p:ext uri="{BB962C8B-B14F-4D97-AF65-F5344CB8AC3E}">
        <p14:creationId xmlns:p14="http://schemas.microsoft.com/office/powerpoint/2010/main" val="427529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„Bob“ </a:t>
            </a:r>
            <a:r>
              <a:rPr lang="cs-CZ" dirty="0" err="1" smtClean="0"/>
              <a:t>Jackman</a:t>
            </a:r>
            <a:r>
              <a:rPr lang="cs-CZ" dirty="0" smtClean="0"/>
              <a:t> (třicátník)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1962 – 1964</a:t>
            </a:r>
          </a:p>
          <a:p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Služba u Mírových sborů/</a:t>
            </a:r>
          </a:p>
          <a:p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Peace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Corps</a:t>
            </a:r>
            <a:endParaRPr lang="cs-CZ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Borneu </a:t>
            </a:r>
          </a:p>
          <a:p>
            <a:endParaRPr lang="cs-CZ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00" y="1811238"/>
            <a:ext cx="5715000" cy="4210050"/>
          </a:xfrm>
        </p:spPr>
      </p:pic>
    </p:spTree>
    <p:extLst>
      <p:ext uri="{BB962C8B-B14F-4D97-AF65-F5344CB8AC3E}">
        <p14:creationId xmlns:p14="http://schemas.microsoft.com/office/powerpoint/2010/main" val="81633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Žákem </a:t>
            </a:r>
            <a:r>
              <a:rPr lang="cs-CZ" dirty="0" err="1" smtClean="0"/>
              <a:t>Adžana</a:t>
            </a:r>
            <a:r>
              <a:rPr lang="cs-CZ" dirty="0" smtClean="0"/>
              <a:t> </a:t>
            </a:r>
            <a:r>
              <a:rPr lang="cs-CZ" dirty="0" err="1" smtClean="0"/>
              <a:t>Čá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11560" y="1772816"/>
            <a:ext cx="2666256" cy="4343400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1966 vysvěcen jako novic</a:t>
            </a:r>
          </a:p>
          <a:p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1967 - 1977</a:t>
            </a:r>
          </a:p>
          <a:p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Klášter 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 Pong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3563888" y="1752600"/>
            <a:ext cx="5199112" cy="441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	</a:t>
            </a:r>
            <a:endParaRPr lang="cs-CZ" i="1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988840"/>
            <a:ext cx="54864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41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8"/>
            <a:ext cx="8229600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1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88" y="764704"/>
            <a:ext cx="8229600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24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0688"/>
            <a:ext cx="8229600" cy="558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64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746479"/>
            <a:ext cx="8229600" cy="552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27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b="1" dirty="0" smtClean="0"/>
              <a:t>vnitřní dynamika (tradice není statická)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b="1" dirty="0" smtClean="0"/>
              <a:t>neustálá snaha o očistu, reformu, návrat</a:t>
            </a:r>
            <a:r>
              <a:rPr lang="cs-CZ" dirty="0"/>
              <a:t> </a:t>
            </a:r>
            <a:endParaRPr lang="cs-CZ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b="1" dirty="0" smtClean="0"/>
              <a:t>celková změna společnosti – modernizace (vlivem kolonialismu či westernizace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b="1" dirty="0" smtClean="0"/>
              <a:t>vliv západních </a:t>
            </a:r>
            <a:r>
              <a:rPr lang="cs-CZ" b="1" dirty="0" err="1" smtClean="0"/>
              <a:t>ideí</a:t>
            </a:r>
            <a:r>
              <a:rPr lang="cs-CZ" b="1" dirty="0" smtClean="0"/>
              <a:t> a praktik, inovace, nové struktury a formy organizace</a:t>
            </a:r>
          </a:p>
          <a:p>
            <a:pPr marL="457200" indent="-457200">
              <a:buFontTx/>
              <a:buChar char="-"/>
            </a:pPr>
            <a:endParaRPr lang="cs-CZ" sz="2000" b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Proměny tradičního buddhismu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829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Reflexe v textech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dirty="0"/>
              <a:t>„</a:t>
            </a:r>
            <a:r>
              <a:rPr lang="cs-CZ" b="1" i="1" dirty="0"/>
              <a:t>Někdy se vhled objeví v tom nejméně </a:t>
            </a:r>
            <a:r>
              <a:rPr lang="cs-CZ" b="1" i="1" dirty="0" smtClean="0"/>
              <a:t>očekávaném  </a:t>
            </a:r>
            <a:r>
              <a:rPr lang="cs-CZ" b="1" i="1" dirty="0"/>
              <a:t>okamžiku. </a:t>
            </a:r>
            <a:r>
              <a:rPr lang="cs-CZ" b="1" i="1" dirty="0" smtClean="0"/>
              <a:t> </a:t>
            </a:r>
          </a:p>
          <a:p>
            <a:pPr marL="0" indent="0">
              <a:buNone/>
            </a:pPr>
            <a:r>
              <a:rPr lang="cs-CZ" dirty="0" smtClean="0"/>
              <a:t>To </a:t>
            </a:r>
            <a:r>
              <a:rPr lang="cs-CZ" dirty="0"/>
              <a:t>se stalo mně, když jsem žil v klášteře </a:t>
            </a:r>
            <a:r>
              <a:rPr lang="cs-CZ" dirty="0" err="1"/>
              <a:t>Wat</a:t>
            </a:r>
            <a:r>
              <a:rPr lang="cs-CZ" dirty="0"/>
              <a:t> Pa Pong. Severovýchodní část Thajska se svými hustými lesy a rovnými planinami není zrovna to nejkrásnější i nejpříjemnější místo na světě; v letním období je tam strašné vedro.</a:t>
            </a:r>
          </a:p>
          <a:p>
            <a:pPr marL="0" indent="0">
              <a:buNone/>
            </a:pPr>
            <a:r>
              <a:rPr lang="cs-CZ" dirty="0" smtClean="0"/>
              <a:t>Před </a:t>
            </a:r>
            <a:r>
              <a:rPr lang="cs-CZ" dirty="0"/>
              <a:t>každým svátečním dnem jsme museli jít a v odpoledním žáru zametat listí na cestičkách. Byly to ohromné plochy, co jsme museli zvládnout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dirty="0" smtClean="0"/>
              <a:t>Strávili </a:t>
            </a:r>
            <a:r>
              <a:rPr lang="cs-CZ" dirty="0"/>
              <a:t>jsme celé odpoledne pod sálajícím sluncem, zpocení a metoucí listí na hromady hrubými košťaty; to byla jedna z našich povinností. Mně se to vůbec nelíbilo. Říkal jsem si: „Já tohle nechci dělat. Nepřišel jsem sem, abych zametal na zemi listí; jsem tady, abych se stal osvíceným – a oni mne místo toho nechají zametat listí. Navíc je vedro a já mám světlou kůži; mohl bych z toho dostat rakovinu kůže, když jsem tady v takovém horkém podnebí.“</a:t>
            </a:r>
          </a:p>
          <a:p>
            <a:pPr marL="0" indent="0">
              <a:buNone/>
            </a:pPr>
            <a:r>
              <a:rPr lang="cs-CZ" dirty="0"/>
              <a:t>Jedno odpoledne jsem tam tak stál a cítil se opravdu špatně, říkal jsem si: „Co tady vlastně dělám? Pro jsem sem přišel? Proč tu ještě jsem?“ </a:t>
            </a:r>
          </a:p>
          <a:p>
            <a:pPr marL="0" indent="0">
              <a:buNone/>
            </a:pPr>
            <a:r>
              <a:rPr lang="cs-CZ" dirty="0"/>
              <a:t>Stál jsem tam se svým dlouhým </a:t>
            </a:r>
            <a:r>
              <a:rPr lang="cs-CZ" dirty="0" smtClean="0"/>
              <a:t>hrubým koštětem </a:t>
            </a:r>
            <a:r>
              <a:rPr lang="cs-CZ" dirty="0"/>
              <a:t>a neměl jsem už vůbec sílu pokračovat v práci; litoval jsem sám sebe a všechno ostatní nenáviděl. Pak se najednou objevil </a:t>
            </a:r>
            <a:r>
              <a:rPr lang="cs-CZ" dirty="0" err="1"/>
              <a:t>Adžán</a:t>
            </a:r>
            <a:r>
              <a:rPr lang="cs-CZ" dirty="0"/>
              <a:t> </a:t>
            </a:r>
            <a:r>
              <a:rPr lang="cs-CZ" dirty="0" err="1"/>
              <a:t>Čá</a:t>
            </a:r>
            <a:r>
              <a:rPr lang="cs-CZ" dirty="0"/>
              <a:t>, ušklíbl se na mne a řekl: „</a:t>
            </a:r>
            <a:r>
              <a:rPr lang="cs-CZ" dirty="0" err="1"/>
              <a:t>Wat</a:t>
            </a:r>
            <a:r>
              <a:rPr lang="cs-CZ" dirty="0"/>
              <a:t> Pa Pong </a:t>
            </a:r>
            <a:r>
              <a:rPr lang="pl-PL" dirty="0"/>
              <a:t>je plný utrpení, co?“ a </a:t>
            </a:r>
            <a:r>
              <a:rPr lang="pl-PL" dirty="0" smtClean="0"/>
              <a:t>odkráčel.”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-22448"/>
            <a:ext cx="1836000" cy="18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91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35" y="476672"/>
            <a:ext cx="8229600" cy="5857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883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Opatem kláštera </a:t>
            </a:r>
            <a:r>
              <a:rPr lang="cs-CZ" dirty="0" err="1" smtClean="0"/>
              <a:t>Wat</a:t>
            </a:r>
            <a:r>
              <a:rPr lang="cs-CZ" dirty="0" smtClean="0"/>
              <a:t> </a:t>
            </a:r>
            <a:r>
              <a:rPr lang="cs-CZ" dirty="0" err="1" smtClean="0"/>
              <a:t>Pah</a:t>
            </a:r>
            <a:r>
              <a:rPr lang="cs-CZ" dirty="0" smtClean="0"/>
              <a:t> </a:t>
            </a:r>
            <a:r>
              <a:rPr lang="cs-CZ" dirty="0" err="1" smtClean="0"/>
              <a:t>Nanachat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1975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Založen mezinárodní klášter</a:t>
            </a:r>
          </a:p>
          <a:p>
            <a:endParaRPr lang="cs-CZ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Pah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Nanachat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953272"/>
            <a:ext cx="6043374" cy="39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683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se tam dostat?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680" y="1752600"/>
            <a:ext cx="6199839" cy="4419600"/>
          </a:xfrm>
        </p:spPr>
      </p:pic>
    </p:spTree>
    <p:extLst>
      <p:ext uri="{BB962C8B-B14F-4D97-AF65-F5344CB8AC3E}">
        <p14:creationId xmlns:p14="http://schemas.microsoft.com/office/powerpoint/2010/main" val="73364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Wat</a:t>
            </a:r>
            <a:r>
              <a:rPr lang="cs-CZ" dirty="0" smtClean="0"/>
              <a:t> </a:t>
            </a:r>
            <a:r>
              <a:rPr lang="cs-CZ" dirty="0" err="1" smtClean="0"/>
              <a:t>Pah</a:t>
            </a:r>
            <a:r>
              <a:rPr lang="cs-CZ" dirty="0" smtClean="0"/>
              <a:t> </a:t>
            </a:r>
            <a:r>
              <a:rPr lang="cs-CZ" dirty="0" err="1" smtClean="0"/>
              <a:t>Nanachat</a:t>
            </a:r>
            <a:r>
              <a:rPr lang="cs-CZ" dirty="0" smtClean="0"/>
              <a:t>: donátoři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72816"/>
            <a:ext cx="6134100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70051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Tx/>
              <a:buChar char="-"/>
            </a:pPr>
            <a:r>
              <a:rPr lang="cs-CZ" dirty="0" smtClean="0"/>
              <a:t>situace byla „zralá“</a:t>
            </a:r>
          </a:p>
          <a:p>
            <a:pPr marL="457200" indent="-457200">
              <a:buFontTx/>
              <a:buChar char="-"/>
            </a:pPr>
            <a:r>
              <a:rPr lang="cs-CZ" dirty="0"/>
              <a:t>e</a:t>
            </a:r>
            <a:r>
              <a:rPr lang="cs-CZ" dirty="0" smtClean="0"/>
              <a:t>xistoval záměr</a:t>
            </a:r>
          </a:p>
          <a:p>
            <a:pPr marL="457200" indent="-457200">
              <a:buFontTx/>
              <a:buChar char="-"/>
            </a:pPr>
            <a:r>
              <a:rPr lang="cs-CZ" dirty="0"/>
              <a:t>p</a:t>
            </a:r>
            <a:r>
              <a:rPr lang="cs-CZ" dirty="0" smtClean="0"/>
              <a:t>řišli na pozvání</a:t>
            </a:r>
          </a:p>
          <a:p>
            <a:pPr marL="457200" indent="-457200">
              <a:buFontTx/>
              <a:buChar char="-"/>
            </a:pPr>
            <a:r>
              <a:rPr lang="cs-CZ" dirty="0" smtClean="0"/>
              <a:t>dostatečná komunita Thajců, Sinhálců atd.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 Velké Británii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98577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8640"/>
            <a:ext cx="8229600" cy="6372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511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Adžan</a:t>
            </a:r>
            <a:r>
              <a:rPr lang="cs-CZ" dirty="0" smtClean="0"/>
              <a:t> </a:t>
            </a:r>
            <a:r>
              <a:rPr lang="cs-CZ" dirty="0" err="1" smtClean="0"/>
              <a:t>Sumedhó</a:t>
            </a:r>
            <a:r>
              <a:rPr lang="cs-CZ" dirty="0" smtClean="0"/>
              <a:t> s žáky v </a:t>
            </a:r>
            <a:r>
              <a:rPr lang="cs-CZ" dirty="0" err="1" smtClean="0"/>
              <a:t>Amaravati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5" b="9835"/>
          <a:stretch>
            <a:fillRect/>
          </a:stretch>
        </p:blipFill>
        <p:spPr>
          <a:xfrm>
            <a:off x="971600" y="4192"/>
            <a:ext cx="7583424" cy="4568952"/>
          </a:xfrm>
        </p:spPr>
      </p:pic>
    </p:spTree>
    <p:extLst>
      <p:ext uri="{BB962C8B-B14F-4D97-AF65-F5344CB8AC3E}">
        <p14:creationId xmlns:p14="http://schemas.microsoft.com/office/powerpoint/2010/main" val="88091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Chithurst</a:t>
            </a:r>
            <a:r>
              <a:rPr lang="cs-CZ" dirty="0" smtClean="0"/>
              <a:t> house/ </a:t>
            </a:r>
            <a:r>
              <a:rPr lang="cs-CZ" dirty="0" err="1" smtClean="0"/>
              <a:t>Chitaviveka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cs-CZ" dirty="0" smtClean="0"/>
              <a:t>Viktoriánské sídlo a pozemky s lesem a rybníkem.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767" y="1752600"/>
            <a:ext cx="5885665" cy="4419600"/>
          </a:xfrm>
        </p:spPr>
      </p:pic>
    </p:spTree>
    <p:extLst>
      <p:ext uri="{BB962C8B-B14F-4D97-AF65-F5344CB8AC3E}">
        <p14:creationId xmlns:p14="http://schemas.microsoft.com/office/powerpoint/2010/main" val="159623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Dána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cs-CZ" dirty="0" smtClean="0"/>
              <a:t>O jídlo se starají </a:t>
            </a:r>
            <a:r>
              <a:rPr lang="cs-CZ" dirty="0" err="1" smtClean="0"/>
              <a:t>lajci</a:t>
            </a:r>
            <a:r>
              <a:rPr lang="cs-CZ" dirty="0" smtClean="0"/>
              <a:t> </a:t>
            </a:r>
            <a:r>
              <a:rPr lang="cs-CZ" dirty="0" smtClean="0"/>
              <a:t>a </a:t>
            </a:r>
            <a:r>
              <a:rPr lang="cs-CZ" dirty="0" err="1" smtClean="0"/>
              <a:t>novicového</a:t>
            </a:r>
            <a:r>
              <a:rPr lang="cs-CZ" dirty="0" smtClean="0"/>
              <a:t> </a:t>
            </a:r>
            <a:r>
              <a:rPr lang="cs-CZ" dirty="0" err="1" smtClean="0"/>
              <a:t>hopřipravují</a:t>
            </a:r>
            <a:r>
              <a:rPr lang="cs-CZ" dirty="0" smtClean="0"/>
              <a:t> </a:t>
            </a:r>
            <a:r>
              <a:rPr lang="cs-CZ" dirty="0" smtClean="0"/>
              <a:t>v kuchyni. </a:t>
            </a:r>
          </a:p>
          <a:p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767" y="1752600"/>
            <a:ext cx="5885665" cy="4419600"/>
          </a:xfrm>
        </p:spPr>
      </p:pic>
    </p:spTree>
    <p:extLst>
      <p:ext uri="{BB962C8B-B14F-4D97-AF65-F5344CB8AC3E}">
        <p14:creationId xmlns:p14="http://schemas.microsoft.com/office/powerpoint/2010/main" val="21646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Thajsko (Siam): původ tradice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635896" y="1791816"/>
            <a:ext cx="1600200" cy="4343400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Král 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Mongut</a:t>
            </a:r>
            <a:endParaRPr lang="cs-CZ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cs-CZ" sz="2400" dirty="0" smtClean="0"/>
              <a:t>1851-1868)</a:t>
            </a:r>
          </a:p>
          <a:p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reformy</a:t>
            </a:r>
          </a:p>
          <a:p>
            <a:r>
              <a:rPr lang="cs-CZ" sz="2400" dirty="0" smtClean="0"/>
              <a:t>hnutí </a:t>
            </a:r>
            <a:r>
              <a:rPr lang="cs-CZ" sz="2400" i="1" dirty="0" err="1" smtClean="0"/>
              <a:t>Dhamma</a:t>
            </a:r>
            <a:r>
              <a:rPr lang="cs-CZ" sz="2400" i="1" dirty="0" smtClean="0"/>
              <a:t>- </a:t>
            </a:r>
            <a:r>
              <a:rPr lang="cs-CZ" sz="2400" i="1" dirty="0" err="1" smtClean="0"/>
              <a:t>jutika</a:t>
            </a:r>
            <a:endParaRPr lang="cs-CZ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A1 (3)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72816"/>
            <a:ext cx="3008647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Zástupný symbol pro obsah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48230"/>
            <a:ext cx="314703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3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err="1" smtClean="0"/>
              <a:t>Adžan</a:t>
            </a:r>
            <a:r>
              <a:rPr lang="cs-CZ" dirty="0" smtClean="0"/>
              <a:t> </a:t>
            </a:r>
            <a:r>
              <a:rPr lang="cs-CZ" dirty="0" err="1" smtClean="0"/>
              <a:t>Sučito</a:t>
            </a:r>
            <a:r>
              <a:rPr lang="cs-CZ" dirty="0" smtClean="0"/>
              <a:t> si užívá svého dárku k 60 tým narozeninám. 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Tudong</a:t>
            </a:r>
            <a:endParaRPr lang="cs-CZ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" b="2500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76413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Tudong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628800"/>
            <a:ext cx="3037096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13927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Hartridge</a:t>
            </a:r>
            <a:r>
              <a:rPr lang="cs-CZ" dirty="0" smtClean="0"/>
              <a:t> </a:t>
            </a:r>
            <a:r>
              <a:rPr lang="cs-CZ" dirty="0" err="1" smtClean="0"/>
              <a:t>Buddhist</a:t>
            </a:r>
            <a:r>
              <a:rPr lang="cs-CZ" dirty="0" smtClean="0"/>
              <a:t> Monastery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cs-CZ" dirty="0" smtClean="0"/>
              <a:t>Oltář v </a:t>
            </a:r>
            <a:r>
              <a:rPr lang="cs-CZ" dirty="0" err="1" smtClean="0"/>
              <a:t>shrine</a:t>
            </a:r>
            <a:r>
              <a:rPr lang="cs-CZ" dirty="0" smtClean="0"/>
              <a:t> </a:t>
            </a:r>
            <a:r>
              <a:rPr lang="cs-CZ" dirty="0" err="1" smtClean="0"/>
              <a:t>room</a:t>
            </a:r>
            <a:endParaRPr lang="cs-CZ" dirty="0"/>
          </a:p>
        </p:txBody>
      </p:sp>
      <p:pic>
        <p:nvPicPr>
          <p:cNvPr id="5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200" y="1752600"/>
            <a:ext cx="5892800" cy="4419600"/>
          </a:xfrm>
        </p:spPr>
      </p:pic>
    </p:spTree>
    <p:extLst>
      <p:ext uri="{BB962C8B-B14F-4D97-AF65-F5344CB8AC3E}">
        <p14:creationId xmlns:p14="http://schemas.microsoft.com/office/powerpoint/2010/main" val="413119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Amaravati Buddhist </a:t>
            </a:r>
            <a:r>
              <a:rPr lang="en-US" b="1" dirty="0" smtClean="0"/>
              <a:t>Monastery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23528" y="1772816"/>
            <a:ext cx="864096" cy="4343400"/>
          </a:xfrm>
        </p:spPr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1984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556792"/>
            <a:ext cx="7315200" cy="4872038"/>
          </a:xfrm>
        </p:spPr>
      </p:pic>
    </p:spTree>
    <p:extLst>
      <p:ext uri="{BB962C8B-B14F-4D97-AF65-F5344CB8AC3E}">
        <p14:creationId xmlns:p14="http://schemas.microsoft.com/office/powerpoint/2010/main" val="56554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Meditační praxe a </a:t>
            </a:r>
            <a:r>
              <a:rPr lang="cs-CZ" dirty="0" err="1" smtClean="0"/>
              <a:t>púja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209" y="1752600"/>
            <a:ext cx="6016782" cy="4419600"/>
          </a:xfrm>
        </p:spPr>
      </p:pic>
    </p:spTree>
    <p:extLst>
      <p:ext uri="{BB962C8B-B14F-4D97-AF65-F5344CB8AC3E}">
        <p14:creationId xmlns:p14="http://schemas.microsoft.com/office/powerpoint/2010/main" val="272847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Meditační chodníček pro </a:t>
            </a:r>
            <a:r>
              <a:rPr lang="cs-CZ" dirty="0" err="1" smtClean="0"/>
              <a:t>čankamanu</a:t>
            </a:r>
            <a:endParaRPr lang="cs-CZ" dirty="0"/>
          </a:p>
        </p:txBody>
      </p:sp>
      <p:pic>
        <p:nvPicPr>
          <p:cNvPr id="5" name="Zástupný symbol pro obsah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5" b="48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329467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kláštery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err="1"/>
              <a:t>Wat</a:t>
            </a:r>
            <a:r>
              <a:rPr lang="en-US" b="1" dirty="0"/>
              <a:t> </a:t>
            </a:r>
            <a:r>
              <a:rPr lang="en-US" b="1" dirty="0" err="1"/>
              <a:t>Pah</a:t>
            </a:r>
            <a:r>
              <a:rPr lang="en-US" b="1" dirty="0"/>
              <a:t> </a:t>
            </a:r>
            <a:r>
              <a:rPr lang="en-US" b="1" dirty="0" err="1"/>
              <a:t>Santidhamma</a:t>
            </a:r>
            <a:r>
              <a:rPr lang="en-US" b="1" dirty="0"/>
              <a:t> (The Forest Hermitage)</a:t>
            </a:r>
            <a:endParaRPr lang="cs-CZ" b="1" dirty="0" smtClean="0"/>
          </a:p>
          <a:p>
            <a:r>
              <a:rPr lang="en-US" b="1" dirty="0" err="1" smtClean="0"/>
              <a:t>Santacittarama</a:t>
            </a:r>
            <a:r>
              <a:rPr lang="cs-CZ" b="1" dirty="0" smtClean="0"/>
              <a:t> (Itálie)</a:t>
            </a:r>
            <a:endParaRPr lang="cs-CZ" b="1" dirty="0"/>
          </a:p>
          <a:p>
            <a:r>
              <a:rPr lang="de-DE" b="1" dirty="0" err="1" smtClean="0"/>
              <a:t>Budismo</a:t>
            </a:r>
            <a:r>
              <a:rPr lang="de-DE" b="1" dirty="0" smtClean="0"/>
              <a:t> </a:t>
            </a:r>
            <a:r>
              <a:rPr lang="de-DE" b="1" dirty="0" err="1"/>
              <a:t>Theravada</a:t>
            </a:r>
            <a:r>
              <a:rPr lang="de-DE" b="1" dirty="0"/>
              <a:t> Da </a:t>
            </a:r>
            <a:r>
              <a:rPr lang="de-DE" b="1" dirty="0" err="1"/>
              <a:t>Floresta</a:t>
            </a:r>
            <a:r>
              <a:rPr lang="de-DE" b="1" dirty="0"/>
              <a:t> </a:t>
            </a:r>
            <a:r>
              <a:rPr lang="cs-CZ" b="1" dirty="0" smtClean="0"/>
              <a:t>(Portugalsko)</a:t>
            </a:r>
          </a:p>
          <a:p>
            <a:r>
              <a:rPr lang="en-US" b="1" dirty="0" err="1"/>
              <a:t>Abhayagiri</a:t>
            </a:r>
            <a:r>
              <a:rPr lang="en-US" b="1" dirty="0"/>
              <a:t> Buddhist </a:t>
            </a:r>
            <a:r>
              <a:rPr lang="en-US" b="1" dirty="0" smtClean="0"/>
              <a:t>Monastery</a:t>
            </a:r>
            <a:r>
              <a:rPr lang="cs-CZ" b="1" dirty="0" smtClean="0"/>
              <a:t> (USA)</a:t>
            </a:r>
            <a:endParaRPr lang="en-GB" dirty="0"/>
          </a:p>
          <a:p>
            <a:r>
              <a:rPr lang="en-US" b="1" dirty="0"/>
              <a:t> </a:t>
            </a:r>
            <a:r>
              <a:rPr lang="de-DE" b="1" dirty="0" err="1" smtClean="0"/>
              <a:t>Dhammapala</a:t>
            </a:r>
            <a:r>
              <a:rPr lang="de-DE" b="1" dirty="0" smtClean="0"/>
              <a:t> </a:t>
            </a:r>
            <a:r>
              <a:rPr lang="de-DE" b="1" dirty="0"/>
              <a:t>Buddhistisches </a:t>
            </a:r>
            <a:r>
              <a:rPr lang="de-DE" b="1" dirty="0" smtClean="0"/>
              <a:t>Kloster</a:t>
            </a:r>
            <a:r>
              <a:rPr lang="cs-CZ" b="1" dirty="0" smtClean="0"/>
              <a:t> (Švýcarsko)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/>
          </a:bodyPr>
          <a:lstStyle/>
          <a:p>
            <a:r>
              <a:rPr lang="de-DE" b="1" dirty="0"/>
              <a:t>Buddhistisches Waldkloster </a:t>
            </a:r>
            <a:r>
              <a:rPr lang="de-DE" b="1" dirty="0" err="1"/>
              <a:t>Muttodaya</a:t>
            </a:r>
            <a:r>
              <a:rPr lang="de-DE" b="1" dirty="0"/>
              <a:t> </a:t>
            </a:r>
            <a:r>
              <a:rPr lang="cs-CZ" dirty="0" smtClean="0"/>
              <a:t>(Německo)</a:t>
            </a:r>
          </a:p>
          <a:p>
            <a:r>
              <a:rPr lang="en-US" b="1" dirty="0" err="1"/>
              <a:t>Tisarana</a:t>
            </a:r>
            <a:r>
              <a:rPr lang="en-US" b="1" dirty="0"/>
              <a:t> Buddhist Monastery </a:t>
            </a:r>
            <a:r>
              <a:rPr lang="cs-CZ" b="1" dirty="0" smtClean="0"/>
              <a:t> (Kanada)</a:t>
            </a:r>
          </a:p>
          <a:p>
            <a:r>
              <a:rPr lang="en-US" b="1" dirty="0"/>
              <a:t>Buddha </a:t>
            </a:r>
            <a:r>
              <a:rPr lang="en-US" b="1" dirty="0" err="1"/>
              <a:t>Bodhivana</a:t>
            </a:r>
            <a:r>
              <a:rPr lang="en-US" b="1" dirty="0"/>
              <a:t> </a:t>
            </a:r>
            <a:r>
              <a:rPr lang="en-US" b="1" dirty="0" smtClean="0"/>
              <a:t>Monastery</a:t>
            </a:r>
            <a:r>
              <a:rPr lang="cs-CZ" b="1" dirty="0" smtClean="0"/>
              <a:t> (Austrálie)</a:t>
            </a:r>
          </a:p>
          <a:p>
            <a:r>
              <a:rPr lang="en-US" b="1" dirty="0" err="1"/>
              <a:t>Bodhinyanarama</a:t>
            </a:r>
            <a:r>
              <a:rPr lang="en-US" b="1" dirty="0"/>
              <a:t> </a:t>
            </a:r>
            <a:r>
              <a:rPr lang="en-US" b="1" dirty="0" smtClean="0"/>
              <a:t>Monastery</a:t>
            </a:r>
            <a:r>
              <a:rPr lang="cs-CZ" b="1" dirty="0" smtClean="0"/>
              <a:t> (Nový </a:t>
            </a:r>
            <a:r>
              <a:rPr lang="cs-CZ" b="1" dirty="0" err="1" smtClean="0"/>
              <a:t>Zéladn</a:t>
            </a:r>
            <a:r>
              <a:rPr lang="cs-CZ" b="1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8561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Dostaly darem od thajského krále </a:t>
            </a:r>
            <a:r>
              <a:rPr lang="cs-CZ" dirty="0" err="1" smtClean="0"/>
              <a:t>Bhumibola</a:t>
            </a:r>
            <a:r>
              <a:rPr lang="cs-CZ" dirty="0" smtClean="0"/>
              <a:t> při příležitosti jeho 84 narozenin roucha. 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Santačitarana</a:t>
            </a:r>
            <a:r>
              <a:rPr lang="cs-CZ" dirty="0" smtClean="0"/>
              <a:t> v Římě v Itálii – slavnost </a:t>
            </a:r>
            <a:r>
              <a:rPr lang="cs-CZ" dirty="0" err="1" smtClean="0"/>
              <a:t>Kathina</a:t>
            </a:r>
            <a:endParaRPr lang="cs-C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" r="1588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13831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„Mnišky“/ „</a:t>
            </a:r>
            <a:r>
              <a:rPr lang="cs-CZ" dirty="0" err="1" smtClean="0"/>
              <a:t>nuns</a:t>
            </a:r>
            <a:r>
              <a:rPr lang="cs-CZ" dirty="0" smtClean="0"/>
              <a:t>“ v </a:t>
            </a:r>
            <a:r>
              <a:rPr lang="cs-CZ" dirty="0" err="1" smtClean="0"/>
              <a:t>Chithurstu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904" y="1600200"/>
            <a:ext cx="5987142" cy="4495800"/>
          </a:xfrm>
        </p:spPr>
      </p:pic>
    </p:spTree>
    <p:extLst>
      <p:ext uri="{BB962C8B-B14F-4D97-AF65-F5344CB8AC3E}">
        <p14:creationId xmlns:p14="http://schemas.microsoft.com/office/powerpoint/2010/main" val="377208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Méčí</a:t>
            </a:r>
            <a:r>
              <a:rPr lang="cs-CZ" dirty="0" smtClean="0"/>
              <a:t> v Thajsku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916832"/>
            <a:ext cx="5715000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591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Intenzivní modernizace společnosti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 2. světové válce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/>
              <a:t>snaze o přizpůsobení </a:t>
            </a:r>
            <a:r>
              <a:rPr lang="cs-CZ" b="1" dirty="0" err="1"/>
              <a:t>sanghy</a:t>
            </a:r>
            <a:r>
              <a:rPr lang="cs-CZ" b="1" dirty="0"/>
              <a:t> moderní společnosti </a:t>
            </a:r>
            <a:endParaRPr lang="cs-CZ" b="1" dirty="0" smtClean="0"/>
          </a:p>
          <a:p>
            <a:r>
              <a:rPr lang="cs-CZ" dirty="0" smtClean="0"/>
              <a:t>zainteresování </a:t>
            </a:r>
            <a:r>
              <a:rPr lang="cs-CZ" dirty="0" err="1" smtClean="0"/>
              <a:t>sanghy</a:t>
            </a:r>
            <a:r>
              <a:rPr lang="cs-CZ" dirty="0" smtClean="0"/>
              <a:t> do nově </a:t>
            </a:r>
            <a:r>
              <a:rPr lang="cs-CZ" dirty="0"/>
              <a:t>nastolených </a:t>
            </a:r>
            <a:r>
              <a:rPr lang="cs-CZ" dirty="0" smtClean="0"/>
              <a:t>problémů (zaměstnávání </a:t>
            </a:r>
            <a:r>
              <a:rPr lang="cs-CZ" dirty="0"/>
              <a:t>mnichů v rozvojových projektech i v projektech se značným politickým podtextem v duchu buddhismus kontra </a:t>
            </a:r>
            <a:r>
              <a:rPr lang="cs-CZ" dirty="0" smtClean="0"/>
              <a:t>komunismus atd.) </a:t>
            </a:r>
          </a:p>
          <a:p>
            <a:r>
              <a:rPr lang="cs-CZ" dirty="0" smtClean="0"/>
              <a:t>1950 </a:t>
            </a:r>
            <a:r>
              <a:rPr lang="cs-CZ" dirty="0"/>
              <a:t>Asociace mladých buddhistů Thajska, jejímž cílem je „propagovat zachování </a:t>
            </a:r>
            <a:r>
              <a:rPr lang="cs-CZ" dirty="0" err="1"/>
              <a:t>dhammy</a:t>
            </a:r>
            <a:r>
              <a:rPr lang="cs-CZ" dirty="0"/>
              <a:t> v souladu se skutečnými zásadami buddhismu.“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507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Mnišky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Adžan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Čandasiri</a:t>
            </a:r>
            <a:endParaRPr lang="cs-CZ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826860"/>
            <a:ext cx="6400800" cy="4271079"/>
          </a:xfrm>
        </p:spPr>
      </p:pic>
    </p:spTree>
    <p:extLst>
      <p:ext uri="{BB962C8B-B14F-4D97-AF65-F5344CB8AC3E}">
        <p14:creationId xmlns:p14="http://schemas.microsoft.com/office/powerpoint/2010/main" val="202301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Adžan</a:t>
            </a:r>
            <a:r>
              <a:rPr lang="cs-CZ" dirty="0" smtClean="0"/>
              <a:t> </a:t>
            </a:r>
            <a:r>
              <a:rPr lang="cs-CZ" dirty="0" err="1" smtClean="0"/>
              <a:t>Čandasiri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(1947 ve Skotsku) </a:t>
            </a:r>
          </a:p>
          <a:p>
            <a:r>
              <a:rPr lang="cs-CZ" dirty="0" smtClean="0"/>
              <a:t>Vychována jako křesťanka</a:t>
            </a:r>
          </a:p>
          <a:p>
            <a:r>
              <a:rPr lang="cs-CZ" dirty="0" smtClean="0"/>
              <a:t>studium univerzity, </a:t>
            </a:r>
            <a:r>
              <a:rPr lang="cs-CZ" dirty="0" err="1" smtClean="0"/>
              <a:t>therapeutka</a:t>
            </a:r>
            <a:endParaRPr lang="cs-CZ" dirty="0" smtClean="0"/>
          </a:p>
          <a:p>
            <a:r>
              <a:rPr lang="cs-CZ" dirty="0" smtClean="0"/>
              <a:t>v roce 1977 zájem o meditaci</a:t>
            </a:r>
          </a:p>
          <a:p>
            <a:r>
              <a:rPr lang="cs-CZ" dirty="0"/>
              <a:t>p</a:t>
            </a:r>
            <a:r>
              <a:rPr lang="cs-CZ" dirty="0" smtClean="0"/>
              <a:t>rvní žena</a:t>
            </a:r>
          </a:p>
          <a:p>
            <a:r>
              <a:rPr lang="cs-CZ" dirty="0" smtClean="0"/>
              <a:t>spolupodílela se na utváření pravidel </a:t>
            </a:r>
            <a:endParaRPr lang="en-US" dirty="0"/>
          </a:p>
          <a:p>
            <a:r>
              <a:rPr lang="cs-CZ" dirty="0"/>
              <a:t>v</a:t>
            </a:r>
            <a:r>
              <a:rPr lang="cs-CZ" dirty="0" smtClean="0"/>
              <a:t>ede meditační </a:t>
            </a:r>
            <a:r>
              <a:rPr lang="cs-CZ" dirty="0" err="1" smtClean="0"/>
              <a:t>retreaty</a:t>
            </a:r>
            <a:r>
              <a:rPr lang="cs-CZ" dirty="0" smtClean="0"/>
              <a:t> – mladí lidé a dialog s křesťanstvím</a:t>
            </a:r>
          </a:p>
          <a:p>
            <a:r>
              <a:rPr lang="cs-CZ" dirty="0" err="1"/>
              <a:t>r</a:t>
            </a:r>
            <a:r>
              <a:rPr lang="cs-CZ" dirty="0" err="1" smtClean="0"/>
              <a:t>etreaty</a:t>
            </a:r>
            <a:r>
              <a:rPr lang="cs-CZ" dirty="0" smtClean="0"/>
              <a:t> v ČR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32656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01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Adžan</a:t>
            </a:r>
            <a:r>
              <a:rPr lang="cs-CZ" dirty="0" smtClean="0"/>
              <a:t> </a:t>
            </a:r>
            <a:r>
              <a:rPr lang="cs-CZ" dirty="0" err="1" smtClean="0"/>
              <a:t>Bodhipala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1940 v JV Asii</a:t>
            </a:r>
          </a:p>
          <a:p>
            <a:r>
              <a:rPr lang="cs-CZ" dirty="0"/>
              <a:t>v</a:t>
            </a:r>
            <a:r>
              <a:rPr lang="cs-CZ" dirty="0" smtClean="0"/>
              <a:t>daná, matka 3 dětí a babička 5 vnoučat</a:t>
            </a:r>
          </a:p>
          <a:p>
            <a:r>
              <a:rPr lang="cs-CZ" dirty="0" smtClean="0"/>
              <a:t>v roce 1</a:t>
            </a:r>
            <a:r>
              <a:rPr lang="en-US" dirty="0" smtClean="0"/>
              <a:t>9</a:t>
            </a:r>
            <a:r>
              <a:rPr lang="cs-CZ" dirty="0" smtClean="0"/>
              <a:t>99 byla vysvěcena jako </a:t>
            </a:r>
            <a:r>
              <a:rPr lang="en-US" dirty="0" err="1" smtClean="0"/>
              <a:t>Sīladharā</a:t>
            </a:r>
            <a:r>
              <a:rPr lang="en-US" dirty="0"/>
              <a:t> </a:t>
            </a:r>
            <a:r>
              <a:rPr lang="cs-CZ" dirty="0" smtClean="0"/>
              <a:t>u učitele </a:t>
            </a:r>
            <a:r>
              <a:rPr lang="cs-CZ" dirty="0" err="1" smtClean="0"/>
              <a:t>Adžana</a:t>
            </a:r>
            <a:r>
              <a:rPr lang="cs-CZ" dirty="0" smtClean="0"/>
              <a:t> </a:t>
            </a:r>
            <a:r>
              <a:rPr lang="en-US" dirty="0" err="1" smtClean="0"/>
              <a:t>Sumedho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Venerable </a:t>
            </a:r>
            <a:r>
              <a:rPr lang="en-US" dirty="0" err="1"/>
              <a:t>Ajahn</a:t>
            </a:r>
            <a:r>
              <a:rPr lang="en-US" dirty="0"/>
              <a:t> </a:t>
            </a:r>
            <a:r>
              <a:rPr lang="en-US" dirty="0" err="1"/>
              <a:t>Sumedho</a:t>
            </a:r>
            <a:r>
              <a:rPr lang="en-US" dirty="0"/>
              <a:t> was her Preceptor.</a:t>
            </a:r>
          </a:p>
          <a:p>
            <a:r>
              <a:rPr lang="cs-CZ" dirty="0" smtClean="0"/>
              <a:t>vystudovala aplikovanou matematiku a pracovala po 20 let jako počítačová programátorka </a:t>
            </a:r>
          </a:p>
          <a:p>
            <a:r>
              <a:rPr lang="cs-CZ" dirty="0" smtClean="0"/>
              <a:t>Proč se rozhodla pro život v klášteře?</a:t>
            </a:r>
          </a:p>
          <a:p>
            <a:r>
              <a:rPr lang="cs-CZ" dirty="0" smtClean="0"/>
              <a:t>Pochopila, že není lepší místo na zemi, které by jí umožňovala stát se pozorovatelem aktivit její mysli a zároveň může nashromáždit dobré skutky/zásluhy službou </a:t>
            </a:r>
            <a:r>
              <a:rPr lang="cs-CZ" dirty="0" err="1" smtClean="0"/>
              <a:t>sanze</a:t>
            </a:r>
            <a:r>
              <a:rPr lang="cs-CZ" dirty="0" smtClean="0"/>
              <a:t> v </a:t>
            </a:r>
            <a:r>
              <a:rPr lang="cs-CZ" dirty="0" err="1" smtClean="0"/>
              <a:t>Amaravati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8864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4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Adžan</a:t>
            </a:r>
            <a:r>
              <a:rPr lang="cs-CZ" dirty="0" smtClean="0"/>
              <a:t> </a:t>
            </a:r>
            <a:r>
              <a:rPr lang="cs-CZ" dirty="0" err="1" smtClean="0"/>
              <a:t>Metta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1</a:t>
            </a:r>
            <a:r>
              <a:rPr lang="en-US" dirty="0" smtClean="0"/>
              <a:t>953 </a:t>
            </a:r>
            <a:r>
              <a:rPr lang="cs-CZ" dirty="0" smtClean="0"/>
              <a:t>v Německu</a:t>
            </a:r>
          </a:p>
          <a:p>
            <a:r>
              <a:rPr lang="cs-CZ" dirty="0" smtClean="0"/>
              <a:t>Byla vdaná, má syna, pracovala jako sekretářka</a:t>
            </a:r>
          </a:p>
          <a:p>
            <a:r>
              <a:rPr lang="cs-CZ" dirty="0"/>
              <a:t>o</a:t>
            </a:r>
            <a:r>
              <a:rPr lang="cs-CZ" dirty="0" smtClean="0"/>
              <a:t>d roku 1984 praktikovala meditaci v různých skupinách, různé workshopy</a:t>
            </a:r>
          </a:p>
          <a:p>
            <a:r>
              <a:rPr lang="cs-CZ" dirty="0" smtClean="0"/>
              <a:t>V Thajsku nejdřív u </a:t>
            </a:r>
            <a:r>
              <a:rPr lang="cs-CZ" dirty="0" err="1" smtClean="0"/>
              <a:t>Adžana</a:t>
            </a:r>
            <a:r>
              <a:rPr lang="cs-CZ" dirty="0" smtClean="0"/>
              <a:t> </a:t>
            </a:r>
            <a:r>
              <a:rPr lang="cs-CZ" dirty="0" err="1" smtClean="0"/>
              <a:t>Buddhadasi</a:t>
            </a:r>
            <a:r>
              <a:rPr lang="cs-CZ" dirty="0" smtClean="0"/>
              <a:t> ve </a:t>
            </a:r>
            <a:r>
              <a:rPr lang="cs-CZ" dirty="0" err="1" smtClean="0"/>
              <a:t>Wat</a:t>
            </a:r>
            <a:r>
              <a:rPr lang="cs-CZ" dirty="0" smtClean="0"/>
              <a:t> </a:t>
            </a:r>
            <a:r>
              <a:rPr lang="cs-CZ" dirty="0" err="1" smtClean="0"/>
              <a:t>Suan</a:t>
            </a:r>
            <a:r>
              <a:rPr lang="cs-CZ" dirty="0" smtClean="0"/>
              <a:t> </a:t>
            </a:r>
            <a:r>
              <a:rPr lang="cs-CZ" dirty="0" err="1" smtClean="0"/>
              <a:t>Mokkh</a:t>
            </a:r>
            <a:endParaRPr lang="cs-CZ" dirty="0" smtClean="0"/>
          </a:p>
          <a:p>
            <a:r>
              <a:rPr lang="cs-CZ" dirty="0" smtClean="0"/>
              <a:t>V roce 1993 </a:t>
            </a:r>
            <a:r>
              <a:rPr lang="cs-CZ" dirty="0" err="1" smtClean="0"/>
              <a:t>anagarika</a:t>
            </a:r>
            <a:r>
              <a:rPr lang="cs-CZ" dirty="0" smtClean="0"/>
              <a:t> v </a:t>
            </a:r>
            <a:r>
              <a:rPr lang="cs-CZ" dirty="0" err="1" smtClean="0"/>
              <a:t>Amaravati</a:t>
            </a:r>
            <a:r>
              <a:rPr lang="cs-CZ" dirty="0" smtClean="0"/>
              <a:t>, s</a:t>
            </a:r>
            <a:r>
              <a:rPr lang="en-US" dirty="0" err="1" smtClean="0"/>
              <a:t>īladharā</a:t>
            </a:r>
            <a:r>
              <a:rPr lang="en-US" dirty="0" smtClean="0"/>
              <a:t> </a:t>
            </a:r>
            <a:r>
              <a:rPr lang="cs-CZ" dirty="0" smtClean="0"/>
              <a:t>v roce 1996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88640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43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Ajja</a:t>
            </a:r>
            <a:r>
              <a:rPr lang="cs-CZ" dirty="0" smtClean="0"/>
              <a:t> </a:t>
            </a:r>
            <a:r>
              <a:rPr lang="cs-CZ" dirty="0" err="1" smtClean="0"/>
              <a:t>Anandabodhi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</a:t>
            </a:r>
            <a:r>
              <a:rPr lang="cs-CZ" dirty="0" smtClean="0"/>
              <a:t>oprvé navštívila </a:t>
            </a:r>
            <a:r>
              <a:rPr lang="cs-CZ" dirty="0" err="1" smtClean="0"/>
              <a:t>Amaravati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v roce 1990 s přítelem</a:t>
            </a:r>
          </a:p>
          <a:p>
            <a:r>
              <a:rPr lang="cs-CZ" dirty="0" smtClean="0"/>
              <a:t>V roce 1992 </a:t>
            </a:r>
            <a:r>
              <a:rPr lang="cs-CZ" dirty="0" err="1" smtClean="0"/>
              <a:t>anagarika</a:t>
            </a:r>
            <a:r>
              <a:rPr lang="cs-CZ" dirty="0" smtClean="0"/>
              <a:t>, 1995 </a:t>
            </a:r>
            <a:r>
              <a:rPr lang="cs-CZ" dirty="0" err="1" smtClean="0"/>
              <a:t>siladhara</a:t>
            </a:r>
            <a:endParaRPr lang="cs-CZ" dirty="0" smtClean="0"/>
          </a:p>
          <a:p>
            <a:r>
              <a:rPr lang="cs-CZ" dirty="0" smtClean="0"/>
              <a:t>V roce </a:t>
            </a:r>
            <a:r>
              <a:rPr lang="en-US" dirty="0" smtClean="0"/>
              <a:t>2009 </a:t>
            </a:r>
            <a:r>
              <a:rPr lang="en-US" dirty="0"/>
              <a:t>she moved to the U.S. on invitation of the </a:t>
            </a:r>
            <a:r>
              <a:rPr lang="en-US" dirty="0" err="1"/>
              <a:t>Saranaloka</a:t>
            </a:r>
            <a:r>
              <a:rPr lang="en-US" dirty="0"/>
              <a:t> Foundation, to help establish </a:t>
            </a:r>
            <a:r>
              <a:rPr lang="en-US" dirty="0" err="1"/>
              <a:t>Aloka</a:t>
            </a:r>
            <a:r>
              <a:rPr lang="en-US" dirty="0"/>
              <a:t> </a:t>
            </a:r>
            <a:r>
              <a:rPr lang="en-US" dirty="0" err="1"/>
              <a:t>Vihara</a:t>
            </a:r>
            <a:r>
              <a:rPr lang="en-US" dirty="0" smtClean="0"/>
              <a:t>,</a:t>
            </a:r>
            <a:endParaRPr lang="cs-CZ" dirty="0" smtClean="0"/>
          </a:p>
          <a:p>
            <a:r>
              <a:rPr lang="cs-CZ" b="1" dirty="0" smtClean="0"/>
              <a:t>V roce 2011 opustila tradici </a:t>
            </a:r>
            <a:r>
              <a:rPr lang="cs-CZ" b="1" dirty="0" err="1" smtClean="0"/>
              <a:t>Adžana</a:t>
            </a:r>
            <a:r>
              <a:rPr lang="cs-CZ" b="1" dirty="0" smtClean="0"/>
              <a:t> </a:t>
            </a:r>
            <a:r>
              <a:rPr lang="cs-CZ" b="1" dirty="0" err="1" smtClean="0"/>
              <a:t>Čá</a:t>
            </a:r>
            <a:r>
              <a:rPr lang="cs-CZ" b="1" dirty="0" smtClean="0"/>
              <a:t> a přijala svěcení </a:t>
            </a:r>
            <a:r>
              <a:rPr lang="cs-CZ" b="1" dirty="0" err="1" smtClean="0"/>
              <a:t>bhikkhuní</a:t>
            </a:r>
            <a:endParaRPr lang="cs-CZ" b="1" dirty="0" smtClean="0"/>
          </a:p>
          <a:p>
            <a:endParaRPr lang="cs-CZ" b="1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32656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73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tudong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1"/>
                </a:solidFill>
              </a:rPr>
              <a:t>a </a:t>
            </a:r>
            <a:r>
              <a:rPr lang="cs-CZ" b="1" dirty="0">
                <a:solidFill>
                  <a:schemeClr val="accent1"/>
                </a:solidFill>
              </a:rPr>
              <a:t>„</a:t>
            </a:r>
            <a:r>
              <a:rPr lang="cs-CZ" b="1" dirty="0" err="1">
                <a:solidFill>
                  <a:schemeClr val="accent1"/>
                </a:solidFill>
              </a:rPr>
              <a:t>taking</a:t>
            </a:r>
            <a:r>
              <a:rPr lang="cs-CZ" b="1" dirty="0">
                <a:solidFill>
                  <a:schemeClr val="accent1"/>
                </a:solidFill>
              </a:rPr>
              <a:t>“ </a:t>
            </a:r>
            <a:r>
              <a:rPr lang="cs-CZ" b="1" dirty="0" err="1">
                <a:solidFill>
                  <a:schemeClr val="accent1"/>
                </a:solidFill>
              </a:rPr>
              <a:t>the</a:t>
            </a:r>
            <a:r>
              <a:rPr lang="cs-CZ" b="1" dirty="0">
                <a:solidFill>
                  <a:schemeClr val="accent1"/>
                </a:solidFill>
              </a:rPr>
              <a:t> </a:t>
            </a:r>
            <a:endParaRPr lang="cs-CZ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cs-CZ" b="1" dirty="0" smtClean="0">
                <a:solidFill>
                  <a:schemeClr val="accent1"/>
                </a:solidFill>
              </a:rPr>
              <a:t>sign </a:t>
            </a:r>
            <a:r>
              <a:rPr lang="cs-CZ" b="1" dirty="0" err="1">
                <a:solidFill>
                  <a:schemeClr val="accent1"/>
                </a:solidFill>
              </a:rPr>
              <a:t>of</a:t>
            </a:r>
            <a:r>
              <a:rPr lang="cs-CZ" b="1" dirty="0">
                <a:solidFill>
                  <a:schemeClr val="accent1"/>
                </a:solidFill>
              </a:rPr>
              <a:t> </a:t>
            </a:r>
            <a:r>
              <a:rPr lang="cs-CZ" b="1" dirty="0" err="1">
                <a:solidFill>
                  <a:schemeClr val="accent1"/>
                </a:solidFill>
              </a:rPr>
              <a:t>the</a:t>
            </a:r>
            <a:r>
              <a:rPr lang="cs-CZ" b="1" dirty="0">
                <a:solidFill>
                  <a:schemeClr val="accent1"/>
                </a:solidFill>
              </a:rPr>
              <a:t> </a:t>
            </a:r>
            <a:r>
              <a:rPr lang="cs-CZ" b="1" dirty="0" err="1">
                <a:solidFill>
                  <a:schemeClr val="accent1"/>
                </a:solidFill>
              </a:rPr>
              <a:t>samana</a:t>
            </a:r>
            <a:r>
              <a:rPr lang="cs-CZ" b="1" dirty="0">
                <a:solidFill>
                  <a:schemeClr val="accent1"/>
                </a:solidFill>
              </a:rPr>
              <a:t> </a:t>
            </a:r>
            <a:endParaRPr lang="cs-CZ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cs-CZ" b="1" dirty="0" err="1" smtClean="0">
                <a:solidFill>
                  <a:schemeClr val="accent1"/>
                </a:solidFill>
              </a:rPr>
              <a:t>out</a:t>
            </a:r>
            <a:r>
              <a:rPr lang="cs-CZ" b="1" dirty="0" smtClean="0">
                <a:solidFill>
                  <a:schemeClr val="accent1"/>
                </a:solidFill>
              </a:rPr>
              <a:t> </a:t>
            </a:r>
            <a:r>
              <a:rPr lang="cs-CZ" b="1" dirty="0" err="1">
                <a:solidFill>
                  <a:schemeClr val="accent1"/>
                </a:solidFill>
              </a:rPr>
              <a:t>into</a:t>
            </a:r>
            <a:r>
              <a:rPr lang="cs-CZ" b="1" dirty="0">
                <a:solidFill>
                  <a:schemeClr val="accent1"/>
                </a:solidFill>
              </a:rPr>
              <a:t> </a:t>
            </a:r>
            <a:r>
              <a:rPr lang="cs-CZ" b="1" dirty="0" err="1">
                <a:solidFill>
                  <a:schemeClr val="accent1"/>
                </a:solidFill>
              </a:rPr>
              <a:t>the</a:t>
            </a:r>
            <a:r>
              <a:rPr lang="cs-CZ" b="1" dirty="0">
                <a:solidFill>
                  <a:schemeClr val="accent1"/>
                </a:solidFill>
              </a:rPr>
              <a:t> </a:t>
            </a:r>
            <a:r>
              <a:rPr lang="cs-CZ" b="1" dirty="0" err="1" smtClean="0">
                <a:solidFill>
                  <a:schemeClr val="accent1"/>
                </a:solidFill>
              </a:rPr>
              <a:t>world</a:t>
            </a:r>
            <a:endParaRPr lang="cs-CZ" b="1" dirty="0" smtClean="0">
              <a:solidFill>
                <a:schemeClr val="accent1"/>
              </a:solidFill>
            </a:endParaRPr>
          </a:p>
          <a:p>
            <a:r>
              <a:rPr lang="cs-CZ" b="1" dirty="0">
                <a:solidFill>
                  <a:schemeClr val="accent1"/>
                </a:solidFill>
              </a:rPr>
              <a:t>„</a:t>
            </a:r>
            <a:r>
              <a:rPr lang="cs-CZ" b="1" dirty="0" err="1">
                <a:solidFill>
                  <a:schemeClr val="accent1"/>
                </a:solidFill>
              </a:rPr>
              <a:t>walking</a:t>
            </a:r>
            <a:r>
              <a:rPr lang="cs-CZ" b="1" dirty="0">
                <a:solidFill>
                  <a:schemeClr val="accent1"/>
                </a:solidFill>
              </a:rPr>
              <a:t> </a:t>
            </a:r>
            <a:r>
              <a:rPr lang="cs-CZ" b="1" dirty="0" err="1">
                <a:solidFill>
                  <a:schemeClr val="accent1"/>
                </a:solidFill>
              </a:rPr>
              <a:t>of</a:t>
            </a:r>
            <a:r>
              <a:rPr lang="cs-CZ" b="1" dirty="0">
                <a:solidFill>
                  <a:schemeClr val="accent1"/>
                </a:solidFill>
              </a:rPr>
              <a:t> </a:t>
            </a:r>
            <a:r>
              <a:rPr lang="cs-CZ" b="1" dirty="0" err="1">
                <a:solidFill>
                  <a:schemeClr val="accent1"/>
                </a:solidFill>
              </a:rPr>
              <a:t>faith</a:t>
            </a:r>
            <a:r>
              <a:rPr lang="cs-CZ" b="1" dirty="0">
                <a:solidFill>
                  <a:schemeClr val="accent1"/>
                </a:solidFill>
              </a:rPr>
              <a:t>“</a:t>
            </a:r>
          </a:p>
          <a:p>
            <a:endParaRPr lang="cs-CZ" b="1" dirty="0">
              <a:solidFill>
                <a:schemeClr val="accent1"/>
              </a:solidFill>
            </a:endParaRPr>
          </a:p>
          <a:p>
            <a:endParaRPr lang="cs-CZ" dirty="0">
              <a:solidFill>
                <a:schemeClr val="accent1"/>
              </a:solidFill>
            </a:endParaRP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163" y="1556792"/>
            <a:ext cx="3857625" cy="470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2346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2008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dirty="0" err="1" smtClean="0"/>
              <a:t>Adžan</a:t>
            </a:r>
            <a:r>
              <a:rPr lang="cs-CZ" dirty="0" smtClean="0"/>
              <a:t> </a:t>
            </a:r>
            <a:r>
              <a:rPr lang="cs-CZ" dirty="0" err="1" smtClean="0"/>
              <a:t>Brahm</a:t>
            </a:r>
            <a:r>
              <a:rPr lang="cs-CZ" dirty="0" smtClean="0"/>
              <a:t> opat kláštera </a:t>
            </a:r>
          </a:p>
          <a:p>
            <a:r>
              <a:rPr lang="cs-CZ" dirty="0" err="1" smtClean="0"/>
              <a:t>Bodhinyana</a:t>
            </a:r>
            <a:r>
              <a:rPr lang="cs-CZ" dirty="0" smtClean="0"/>
              <a:t> v Austrálii </a:t>
            </a:r>
          </a:p>
          <a:p>
            <a:pPr marL="0" indent="0">
              <a:buNone/>
            </a:pPr>
            <a:r>
              <a:rPr lang="cs-CZ" dirty="0" smtClean="0"/>
              <a:t>22. 10. 2009 </a:t>
            </a:r>
            <a:r>
              <a:rPr lang="cs-CZ" dirty="0" err="1" smtClean="0"/>
              <a:t>Brahm</a:t>
            </a:r>
            <a:r>
              <a:rPr lang="cs-CZ" dirty="0" smtClean="0"/>
              <a:t> s </a:t>
            </a:r>
            <a:r>
              <a:rPr lang="cs-CZ" dirty="0" err="1" smtClean="0"/>
              <a:t>Bhante</a:t>
            </a:r>
            <a:r>
              <a:rPr lang="cs-CZ" dirty="0" smtClean="0"/>
              <a:t> </a:t>
            </a:r>
            <a:r>
              <a:rPr lang="cs-CZ" dirty="0" err="1"/>
              <a:t>Sujato</a:t>
            </a:r>
            <a:r>
              <a:rPr lang="cs-CZ" dirty="0"/>
              <a:t> </a:t>
            </a:r>
            <a:r>
              <a:rPr lang="cs-CZ" dirty="0" smtClean="0"/>
              <a:t>vysvětil čtyři </a:t>
            </a:r>
            <a:r>
              <a:rPr lang="cs-CZ" dirty="0" err="1" smtClean="0"/>
              <a:t>bhikkhunis</a:t>
            </a:r>
            <a:r>
              <a:rPr lang="cs-CZ" dirty="0" smtClean="0"/>
              <a:t> </a:t>
            </a:r>
            <a:r>
              <a:rPr lang="cs-CZ" dirty="0" err="1" smtClean="0"/>
              <a:t>Venerable</a:t>
            </a:r>
            <a:r>
              <a:rPr lang="cs-CZ" dirty="0" smtClean="0"/>
              <a:t> </a:t>
            </a:r>
            <a:r>
              <a:rPr lang="cs-CZ" dirty="0" err="1"/>
              <a:t>Ajahn</a:t>
            </a:r>
            <a:r>
              <a:rPr lang="cs-CZ" dirty="0"/>
              <a:t> </a:t>
            </a:r>
            <a:r>
              <a:rPr lang="cs-CZ" dirty="0" err="1" smtClean="0"/>
              <a:t>Vayama</a:t>
            </a:r>
            <a:r>
              <a:rPr lang="cs-CZ" dirty="0" smtClean="0"/>
              <a:t> </a:t>
            </a:r>
            <a:r>
              <a:rPr lang="cs-CZ" dirty="0" err="1" smtClean="0"/>
              <a:t>aVenerables</a:t>
            </a:r>
            <a:r>
              <a:rPr lang="cs-CZ" dirty="0" smtClean="0"/>
              <a:t> </a:t>
            </a:r>
            <a:r>
              <a:rPr lang="cs-CZ" dirty="0" err="1"/>
              <a:t>Nirodha</a:t>
            </a:r>
            <a:r>
              <a:rPr lang="cs-CZ" dirty="0"/>
              <a:t>, </a:t>
            </a:r>
            <a:r>
              <a:rPr lang="cs-CZ" dirty="0" err="1"/>
              <a:t>Seri</a:t>
            </a:r>
            <a:r>
              <a:rPr lang="cs-CZ" dirty="0"/>
              <a:t> and </a:t>
            </a:r>
            <a:r>
              <a:rPr lang="cs-CZ" dirty="0" err="1" smtClean="0"/>
              <a:t>Hasapanna</a:t>
            </a:r>
            <a:r>
              <a:rPr lang="cs-CZ" dirty="0" smtClean="0"/>
              <a:t>.</a:t>
            </a:r>
            <a:endParaRPr lang="cs-CZ" dirty="0"/>
          </a:p>
          <a:p>
            <a:r>
              <a:rPr lang="cs-CZ" dirty="0" smtClean="0"/>
              <a:t>Rada starších v Thajsku na svém zasedání 1. 11. rozhodla vyloučit </a:t>
            </a:r>
            <a:r>
              <a:rPr lang="cs-CZ" dirty="0" err="1" smtClean="0"/>
              <a:t>Adžana</a:t>
            </a:r>
            <a:r>
              <a:rPr lang="cs-CZ" dirty="0" smtClean="0"/>
              <a:t> </a:t>
            </a:r>
            <a:r>
              <a:rPr lang="cs-CZ" dirty="0" err="1" smtClean="0"/>
              <a:t>Brahmavamso</a:t>
            </a:r>
            <a:r>
              <a:rPr lang="cs-CZ" dirty="0" smtClean="0"/>
              <a:t> a klášter </a:t>
            </a:r>
            <a:r>
              <a:rPr lang="cs-CZ" dirty="0" err="1" smtClean="0"/>
              <a:t>Bodhinyana</a:t>
            </a:r>
            <a:r>
              <a:rPr lang="cs-CZ" dirty="0" smtClean="0"/>
              <a:t> ze skupiny </a:t>
            </a:r>
            <a:r>
              <a:rPr lang="cs-CZ" dirty="0" err="1" smtClean="0"/>
              <a:t>Wat</a:t>
            </a:r>
            <a:r>
              <a:rPr lang="cs-CZ" dirty="0" smtClean="0"/>
              <a:t> Pa Pong klášterů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32656"/>
            <a:ext cx="2300288" cy="209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64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 roce 2008 odešla více než polovina všech mnišek:</a:t>
            </a:r>
          </a:p>
          <a:p>
            <a:r>
              <a:rPr lang="cs-CZ" dirty="0" smtClean="0"/>
              <a:t>A) odložili roucho </a:t>
            </a:r>
            <a:endParaRPr lang="cs-CZ" dirty="0"/>
          </a:p>
          <a:p>
            <a:r>
              <a:rPr lang="cs-CZ" dirty="0" smtClean="0"/>
              <a:t>B) </a:t>
            </a:r>
            <a:r>
              <a:rPr lang="cs-CZ" dirty="0" smtClean="0"/>
              <a:t>přijaly </a:t>
            </a:r>
            <a:r>
              <a:rPr lang="cs-CZ" dirty="0" err="1"/>
              <a:t>b</a:t>
            </a:r>
            <a:r>
              <a:rPr lang="cs-CZ" dirty="0" err="1" smtClean="0"/>
              <a:t>hikkhuní</a:t>
            </a:r>
            <a:r>
              <a:rPr lang="cs-CZ" dirty="0" smtClean="0"/>
              <a:t> svěcení 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90202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8" t="-154" r="578" b="-92"/>
          <a:stretch/>
        </p:blipFill>
        <p:spPr bwMode="auto">
          <a:xfrm>
            <a:off x="2555776" y="18000"/>
            <a:ext cx="4585546" cy="684000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05478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literatura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BBC dokument:</a:t>
            </a:r>
          </a:p>
          <a:p>
            <a:r>
              <a:rPr lang="cs-CZ" dirty="0" err="1" smtClean="0"/>
              <a:t>How</a:t>
            </a:r>
            <a:r>
              <a:rPr lang="cs-CZ" dirty="0" smtClean="0"/>
              <a:t> Buddha </a:t>
            </a:r>
            <a:r>
              <a:rPr lang="cs-CZ" dirty="0" err="1" smtClean="0"/>
              <a:t>comes</a:t>
            </a:r>
            <a:r>
              <a:rPr lang="cs-CZ" dirty="0" smtClean="0"/>
              <a:t> to </a:t>
            </a:r>
            <a:r>
              <a:rPr lang="cs-CZ" dirty="0" err="1" smtClean="0"/>
              <a:t>Sussex</a:t>
            </a:r>
            <a:endParaRPr lang="cs-CZ" dirty="0" smtClean="0"/>
          </a:p>
          <a:p>
            <a:pPr marL="0" indent="0">
              <a:buNone/>
            </a:pPr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www.youtube.com/watch?v=H5-Fzob9MZc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751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Lesní mnišství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Dhutanga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praxe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kláštery </a:t>
            </a:r>
            <a:r>
              <a:rPr lang="cs-CZ" dirty="0"/>
              <a:t>na </a:t>
            </a:r>
            <a:r>
              <a:rPr lang="cs-CZ" dirty="0" smtClean="0"/>
              <a:t>SV Thajska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err="1" smtClean="0"/>
              <a:t>Phra</a:t>
            </a:r>
            <a:r>
              <a:rPr lang="cs-CZ" dirty="0" smtClean="0"/>
              <a:t> </a:t>
            </a:r>
            <a:r>
              <a:rPr lang="cs-CZ" b="1" dirty="0" err="1" smtClean="0"/>
              <a:t>Adžan</a:t>
            </a:r>
            <a:r>
              <a:rPr lang="cs-CZ" b="1" dirty="0" smtClean="0"/>
              <a:t> </a:t>
            </a:r>
            <a:r>
              <a:rPr lang="cs-CZ" b="1" dirty="0"/>
              <a:t>Mun </a:t>
            </a:r>
            <a:r>
              <a:rPr lang="cs-CZ" dirty="0" err="1"/>
              <a:t>Bhuridatta</a:t>
            </a:r>
            <a:r>
              <a:rPr lang="cs-CZ" dirty="0"/>
              <a:t> </a:t>
            </a:r>
            <a:r>
              <a:rPr lang="cs-CZ" dirty="0" err="1"/>
              <a:t>Théra</a:t>
            </a:r>
            <a:r>
              <a:rPr lang="cs-CZ" dirty="0"/>
              <a:t> (1870–1949</a:t>
            </a:r>
            <a:r>
              <a:rPr lang="cs-CZ" dirty="0" smtClean="0"/>
              <a:t>). </a:t>
            </a:r>
          </a:p>
          <a:p>
            <a:r>
              <a:rPr lang="cs-CZ" dirty="0" err="1" smtClean="0"/>
              <a:t>Thudanga</a:t>
            </a:r>
            <a:r>
              <a:rPr lang="cs-CZ" dirty="0" smtClean="0"/>
              <a:t> mnich</a:t>
            </a:r>
          </a:p>
          <a:p>
            <a:r>
              <a:rPr lang="cs-CZ" dirty="0"/>
              <a:t>p</a:t>
            </a:r>
            <a:r>
              <a:rPr lang="cs-CZ" dirty="0" smtClean="0"/>
              <a:t>utoval do Barmy</a:t>
            </a:r>
          </a:p>
          <a:p>
            <a:r>
              <a:rPr lang="cs-CZ" dirty="0" smtClean="0"/>
              <a:t>již </a:t>
            </a:r>
            <a:r>
              <a:rPr lang="cs-CZ" dirty="0"/>
              <a:t>za svého života prohlášen za </a:t>
            </a:r>
            <a:r>
              <a:rPr lang="cs-CZ" dirty="0" err="1" smtClean="0"/>
              <a:t>arahanta</a:t>
            </a:r>
            <a:endParaRPr lang="cs-CZ" dirty="0" smtClean="0"/>
          </a:p>
          <a:p>
            <a:r>
              <a:rPr lang="cs-CZ" dirty="0" smtClean="0"/>
              <a:t>přísný,</a:t>
            </a:r>
            <a:r>
              <a:rPr lang="cs-CZ" dirty="0"/>
              <a:t> </a:t>
            </a:r>
            <a:r>
              <a:rPr lang="cs-CZ" dirty="0" smtClean="0"/>
              <a:t>asketický život</a:t>
            </a:r>
          </a:p>
          <a:p>
            <a:r>
              <a:rPr lang="cs-CZ" dirty="0" smtClean="0"/>
              <a:t>prokazování </a:t>
            </a:r>
            <a:r>
              <a:rPr lang="cs-CZ" dirty="0" err="1"/>
              <a:t>supranormálních</a:t>
            </a:r>
            <a:r>
              <a:rPr lang="cs-CZ" dirty="0"/>
              <a:t> schopností. </a:t>
            </a:r>
            <a:endParaRPr lang="cs-CZ" dirty="0" smtClean="0"/>
          </a:p>
          <a:p>
            <a:r>
              <a:rPr lang="cs-CZ" dirty="0" smtClean="0"/>
              <a:t>žáci </a:t>
            </a:r>
            <a:r>
              <a:rPr lang="cs-CZ" dirty="0" err="1" smtClean="0"/>
              <a:t>Ajahn</a:t>
            </a:r>
            <a:r>
              <a:rPr lang="cs-CZ" dirty="0" smtClean="0"/>
              <a:t> </a:t>
            </a:r>
            <a:r>
              <a:rPr lang="cs-CZ" dirty="0" err="1" smtClean="0"/>
              <a:t>Lí</a:t>
            </a:r>
            <a:r>
              <a:rPr lang="cs-CZ" dirty="0" smtClean="0"/>
              <a:t>, </a:t>
            </a:r>
            <a:r>
              <a:rPr lang="cs-CZ" dirty="0" err="1" smtClean="0"/>
              <a:t>Adžan</a:t>
            </a:r>
            <a:r>
              <a:rPr lang="cs-CZ" dirty="0" smtClean="0"/>
              <a:t> </a:t>
            </a:r>
            <a:r>
              <a:rPr lang="cs-CZ" dirty="0" err="1" smtClean="0"/>
              <a:t>Čá</a:t>
            </a:r>
            <a:r>
              <a:rPr lang="cs-CZ" dirty="0" smtClean="0"/>
              <a:t> </a:t>
            </a:r>
            <a:r>
              <a:rPr lang="cs-CZ" dirty="0"/>
              <a:t>a </a:t>
            </a:r>
            <a:r>
              <a:rPr lang="cs-CZ" dirty="0" err="1" smtClean="0"/>
              <a:t>Adžan</a:t>
            </a:r>
            <a:r>
              <a:rPr lang="cs-CZ" dirty="0" smtClean="0"/>
              <a:t> </a:t>
            </a:r>
            <a:r>
              <a:rPr lang="cs-CZ" dirty="0" err="1" smtClean="0"/>
              <a:t>Maha</a:t>
            </a:r>
            <a:r>
              <a:rPr lang="cs-CZ" dirty="0" smtClean="0"/>
              <a:t> </a:t>
            </a:r>
            <a:r>
              <a:rPr lang="cs-CZ" dirty="0" err="1"/>
              <a:t>Boowa</a:t>
            </a:r>
            <a:r>
              <a:rPr lang="cs-CZ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1997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8" b="4188"/>
          <a:stretch>
            <a:fillRect/>
          </a:stretch>
        </p:blipFill>
        <p:spPr>
          <a:xfrm>
            <a:off x="-2023" y="692696"/>
            <a:ext cx="9082268" cy="54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99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13. </a:t>
            </a:r>
            <a:r>
              <a:rPr lang="cs-CZ" dirty="0" err="1" smtClean="0"/>
              <a:t>Dhudanga</a:t>
            </a:r>
            <a:r>
              <a:rPr lang="cs-CZ" dirty="0" smtClean="0"/>
              <a:t> praxe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1. nenosit příjemné oblečení</a:t>
            </a:r>
          </a:p>
          <a:p>
            <a:r>
              <a:rPr lang="cs-CZ" dirty="0" smtClean="0"/>
              <a:t>2. nosit pouze tři kusy oděvů</a:t>
            </a:r>
          </a:p>
          <a:p>
            <a:r>
              <a:rPr lang="cs-CZ" dirty="0" smtClean="0"/>
              <a:t>3. jíst pouze jídlo získané na </a:t>
            </a:r>
            <a:r>
              <a:rPr lang="cs-CZ" dirty="0" err="1" smtClean="0"/>
              <a:t>pindapádě</a:t>
            </a:r>
            <a:endParaRPr lang="cs-CZ" dirty="0" smtClean="0"/>
          </a:p>
          <a:p>
            <a:r>
              <a:rPr lang="cs-CZ" dirty="0" smtClean="0"/>
              <a:t>4. nevybírat si mezi domy, u kterých bude čekat na almužnu</a:t>
            </a:r>
          </a:p>
          <a:p>
            <a:r>
              <a:rPr lang="cs-CZ" dirty="0" smtClean="0"/>
              <a:t>5. jíst pouze jedno jídlo denně, žádné jídlo po poledni</a:t>
            </a:r>
          </a:p>
          <a:p>
            <a:r>
              <a:rPr lang="cs-CZ" dirty="0" smtClean="0"/>
              <a:t>6</a:t>
            </a:r>
            <a:r>
              <a:rPr lang="cs-CZ" dirty="0"/>
              <a:t>. všechno v jedné míse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7. nepřidávat si</a:t>
            </a:r>
          </a:p>
          <a:p>
            <a:r>
              <a:rPr lang="cs-CZ" dirty="0" smtClean="0"/>
              <a:t>8. nežít ve městě ani na vesnici, ideál lesa</a:t>
            </a:r>
          </a:p>
          <a:p>
            <a:r>
              <a:rPr lang="cs-CZ" dirty="0" smtClean="0"/>
              <a:t>9. žít pod stromy beze střechy</a:t>
            </a:r>
          </a:p>
          <a:p>
            <a:r>
              <a:rPr lang="cs-CZ" dirty="0" smtClean="0"/>
              <a:t>10. odmítat pobyt pod střechou</a:t>
            </a:r>
          </a:p>
          <a:p>
            <a:r>
              <a:rPr lang="cs-CZ" dirty="0" smtClean="0"/>
              <a:t>11. pobývat na pohřebištích</a:t>
            </a:r>
          </a:p>
          <a:p>
            <a:r>
              <a:rPr lang="cs-CZ" dirty="0" smtClean="0"/>
              <a:t>12. </a:t>
            </a:r>
            <a:r>
              <a:rPr lang="cs-CZ" dirty="0" err="1" smtClean="0"/>
              <a:t>nespát</a:t>
            </a:r>
            <a:r>
              <a:rPr lang="cs-CZ" dirty="0" smtClean="0"/>
              <a:t> na posteli</a:t>
            </a:r>
          </a:p>
          <a:p>
            <a:r>
              <a:rPr lang="cs-CZ" dirty="0" smtClean="0"/>
              <a:t>13. nikdy neulehnout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585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Lesní mnišství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</a:t>
            </a:r>
            <a:r>
              <a:rPr lang="cs-CZ" dirty="0" smtClean="0"/>
              <a:t>árůst počtu mnichů, kteří opustili oficiální </a:t>
            </a:r>
            <a:r>
              <a:rPr lang="cs-CZ" dirty="0"/>
              <a:t>mnišské </a:t>
            </a:r>
            <a:r>
              <a:rPr lang="cs-CZ" dirty="0" smtClean="0"/>
              <a:t>struktury a vyhledali jednoduché podmínky</a:t>
            </a:r>
          </a:p>
          <a:p>
            <a:r>
              <a:rPr lang="cs-CZ" dirty="0" smtClean="0"/>
              <a:t> meditační praxe</a:t>
            </a:r>
          </a:p>
          <a:p>
            <a:r>
              <a:rPr lang="cs-CZ" dirty="0"/>
              <a:t>p</a:t>
            </a:r>
            <a:r>
              <a:rPr lang="cs-CZ" dirty="0" smtClean="0"/>
              <a:t>řísná disciplína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668" y="2708920"/>
            <a:ext cx="4914000" cy="32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93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Okrová roucha lesních mnichů…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Různá roucha – různé tradice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46" b="9946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59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Lití písma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5024</TotalTime>
  <Words>1041</Words>
  <Application>Microsoft Office PowerPoint</Application>
  <PresentationFormat>Předvádění na obrazovce (4:3)</PresentationFormat>
  <Paragraphs>168</Paragraphs>
  <Slides>49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49</vt:i4>
      </vt:variant>
    </vt:vector>
  </HeadingPairs>
  <TitlesOfParts>
    <vt:vector size="50" baseType="lpstr">
      <vt:lpstr>Medián</vt:lpstr>
      <vt:lpstr>Anglická lesní sangha</vt:lpstr>
      <vt:lpstr>Proměny tradičního buddhismu</vt:lpstr>
      <vt:lpstr>Thajsko (Siam): původ tradice</vt:lpstr>
      <vt:lpstr>Intenzivní modernizace společnosti</vt:lpstr>
      <vt:lpstr>Lesní mnišství</vt:lpstr>
      <vt:lpstr>Prezentace aplikace PowerPoint</vt:lpstr>
      <vt:lpstr>13. Dhudanga praxe</vt:lpstr>
      <vt:lpstr>Lesní mnišství</vt:lpstr>
      <vt:lpstr>Různá roucha – různé tradice</vt:lpstr>
      <vt:lpstr>Adžan Čá a Adžan Sumedho</vt:lpstr>
      <vt:lpstr>Prezentace aplikace PowerPoint</vt:lpstr>
      <vt:lpstr>Adžan Sumedhó/Robert Jackman</vt:lpstr>
      <vt:lpstr>„Bob“ Jackman (dvacetiletý)</vt:lpstr>
      <vt:lpstr>„Bob“ Jackman (třicátník)</vt:lpstr>
      <vt:lpstr>Žákem Adžana Čá </vt:lpstr>
      <vt:lpstr>Prezentace aplikace PowerPoint</vt:lpstr>
      <vt:lpstr>Prezentace aplikace PowerPoint</vt:lpstr>
      <vt:lpstr>Prezentace aplikace PowerPoint</vt:lpstr>
      <vt:lpstr>Prezentace aplikace PowerPoint</vt:lpstr>
      <vt:lpstr>Reflexe v textech</vt:lpstr>
      <vt:lpstr>Prezentace aplikace PowerPoint</vt:lpstr>
      <vt:lpstr>Opatem kláštera Wat Pah Nanachat</vt:lpstr>
      <vt:lpstr>Jak se tam dostat?</vt:lpstr>
      <vt:lpstr>Wat Pah Nanachat: donátoři</vt:lpstr>
      <vt:lpstr>Ve Velké Británii</vt:lpstr>
      <vt:lpstr>Prezentace aplikace PowerPoint</vt:lpstr>
      <vt:lpstr>Adžan Sumedhó s žáky v Amaravati.</vt:lpstr>
      <vt:lpstr>Chithurst house/ Chitaviveka</vt:lpstr>
      <vt:lpstr>Dána</vt:lpstr>
      <vt:lpstr>Tudong</vt:lpstr>
      <vt:lpstr>Tudong</vt:lpstr>
      <vt:lpstr>Hartridge Buddhist Monastery</vt:lpstr>
      <vt:lpstr>Amaravati Buddhist Monastery</vt:lpstr>
      <vt:lpstr>Meditační praxe a púja</vt:lpstr>
      <vt:lpstr>Meditační chodníček pro čankamanu</vt:lpstr>
      <vt:lpstr>Další kláštery</vt:lpstr>
      <vt:lpstr>Santačitarana v Římě v Itálii – slavnost Kathina</vt:lpstr>
      <vt:lpstr>„Mnišky“/ „nuns“ v Chithurstu </vt:lpstr>
      <vt:lpstr>Méčí v Thajsku</vt:lpstr>
      <vt:lpstr>Mnišky</vt:lpstr>
      <vt:lpstr>Adžan Čandasiri</vt:lpstr>
      <vt:lpstr>Adžan Bodhipala</vt:lpstr>
      <vt:lpstr>Adžan Metta</vt:lpstr>
      <vt:lpstr>Ajja Anandabodhi</vt:lpstr>
      <vt:lpstr>tudong</vt:lpstr>
      <vt:lpstr>2008</vt:lpstr>
      <vt:lpstr>Prezentace aplikace PowerPoint</vt:lpstr>
      <vt:lpstr>Prezentace aplikace PowerPoint</vt:lpstr>
      <vt:lpstr>Další literatura</vt:lpstr>
    </vt:vector>
  </TitlesOfParts>
  <Company>Okresní soud ve Žďáru nad Sázavou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Západní sangha</dc:title>
  <dc:creator>jpitrun</dc:creator>
  <cp:lastModifiedBy>jpitrun</cp:lastModifiedBy>
  <cp:revision>102</cp:revision>
  <dcterms:created xsi:type="dcterms:W3CDTF">2014-07-21T10:07:12Z</dcterms:created>
  <dcterms:modified xsi:type="dcterms:W3CDTF">2014-10-21T07:22:00Z</dcterms:modified>
</cp:coreProperties>
</file>