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  <p:sldId id="262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B92C85-5605-441A-8305-344BA843FAB5}" type="datetimeFigureOut">
              <a:rPr lang="cs-CZ" smtClean="0"/>
              <a:pPr/>
              <a:t>2.12.2014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4D7347-0AD4-4A51-B55D-45FD4EFCCFE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31155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F9710-B1CF-476C-87E7-A35CEA5ED2F6}" type="datetime1">
              <a:rPr lang="cs-CZ" smtClean="0"/>
              <a:pPr/>
              <a:t>2.12.2014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F4ABF-7200-47D8-B3D5-406B237BEE62}" type="datetime1">
              <a:rPr lang="cs-CZ" smtClean="0"/>
              <a:pPr/>
              <a:t>2.12.2014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1AFB7-4B12-4CBD-9735-85EF45634E06}" type="datetime1">
              <a:rPr lang="cs-CZ" smtClean="0"/>
              <a:pPr/>
              <a:t>2.12.2014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4ACB9-296B-42E4-8874-F8C06484477A}" type="datetime1">
              <a:rPr lang="cs-CZ" smtClean="0"/>
              <a:pPr/>
              <a:t>2.12.2014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9E8D-E0FF-467F-A333-08511C290E6D}" type="datetime1">
              <a:rPr lang="cs-CZ" smtClean="0"/>
              <a:pPr/>
              <a:t>2.12.2014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23CB0-BA40-4217-A96B-B5B8DE12A691}" type="datetime1">
              <a:rPr lang="cs-CZ" smtClean="0"/>
              <a:pPr/>
              <a:t>2.12.2014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6DA4D-FF5D-405C-A16E-48133D07DBBF}" type="datetime1">
              <a:rPr lang="cs-CZ" smtClean="0"/>
              <a:pPr/>
              <a:t>2.12.2014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F4446-2711-44C1-8D35-DA51C7E8E1C4}" type="datetime1">
              <a:rPr lang="cs-CZ" smtClean="0"/>
              <a:pPr/>
              <a:t>2.12.2014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59FAE-24BC-477E-B966-0C2CC94E9404}" type="datetime1">
              <a:rPr lang="cs-CZ" smtClean="0"/>
              <a:pPr/>
              <a:t>2.12.2014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13F48-110A-417C-9C1F-03BC96AA69C4}" type="datetime1">
              <a:rPr lang="cs-CZ" smtClean="0"/>
              <a:pPr/>
              <a:t>2.12.2014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EFC4A-241A-47B8-AF11-702F9617C1AF}" type="datetime1">
              <a:rPr lang="cs-CZ" smtClean="0"/>
              <a:pPr/>
              <a:t>2.12.2014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1A91B-D04A-4DA1-8B69-CBA5E5A933EE}" type="datetime1">
              <a:rPr lang="cs-CZ" smtClean="0"/>
              <a:pPr/>
              <a:t>2.12.2014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cvc.cervantes.es/literatura/quijote_antologia/indice.ht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La </a:t>
            </a:r>
            <a:r>
              <a:rPr lang="cs-CZ" dirty="0" err="1" smtClean="0"/>
              <a:t>génesis</a:t>
            </a:r>
            <a:r>
              <a:rPr lang="cs-CZ" dirty="0" smtClean="0"/>
              <a:t> </a:t>
            </a:r>
            <a:r>
              <a:rPr lang="cs-CZ" dirty="0" err="1" smtClean="0"/>
              <a:t>del</a:t>
            </a:r>
            <a:r>
              <a:rPr lang="cs-CZ" dirty="0" smtClean="0"/>
              <a:t> Quijote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Jana Pazderová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b="1" dirty="0" smtClean="0"/>
              <a:t>Ramón Menéndez Pidal, Un aspecto de la elaboración del Quijote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smtClean="0"/>
              <a:t>fuentes de la inspiración de Cervantes</a:t>
            </a:r>
          </a:p>
          <a:p>
            <a:pPr lvl="1"/>
            <a:r>
              <a:rPr lang="es-ES" smtClean="0"/>
              <a:t>Sus contemporáneos </a:t>
            </a:r>
            <a:r>
              <a:rPr lang="es-ES" smtClean="0"/>
              <a:t>(Ariosto</a:t>
            </a:r>
            <a:r>
              <a:rPr lang="es-ES" smtClean="0"/>
              <a:t>, </a:t>
            </a:r>
            <a:r>
              <a:rPr lang="es-ES" smtClean="0"/>
              <a:t>Boiardo</a:t>
            </a:r>
            <a:r>
              <a:rPr lang="es-ES" smtClean="0"/>
              <a:t>, </a:t>
            </a:r>
            <a:r>
              <a:rPr lang="es-ES" smtClean="0"/>
              <a:t>Tasso)</a:t>
            </a:r>
            <a:r>
              <a:rPr lang="es-ES" smtClean="0"/>
              <a:t> </a:t>
            </a:r>
            <a:endParaRPr lang="es-ES" smtClean="0"/>
          </a:p>
          <a:p>
            <a:pPr lvl="1"/>
            <a:r>
              <a:rPr lang="es-ES" i="1" smtClean="0"/>
              <a:t>Entremés de los </a:t>
            </a:r>
            <a:r>
              <a:rPr lang="es-ES" i="1" smtClean="0"/>
              <a:t>Romances</a:t>
            </a:r>
            <a:r>
              <a:rPr lang="es-ES" i="1" smtClean="0"/>
              <a:t> – el argumento </a:t>
            </a:r>
            <a:endParaRPr lang="es-ES" i="1" smtClean="0"/>
          </a:p>
          <a:p>
            <a:pPr lvl="1"/>
            <a:r>
              <a:rPr lang="es-ES" i="1" smtClean="0"/>
              <a:t>Romancero</a:t>
            </a:r>
            <a:r>
              <a:rPr lang="es-ES" i="1" smtClean="0"/>
              <a:t> – </a:t>
            </a:r>
            <a:r>
              <a:rPr lang="es-ES" i="1" smtClean="0"/>
              <a:t>episodios</a:t>
            </a:r>
            <a:r>
              <a:rPr lang="es-ES" i="1" smtClean="0"/>
              <a:t>, frases </a:t>
            </a:r>
            <a:endParaRPr lang="es-ES" i="1" smtClean="0"/>
          </a:p>
          <a:p>
            <a:pPr lvl="1"/>
            <a:r>
              <a:rPr lang="es-ES" smtClean="0"/>
              <a:t>Franco Sacchetti </a:t>
            </a:r>
            <a:r>
              <a:rPr lang="es-ES" i="1" smtClean="0"/>
              <a:t>– Agnolo di Ser </a:t>
            </a:r>
            <a:r>
              <a:rPr lang="es-ES" i="1" smtClean="0"/>
              <a:t>Gherardo</a:t>
            </a:r>
            <a:r>
              <a:rPr lang="es-ES" i="1" smtClean="0"/>
              <a:t> – el personaje </a:t>
            </a:r>
            <a:r>
              <a:rPr lang="es-ES" i="1" smtClean="0"/>
              <a:t>cómico</a:t>
            </a:r>
            <a:endParaRPr lang="es-ES" i="1" smtClean="0"/>
          </a:p>
          <a:p>
            <a:pPr lvl="1">
              <a:buNone/>
            </a:pPr>
            <a:r>
              <a:rPr lang="es-ES" i="1" smtClean="0"/>
              <a:t>------------------------------------------------------------------</a:t>
            </a:r>
            <a:endParaRPr lang="es-ES" i="1" smtClean="0"/>
          </a:p>
          <a:p>
            <a:pPr lvl="1"/>
            <a:r>
              <a:rPr lang="es-ES" i="1" smtClean="0"/>
              <a:t>Ayax</a:t>
            </a:r>
            <a:r>
              <a:rPr lang="es-ES" i="1" smtClean="0"/>
              <a:t>, </a:t>
            </a:r>
            <a:r>
              <a:rPr lang="es-ES" smtClean="0"/>
              <a:t>Alonso Fernández de </a:t>
            </a:r>
            <a:r>
              <a:rPr lang="es-ES" smtClean="0"/>
              <a:t>Avellaneda</a:t>
            </a:r>
            <a:endParaRPr lang="es-ES" smtClean="0"/>
          </a:p>
          <a:p>
            <a:pPr lvl="1"/>
            <a:r>
              <a:rPr lang="es-ES" smtClean="0"/>
              <a:t>la intención de </a:t>
            </a:r>
            <a:r>
              <a:rPr lang="es-ES" smtClean="0"/>
              <a:t>C</a:t>
            </a:r>
            <a:r>
              <a:rPr lang="es-ES" smtClean="0"/>
              <a:t>ervantes no era matar el ideal </a:t>
            </a:r>
            <a:r>
              <a:rPr lang="es-ES" smtClean="0"/>
              <a:t>caballeresco</a:t>
            </a:r>
            <a:r>
              <a:rPr lang="es-ES" smtClean="0"/>
              <a:t>, sino </a:t>
            </a:r>
            <a:r>
              <a:rPr lang="es-ES" smtClean="0"/>
              <a:t>elevarlo</a:t>
            </a:r>
            <a:endParaRPr lang="es-E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es-ES_tradnl" b="1" dirty="0" smtClean="0"/>
              <a:t>José Manuel Morán,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es-ES" b="1" dirty="0"/>
              <a:t>El </a:t>
            </a:r>
            <a:r>
              <a:rPr lang="es-ES" b="1" i="1" dirty="0"/>
              <a:t>Quijote</a:t>
            </a:r>
            <a:r>
              <a:rPr lang="es-ES" b="1" dirty="0"/>
              <a:t> en ciernes y las fases de elaboración textual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5385"/>
            <a:ext cx="8229600" cy="4525963"/>
          </a:xfrm>
        </p:spPr>
        <p:txBody>
          <a:bodyPr/>
          <a:lstStyle/>
          <a:p>
            <a:r>
              <a:rPr lang="es-ES" smtClean="0"/>
              <a:t>Descuidos</a:t>
            </a:r>
            <a:r>
              <a:rPr lang="es-ES" smtClean="0"/>
              <a:t> son </a:t>
            </a:r>
            <a:r>
              <a:rPr lang="es-ES" smtClean="0"/>
              <a:t>a</a:t>
            </a:r>
            <a:r>
              <a:rPr lang="es-ES" smtClean="0"/>
              <a:t>ctualmente poco </a:t>
            </a:r>
            <a:r>
              <a:rPr lang="es-ES" smtClean="0"/>
              <a:t>estudiados</a:t>
            </a:r>
            <a:endParaRPr lang="es-ES" smtClean="0"/>
          </a:p>
          <a:p>
            <a:r>
              <a:rPr lang="es-ES" smtClean="0"/>
              <a:t>Esconden fenómenos que podrían ser indicaciones sobre la técnica narrativa de Cervantes </a:t>
            </a:r>
            <a:endParaRPr lang="es-ES" smtClean="0"/>
          </a:p>
          <a:p>
            <a:r>
              <a:rPr lang="es-ES" smtClean="0"/>
              <a:t>Se explican como consecuencia de una redacción rápida de la obra  </a:t>
            </a:r>
            <a:endParaRPr lang="es-ES" smtClean="0"/>
          </a:p>
          <a:p>
            <a:pPr>
              <a:buNone/>
            </a:pPr>
            <a:r>
              <a:rPr lang="es-ES" smtClean="0"/>
              <a:t>                              - la </a:t>
            </a:r>
            <a:r>
              <a:rPr lang="es-ES" smtClean="0"/>
              <a:t>“</a:t>
            </a:r>
            <a:r>
              <a:rPr lang="es-ES" smtClean="0"/>
              <a:t>genial </a:t>
            </a:r>
            <a:r>
              <a:rPr lang="es-ES" smtClean="0"/>
              <a:t>precipitación“</a:t>
            </a:r>
            <a:endParaRPr lang="es-ES" smtClean="0"/>
          </a:p>
          <a:p>
            <a:endParaRPr lang="es-E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z="1400" smtClean="0">
                <a:solidFill>
                  <a:schemeClr val="tx1"/>
                </a:solidFill>
              </a:rPr>
              <a:t>J. M. Morán, Descuidos y la crítica</a:t>
            </a:r>
            <a:endParaRPr lang="cs-CZ" sz="14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Tipos</a:t>
            </a:r>
            <a:r>
              <a:rPr lang="cs-CZ" dirty="0" smtClean="0"/>
              <a:t> de </a:t>
            </a:r>
            <a:r>
              <a:rPr lang="cs-CZ" dirty="0" err="1" smtClean="0"/>
              <a:t>descuidos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Discursivos</a:t>
            </a:r>
            <a:r>
              <a:rPr lang="cs-CZ" dirty="0" smtClean="0"/>
              <a:t> -</a:t>
            </a:r>
            <a:r>
              <a:rPr lang="es-AR" dirty="0" smtClean="0"/>
              <a:t> uso erróneo de palabras </a:t>
            </a:r>
          </a:p>
          <a:p>
            <a:r>
              <a:rPr lang="es-AR" dirty="0" smtClean="0"/>
              <a:t>En el nivel del relato</a:t>
            </a:r>
            <a:r>
              <a:rPr lang="cs-CZ" dirty="0" smtClean="0"/>
              <a:t> -</a:t>
            </a:r>
            <a:r>
              <a:rPr lang="es-AR" dirty="0" smtClean="0"/>
              <a:t> personaje entra en contradicción consigo mismo</a:t>
            </a:r>
          </a:p>
          <a:p>
            <a:r>
              <a:rPr lang="es-AR" dirty="0" smtClean="0"/>
              <a:t>En el nivel de la historia</a:t>
            </a:r>
            <a:r>
              <a:rPr lang="cs-CZ" dirty="0" smtClean="0"/>
              <a:t> -</a:t>
            </a:r>
            <a:r>
              <a:rPr lang="es-AR" dirty="0" smtClean="0"/>
              <a:t> personaje no se comporta según se esperaría de él</a:t>
            </a:r>
          </a:p>
          <a:p>
            <a:r>
              <a:rPr lang="es-AR" dirty="0" smtClean="0"/>
              <a:t>De modulo narrativo</a:t>
            </a:r>
            <a:r>
              <a:rPr lang="cs-CZ" dirty="0" smtClean="0"/>
              <a:t> -</a:t>
            </a:r>
            <a:r>
              <a:rPr lang="es-AR" dirty="0" smtClean="0"/>
              <a:t> errores compositivos, análisis del proceso de la elaboración pueden identificar el </a:t>
            </a:r>
            <a:r>
              <a:rPr lang="cs-CZ" dirty="0" smtClean="0"/>
              <a:t>“</a:t>
            </a:r>
            <a:r>
              <a:rPr lang="es-AR" dirty="0" err="1" smtClean="0"/>
              <a:t>protoquijote</a:t>
            </a:r>
            <a:r>
              <a:rPr lang="es-AR" dirty="0" smtClean="0"/>
              <a:t>“</a:t>
            </a:r>
            <a:endParaRPr lang="es-AR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s-ES" sz="1400" smtClean="0">
                <a:solidFill>
                  <a:schemeClr val="tx1"/>
                </a:solidFill>
              </a:rPr>
              <a:t>J. M. Morán, Descuidos y la crítica</a:t>
            </a:r>
            <a:endParaRPr lang="cs-CZ" sz="14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Conclusiones</a:t>
            </a:r>
            <a:r>
              <a:rPr lang="cs-CZ" dirty="0" smtClean="0"/>
              <a:t> de </a:t>
            </a:r>
            <a:r>
              <a:rPr lang="cs-CZ" dirty="0" err="1" smtClean="0"/>
              <a:t>Morán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Los descuidos parecen errores sólo siendo considerados en el texto entero de la novela</a:t>
            </a:r>
          </a:p>
          <a:p>
            <a:pPr marL="2771775">
              <a:buNone/>
            </a:pPr>
            <a:r>
              <a:rPr lang="cs-CZ" dirty="0" smtClean="0"/>
              <a:t>    </a:t>
            </a:r>
          </a:p>
          <a:p>
            <a:pPr marL="2771775">
              <a:buNone/>
            </a:pPr>
            <a:r>
              <a:rPr lang="es-AR" dirty="0" smtClean="0"/>
              <a:t>Es posible que la obra fue</a:t>
            </a:r>
            <a:r>
              <a:rPr lang="cs-CZ" dirty="0" err="1" smtClean="0"/>
              <a:t>ra</a:t>
            </a:r>
            <a:r>
              <a:rPr lang="es-AR" dirty="0" smtClean="0"/>
              <a:t> </a:t>
            </a:r>
            <a:r>
              <a:rPr lang="es-AR" b="1" dirty="0" smtClean="0"/>
              <a:t>destinada para ser leída en público</a:t>
            </a:r>
          </a:p>
          <a:p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1907704" y="3356992"/>
            <a:ext cx="792088" cy="360040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7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s-ES" sz="1400" smtClean="0">
                <a:solidFill>
                  <a:schemeClr val="tx1"/>
                </a:solidFill>
              </a:rPr>
              <a:t>J. M. Morán, Descuidos y la crítica</a:t>
            </a:r>
            <a:endParaRPr lang="cs-CZ" sz="14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b="1" dirty="0" err="1" smtClean="0"/>
              <a:t>Georg</a:t>
            </a:r>
            <a:r>
              <a:rPr lang="es-ES_tradnl" b="1" dirty="0" smtClean="0"/>
              <a:t> </a:t>
            </a:r>
            <a:r>
              <a:rPr lang="es-ES_tradnl" b="1" dirty="0" err="1" smtClean="0"/>
              <a:t>Staff</a:t>
            </a:r>
            <a:r>
              <a:rPr lang="es-ES_tradnl" b="1" dirty="0" smtClean="0"/>
              <a:t>,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es-ES_tradnl" b="1" dirty="0" smtClean="0"/>
              <a:t>Sobre el plan primitivo del Quijote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¿Cuál fue el plan original de Cervantes?</a:t>
            </a:r>
          </a:p>
          <a:p>
            <a:pPr lvl="1"/>
            <a:r>
              <a:rPr lang="es-AR" dirty="0" smtClean="0"/>
              <a:t>novela   X  cuento</a:t>
            </a:r>
          </a:p>
          <a:p>
            <a:pPr lvl="1"/>
            <a:endParaRPr lang="es-AR" dirty="0" smtClean="0"/>
          </a:p>
          <a:p>
            <a:r>
              <a:rPr lang="es-AR" dirty="0" smtClean="0"/>
              <a:t>Hay una serie de frases interpoladas  </a:t>
            </a:r>
          </a:p>
          <a:p>
            <a:pPr lvl="1"/>
            <a:r>
              <a:rPr lang="es-AR" dirty="0" smtClean="0"/>
              <a:t>Añadidas cuando decidió de transformar el cuento en una novela</a:t>
            </a:r>
          </a:p>
          <a:p>
            <a:pPr lvl="1"/>
            <a:r>
              <a:rPr lang="es-AR" dirty="0" smtClean="0"/>
              <a:t>Otros motivos: la prisa durante la composición a el consiguiente despiste o falta de memoria</a:t>
            </a:r>
          </a:p>
          <a:p>
            <a:pPr marL="269875" lvl="1" indent="-261938">
              <a:buFont typeface="Arial" pitchFamily="34" charset="0"/>
              <a:buChar char="•"/>
            </a:pPr>
            <a:endParaRPr lang="es-AR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Conclusiones</a:t>
            </a:r>
            <a:r>
              <a:rPr lang="cs-CZ" dirty="0" smtClean="0"/>
              <a:t> de </a:t>
            </a:r>
            <a:r>
              <a:rPr lang="cs-CZ" dirty="0" err="1" smtClean="0"/>
              <a:t>Stagg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También las alusiones a obras-fuentes del Quijote e</a:t>
            </a:r>
            <a:r>
              <a:rPr lang="cs-CZ" dirty="0" smtClean="0"/>
              <a:t>n</a:t>
            </a:r>
            <a:r>
              <a:rPr lang="es-ES_tradnl" dirty="0" smtClean="0"/>
              <a:t> </a:t>
            </a:r>
            <a:r>
              <a:rPr lang="cs-CZ" dirty="0" smtClean="0"/>
              <a:t>el </a:t>
            </a:r>
            <a:r>
              <a:rPr lang="es-ES_tradnl" dirty="0" smtClean="0"/>
              <a:t>texto son interpolaciones para justificar la aparición del libro escrito por </a:t>
            </a:r>
            <a:r>
              <a:rPr lang="es-ES_tradnl" dirty="0" err="1" smtClean="0"/>
              <a:t>Cide</a:t>
            </a:r>
            <a:r>
              <a:rPr lang="es-ES_tradnl" dirty="0" smtClean="0"/>
              <a:t> </a:t>
            </a:r>
            <a:r>
              <a:rPr lang="es-ES_tradnl" dirty="0" err="1" smtClean="0"/>
              <a:t>Hamete</a:t>
            </a:r>
            <a:r>
              <a:rPr lang="es-ES_tradnl" dirty="0" smtClean="0"/>
              <a:t> </a:t>
            </a:r>
            <a:r>
              <a:rPr lang="es-ES_tradnl" dirty="0" err="1" smtClean="0"/>
              <a:t>Beneng</a:t>
            </a:r>
            <a:r>
              <a:rPr lang="cs-CZ" dirty="0" err="1" smtClean="0"/>
              <a:t>eli</a:t>
            </a:r>
            <a:endParaRPr lang="es-ES_tradnl" dirty="0" smtClean="0"/>
          </a:p>
          <a:p>
            <a:pPr marL="2771775">
              <a:buNone/>
            </a:pPr>
            <a:r>
              <a:rPr lang="es-ES_tradnl" dirty="0" smtClean="0"/>
              <a:t>    </a:t>
            </a:r>
          </a:p>
          <a:p>
            <a:pPr marL="2771775">
              <a:buNone/>
            </a:pPr>
            <a:r>
              <a:rPr lang="es-ES_tradnl" b="1" dirty="0" smtClean="0"/>
              <a:t>El cuento original constaba de los primeros ocho capítulos</a:t>
            </a:r>
            <a:r>
              <a:rPr lang="cs-CZ" b="1" dirty="0" smtClean="0"/>
              <a:t> </a:t>
            </a:r>
            <a:r>
              <a:rPr lang="cs-CZ" dirty="0" smtClean="0"/>
              <a:t>de la novela</a:t>
            </a:r>
            <a:endParaRPr lang="es-ES_tradnl" b="1" dirty="0" smtClean="0"/>
          </a:p>
          <a:p>
            <a:endParaRPr lang="es-ES_tradnl" dirty="0"/>
          </a:p>
        </p:txBody>
      </p:sp>
      <p:sp>
        <p:nvSpPr>
          <p:cNvPr id="4" name="Šipka doprava 3"/>
          <p:cNvSpPr/>
          <p:nvPr/>
        </p:nvSpPr>
        <p:spPr>
          <a:xfrm>
            <a:off x="1835696" y="4365104"/>
            <a:ext cx="792088" cy="360040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s-ES" sz="1400" smtClean="0">
                <a:solidFill>
                  <a:prstClr val="black"/>
                </a:solidFill>
              </a:rPr>
              <a:t>J. M. Morán, Descuidos y la crítica</a:t>
            </a:r>
            <a:endParaRPr lang="cs-CZ" sz="14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8650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Fuentes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>
            <a:normAutofit fontScale="77500" lnSpcReduction="20000"/>
          </a:bodyPr>
          <a:lstStyle/>
          <a:p>
            <a:r>
              <a:rPr lang="es-ES" dirty="0" smtClean="0"/>
              <a:t>    </a:t>
            </a:r>
            <a:r>
              <a:rPr lang="es-ES" dirty="0"/>
              <a:t>Ramón Menéndez Pidal, </a:t>
            </a:r>
            <a:r>
              <a:rPr lang="cs-CZ" dirty="0"/>
              <a:t>«</a:t>
            </a:r>
            <a:r>
              <a:rPr lang="cs-CZ" dirty="0" err="1"/>
              <a:t>Un</a:t>
            </a:r>
            <a:r>
              <a:rPr lang="cs-CZ" dirty="0"/>
              <a:t> </a:t>
            </a:r>
            <a:r>
              <a:rPr lang="cs-CZ" dirty="0" err="1"/>
              <a:t>aspecto</a:t>
            </a:r>
            <a:r>
              <a:rPr lang="cs-CZ" dirty="0"/>
              <a:t> de la </a:t>
            </a:r>
            <a:r>
              <a:rPr lang="cs-CZ" dirty="0" err="1"/>
              <a:t>elaboración</a:t>
            </a:r>
            <a:r>
              <a:rPr lang="cs-CZ" dirty="0"/>
              <a:t> </a:t>
            </a:r>
            <a:r>
              <a:rPr lang="cs-CZ" dirty="0" err="1"/>
              <a:t>del</a:t>
            </a:r>
            <a:r>
              <a:rPr lang="cs-CZ" dirty="0"/>
              <a:t> Quijote», en De Cervantes y </a:t>
            </a:r>
            <a:r>
              <a:rPr lang="cs-CZ" dirty="0" err="1"/>
              <a:t>Lope</a:t>
            </a:r>
            <a:r>
              <a:rPr lang="cs-CZ" dirty="0"/>
              <a:t> de Vega, Buenos Aires-Madrid: </a:t>
            </a:r>
            <a:r>
              <a:rPr lang="cs-CZ" dirty="0" err="1"/>
              <a:t>Espasa-Calpe</a:t>
            </a:r>
            <a:r>
              <a:rPr lang="cs-CZ" dirty="0"/>
              <a:t>, 1948, 4.ª </a:t>
            </a:r>
            <a:r>
              <a:rPr lang="cs-CZ" dirty="0" err="1"/>
              <a:t>ed</a:t>
            </a:r>
            <a:r>
              <a:rPr lang="cs-CZ" dirty="0"/>
              <a:t>.; </a:t>
            </a:r>
            <a:r>
              <a:rPr lang="cs-CZ" dirty="0" smtClean="0"/>
              <a:t>1964 (1920), pp. 9-60, </a:t>
            </a:r>
            <a:r>
              <a:rPr lang="cs-CZ" i="1" dirty="0" err="1" smtClean="0"/>
              <a:t>disponible</a:t>
            </a:r>
            <a:r>
              <a:rPr lang="cs-CZ" i="1" dirty="0" smtClean="0"/>
              <a:t> </a:t>
            </a:r>
            <a:r>
              <a:rPr lang="cs-CZ" i="1" dirty="0"/>
              <a:t>en </a:t>
            </a:r>
            <a:r>
              <a:rPr lang="cs-CZ" i="1" dirty="0" err="1"/>
              <a:t>línea</a:t>
            </a:r>
            <a:r>
              <a:rPr lang="cs-CZ" i="1" dirty="0"/>
              <a:t> </a:t>
            </a:r>
            <a:r>
              <a:rPr lang="cs-CZ" sz="2800" i="1" dirty="0">
                <a:hlinkClick r:id="rId2"/>
              </a:rPr>
              <a:t>http://cvc.cervantes.es/literatura/quijote_antologia/indice.htm</a:t>
            </a:r>
            <a:endParaRPr lang="es-ES" sz="2800" dirty="0"/>
          </a:p>
          <a:p>
            <a:r>
              <a:rPr lang="es-ES" dirty="0"/>
              <a:t>    Geoffrey </a:t>
            </a:r>
            <a:r>
              <a:rPr lang="es-ES" dirty="0" err="1"/>
              <a:t>Stagg</a:t>
            </a:r>
            <a:r>
              <a:rPr lang="es-ES" dirty="0"/>
              <a:t>, </a:t>
            </a:r>
            <a:r>
              <a:rPr lang="cs-CZ" dirty="0"/>
              <a:t>«</a:t>
            </a:r>
            <a:r>
              <a:rPr lang="cs-CZ" dirty="0" err="1"/>
              <a:t>Sobre</a:t>
            </a:r>
            <a:r>
              <a:rPr lang="cs-CZ" dirty="0"/>
              <a:t> el </a:t>
            </a:r>
            <a:r>
              <a:rPr lang="cs-CZ" dirty="0" err="1"/>
              <a:t>plan</a:t>
            </a:r>
            <a:r>
              <a:rPr lang="cs-CZ" dirty="0"/>
              <a:t> </a:t>
            </a:r>
            <a:r>
              <a:rPr lang="cs-CZ" dirty="0" err="1"/>
              <a:t>primitivo</a:t>
            </a:r>
            <a:r>
              <a:rPr lang="cs-CZ" dirty="0"/>
              <a:t> </a:t>
            </a:r>
            <a:r>
              <a:rPr lang="cs-CZ" dirty="0" err="1"/>
              <a:t>del</a:t>
            </a:r>
            <a:r>
              <a:rPr lang="cs-CZ" dirty="0"/>
              <a:t> Quijote», en Frank </a:t>
            </a:r>
            <a:r>
              <a:rPr lang="cs-CZ" dirty="0" err="1"/>
              <a:t>Pierce</a:t>
            </a:r>
            <a:r>
              <a:rPr lang="cs-CZ" dirty="0"/>
              <a:t> y Cyril A. Jones (</a:t>
            </a:r>
            <a:r>
              <a:rPr lang="cs-CZ" dirty="0" err="1"/>
              <a:t>eds</a:t>
            </a:r>
            <a:r>
              <a:rPr lang="cs-CZ" dirty="0"/>
              <a:t>.), </a:t>
            </a:r>
            <a:r>
              <a:rPr lang="cs-CZ" dirty="0" err="1"/>
              <a:t>Actas</a:t>
            </a:r>
            <a:r>
              <a:rPr lang="cs-CZ" dirty="0"/>
              <a:t> </a:t>
            </a:r>
            <a:r>
              <a:rPr lang="cs-CZ" dirty="0" err="1"/>
              <a:t>del</a:t>
            </a:r>
            <a:r>
              <a:rPr lang="cs-CZ" dirty="0"/>
              <a:t> </a:t>
            </a:r>
            <a:r>
              <a:rPr lang="cs-CZ" dirty="0" err="1"/>
              <a:t>primer</a:t>
            </a:r>
            <a:r>
              <a:rPr lang="cs-CZ" dirty="0"/>
              <a:t> </a:t>
            </a:r>
            <a:r>
              <a:rPr lang="cs-CZ" dirty="0" err="1"/>
              <a:t>congreso</a:t>
            </a:r>
            <a:r>
              <a:rPr lang="cs-CZ" dirty="0"/>
              <a:t> de la </a:t>
            </a:r>
            <a:r>
              <a:rPr lang="cs-CZ" dirty="0" err="1"/>
              <a:t>Asociación</a:t>
            </a:r>
            <a:r>
              <a:rPr lang="cs-CZ" dirty="0"/>
              <a:t> </a:t>
            </a:r>
            <a:r>
              <a:rPr lang="cs-CZ" dirty="0" err="1"/>
              <a:t>Internacional</a:t>
            </a:r>
            <a:r>
              <a:rPr lang="cs-CZ" dirty="0"/>
              <a:t> de </a:t>
            </a:r>
            <a:r>
              <a:rPr lang="cs-CZ" dirty="0" err="1"/>
              <a:t>Hispanistas</a:t>
            </a:r>
            <a:r>
              <a:rPr lang="cs-CZ" dirty="0"/>
              <a:t>, Oxford: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Dolphin</a:t>
            </a:r>
            <a:r>
              <a:rPr lang="cs-CZ" dirty="0"/>
              <a:t> </a:t>
            </a:r>
            <a:r>
              <a:rPr lang="cs-CZ" dirty="0" err="1"/>
              <a:t>Book</a:t>
            </a:r>
            <a:r>
              <a:rPr lang="cs-CZ" dirty="0"/>
              <a:t>, 1964, pp. </a:t>
            </a:r>
            <a:r>
              <a:rPr lang="cs-CZ" dirty="0" smtClean="0"/>
              <a:t>463-471, </a:t>
            </a:r>
            <a:r>
              <a:rPr lang="cs-CZ" i="1" dirty="0" err="1" smtClean="0"/>
              <a:t>disponible</a:t>
            </a:r>
            <a:r>
              <a:rPr lang="cs-CZ" i="1" dirty="0" smtClean="0"/>
              <a:t> </a:t>
            </a:r>
            <a:r>
              <a:rPr lang="cs-CZ" i="1" dirty="0"/>
              <a:t>en </a:t>
            </a:r>
            <a:r>
              <a:rPr lang="cs-CZ" i="1" dirty="0" err="1"/>
              <a:t>línea</a:t>
            </a:r>
            <a:r>
              <a:rPr lang="cs-CZ" i="1" dirty="0"/>
              <a:t> </a:t>
            </a:r>
            <a:r>
              <a:rPr lang="cs-CZ" sz="2800" i="1" dirty="0">
                <a:hlinkClick r:id="rId2"/>
              </a:rPr>
              <a:t>http://cvc.cervantes.es/literatura/quijote_antologia/indice.htm</a:t>
            </a:r>
            <a:endParaRPr lang="es-ES" sz="2800" dirty="0"/>
          </a:p>
          <a:p>
            <a:r>
              <a:rPr lang="es-ES" dirty="0"/>
              <a:t>    José Manuel Martín Morán, </a:t>
            </a:r>
            <a:r>
              <a:rPr lang="cs-CZ" dirty="0"/>
              <a:t>«</a:t>
            </a:r>
            <a:r>
              <a:rPr lang="cs-CZ" dirty="0" err="1"/>
              <a:t>Introducción</a:t>
            </a:r>
            <a:r>
              <a:rPr lang="cs-CZ" dirty="0"/>
              <a:t>» a El Quijote en </a:t>
            </a:r>
            <a:r>
              <a:rPr lang="cs-CZ" dirty="0" err="1"/>
              <a:t>ciernes</a:t>
            </a:r>
            <a:r>
              <a:rPr lang="cs-CZ" dirty="0"/>
              <a:t> y las </a:t>
            </a:r>
            <a:r>
              <a:rPr lang="cs-CZ" dirty="0" err="1"/>
              <a:t>fases</a:t>
            </a:r>
            <a:r>
              <a:rPr lang="cs-CZ" dirty="0"/>
              <a:t> de </a:t>
            </a:r>
            <a:r>
              <a:rPr lang="cs-CZ" dirty="0" err="1"/>
              <a:t>elaboración</a:t>
            </a:r>
            <a:r>
              <a:rPr lang="cs-CZ" dirty="0"/>
              <a:t> </a:t>
            </a:r>
            <a:r>
              <a:rPr lang="cs-CZ" dirty="0" err="1"/>
              <a:t>textual</a:t>
            </a:r>
            <a:r>
              <a:rPr lang="cs-CZ" dirty="0"/>
              <a:t>, Turín: </a:t>
            </a:r>
            <a:r>
              <a:rPr lang="cs-CZ" dirty="0" err="1"/>
              <a:t>Edizioni</a:t>
            </a:r>
            <a:r>
              <a:rPr lang="cs-CZ" dirty="0"/>
              <a:t> </a:t>
            </a:r>
            <a:r>
              <a:rPr lang="cs-CZ" dirty="0" err="1"/>
              <a:t>dell’Orso</a:t>
            </a:r>
            <a:r>
              <a:rPr lang="cs-CZ" dirty="0"/>
              <a:t>, 1990, pp. </a:t>
            </a:r>
            <a:r>
              <a:rPr lang="cs-CZ" dirty="0" smtClean="0"/>
              <a:t>7-21</a:t>
            </a:r>
            <a:r>
              <a:rPr lang="cs-CZ" i="1" dirty="0" smtClean="0"/>
              <a:t>, </a:t>
            </a:r>
            <a:r>
              <a:rPr lang="cs-CZ" i="1" dirty="0" err="1" smtClean="0"/>
              <a:t>disponible</a:t>
            </a:r>
            <a:r>
              <a:rPr lang="cs-CZ" i="1" dirty="0" smtClean="0"/>
              <a:t> en </a:t>
            </a:r>
            <a:r>
              <a:rPr lang="cs-CZ" i="1" dirty="0" err="1" smtClean="0"/>
              <a:t>línea</a:t>
            </a:r>
            <a:r>
              <a:rPr lang="cs-CZ" i="1" dirty="0"/>
              <a:t> </a:t>
            </a:r>
            <a:r>
              <a:rPr lang="cs-CZ" sz="2800" i="1" dirty="0" smtClean="0">
                <a:hlinkClick r:id="rId2"/>
              </a:rPr>
              <a:t>http</a:t>
            </a:r>
            <a:r>
              <a:rPr lang="cs-CZ" sz="2800" i="1" dirty="0">
                <a:hlinkClick r:id="rId2"/>
              </a:rPr>
              <a:t>://</a:t>
            </a:r>
            <a:r>
              <a:rPr lang="cs-CZ" sz="2800" i="1" dirty="0" smtClean="0">
                <a:hlinkClick r:id="rId2"/>
              </a:rPr>
              <a:t>cvc.cervantes.es/literatura/quijote_antologia/indice.htm</a:t>
            </a:r>
            <a:endParaRPr lang="cs-CZ" sz="2800" i="1" dirty="0" smtClean="0"/>
          </a:p>
          <a:p>
            <a:endParaRPr lang="cs-CZ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Gracias</a:t>
            </a:r>
            <a:r>
              <a:rPr lang="cs-CZ" dirty="0" smtClean="0"/>
              <a:t> </a:t>
            </a:r>
            <a:r>
              <a:rPr lang="cs-CZ" dirty="0" err="1" smtClean="0"/>
              <a:t>por</a:t>
            </a:r>
            <a:r>
              <a:rPr lang="cs-CZ" dirty="0" smtClean="0"/>
              <a:t> </a:t>
            </a:r>
            <a:r>
              <a:rPr lang="cs-CZ" dirty="0" err="1" smtClean="0"/>
              <a:t>su</a:t>
            </a:r>
            <a:r>
              <a:rPr lang="cs-CZ" dirty="0" smtClean="0"/>
              <a:t> </a:t>
            </a:r>
            <a:r>
              <a:rPr lang="cs-CZ" dirty="0" err="1" smtClean="0"/>
              <a:t>atención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AR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453</Words>
  <Application>Microsoft Office PowerPoint</Application>
  <PresentationFormat>Předvádění na obrazovce (4:3)</PresentationFormat>
  <Paragraphs>53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La génesis del Quijote</vt:lpstr>
      <vt:lpstr>Ramón Menéndez Pidal, Un aspecto de la elaboración del Quijote</vt:lpstr>
      <vt:lpstr>José Manuel Morán,  El Quijote en ciernes y las fases de elaboración textual</vt:lpstr>
      <vt:lpstr>Tipos de descuidos</vt:lpstr>
      <vt:lpstr>Conclusiones de Morán</vt:lpstr>
      <vt:lpstr>Georg Staff,  Sobre el plan primitivo del Quijote</vt:lpstr>
      <vt:lpstr>Conclusiones de Stagg</vt:lpstr>
      <vt:lpstr>Fuentes</vt:lpstr>
      <vt:lpstr>Gracias por su atención.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génesis del Quijote</dc:title>
  <dc:creator>Jana</dc:creator>
  <cp:lastModifiedBy>Jana Pazderová</cp:lastModifiedBy>
  <cp:revision>30</cp:revision>
  <dcterms:created xsi:type="dcterms:W3CDTF">2014-10-23T17:03:31Z</dcterms:created>
  <dcterms:modified xsi:type="dcterms:W3CDTF">2014-12-02T18:50:40Z</dcterms:modified>
</cp:coreProperties>
</file>