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5" r:id="rId5"/>
    <p:sldId id="269" r:id="rId6"/>
    <p:sldId id="268" r:id="rId7"/>
    <p:sldId id="259" r:id="rId8"/>
    <p:sldId id="262" r:id="rId9"/>
    <p:sldId id="267" r:id="rId10"/>
    <p:sldId id="257" r:id="rId11"/>
  </p:sldIdLst>
  <p:sldSz cx="9144000" cy="6858000" type="screen4x3"/>
  <p:notesSz cx="6735763" cy="98694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447B9EE-AD37-41EE-95C2-56409262A102}" type="datetimeFigureOut">
              <a:rPr lang="cs-CZ" smtClean="0"/>
              <a:pPr/>
              <a:t>12.11.2014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93C460-2FD0-40BF-BF05-C123782EED3F}"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7B9EE-AD37-41EE-95C2-56409262A102}" type="datetimeFigureOut">
              <a:rPr lang="cs-CZ" smtClean="0"/>
              <a:pPr/>
              <a:t>12.11.2014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3C460-2FD0-40BF-BF05-C123782EED3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2204864"/>
            <a:ext cx="8136904" cy="2376264"/>
          </a:xfrm>
          <a:noFill/>
        </p:spPr>
        <p:txBody>
          <a:bodyPr>
            <a:noAutofit/>
          </a:bodyPr>
          <a:lstStyle/>
          <a:p>
            <a:pPr algn="l"/>
            <a:r>
              <a:rPr lang="es-ES" sz="4800" b="1" cap="small" dirty="0" smtClean="0">
                <a:solidFill>
                  <a:schemeClr val="bg1"/>
                </a:solidFill>
                <a:latin typeface="Imprint MT Shadow" pitchFamily="82" charset="0"/>
              </a:rPr>
              <a:t>Tirant lo </a:t>
            </a:r>
            <a:r>
              <a:rPr lang="cs-CZ" sz="4800" b="1" cap="small" dirty="0" smtClean="0">
                <a:solidFill>
                  <a:schemeClr val="bg1"/>
                </a:solidFill>
                <a:latin typeface="Imprint MT Shadow" pitchFamily="82" charset="0"/>
              </a:rPr>
              <a:t>B</a:t>
            </a:r>
            <a:r>
              <a:rPr lang="es-ES" sz="4800" b="1" cap="small" dirty="0" smtClean="0">
                <a:solidFill>
                  <a:schemeClr val="bg1"/>
                </a:solidFill>
                <a:latin typeface="Imprint MT Shadow" pitchFamily="82" charset="0"/>
              </a:rPr>
              <a:t>lanc</a:t>
            </a:r>
            <a:r>
              <a:rPr lang="cs-CZ" sz="4800" b="1" cap="small" dirty="0" smtClean="0">
                <a:solidFill>
                  <a:schemeClr val="bg1"/>
                </a:solidFill>
                <a:latin typeface="Imprint MT Shadow" pitchFamily="82" charset="0"/>
              </a:rPr>
              <a:t> </a:t>
            </a:r>
            <a:r>
              <a:rPr lang="es-ES" sz="4800" b="1" cap="small" dirty="0" smtClean="0">
                <a:solidFill>
                  <a:schemeClr val="bg1"/>
                </a:solidFill>
                <a:latin typeface="Imprint MT Shadow" pitchFamily="82" charset="0"/>
              </a:rPr>
              <a:t>y su influencia </a:t>
            </a:r>
            <a:r>
              <a:rPr lang="cs-CZ" sz="4800" b="1" cap="small" dirty="0" smtClean="0">
                <a:solidFill>
                  <a:schemeClr val="bg1"/>
                </a:solidFill>
                <a:latin typeface="Imprint MT Shadow" pitchFamily="82" charset="0"/>
              </a:rPr>
              <a:t> </a:t>
            </a:r>
            <a:r>
              <a:rPr lang="es-ES" sz="4800" b="1" cap="small" dirty="0" smtClean="0">
                <a:solidFill>
                  <a:schemeClr val="bg1"/>
                </a:solidFill>
                <a:latin typeface="Imprint MT Shadow" pitchFamily="82" charset="0"/>
              </a:rPr>
              <a:t>en el Quijote</a:t>
            </a:r>
            <a:endParaRPr lang="es-ES" sz="4800" b="1" cap="small" dirty="0">
              <a:solidFill>
                <a:schemeClr val="bg1"/>
              </a:solidFill>
              <a:latin typeface="Imprint MT Shadow" pitchFamily="82" charset="0"/>
            </a:endParaRPr>
          </a:p>
        </p:txBody>
      </p:sp>
      <p:sp>
        <p:nvSpPr>
          <p:cNvPr id="3" name="Podnadpis 2"/>
          <p:cNvSpPr>
            <a:spLocks noGrp="1"/>
          </p:cNvSpPr>
          <p:nvPr>
            <p:ph type="subTitle" idx="1"/>
          </p:nvPr>
        </p:nvSpPr>
        <p:spPr>
          <a:xfrm>
            <a:off x="0" y="6093296"/>
            <a:ext cx="2195736" cy="764704"/>
          </a:xfrm>
        </p:spPr>
        <p:txBody>
          <a:bodyPr>
            <a:normAutofit/>
          </a:bodyPr>
          <a:lstStyle/>
          <a:p>
            <a:r>
              <a:rPr lang="cs-CZ" sz="1600" b="1" dirty="0" smtClean="0">
                <a:solidFill>
                  <a:srgbClr val="FFC000"/>
                </a:solidFill>
              </a:rPr>
              <a:t>Jiří Pešek </a:t>
            </a:r>
          </a:p>
          <a:p>
            <a:r>
              <a:rPr lang="cs-CZ" sz="1600" dirty="0" smtClean="0">
                <a:solidFill>
                  <a:srgbClr val="FFC000"/>
                </a:solidFill>
              </a:rPr>
              <a:t>(333208, FF MU)</a:t>
            </a:r>
            <a:endParaRPr lang="cs-CZ" sz="1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196752"/>
            <a:ext cx="7772400" cy="1470025"/>
          </a:xfrm>
        </p:spPr>
        <p:txBody>
          <a:bodyPr/>
          <a:lstStyle/>
          <a:p>
            <a:r>
              <a:rPr lang="es-ES" b="1" dirty="0" smtClean="0">
                <a:latin typeface="Imprint MT Shadow" pitchFamily="82" charset="0"/>
              </a:rPr>
              <a:t>¡</a:t>
            </a:r>
            <a:r>
              <a:rPr lang="cs-CZ" b="1" dirty="0" smtClean="0">
                <a:latin typeface="Imprint MT Shadow" pitchFamily="82" charset="0"/>
              </a:rPr>
              <a:t>GRACIAS POR VUESTRA ATENCIÓN!</a:t>
            </a:r>
            <a:endParaRPr lang="cs-CZ" b="1" dirty="0">
              <a:latin typeface="Imprint MT Shadow" pitchFamily="82" charset="0"/>
            </a:endParaRPr>
          </a:p>
        </p:txBody>
      </p:sp>
      <p:sp>
        <p:nvSpPr>
          <p:cNvPr id="3" name="Podnadpis 2"/>
          <p:cNvSpPr>
            <a:spLocks noGrp="1"/>
          </p:cNvSpPr>
          <p:nvPr>
            <p:ph type="subTitle" idx="1"/>
          </p:nvPr>
        </p:nvSpPr>
        <p:spPr>
          <a:xfrm>
            <a:off x="611560" y="2924944"/>
            <a:ext cx="8064896" cy="3699792"/>
          </a:xfrm>
        </p:spPr>
        <p:txBody>
          <a:bodyPr>
            <a:noAutofit/>
          </a:bodyPr>
          <a:lstStyle/>
          <a:p>
            <a:pPr algn="just"/>
            <a:r>
              <a:rPr lang="es-ES" sz="1200" b="1" u="sng" dirty="0" smtClean="0">
                <a:solidFill>
                  <a:schemeClr val="tx1"/>
                </a:solidFill>
              </a:rPr>
              <a:t>Fuentes:</a:t>
            </a:r>
          </a:p>
          <a:p>
            <a:pPr algn="just">
              <a:buFont typeface="Arial" pitchFamily="34" charset="0"/>
              <a:buChar char="•"/>
            </a:pPr>
            <a:r>
              <a:rPr lang="es-ES" sz="1200" b="1" dirty="0" smtClean="0">
                <a:solidFill>
                  <a:schemeClr val="tx1"/>
                </a:solidFill>
              </a:rPr>
              <a:t> CERVANTES, Miguel de. </a:t>
            </a:r>
            <a:r>
              <a:rPr lang="es-ES" sz="1200" b="1" i="1" dirty="0" smtClean="0">
                <a:solidFill>
                  <a:schemeClr val="tx1"/>
                </a:solidFill>
              </a:rPr>
              <a:t>El ingenioso hidalgo Don Quijote de la Mancha. </a:t>
            </a:r>
            <a:r>
              <a:rPr lang="es-ES" sz="1200" b="1" dirty="0" smtClean="0">
                <a:solidFill>
                  <a:schemeClr val="tx1"/>
                </a:solidFill>
              </a:rPr>
              <a:t>Edición IV Centenario comentada por Diego Clemencín. Valencia: Editorial Alfredo Ortells, 1986.</a:t>
            </a:r>
          </a:p>
          <a:p>
            <a:pPr algn="just">
              <a:buFont typeface="Arial" pitchFamily="34" charset="0"/>
              <a:buChar char="•"/>
            </a:pPr>
            <a:r>
              <a:rPr lang="es-ES" sz="1200" b="1" dirty="0" smtClean="0">
                <a:solidFill>
                  <a:schemeClr val="tx1"/>
                </a:solidFill>
              </a:rPr>
              <a:t> MARTORELL, Joanot. </a:t>
            </a:r>
            <a:r>
              <a:rPr lang="es-ES" sz="1200" b="1" i="1" dirty="0" smtClean="0">
                <a:solidFill>
                  <a:schemeClr val="tx1"/>
                </a:solidFill>
              </a:rPr>
              <a:t>Tirante el Blanco. Traducción castellana del siglo XVI. </a:t>
            </a:r>
            <a:r>
              <a:rPr lang="es-ES" sz="1200" b="1" dirty="0" smtClean="0">
                <a:solidFill>
                  <a:schemeClr val="tx1"/>
                </a:solidFill>
              </a:rPr>
              <a:t>Edición, introducción y notas de Martín de Riquer. Barcelona: Planeta, 1990.</a:t>
            </a:r>
          </a:p>
          <a:p>
            <a:pPr algn="just"/>
            <a:endParaRPr lang="cs-CZ" sz="1200" b="1" dirty="0" smtClean="0">
              <a:solidFill>
                <a:schemeClr val="tx1"/>
              </a:solidFill>
            </a:endParaRPr>
          </a:p>
          <a:p>
            <a:pPr algn="just"/>
            <a:endParaRPr lang="es-ES" sz="1200" b="1" dirty="0" smtClean="0">
              <a:solidFill>
                <a:schemeClr val="tx1"/>
              </a:solidFill>
            </a:endParaRPr>
          </a:p>
          <a:p>
            <a:pPr algn="just">
              <a:buFont typeface="Arial" pitchFamily="34" charset="0"/>
              <a:buChar char="•"/>
            </a:pPr>
            <a:r>
              <a:rPr lang="cs-CZ" sz="1200" b="1" dirty="0" smtClean="0">
                <a:solidFill>
                  <a:schemeClr val="tx1"/>
                </a:solidFill>
              </a:rPr>
              <a:t> </a:t>
            </a:r>
            <a:r>
              <a:rPr lang="es-ES" sz="1200" b="1" dirty="0" smtClean="0">
                <a:solidFill>
                  <a:schemeClr val="tx1"/>
                </a:solidFill>
              </a:rPr>
              <a:t>BELTRÁN</a:t>
            </a:r>
            <a:r>
              <a:rPr lang="es-ES" sz="1200" b="1" dirty="0">
                <a:solidFill>
                  <a:schemeClr val="tx1"/>
                </a:solidFill>
              </a:rPr>
              <a:t>, Rafael. </a:t>
            </a:r>
            <a:r>
              <a:rPr lang="es-ES" sz="1200" b="1" i="1" dirty="0">
                <a:solidFill>
                  <a:schemeClr val="tx1"/>
                </a:solidFill>
              </a:rPr>
              <a:t>Tirant lo Blanc, de Joanot Martorell. </a:t>
            </a:r>
            <a:r>
              <a:rPr lang="es-ES" sz="1200" b="1" dirty="0">
                <a:solidFill>
                  <a:schemeClr val="tx1"/>
                </a:solidFill>
              </a:rPr>
              <a:t>Madrid: Síntesis, 2007</a:t>
            </a:r>
            <a:r>
              <a:rPr lang="es-ES" sz="1200" b="1" dirty="0" smtClean="0">
                <a:solidFill>
                  <a:schemeClr val="tx1"/>
                </a:solidFill>
              </a:rPr>
              <a:t>.</a:t>
            </a:r>
          </a:p>
          <a:p>
            <a:pPr algn="just">
              <a:buFont typeface="Arial" pitchFamily="34" charset="0"/>
              <a:buChar char="•"/>
            </a:pPr>
            <a:r>
              <a:rPr lang="cs-CZ" sz="1200" b="1" dirty="0" smtClean="0">
                <a:solidFill>
                  <a:schemeClr val="tx1"/>
                </a:solidFill>
              </a:rPr>
              <a:t> </a:t>
            </a:r>
            <a:r>
              <a:rPr lang="es-ES" sz="1200" b="1" dirty="0" smtClean="0">
                <a:solidFill>
                  <a:schemeClr val="tx1"/>
                </a:solidFill>
              </a:rPr>
              <a:t>CLEMENCÍN, Diego. «Comentarios al Quijote». En: </a:t>
            </a:r>
            <a:r>
              <a:rPr lang="es-ES" sz="1200" b="1" i="1" dirty="0" smtClean="0">
                <a:solidFill>
                  <a:schemeClr val="tx1"/>
                </a:solidFill>
              </a:rPr>
              <a:t>El ingenioso hidalgo Don Quijote de la Mancha. </a:t>
            </a:r>
            <a:r>
              <a:rPr lang="es-ES" sz="1200" b="1" dirty="0" smtClean="0">
                <a:solidFill>
                  <a:schemeClr val="tx1"/>
                </a:solidFill>
              </a:rPr>
              <a:t>Edición IV Centenario comentada por Diego Clemencín. Valencia: Editorial Alfredo Ortells, 1986, pp. 977-1977.</a:t>
            </a:r>
          </a:p>
          <a:p>
            <a:pPr algn="just">
              <a:buFont typeface="Arial" pitchFamily="34" charset="0"/>
              <a:buChar char="•"/>
            </a:pPr>
            <a:r>
              <a:rPr lang="cs-CZ" sz="1200" b="1" dirty="0" smtClean="0">
                <a:solidFill>
                  <a:schemeClr val="tx1"/>
                </a:solidFill>
              </a:rPr>
              <a:t> </a:t>
            </a:r>
            <a:r>
              <a:rPr lang="es-ES" sz="1200" b="1" dirty="0" smtClean="0">
                <a:solidFill>
                  <a:schemeClr val="tx1"/>
                </a:solidFill>
              </a:rPr>
              <a:t>MÉRIDA </a:t>
            </a:r>
            <a:r>
              <a:rPr lang="es-ES" sz="1200" b="1" dirty="0">
                <a:solidFill>
                  <a:schemeClr val="tx1"/>
                </a:solidFill>
              </a:rPr>
              <a:t>JIMÉNEZ, Rafael M. </a:t>
            </a:r>
            <a:r>
              <a:rPr lang="es-ES" sz="1200" b="1" i="1" dirty="0">
                <a:solidFill>
                  <a:schemeClr val="tx1"/>
                </a:solidFill>
              </a:rPr>
              <a:t>La aventura de “Tirant lo Blanch” y de “Tirante el </a:t>
            </a:r>
            <a:r>
              <a:rPr lang="es-ES" sz="1200" b="1" i="1" dirty="0" smtClean="0">
                <a:solidFill>
                  <a:schemeClr val="tx1"/>
                </a:solidFill>
              </a:rPr>
              <a:t>Blanco”</a:t>
            </a:r>
            <a:r>
              <a:rPr lang="cs-CZ" sz="1200" b="1" i="1" dirty="0" smtClean="0">
                <a:solidFill>
                  <a:schemeClr val="tx1"/>
                </a:solidFill>
              </a:rPr>
              <a:t> </a:t>
            </a:r>
            <a:r>
              <a:rPr lang="es-ES" sz="1200" b="1" i="1" dirty="0" smtClean="0">
                <a:solidFill>
                  <a:schemeClr val="tx1"/>
                </a:solidFill>
              </a:rPr>
              <a:t>por tierras hispánicas. </a:t>
            </a:r>
            <a:r>
              <a:rPr lang="es-ES" sz="1200" b="1" dirty="0" smtClean="0">
                <a:solidFill>
                  <a:schemeClr val="tx1"/>
                </a:solidFill>
              </a:rPr>
              <a:t>Alcalá de Henares: Centro de Estudios Cervantinos, 2006.</a:t>
            </a:r>
          </a:p>
          <a:p>
            <a:pPr algn="just">
              <a:buFont typeface="Arial" pitchFamily="34" charset="0"/>
              <a:buChar char="•"/>
            </a:pPr>
            <a:r>
              <a:rPr lang="cs-CZ" sz="1200" b="1" dirty="0" smtClean="0">
                <a:solidFill>
                  <a:schemeClr val="tx1"/>
                </a:solidFill>
              </a:rPr>
              <a:t> </a:t>
            </a:r>
            <a:r>
              <a:rPr lang="es-ES" sz="1200" b="1" dirty="0" smtClean="0">
                <a:solidFill>
                  <a:schemeClr val="tx1"/>
                </a:solidFill>
              </a:rPr>
              <a:t>PUJOL I GÓMEZ, Josep. </a:t>
            </a:r>
            <a:r>
              <a:rPr lang="es-ES" sz="1200" b="1" i="1" dirty="0" smtClean="0">
                <a:solidFill>
                  <a:schemeClr val="tx1"/>
                </a:solidFill>
              </a:rPr>
              <a:t>La memòria literària de Joanot Martorell: models i escriptura en</a:t>
            </a:r>
            <a:r>
              <a:rPr lang="cs-CZ" sz="1200" b="1" i="1" dirty="0" smtClean="0">
                <a:solidFill>
                  <a:schemeClr val="tx1"/>
                </a:solidFill>
              </a:rPr>
              <a:t> </a:t>
            </a:r>
            <a:r>
              <a:rPr lang="es-ES" sz="1200" b="1" i="1" dirty="0" smtClean="0">
                <a:solidFill>
                  <a:schemeClr val="tx1"/>
                </a:solidFill>
              </a:rPr>
              <a:t>el </a:t>
            </a:r>
            <a:r>
              <a:rPr lang="es-ES" sz="1200" b="1" i="1" dirty="0">
                <a:solidFill>
                  <a:schemeClr val="tx1"/>
                </a:solidFill>
              </a:rPr>
              <a:t>Tirant lo Blanc. </a:t>
            </a:r>
            <a:r>
              <a:rPr lang="es-ES" sz="1200" b="1" dirty="0">
                <a:solidFill>
                  <a:schemeClr val="tx1"/>
                </a:solidFill>
              </a:rPr>
              <a:t>Barcelona: Publicacions de l'Abadia de Montserrat: Curial </a:t>
            </a:r>
            <a:r>
              <a:rPr lang="es-ES" sz="1200" b="1" dirty="0" smtClean="0">
                <a:solidFill>
                  <a:schemeClr val="tx1"/>
                </a:solidFill>
              </a:rPr>
              <a:t>Edicions</a:t>
            </a:r>
            <a:r>
              <a:rPr lang="cs-CZ" sz="1200" b="1" dirty="0" smtClean="0">
                <a:solidFill>
                  <a:schemeClr val="tx1"/>
                </a:solidFill>
              </a:rPr>
              <a:t> </a:t>
            </a:r>
            <a:r>
              <a:rPr lang="es-ES" sz="1200" b="1" dirty="0" smtClean="0">
                <a:solidFill>
                  <a:schemeClr val="tx1"/>
                </a:solidFill>
              </a:rPr>
              <a:t>Catalanes, 2002.</a:t>
            </a:r>
          </a:p>
          <a:p>
            <a:pPr algn="just">
              <a:buFont typeface="Arial" pitchFamily="34" charset="0"/>
              <a:buChar char="•"/>
            </a:pPr>
            <a:r>
              <a:rPr lang="cs-CZ" sz="1200" b="1" dirty="0" smtClean="0">
                <a:solidFill>
                  <a:schemeClr val="tx1"/>
                </a:solidFill>
              </a:rPr>
              <a:t> </a:t>
            </a:r>
            <a:r>
              <a:rPr lang="es-ES" sz="1200" b="1" dirty="0" smtClean="0">
                <a:solidFill>
                  <a:schemeClr val="tx1"/>
                </a:solidFill>
              </a:rPr>
              <a:t>RIQUER</a:t>
            </a:r>
            <a:r>
              <a:rPr lang="es-ES" sz="1200" b="1" dirty="0">
                <a:solidFill>
                  <a:schemeClr val="tx1"/>
                </a:solidFill>
              </a:rPr>
              <a:t>, Martí de. </a:t>
            </a:r>
            <a:r>
              <a:rPr lang="es-ES" sz="1200" b="1" i="1" dirty="0">
                <a:solidFill>
                  <a:schemeClr val="tx1"/>
                </a:solidFill>
              </a:rPr>
              <a:t>Aproximació al Tirant lo Blanc. </a:t>
            </a:r>
            <a:r>
              <a:rPr lang="es-ES" sz="1200" b="1" dirty="0">
                <a:solidFill>
                  <a:schemeClr val="tx1"/>
                </a:solidFill>
              </a:rPr>
              <a:t>Barcelona: Quaderns Crema, 1990.</a:t>
            </a:r>
          </a:p>
          <a:p>
            <a:pPr algn="just">
              <a:buFont typeface="Arial" pitchFamily="34" charset="0"/>
              <a:buChar char="•"/>
            </a:pPr>
            <a:r>
              <a:rPr lang="cs-CZ" sz="1200" b="1" dirty="0" smtClean="0">
                <a:solidFill>
                  <a:schemeClr val="tx1"/>
                </a:solidFill>
              </a:rPr>
              <a:t> </a:t>
            </a:r>
            <a:r>
              <a:rPr lang="es-ES" sz="1200" b="1" dirty="0" smtClean="0">
                <a:solidFill>
                  <a:schemeClr val="tx1"/>
                </a:solidFill>
              </a:rPr>
              <a:t>RIQUER, Martín de. </a:t>
            </a:r>
            <a:r>
              <a:rPr lang="es-ES" sz="1200" b="1" i="1" dirty="0" smtClean="0">
                <a:solidFill>
                  <a:schemeClr val="tx1"/>
                </a:solidFill>
              </a:rPr>
              <a:t>Tirant lo Blanch, novela de historia y de ficción. </a:t>
            </a:r>
            <a:r>
              <a:rPr lang="es-ES" sz="1200" b="1" dirty="0" smtClean="0">
                <a:solidFill>
                  <a:schemeClr val="tx1"/>
                </a:solidFill>
              </a:rPr>
              <a:t>Barcelona: Sirmio,</a:t>
            </a:r>
            <a:r>
              <a:rPr lang="cs-CZ" sz="1200" b="1" dirty="0" smtClean="0">
                <a:solidFill>
                  <a:schemeClr val="tx1"/>
                </a:solidFill>
              </a:rPr>
              <a:t> </a:t>
            </a:r>
            <a:r>
              <a:rPr lang="es-ES" sz="1200" b="1" dirty="0" smtClean="0">
                <a:solidFill>
                  <a:schemeClr val="tx1"/>
                </a:solidFill>
              </a:rPr>
              <a:t>1992.</a:t>
            </a:r>
          </a:p>
          <a:p>
            <a:pPr algn="just"/>
            <a:endParaRPr lang="es-ES" sz="12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s-ES" b="1" dirty="0" smtClean="0">
                <a:latin typeface="Imprint MT Shadow" pitchFamily="82" charset="0"/>
              </a:rPr>
              <a:t>Tirant lo Blanc/Tirante el Blanco</a:t>
            </a:r>
            <a:endParaRPr lang="es-ES" b="1" dirty="0">
              <a:latin typeface="Imprint MT Shadow" pitchFamily="82" charset="0"/>
            </a:endParaRPr>
          </a:p>
        </p:txBody>
      </p:sp>
      <p:sp>
        <p:nvSpPr>
          <p:cNvPr id="3" name="Zástupný symbol pro obsah 2"/>
          <p:cNvSpPr>
            <a:spLocks noGrp="1"/>
          </p:cNvSpPr>
          <p:nvPr>
            <p:ph sz="half" idx="1"/>
          </p:nvPr>
        </p:nvSpPr>
        <p:spPr>
          <a:xfrm>
            <a:off x="457200" y="1600200"/>
            <a:ext cx="4330824" cy="4925144"/>
          </a:xfrm>
        </p:spPr>
        <p:txBody>
          <a:bodyPr>
            <a:normAutofit/>
          </a:bodyPr>
          <a:lstStyle/>
          <a:p>
            <a:pPr algn="just"/>
            <a:r>
              <a:rPr lang="es-ES" sz="2100" b="1" dirty="0" smtClean="0"/>
              <a:t>Novela caballeresca, publicada en catalán en 1490, la traducción castellana en 1511.</a:t>
            </a:r>
          </a:p>
          <a:p>
            <a:pPr algn="just"/>
            <a:r>
              <a:rPr lang="es-ES" sz="2100" b="1" dirty="0" smtClean="0"/>
              <a:t>«Novela universal» en opinión de Mario Vargas Llosa.</a:t>
            </a:r>
          </a:p>
          <a:p>
            <a:pPr algn="just"/>
            <a:r>
              <a:rPr lang="es-ES" sz="2100" b="1" dirty="0" smtClean="0"/>
              <a:t>La obra cumbre de la literatura catalana.</a:t>
            </a:r>
          </a:p>
          <a:p>
            <a:pPr algn="just"/>
            <a:r>
              <a:rPr lang="es-ES" sz="2100" b="1" dirty="0" smtClean="0"/>
              <a:t>Fuente de inspiración para el </a:t>
            </a:r>
            <a:r>
              <a:rPr lang="es-ES" sz="2100" b="1" i="1" dirty="0" smtClean="0"/>
              <a:t>Quijote</a:t>
            </a:r>
            <a:r>
              <a:rPr lang="es-ES" sz="2100" b="1" dirty="0" smtClean="0"/>
              <a:t> de Miguel de Cervantes.</a:t>
            </a:r>
            <a:endParaRPr lang="es-ES" sz="2100" b="1" dirty="0"/>
          </a:p>
        </p:txBody>
      </p:sp>
      <p:pic>
        <p:nvPicPr>
          <p:cNvPr id="5" name="Zástupný symbol pro obsah 4" descr="Tirante_el_Blanco_1511.jpg"/>
          <p:cNvPicPr>
            <a:picLocks noGrp="1" noChangeAspect="1"/>
          </p:cNvPicPr>
          <p:nvPr>
            <p:ph sz="half" idx="2"/>
          </p:nvPr>
        </p:nvPicPr>
        <p:blipFill>
          <a:blip r:embed="rId2" cstate="print"/>
          <a:stretch>
            <a:fillRect/>
          </a:stretch>
        </p:blipFill>
        <p:spPr>
          <a:xfrm>
            <a:off x="5004048" y="1556792"/>
            <a:ext cx="3683528" cy="500632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s-ES" b="1" dirty="0" smtClean="0">
                <a:latin typeface="Imprint MT Shadow" pitchFamily="82" charset="0"/>
              </a:rPr>
              <a:t>Joanot Martorell</a:t>
            </a:r>
            <a:endParaRPr lang="es-ES" b="1" dirty="0">
              <a:latin typeface="Imprint MT Shadow" pitchFamily="82" charset="0"/>
            </a:endParaRPr>
          </a:p>
        </p:txBody>
      </p:sp>
      <p:sp>
        <p:nvSpPr>
          <p:cNvPr id="3" name="Zástupný symbol pro obsah 2"/>
          <p:cNvSpPr>
            <a:spLocks noGrp="1"/>
          </p:cNvSpPr>
          <p:nvPr>
            <p:ph sz="half" idx="1"/>
          </p:nvPr>
        </p:nvSpPr>
        <p:spPr>
          <a:xfrm>
            <a:off x="467544" y="1412776"/>
            <a:ext cx="8291264" cy="4997152"/>
          </a:xfrm>
        </p:spPr>
        <p:txBody>
          <a:bodyPr>
            <a:noAutofit/>
          </a:bodyPr>
          <a:lstStyle/>
          <a:p>
            <a:pPr algn="just"/>
            <a:r>
              <a:rPr lang="es-ES" sz="2100" b="1" dirty="0" smtClean="0"/>
              <a:t>Nace probablemente entre 1413 y 1415 en Gandía en una familia muy bien acomodada → contactos con la familia real aragonesa → buena educación, buenos contactos, muchas posibilidades, muchas lecturas…</a:t>
            </a:r>
          </a:p>
          <a:p>
            <a:pPr algn="just"/>
            <a:r>
              <a:rPr lang="es-ES" sz="2100" b="1" dirty="0" smtClean="0"/>
              <a:t>Desde joven vida caballeresca (nombrado caballero en 1433), llena de duelos, tanto verbales como “reales“→ letras de batalla (cartas intercambiadas a lo largo de su vida, duelos verbales).</a:t>
            </a:r>
          </a:p>
          <a:p>
            <a:pPr algn="just"/>
            <a:r>
              <a:rPr lang="es-ES" sz="2100" b="1" dirty="0" smtClean="0"/>
              <a:t>Gracias a estas cartas sabemos mucho de su vida entre los años 1433 – 1454 pero muy poco se sabe de sus últimos años.</a:t>
            </a:r>
          </a:p>
          <a:p>
            <a:pPr algn="just"/>
            <a:r>
              <a:rPr lang="es-ES" sz="2100" b="1" dirty="0" smtClean="0"/>
              <a:t>Numerosos viajes: Inglaterra, Nápoles, Portugal.</a:t>
            </a:r>
          </a:p>
          <a:p>
            <a:pPr algn="just"/>
            <a:r>
              <a:rPr lang="es-ES" sz="2100" b="1" dirty="0" smtClean="0"/>
              <a:t>Vivía en Valencia, a finales de su vida arruinado económicamente.</a:t>
            </a:r>
          </a:p>
          <a:p>
            <a:pPr algn="just"/>
            <a:r>
              <a:rPr lang="es-ES" sz="2100" b="1" dirty="0" smtClean="0"/>
              <a:t>Empieza a escribir su obra mayor el 2 de enero de 1460 y la acaba en 1466. Muere en 1468 dejando su obra como herencia en las manos de Martí Joan de Galba quien edita y publica el libro en 1490.</a:t>
            </a:r>
            <a:endParaRPr lang="es-ES" sz="21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s-ES" b="1" dirty="0" smtClean="0">
                <a:latin typeface="Imprint MT Shadow" pitchFamily="82" charset="0"/>
              </a:rPr>
              <a:t>Tirant lo Blanc</a:t>
            </a:r>
            <a:endParaRPr lang="es-ES" dirty="0"/>
          </a:p>
        </p:txBody>
      </p:sp>
      <p:sp>
        <p:nvSpPr>
          <p:cNvPr id="3" name="Zástupný symbol pro obsah 2"/>
          <p:cNvSpPr>
            <a:spLocks noGrp="1"/>
          </p:cNvSpPr>
          <p:nvPr>
            <p:ph sz="half" idx="1"/>
          </p:nvPr>
        </p:nvSpPr>
        <p:spPr>
          <a:xfrm>
            <a:off x="457200" y="1600200"/>
            <a:ext cx="8219256" cy="4525963"/>
          </a:xfrm>
        </p:spPr>
        <p:txBody>
          <a:bodyPr>
            <a:normAutofit lnSpcReduction="10000"/>
          </a:bodyPr>
          <a:lstStyle/>
          <a:p>
            <a:pPr algn="just"/>
            <a:r>
              <a:rPr lang="es-ES" sz="2000" b="1" dirty="0" smtClean="0"/>
              <a:t>La novela caballeresca más importante.</a:t>
            </a:r>
            <a:endParaRPr lang="cs-CZ" sz="2000" b="1" dirty="0" smtClean="0"/>
          </a:p>
          <a:p>
            <a:pPr algn="just"/>
            <a:r>
              <a:rPr lang="es-ES" sz="2000" b="1" dirty="0" smtClean="0"/>
              <a:t>Es un libro que destaca por su verosimilitud y realismo.</a:t>
            </a:r>
          </a:p>
          <a:p>
            <a:pPr algn="just"/>
            <a:r>
              <a:rPr lang="es-ES" sz="2000" b="1" dirty="0" smtClean="0"/>
              <a:t>Un libro bastante original (en comparación con los libros de caballerías) aunque lleno de todo tipo de influencias literarias (Guillem Varoic, cartas de batalla - autoplagio, Enric de Villena, Ramon Llull, Joan Roís de Corella)</a:t>
            </a:r>
          </a:p>
          <a:p>
            <a:pPr algn="just"/>
            <a:r>
              <a:rPr lang="es-ES" sz="2000" b="1" dirty="0" smtClean="0"/>
              <a:t>Acabado en 1466 pero debido a las deudas de Joanot Martorell el libro se lo queda Martí Joan de Galba y lo publica muchos años más tarde.</a:t>
            </a:r>
          </a:p>
          <a:p>
            <a:pPr algn="just"/>
            <a:r>
              <a:rPr lang="es-ES" sz="2000" b="1" dirty="0" smtClean="0"/>
              <a:t>ARGUMENTO: Tirant lo Blanc es una caballero bretón que primero viaja a Inglaterra a asistir a un torneo, luego como vencedor va a otros territorios (Rodas, Sicilia, etc.) para hacer guerra contra los turcos. Después ayuda al emperador de Constantinopla, se enamora de su hija, princesa Carmesina… y así sigue, Tirant lo Blanc se convierte en un ejemplo de caballero en el sentido militar tanto como en el amoroso. Final trágico.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s-ES" b="1" dirty="0" smtClean="0">
                <a:latin typeface="Imprint MT Shadow" pitchFamily="82" charset="0"/>
              </a:rPr>
              <a:t>Tirante el Blanco</a:t>
            </a:r>
            <a:endParaRPr lang="es-ES" dirty="0"/>
          </a:p>
        </p:txBody>
      </p:sp>
      <p:sp>
        <p:nvSpPr>
          <p:cNvPr id="3" name="Zástupný symbol pro obsah 2"/>
          <p:cNvSpPr>
            <a:spLocks noGrp="1"/>
          </p:cNvSpPr>
          <p:nvPr>
            <p:ph sz="half" idx="1"/>
          </p:nvPr>
        </p:nvSpPr>
        <p:spPr>
          <a:xfrm>
            <a:off x="467544" y="2060848"/>
            <a:ext cx="8219256" cy="4525963"/>
          </a:xfrm>
        </p:spPr>
        <p:txBody>
          <a:bodyPr>
            <a:noAutofit/>
          </a:bodyPr>
          <a:lstStyle/>
          <a:p>
            <a:pPr algn="just"/>
            <a:r>
              <a:rPr lang="es-ES" sz="2600" b="1" dirty="0" smtClean="0"/>
              <a:t>Traducido al castellano en 1511 bajo el título </a:t>
            </a:r>
            <a:r>
              <a:rPr lang="es-ES" sz="2600" b="1" i="1" dirty="0" smtClean="0"/>
              <a:t>Los cinco libros del esforçado e invencible cavallero Tirante el Blanco de Roca Salada</a:t>
            </a:r>
            <a:r>
              <a:rPr lang="es-ES" sz="2600" b="1" dirty="0" smtClean="0"/>
              <a:t>, aprovechando el tirón de los libros de caballerías en aquella época.</a:t>
            </a:r>
          </a:p>
          <a:p>
            <a:pPr algn="just"/>
            <a:r>
              <a:rPr lang="es-ES" sz="2600" b="1" dirty="0" smtClean="0"/>
              <a:t>La edición castellana es bastante fiel al original, sin embargo, se presenta más bien como una obra anónima (y original).</a:t>
            </a:r>
          </a:p>
          <a:p>
            <a:pPr algn="just"/>
            <a:r>
              <a:rPr lang="es-ES" sz="2600" b="1" dirty="0" smtClean="0"/>
              <a:t>No obstante, la obra no tenía mucho éxito y pasó casi desapercibida…hasta que la descubrió Cervantes.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s-ES" sz="3200" b="1" dirty="0" smtClean="0">
                <a:latin typeface="Imprint MT Shadow" pitchFamily="82" charset="0"/>
              </a:rPr>
              <a:t>Realismo y erotismo en </a:t>
            </a:r>
            <a:r>
              <a:rPr lang="es-ES" sz="3200" b="1" i="1" dirty="0" smtClean="0">
                <a:latin typeface="Imprint MT Shadow" pitchFamily="82" charset="0"/>
              </a:rPr>
              <a:t>Tirant lo Blanc</a:t>
            </a:r>
            <a:endParaRPr lang="es-ES" sz="3200" b="1" i="1" dirty="0">
              <a:latin typeface="Imprint MT Shadow" pitchFamily="82" charset="0"/>
            </a:endParaRPr>
          </a:p>
        </p:txBody>
      </p:sp>
      <p:sp>
        <p:nvSpPr>
          <p:cNvPr id="3" name="Zástupný symbol pro obsah 2"/>
          <p:cNvSpPr>
            <a:spLocks noGrp="1"/>
          </p:cNvSpPr>
          <p:nvPr>
            <p:ph idx="1"/>
          </p:nvPr>
        </p:nvSpPr>
        <p:spPr>
          <a:xfrm>
            <a:off x="457200" y="1600200"/>
            <a:ext cx="8229600" cy="4709120"/>
          </a:xfrm>
        </p:spPr>
        <p:txBody>
          <a:bodyPr>
            <a:noAutofit/>
          </a:bodyPr>
          <a:lstStyle/>
          <a:p>
            <a:pPr algn="just"/>
            <a:r>
              <a:rPr lang="es-ES" sz="1800" dirty="0" smtClean="0"/>
              <a:t>Diziendo el Emperador estas y otras semejantes palabras, los oýdos de Tirante estavan atentos a ellas, y los ojos, por otra parte, contemplavan en la gran belleza y hermosura de Carmesina. La qual, por el gran calor que hazía y porque avían estado con las ventanas cerradas, estava medio desabrochada, que se mostravan en sus pechos dos mançanas de paraýso que parecían cristalinas […] Mas séos bien dezir de cierto que los ojos de Tirante no avían jamás recebido semejante cebo, por muchas honras y plazeres que avía visto, como fue solo este de ver a la Infanta </a:t>
            </a:r>
            <a:r>
              <a:rPr lang="es-ES" sz="1800" b="1" dirty="0" smtClean="0"/>
              <a:t>(Tirant lo Blanc, cap. CXVIII)</a:t>
            </a:r>
            <a:r>
              <a:rPr lang="es-ES" sz="1800" dirty="0" smtClean="0"/>
              <a:t>. </a:t>
            </a:r>
          </a:p>
          <a:p>
            <a:pPr algn="just">
              <a:buNone/>
            </a:pPr>
            <a:r>
              <a:rPr lang="es-ES" sz="1800" dirty="0" smtClean="0"/>
              <a:t> </a:t>
            </a:r>
          </a:p>
          <a:p>
            <a:pPr algn="just"/>
            <a:r>
              <a:rPr lang="es-ES" sz="1800" dirty="0" smtClean="0"/>
              <a:t>– ¡O  cómo soys donzella de mal sofrimiento! Salís agora del baño y tenéis las carnes lisas y gentiles, y deléytome en tocarlas.</a:t>
            </a:r>
          </a:p>
          <a:p>
            <a:pPr algn="just">
              <a:buNone/>
            </a:pPr>
            <a:r>
              <a:rPr lang="es-ES" sz="1800" dirty="0" smtClean="0"/>
              <a:t>	– Toca lo que quisieres – dixo la Princesa, y no pongas la mano tan abaxo.</a:t>
            </a:r>
          </a:p>
          <a:p>
            <a:pPr algn="just">
              <a:buNone/>
            </a:pPr>
            <a:r>
              <a:rPr lang="es-ES" sz="1800" dirty="0" smtClean="0"/>
              <a:t>	– Dormid y haréys bien, dexadme tocar este cuerpo, pues es mío, que yo estoy aquí en lugar de Tirante. ¡O traydor de Tirante! ¿Y donde estás agora? Que si tuvieses la mano donde yo la tengo, estaríes alegre y contento </a:t>
            </a:r>
            <a:r>
              <a:rPr lang="es-ES" sz="1800" b="1" dirty="0" smtClean="0"/>
              <a:t>(Tirant lo Blanc, cap. CCXXXIII)</a:t>
            </a:r>
            <a:r>
              <a:rPr lang="es-ES" sz="1800" dirty="0" smtClean="0"/>
              <a:t>.</a:t>
            </a:r>
            <a:r>
              <a:rPr lang="es-ES" sz="1800" b="1" dirty="0" smtClean="0"/>
              <a:t> </a:t>
            </a:r>
          </a:p>
          <a:p>
            <a:pPr algn="just"/>
            <a:endParaRPr lang="es-E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0"/>
            <a:ext cx="8229600" cy="1143000"/>
          </a:xfrm>
        </p:spPr>
        <p:txBody>
          <a:bodyPr>
            <a:normAutofit/>
          </a:bodyPr>
          <a:lstStyle/>
          <a:p>
            <a:r>
              <a:rPr lang="es-ES" sz="2800" b="1" dirty="0" smtClean="0">
                <a:latin typeface="Imprint MT Shadow" pitchFamily="82" charset="0"/>
              </a:rPr>
              <a:t>Referencias explícitas al </a:t>
            </a:r>
            <a:r>
              <a:rPr lang="es-ES" sz="2800" b="1" i="1" dirty="0" smtClean="0">
                <a:latin typeface="Imprint MT Shadow" pitchFamily="82" charset="0"/>
              </a:rPr>
              <a:t>Tirant</a:t>
            </a:r>
            <a:r>
              <a:rPr lang="es-ES" sz="2800" b="1" dirty="0" smtClean="0">
                <a:latin typeface="Imprint MT Shadow" pitchFamily="82" charset="0"/>
              </a:rPr>
              <a:t> en </a:t>
            </a:r>
            <a:r>
              <a:rPr lang="es-ES" sz="2800" b="1" i="1" dirty="0" smtClean="0">
                <a:latin typeface="Imprint MT Shadow" pitchFamily="82" charset="0"/>
              </a:rPr>
              <a:t>Don Quijote</a:t>
            </a:r>
            <a:r>
              <a:rPr lang="es-ES" sz="2800" b="1" dirty="0" smtClean="0">
                <a:latin typeface="Imprint MT Shadow" pitchFamily="82" charset="0"/>
              </a:rPr>
              <a:t> (I)</a:t>
            </a:r>
            <a:endParaRPr lang="es-ES" sz="2800" b="1" i="1" dirty="0">
              <a:latin typeface="Imprint MT Shadow" pitchFamily="82" charset="0"/>
            </a:endParaRPr>
          </a:p>
        </p:txBody>
      </p:sp>
      <p:sp>
        <p:nvSpPr>
          <p:cNvPr id="6" name="Zástupný symbol pro obsah 5"/>
          <p:cNvSpPr>
            <a:spLocks noGrp="1"/>
          </p:cNvSpPr>
          <p:nvPr>
            <p:ph idx="1"/>
          </p:nvPr>
        </p:nvSpPr>
        <p:spPr>
          <a:xfrm>
            <a:off x="467544" y="1052736"/>
            <a:ext cx="8229600" cy="5805264"/>
          </a:xfrm>
        </p:spPr>
        <p:txBody>
          <a:bodyPr>
            <a:normAutofit lnSpcReduction="10000"/>
          </a:bodyPr>
          <a:lstStyle/>
          <a:p>
            <a:pPr algn="just"/>
            <a:r>
              <a:rPr lang="cs-CZ" sz="1600" dirty="0" smtClean="0"/>
              <a:t> </a:t>
            </a:r>
            <a:r>
              <a:rPr lang="es-ES" sz="1600" dirty="0" smtClean="0"/>
              <a:t>[ … ] y en ella [</a:t>
            </a:r>
            <a:r>
              <a:rPr lang="es-ES" sz="1600" i="1" dirty="0" smtClean="0"/>
              <a:t>Orden de caballería</a:t>
            </a:r>
            <a:r>
              <a:rPr lang="es-ES" sz="1600" dirty="0" smtClean="0"/>
              <a:t>] fueron famosos y conocidos por sus fechos el valiente Amadís de Gaula con todos sus hijos y nietos hasta la quinta generación, y el valeroso Felixmarte de Hircania, y el nunca como se debe alabado Tirante el Blanco, y casi que en nuestros días vimos y comunicamos y oímos al invencible y valeroso caballero don Belianís de Grecia. Esto, pues, señores, es ser caballero andante, y la que he dicho es la Orden de su caballería, en la cual, como otra vez he dicho, yo, aunque pecador, he hecho profesión y lo mismo que profesaron los caballeros referidos, profeso yo </a:t>
            </a:r>
            <a:r>
              <a:rPr lang="es-ES" sz="1600" b="1" dirty="0" smtClean="0"/>
              <a:t>(DQ, I, XIII, 95)</a:t>
            </a:r>
            <a:r>
              <a:rPr lang="cs-CZ" sz="1600" dirty="0" smtClean="0"/>
              <a:t>.</a:t>
            </a:r>
          </a:p>
          <a:p>
            <a:pPr algn="just"/>
            <a:endParaRPr lang="cs-CZ" sz="1600" dirty="0" smtClean="0"/>
          </a:p>
          <a:p>
            <a:pPr algn="just"/>
            <a:r>
              <a:rPr lang="es-ES" sz="1600" dirty="0" smtClean="0"/>
              <a:t>– Sancho amigo, has de saber que yo nací por querer del cielo en esta nuestra edad de hierro para resucitar en ella la de oro o la dorada, como suele llamarse. Yo soy aquel para quien están guardados los peligros, las grandes hazañas, los valerosos hechos. Yo soy, digo otra vez, quien ha de resucitar los de la Tabla Redonda, los doce de Francia y los nueve de la fama, y el que ha de poner en olvido los Platires, los Tablantes, Olivantes y Tirantes, los Febos y Belianises, con toda la caterva de los famosos caballeros andantes, del pasado tiempo, haciendo en éste en que me hallo tales grandezas, extrañezas y fechos de armas que obscurezcan las más claras que ellos fizieron </a:t>
            </a:r>
            <a:r>
              <a:rPr lang="es-ES" sz="1600" b="1" dirty="0" smtClean="0"/>
              <a:t>(DQ, I, XX, 150-151)</a:t>
            </a:r>
            <a:r>
              <a:rPr lang="cs-CZ" sz="1600" dirty="0" smtClean="0"/>
              <a:t>.</a:t>
            </a:r>
          </a:p>
          <a:p>
            <a:pPr algn="just"/>
            <a:endParaRPr lang="cs-CZ" sz="1600" dirty="0" smtClean="0"/>
          </a:p>
          <a:p>
            <a:pPr algn="just"/>
            <a:r>
              <a:rPr lang="es-ES" sz="1600" dirty="0" smtClean="0"/>
              <a:t>Mas ahora ya triunfa la pereza de la diligencia, la ociosidad del trabajo, el vicio de la virtud, la arrogancia de la valentía y la teórica de la práctica de las armas, que sólo vivieron y resplandecieron en las edades del oro y en los andantes caballeros. Si no, dígame: ¿quién más honesto y más valiente que el famoso Amadís de Gaula? ¿Quién más discreto que Palmerín de Inglaterra? ¿Quién más acomodado y manual que Tirante el Blanco? ¿Quién más galán que Lisuarte de Grecia? ¿Quién más acuchillado ni acuchillador que don Belianís? [ … ] </a:t>
            </a:r>
            <a:r>
              <a:rPr lang="es-ES" sz="1600" b="1" dirty="0" smtClean="0"/>
              <a:t>(DQ, II, I, 490-491)</a:t>
            </a:r>
            <a:r>
              <a:rPr lang="cs-CZ" sz="1600" dirty="0" smtClean="0"/>
              <a:t>.</a:t>
            </a:r>
          </a:p>
          <a:p>
            <a:pPr algn="just"/>
            <a:endParaRPr lang="cs-CZ" sz="1600" dirty="0" smtClean="0"/>
          </a:p>
          <a:p>
            <a:pPr algn="just"/>
            <a:endParaRPr lang="cs-CZ" sz="1600" dirty="0" smtClean="0"/>
          </a:p>
          <a:p>
            <a:pPr algn="just"/>
            <a:endParaRPr lang="cs-CZ" sz="1600" dirty="0" smtClean="0"/>
          </a:p>
          <a:p>
            <a:pPr algn="just"/>
            <a:endParaRPr lang="cs-CZ"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409709" cy="1143000"/>
          </a:xfrm>
        </p:spPr>
        <p:txBody>
          <a:bodyPr>
            <a:normAutofit/>
          </a:bodyPr>
          <a:lstStyle/>
          <a:p>
            <a:r>
              <a:rPr lang="es-ES" sz="2800" b="1" dirty="0" smtClean="0">
                <a:latin typeface="Imprint MT Shadow" pitchFamily="82" charset="0"/>
              </a:rPr>
              <a:t>Referencias explícitas al </a:t>
            </a:r>
            <a:r>
              <a:rPr lang="es-ES" sz="2800" b="1" i="1" dirty="0" smtClean="0">
                <a:latin typeface="Imprint MT Shadow" pitchFamily="82" charset="0"/>
              </a:rPr>
              <a:t>Tirant</a:t>
            </a:r>
            <a:r>
              <a:rPr lang="es-ES" sz="2800" b="1" dirty="0" smtClean="0">
                <a:latin typeface="Imprint MT Shadow" pitchFamily="82" charset="0"/>
              </a:rPr>
              <a:t> en </a:t>
            </a:r>
            <a:r>
              <a:rPr lang="es-ES" sz="2800" b="1" i="1" dirty="0" smtClean="0">
                <a:latin typeface="Imprint MT Shadow" pitchFamily="82" charset="0"/>
              </a:rPr>
              <a:t>Don Quijote</a:t>
            </a:r>
            <a:r>
              <a:rPr lang="es-ES" sz="2800" b="1" dirty="0" smtClean="0">
                <a:latin typeface="Imprint MT Shadow" pitchFamily="82" charset="0"/>
              </a:rPr>
              <a:t> (II)</a:t>
            </a:r>
            <a:endParaRPr lang="es-ES" sz="2800" b="1" dirty="0">
              <a:latin typeface="Imprint MT Shadow" pitchFamily="82" charset="0"/>
            </a:endParaRPr>
          </a:p>
        </p:txBody>
      </p:sp>
      <p:sp>
        <p:nvSpPr>
          <p:cNvPr id="3" name="Zástupný symbol pro obsah 2"/>
          <p:cNvSpPr>
            <a:spLocks noGrp="1"/>
          </p:cNvSpPr>
          <p:nvPr>
            <p:ph idx="1"/>
          </p:nvPr>
        </p:nvSpPr>
        <p:spPr>
          <a:xfrm>
            <a:off x="467544" y="1196752"/>
            <a:ext cx="8229600" cy="4781128"/>
          </a:xfrm>
        </p:spPr>
        <p:txBody>
          <a:bodyPr>
            <a:noAutofit/>
          </a:bodyPr>
          <a:lstStyle/>
          <a:p>
            <a:pPr algn="just">
              <a:lnSpc>
                <a:spcPct val="150000"/>
              </a:lnSpc>
            </a:pPr>
            <a:r>
              <a:rPr lang="es-ES" sz="1600" dirty="0" smtClean="0"/>
              <a:t>– ¡Válame Dios!, dijo el cura dando una gran voz, ¿que aquí esté Tirante el Blanco? Dádmele acá, compadre, que hago cuenta que he hallado en él un tesoro de contento y una mina de pasatiempos. Aquí está don Kirieleisón de Montalbán, valeroso caballero, y su hermano Tomás de Montalbán y el caballero Fonseca, con la batalla que el valiente de Tirante hizo con el alano, y las agudezas de la doncella Placerdemivida, con los amores y embustes de la viuda Reposada, y la señora emperatriz, enamorada de Hipólito, su escudero. Dígoos verdad, señor compadre, que por su estilo es este el mejor libro del mundo: aquí comen los caballeros y duermen y mueren en sus camas y hacen testamento antes de su muerte, con otras cosas de que todos los demás libros deste género carecen. Con todo eso, os digo que merecía el que lo compuso, pues no hizo tantas necedades de industria, que le echaran a galeras por todos los días de su vida </a:t>
            </a:r>
            <a:r>
              <a:rPr lang="es-ES" sz="1600" b="1" dirty="0" smtClean="0"/>
              <a:t>(DQ, I, VI, 52-55)</a:t>
            </a:r>
            <a:r>
              <a:rPr lang="cs-CZ" sz="1600" dirty="0" smtClean="0"/>
              <a:t>.</a:t>
            </a:r>
          </a:p>
          <a:p>
            <a:pPr algn="just">
              <a:lnSpc>
                <a:spcPct val="170000"/>
              </a:lnSpc>
            </a:pPr>
            <a:endParaRPr lang="cs-CZ"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es-ES" sz="3200" b="1" i="1" dirty="0" smtClean="0">
                <a:latin typeface="Imprint MT Shadow" pitchFamily="82" charset="0"/>
              </a:rPr>
              <a:t>Tirant lo Blanc </a:t>
            </a:r>
            <a:r>
              <a:rPr lang="es-ES" sz="3200" b="1" dirty="0" smtClean="0">
                <a:latin typeface="Imprint MT Shadow" pitchFamily="82" charset="0"/>
              </a:rPr>
              <a:t>y su influencia en el </a:t>
            </a:r>
            <a:r>
              <a:rPr lang="es-ES" sz="3200" b="1" i="1" dirty="0" smtClean="0">
                <a:latin typeface="Imprint MT Shadow" pitchFamily="82" charset="0"/>
              </a:rPr>
              <a:t>Quijote</a:t>
            </a:r>
            <a:endParaRPr lang="es-ES" sz="3200" i="1" dirty="0"/>
          </a:p>
        </p:txBody>
      </p:sp>
      <p:sp>
        <p:nvSpPr>
          <p:cNvPr id="3" name="Zástupný symbol pro obsah 2"/>
          <p:cNvSpPr>
            <a:spLocks noGrp="1"/>
          </p:cNvSpPr>
          <p:nvPr>
            <p:ph idx="1"/>
          </p:nvPr>
        </p:nvSpPr>
        <p:spPr>
          <a:xfrm>
            <a:off x="395536" y="1124744"/>
            <a:ext cx="8229600" cy="4525963"/>
          </a:xfrm>
        </p:spPr>
        <p:txBody>
          <a:bodyPr/>
          <a:lstStyle/>
          <a:p>
            <a:r>
              <a:rPr lang="es-ES" sz="2400" dirty="0" smtClean="0"/>
              <a:t>El personaje (nacimiento, muerte)</a:t>
            </a:r>
          </a:p>
          <a:p>
            <a:r>
              <a:rPr lang="es-ES" sz="2400" dirty="0" smtClean="0"/>
              <a:t>Ambiente (tierras conocidas)</a:t>
            </a:r>
          </a:p>
          <a:p>
            <a:endParaRPr lang="es-ES" sz="2400" dirty="0" smtClean="0"/>
          </a:p>
          <a:p>
            <a:r>
              <a:rPr lang="es-ES" sz="2800" dirty="0" smtClean="0"/>
              <a:t>→ </a:t>
            </a:r>
            <a:r>
              <a:rPr lang="es-ES" sz="2800" b="1" dirty="0" smtClean="0"/>
              <a:t>verosimilitud, realismo</a:t>
            </a:r>
          </a:p>
          <a:p>
            <a:endParaRPr lang="cs-CZ" dirty="0"/>
          </a:p>
        </p:txBody>
      </p:sp>
      <p:pic>
        <p:nvPicPr>
          <p:cNvPr id="4" name="Obrázek 3" descr="DoreDQb&amp;w4.jpg"/>
          <p:cNvPicPr>
            <a:picLocks noChangeAspect="1"/>
          </p:cNvPicPr>
          <p:nvPr/>
        </p:nvPicPr>
        <p:blipFill>
          <a:blip r:embed="rId2" cstate="print"/>
          <a:stretch>
            <a:fillRect/>
          </a:stretch>
        </p:blipFill>
        <p:spPr>
          <a:xfrm>
            <a:off x="1547664" y="2996952"/>
            <a:ext cx="6621486" cy="3861048"/>
          </a:xfrm>
          <a:prstGeom prst="rect">
            <a:avLst/>
          </a:prstGeom>
        </p:spPr>
      </p:pic>
      <p:pic>
        <p:nvPicPr>
          <p:cNvPr id="5" name="Obrázek 4" descr="don_quixote_-dore.jpg"/>
          <p:cNvPicPr>
            <a:picLocks noChangeAspect="1"/>
          </p:cNvPicPr>
          <p:nvPr/>
        </p:nvPicPr>
        <p:blipFill>
          <a:blip r:embed="rId3" cstate="print"/>
          <a:stretch>
            <a:fillRect/>
          </a:stretch>
        </p:blipFill>
        <p:spPr>
          <a:xfrm>
            <a:off x="5796136" y="980728"/>
            <a:ext cx="3003851" cy="377430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1511</Words>
  <Application>Microsoft Office PowerPoint</Application>
  <PresentationFormat>Předvádění na obrazovce (4:3)</PresentationFormat>
  <Paragraphs>58</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Tirant lo Blanc y su influencia  en el Quijote</vt:lpstr>
      <vt:lpstr>Tirant lo Blanc/Tirante el Blanco</vt:lpstr>
      <vt:lpstr>Joanot Martorell</vt:lpstr>
      <vt:lpstr>Tirant lo Blanc</vt:lpstr>
      <vt:lpstr>Tirante el Blanco</vt:lpstr>
      <vt:lpstr>Realismo y erotismo en Tirant lo Blanc</vt:lpstr>
      <vt:lpstr>Referencias explícitas al Tirant en Don Quijote (I)</vt:lpstr>
      <vt:lpstr>Referencias explícitas al Tirant en Don Quijote (II)</vt:lpstr>
      <vt:lpstr>Tirant lo Blanc y su influencia en el Quijote</vt:lpstr>
      <vt:lpstr>¡GRACIAS POR VUESTRA ATENCIÓN!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Tirant lo Blanc y su influencia  en el Quijote</dc:title>
  <dc:creator>Phoenicks</dc:creator>
  <cp:lastModifiedBy>Daniel Vázquez Touriño</cp:lastModifiedBy>
  <cp:revision>42</cp:revision>
  <dcterms:created xsi:type="dcterms:W3CDTF">2014-10-31T19:36:41Z</dcterms:created>
  <dcterms:modified xsi:type="dcterms:W3CDTF">2014-11-12T08:51:56Z</dcterms:modified>
</cp:coreProperties>
</file>