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7010400" cy="9296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5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8684986F-B3E8-4ABB-B329-1929A4A41768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FAE0ECD0-5AB3-48A5-ADC7-8E6EC0B1B1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9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85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66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5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4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25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27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1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73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21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03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15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2AC4-3BF3-4553-8DF0-D18EC60F3533}" type="datetimeFigureOut">
              <a:rPr lang="cs-CZ" smtClean="0"/>
              <a:t>6. 10. 2014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BB3B-F7A5-41AC-990A-86CED27507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20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Současnost starých otázek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Jednota filosofická 6. 10.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8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Temná energie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67944" y="1772816"/>
            <a:ext cx="4618856" cy="4353347"/>
          </a:xfrm>
        </p:spPr>
        <p:txBody>
          <a:bodyPr/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Kosmologická konstanta </a:t>
            </a:r>
          </a:p>
          <a:p>
            <a:pPr lvl="1">
              <a:buFontTx/>
              <a:buChar char="-"/>
            </a:pPr>
            <a:r>
              <a:rPr lang="cs-CZ" dirty="0"/>
              <a:t>Výpomoc</a:t>
            </a:r>
          </a:p>
          <a:p>
            <a:pPr lvl="1">
              <a:buFontTx/>
              <a:buChar char="-"/>
            </a:pPr>
            <a:r>
              <a:rPr lang="cs-CZ" dirty="0"/>
              <a:t>Největší omyl a zavržení</a:t>
            </a:r>
          </a:p>
          <a:p>
            <a:pPr lvl="1">
              <a:buFontTx/>
              <a:buChar char="-"/>
            </a:pPr>
            <a:r>
              <a:rPr lang="cs-CZ" dirty="0"/>
              <a:t>Návrat</a:t>
            </a:r>
          </a:p>
          <a:p>
            <a:pPr lvl="1">
              <a:buFontTx/>
              <a:buChar char="-"/>
            </a:pPr>
            <a:r>
              <a:rPr lang="cs-CZ" dirty="0"/>
              <a:t>?</a:t>
            </a:r>
          </a:p>
          <a:p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96721" y="5650083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V="1">
            <a:off x="596721" y="2265707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Volný tvar 7"/>
          <p:cNvSpPr/>
          <p:nvPr/>
        </p:nvSpPr>
        <p:spPr>
          <a:xfrm>
            <a:off x="611560" y="4351489"/>
            <a:ext cx="3729577" cy="1286189"/>
          </a:xfrm>
          <a:custGeom>
            <a:avLst/>
            <a:gdLst>
              <a:gd name="connsiteX0" fmla="*/ 0 w 4642339"/>
              <a:gd name="connsiteY0" fmla="*/ 1286189 h 1286189"/>
              <a:gd name="connsiteX1" fmla="*/ 2491991 w 4642339"/>
              <a:gd name="connsiteY1" fmla="*/ 0 h 1286189"/>
              <a:gd name="connsiteX2" fmla="*/ 4642339 w 4642339"/>
              <a:gd name="connsiteY2" fmla="*/ 1286189 h 128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39" h="1286189">
                <a:moveTo>
                  <a:pt x="0" y="1286189"/>
                </a:moveTo>
                <a:cubicBezTo>
                  <a:pt x="859134" y="643094"/>
                  <a:pt x="1718268" y="0"/>
                  <a:pt x="2491991" y="0"/>
                </a:cubicBezTo>
                <a:cubicBezTo>
                  <a:pt x="3265714" y="0"/>
                  <a:pt x="3954026" y="643094"/>
                  <a:pt x="4642339" y="1286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9" name="Volný tvar 8"/>
          <p:cNvSpPr/>
          <p:nvPr/>
        </p:nvSpPr>
        <p:spPr>
          <a:xfrm>
            <a:off x="601512" y="3547621"/>
            <a:ext cx="4431323" cy="2090057"/>
          </a:xfrm>
          <a:custGeom>
            <a:avLst/>
            <a:gdLst>
              <a:gd name="connsiteX0" fmla="*/ 0 w 4431323"/>
              <a:gd name="connsiteY0" fmla="*/ 2090057 h 2090057"/>
              <a:gd name="connsiteX1" fmla="*/ 1768510 w 4431323"/>
              <a:gd name="connsiteY1" fmla="*/ 381837 h 2090057"/>
              <a:gd name="connsiteX2" fmla="*/ 4431323 w 4431323"/>
              <a:gd name="connsiteY2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1323" h="2090057">
                <a:moveTo>
                  <a:pt x="0" y="2090057"/>
                </a:moveTo>
                <a:cubicBezTo>
                  <a:pt x="514978" y="1410118"/>
                  <a:pt x="1029956" y="730180"/>
                  <a:pt x="1768510" y="381837"/>
                </a:cubicBezTo>
                <a:cubicBezTo>
                  <a:pt x="2507064" y="33494"/>
                  <a:pt x="3469193" y="16747"/>
                  <a:pt x="44313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611560" y="2492544"/>
            <a:ext cx="3585561" cy="3145134"/>
          </a:xfrm>
          <a:custGeom>
            <a:avLst/>
            <a:gdLst>
              <a:gd name="connsiteX0" fmla="*/ 0 w 2843683"/>
              <a:gd name="connsiteY0" fmla="*/ 3145134 h 3145134"/>
              <a:gd name="connsiteX1" fmla="*/ 713433 w 2843683"/>
              <a:gd name="connsiteY1" fmla="*/ 1547446 h 3145134"/>
              <a:gd name="connsiteX2" fmla="*/ 2843683 w 2843683"/>
              <a:gd name="connsiteY2" fmla="*/ 0 h 31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683" h="3145134">
                <a:moveTo>
                  <a:pt x="0" y="3145134"/>
                </a:moveTo>
                <a:cubicBezTo>
                  <a:pt x="119743" y="2608384"/>
                  <a:pt x="239486" y="2071635"/>
                  <a:pt x="713433" y="1547446"/>
                </a:cubicBezTo>
                <a:cubicBezTo>
                  <a:pt x="1187380" y="1023257"/>
                  <a:pt x="2015531" y="511628"/>
                  <a:pt x="28436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TextovéPole 14"/>
          <p:cNvSpPr txBox="1"/>
          <p:nvPr/>
        </p:nvSpPr>
        <p:spPr>
          <a:xfrm>
            <a:off x="884753" y="249254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2" name="TextovéPole 15"/>
          <p:cNvSpPr txBox="1"/>
          <p:nvPr/>
        </p:nvSpPr>
        <p:spPr>
          <a:xfrm>
            <a:off x="4295551" y="572517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15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Hledání nositele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Něco </a:t>
            </a:r>
            <a:r>
              <a:rPr lang="cs-CZ" dirty="0" smtClean="0"/>
              <a:t>neznámého</a:t>
            </a:r>
          </a:p>
          <a:p>
            <a:r>
              <a:rPr lang="cs-CZ" dirty="0" smtClean="0"/>
              <a:t>vakuum </a:t>
            </a:r>
            <a:r>
              <a:rPr lang="cs-CZ" dirty="0"/>
              <a:t>a jeho vlastnosti (vakuová energie)</a:t>
            </a:r>
          </a:p>
          <a:p>
            <a:pPr lvl="0"/>
            <a:r>
              <a:rPr lang="cs-CZ" dirty="0" smtClean="0"/>
              <a:t>Úprava stávajících zákonitostí</a:t>
            </a:r>
          </a:p>
          <a:p>
            <a:pPr lvl="1"/>
            <a:r>
              <a:rPr lang="cs-CZ" dirty="0" smtClean="0"/>
              <a:t>MOND </a:t>
            </a:r>
            <a:r>
              <a:rPr lang="cs-CZ" dirty="0"/>
              <a:t>(</a:t>
            </a:r>
            <a:r>
              <a:rPr lang="cs-CZ" dirty="0" err="1"/>
              <a:t>MOdifikace</a:t>
            </a:r>
            <a:r>
              <a:rPr lang="cs-CZ" dirty="0"/>
              <a:t> Newtonovy Dynamiky)</a:t>
            </a:r>
          </a:p>
          <a:p>
            <a:pPr lvl="1"/>
            <a:r>
              <a:rPr lang="cs-CZ" dirty="0" smtClean="0"/>
              <a:t>modifikace </a:t>
            </a:r>
            <a:r>
              <a:rPr lang="cs-CZ" dirty="0"/>
              <a:t>teorie </a:t>
            </a:r>
            <a:r>
              <a:rPr lang="cs-CZ" dirty="0" smtClean="0"/>
              <a:t>gravitace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2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 kde jsme my?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3394720" cy="2044823"/>
          </a:xfrm>
        </p:spPr>
        <p:txBody>
          <a:bodyPr>
            <a:normAutofit fontScale="85000" lnSpcReduction="20000"/>
          </a:bodyPr>
          <a:lstStyle/>
          <a:p>
            <a:pPr lvl="2"/>
            <a:endParaRPr lang="cs-CZ" dirty="0" smtClean="0"/>
          </a:p>
          <a:p>
            <a:r>
              <a:rPr lang="cs-CZ" dirty="0"/>
              <a:t>TE 73 % </a:t>
            </a:r>
          </a:p>
          <a:p>
            <a:r>
              <a:rPr lang="cs-CZ" dirty="0"/>
              <a:t>TH 23 % </a:t>
            </a:r>
          </a:p>
          <a:p>
            <a:r>
              <a:rPr lang="cs-CZ" dirty="0" smtClean="0"/>
              <a:t>BH (atomární látka) </a:t>
            </a:r>
            <a:r>
              <a:rPr lang="cs-CZ" dirty="0"/>
              <a:t>4 % (1 % svítící)</a:t>
            </a:r>
          </a:p>
          <a:p>
            <a:pPr marL="914400" lvl="2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4653136"/>
            <a:ext cx="576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středem vesmíru a dětmi bohů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středem sluneční soustavy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středem ničeho, žádný střed neexistuje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pod ochranou silných bytostí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biologicky a evolučně výjimeční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Nejsme ani z většinového materiálu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707904" y="1772816"/>
            <a:ext cx="5040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éra záření </a:t>
            </a:r>
            <a:r>
              <a:rPr lang="cs-CZ" dirty="0" smtClean="0"/>
              <a:t>– 300 000 let po 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éra </a:t>
            </a:r>
            <a:r>
              <a:rPr lang="cs-CZ" dirty="0"/>
              <a:t>látky </a:t>
            </a:r>
            <a:r>
              <a:rPr lang="cs-CZ" dirty="0" smtClean="0"/>
              <a:t>– </a:t>
            </a:r>
            <a:endParaRPr lang="cs-CZ" baseline="30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éra </a:t>
            </a:r>
            <a:r>
              <a:rPr lang="cs-CZ" dirty="0"/>
              <a:t>TE – </a:t>
            </a:r>
            <a:r>
              <a:rPr lang="cs-CZ" dirty="0" smtClean="0"/>
              <a:t>konstantní hustota (od </a:t>
            </a:r>
            <a:r>
              <a:rPr lang="cs-CZ" dirty="0"/>
              <a:t>asi 5-7 miliard let věku </a:t>
            </a:r>
            <a:r>
              <a:rPr lang="cs-CZ" dirty="0" smtClean="0"/>
              <a:t>vesmíru do současnosti)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60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6" y="30080"/>
            <a:ext cx="9103892" cy="68279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Fikce, vědecký bulvár, věda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597997"/>
            <a:ext cx="2731442" cy="273144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104" y="3871320"/>
            <a:ext cx="2226543" cy="268669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3871320"/>
            <a:ext cx="1743075" cy="2628900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4429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FFFF00"/>
                </a:solidFill>
              </a:rPr>
              <a:t>Fikce, vědecký bulvár, věda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/>
              <a:t>John </a:t>
            </a:r>
            <a:r>
              <a:rPr lang="cs-CZ" b="1" dirty="0" smtClean="0"/>
              <a:t>D. </a:t>
            </a:r>
            <a:r>
              <a:rPr lang="cs-CZ" b="1" dirty="0" err="1" smtClean="0"/>
              <a:t>Barrow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1428750" cy="172402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2339752" y="1196752"/>
            <a:ext cx="6400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0505" indent="457200" fontAlgn="ctr">
              <a:lnSpc>
                <a:spcPct val="150000"/>
              </a:lnSpc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Jestliže matematické vztahy objevujeme, pravda matematiky existuje nezávisle na matematicích. Matematika je základnější, fyzikální svět je odvozený: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fyzikální svět je zpětně zachytitelný matematickými prostředky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dostatečně složitý program by mohl zachytit celý svět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dokonalá simulace v tomto programu by byla nerozlišitelná od skutečnosti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simulovaná bytost uvnitř programu by si mohla myslet, že je skutečná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neexistuje způsob, jak uvnitř simulace poznat, že jsem simulací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font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software nemůže dokázat, že běží na nějakém hardwaru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fontAlgn="ctr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náš vesmír a my s ním můžeme být programovou 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simulací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Paul </a:t>
            </a:r>
            <a:r>
              <a:rPr lang="cs-CZ" b="1" dirty="0" err="1" smtClean="0"/>
              <a:t>Davies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32" y="1395942"/>
            <a:ext cx="1743075" cy="26289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843808" y="1417638"/>
            <a:ext cx="496855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Nick </a:t>
            </a:r>
            <a:r>
              <a:rPr lang="cs-CZ" sz="2400" dirty="0" err="1" smtClean="0"/>
              <a:t>Bostrom</a:t>
            </a:r>
            <a:r>
              <a:rPr lang="cs-CZ" sz="2400" dirty="0"/>
              <a:t>,</a:t>
            </a:r>
            <a:r>
              <a:rPr lang="cs-CZ" sz="2400" dirty="0" smtClean="0"/>
              <a:t> simulační argument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Teorie </a:t>
            </a:r>
            <a:r>
              <a:rPr lang="cs-CZ" sz="2400" dirty="0" err="1" smtClean="0"/>
              <a:t>multiverza</a:t>
            </a:r>
            <a:endParaRPr lang="cs-CZ" sz="2400" dirty="0" smtClean="0"/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cs-CZ" sz="2400" dirty="0" smtClean="0">
                <a:sym typeface="Wingdings" panose="05000000000000000000" pitchFamily="2" charset="2"/>
              </a:rPr>
              <a:t>Simulované vesmíry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cs-CZ" sz="2400" dirty="0" smtClean="0">
                <a:sym typeface="Wingdings" panose="05000000000000000000" pitchFamily="2" charset="2"/>
              </a:rPr>
              <a:t>Dolaďování přírodních zákonů, konstant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22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Paradigmatické obrazy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Vesmír je Řád a bohové mění chaos na uspořádanost</a:t>
            </a:r>
          </a:p>
          <a:p>
            <a:r>
              <a:rPr lang="cs-CZ" dirty="0"/>
              <a:t>Vesmír je geometrickou harmonií, Bůh mluví jazykem matematiky</a:t>
            </a:r>
          </a:p>
          <a:p>
            <a:r>
              <a:rPr lang="cs-CZ" dirty="0"/>
              <a:t>Vesmír je obrovským hodinovým mechanismem a Bůh je hodinář</a:t>
            </a:r>
          </a:p>
          <a:p>
            <a:r>
              <a:rPr lang="cs-CZ" dirty="0"/>
              <a:t>Vesmír je termodynamický systém, který skončí tepelnou smrtí a Bůh s tím nic nenadělá</a:t>
            </a:r>
          </a:p>
          <a:p>
            <a:r>
              <a:rPr lang="cs-CZ" dirty="0"/>
              <a:t>Vesmír je (ne)pravděpodobnost a Bůh hraje </a:t>
            </a:r>
            <a:r>
              <a:rPr lang="cs-CZ" dirty="0" smtClean="0"/>
              <a:t>kostky</a:t>
            </a:r>
            <a:endParaRPr lang="cs-CZ" dirty="0"/>
          </a:p>
          <a:p>
            <a:r>
              <a:rPr lang="cs-CZ" dirty="0"/>
              <a:t>Vesmír je simulace na počítači a Bůh je programátor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384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Co je současnost, co je staré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Nobelova cena</a:t>
            </a:r>
          </a:p>
          <a:p>
            <a:r>
              <a:rPr lang="cs-CZ" dirty="0"/>
              <a:t>2011 	</a:t>
            </a:r>
          </a:p>
          <a:p>
            <a:pPr lvl="1"/>
            <a:r>
              <a:rPr lang="cs-CZ" dirty="0"/>
              <a:t>Saul </a:t>
            </a:r>
            <a:r>
              <a:rPr lang="cs-CZ" dirty="0" err="1"/>
              <a:t>Perlmutter</a:t>
            </a:r>
            <a:r>
              <a:rPr lang="cs-CZ" dirty="0"/>
              <a:t>, Brian P. Schmidt a Adam G. </a:t>
            </a:r>
            <a:r>
              <a:rPr lang="cs-CZ" dirty="0" err="1"/>
              <a:t>Riess</a:t>
            </a:r>
            <a:r>
              <a:rPr lang="cs-CZ" dirty="0"/>
              <a:t> 	</a:t>
            </a:r>
          </a:p>
          <a:p>
            <a:pPr lvl="1"/>
            <a:r>
              <a:rPr lang="cs-CZ" dirty="0"/>
              <a:t>za objev (1998) zrychlujícího se rozpínání vesmíru pozorováním vzdálených supernov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2012 	</a:t>
            </a:r>
          </a:p>
          <a:p>
            <a:pPr lvl="1"/>
            <a:r>
              <a:rPr lang="cs-CZ" dirty="0" err="1"/>
              <a:t>Serge</a:t>
            </a:r>
            <a:r>
              <a:rPr lang="cs-CZ" dirty="0"/>
              <a:t> </a:t>
            </a:r>
            <a:r>
              <a:rPr lang="cs-CZ" dirty="0" err="1"/>
              <a:t>Haroche</a:t>
            </a:r>
            <a:r>
              <a:rPr lang="cs-CZ" dirty="0"/>
              <a:t> a David J. </a:t>
            </a:r>
            <a:r>
              <a:rPr lang="cs-CZ" dirty="0" err="1"/>
              <a:t>Wineland</a:t>
            </a:r>
            <a:r>
              <a:rPr lang="cs-CZ" dirty="0"/>
              <a:t> 	</a:t>
            </a:r>
          </a:p>
          <a:p>
            <a:pPr lvl="1"/>
            <a:r>
              <a:rPr lang="cs-CZ" dirty="0"/>
              <a:t>za průlomové experimentální metody umožňující měření jednotlivých kvantových systémů a manipulaci s nimi (kvantová optika 90. léta 20. st.)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r>
              <a:rPr lang="cs-CZ" dirty="0"/>
              <a:t>2013 	</a:t>
            </a:r>
          </a:p>
          <a:p>
            <a:pPr lvl="1"/>
            <a:r>
              <a:rPr lang="cs-CZ" dirty="0"/>
              <a:t>Peter </a:t>
            </a:r>
            <a:r>
              <a:rPr lang="cs-CZ" dirty="0" err="1"/>
              <a:t>Higgs</a:t>
            </a:r>
            <a:r>
              <a:rPr lang="cs-CZ" dirty="0"/>
              <a:t> a </a:t>
            </a:r>
            <a:r>
              <a:rPr lang="cs-CZ" dirty="0" err="1"/>
              <a:t>François</a:t>
            </a:r>
            <a:r>
              <a:rPr lang="cs-CZ" dirty="0"/>
              <a:t> </a:t>
            </a:r>
            <a:r>
              <a:rPr lang="cs-CZ" dirty="0" err="1"/>
              <a:t>Englert</a:t>
            </a:r>
            <a:r>
              <a:rPr lang="cs-CZ" dirty="0"/>
              <a:t> 	</a:t>
            </a:r>
          </a:p>
          <a:p>
            <a:pPr lvl="1"/>
            <a:r>
              <a:rPr lang="cs-CZ" dirty="0"/>
              <a:t>za předpověď (1964) existence tzv. </a:t>
            </a:r>
            <a:r>
              <a:rPr lang="cs-CZ" dirty="0" err="1"/>
              <a:t>Higgsova</a:t>
            </a:r>
            <a:r>
              <a:rPr lang="cs-CZ" dirty="0"/>
              <a:t> bosonu (potvrzen, objeven 2012)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27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Standardní model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363272" cy="8640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Hmota a standardní kosmologický model</a:t>
            </a:r>
          </a:p>
          <a:p>
            <a:pPr marL="0" indent="0">
              <a:buNone/>
            </a:pPr>
            <a:r>
              <a:rPr lang="cs-CZ" dirty="0" smtClean="0"/>
              <a:t>					</a:t>
            </a: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3968" y="234888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/>
              <a:t>Homogenní rozložení látky ve vesmíru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Průměrná hustota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Rozpínání a scénáře jeho budoucnosti</a:t>
            </a:r>
            <a:endParaRPr lang="cs-CZ" dirty="0"/>
          </a:p>
        </p:txBody>
      </p:sp>
      <p:sp>
        <p:nvSpPr>
          <p:cNvPr id="6" name="Zástupný symbol pro obsah 4"/>
          <p:cNvSpPr>
            <a:spLocks noGrp="1"/>
          </p:cNvSpPr>
          <p:nvPr/>
        </p:nvSpPr>
        <p:spPr>
          <a:xfrm>
            <a:off x="2426935" y="1935424"/>
            <a:ext cx="110850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K&lt; 0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= 0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 &gt; 0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515400" y="5463816"/>
            <a:ext cx="39604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15400" y="2079440"/>
            <a:ext cx="0" cy="3384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olný tvar 8"/>
          <p:cNvSpPr/>
          <p:nvPr/>
        </p:nvSpPr>
        <p:spPr>
          <a:xfrm>
            <a:off x="530239" y="4165222"/>
            <a:ext cx="3729577" cy="1286189"/>
          </a:xfrm>
          <a:custGeom>
            <a:avLst/>
            <a:gdLst>
              <a:gd name="connsiteX0" fmla="*/ 0 w 4642339"/>
              <a:gd name="connsiteY0" fmla="*/ 1286189 h 1286189"/>
              <a:gd name="connsiteX1" fmla="*/ 2491991 w 4642339"/>
              <a:gd name="connsiteY1" fmla="*/ 0 h 1286189"/>
              <a:gd name="connsiteX2" fmla="*/ 4642339 w 4642339"/>
              <a:gd name="connsiteY2" fmla="*/ 1286189 h 128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2339" h="1286189">
                <a:moveTo>
                  <a:pt x="0" y="1286189"/>
                </a:moveTo>
                <a:cubicBezTo>
                  <a:pt x="859134" y="643094"/>
                  <a:pt x="1718268" y="0"/>
                  <a:pt x="2491991" y="0"/>
                </a:cubicBezTo>
                <a:cubicBezTo>
                  <a:pt x="3265714" y="0"/>
                  <a:pt x="3954026" y="643094"/>
                  <a:pt x="4642339" y="12861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0" name="Volný tvar 9"/>
          <p:cNvSpPr/>
          <p:nvPr/>
        </p:nvSpPr>
        <p:spPr>
          <a:xfrm>
            <a:off x="520191" y="3361354"/>
            <a:ext cx="4431323" cy="2090057"/>
          </a:xfrm>
          <a:custGeom>
            <a:avLst/>
            <a:gdLst>
              <a:gd name="connsiteX0" fmla="*/ 0 w 4431323"/>
              <a:gd name="connsiteY0" fmla="*/ 2090057 h 2090057"/>
              <a:gd name="connsiteX1" fmla="*/ 1768510 w 4431323"/>
              <a:gd name="connsiteY1" fmla="*/ 381837 h 2090057"/>
              <a:gd name="connsiteX2" fmla="*/ 4431323 w 4431323"/>
              <a:gd name="connsiteY2" fmla="*/ 0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1323" h="2090057">
                <a:moveTo>
                  <a:pt x="0" y="2090057"/>
                </a:moveTo>
                <a:cubicBezTo>
                  <a:pt x="514978" y="1410118"/>
                  <a:pt x="1029956" y="730180"/>
                  <a:pt x="1768510" y="381837"/>
                </a:cubicBezTo>
                <a:cubicBezTo>
                  <a:pt x="2507064" y="33494"/>
                  <a:pt x="3469193" y="16747"/>
                  <a:pt x="443132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530238" y="2306277"/>
            <a:ext cx="3945601" cy="3145134"/>
          </a:xfrm>
          <a:custGeom>
            <a:avLst/>
            <a:gdLst>
              <a:gd name="connsiteX0" fmla="*/ 0 w 2843683"/>
              <a:gd name="connsiteY0" fmla="*/ 3145134 h 3145134"/>
              <a:gd name="connsiteX1" fmla="*/ 713433 w 2843683"/>
              <a:gd name="connsiteY1" fmla="*/ 1547446 h 3145134"/>
              <a:gd name="connsiteX2" fmla="*/ 2843683 w 2843683"/>
              <a:gd name="connsiteY2" fmla="*/ 0 h 314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43683" h="3145134">
                <a:moveTo>
                  <a:pt x="0" y="3145134"/>
                </a:moveTo>
                <a:cubicBezTo>
                  <a:pt x="119743" y="2608384"/>
                  <a:pt x="239486" y="2071635"/>
                  <a:pt x="713433" y="1547446"/>
                </a:cubicBezTo>
                <a:cubicBezTo>
                  <a:pt x="1187380" y="1023257"/>
                  <a:pt x="2015531" y="511628"/>
                  <a:pt x="28436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2" name="TextovéPole 14"/>
          <p:cNvSpPr txBox="1"/>
          <p:nvPr/>
        </p:nvSpPr>
        <p:spPr>
          <a:xfrm>
            <a:off x="683568" y="2204864"/>
            <a:ext cx="42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R</a:t>
            </a:r>
            <a:endParaRPr lang="cs-CZ" dirty="0"/>
          </a:p>
        </p:txBody>
      </p:sp>
      <p:sp>
        <p:nvSpPr>
          <p:cNvPr id="13" name="TextovéPole 15"/>
          <p:cNvSpPr txBox="1"/>
          <p:nvPr/>
        </p:nvSpPr>
        <p:spPr>
          <a:xfrm>
            <a:off x="4214230" y="5538906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79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Historie temné hmoty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135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44008" y="1628800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Fritz </a:t>
            </a:r>
            <a:r>
              <a:rPr lang="cs-CZ" sz="2800" dirty="0" err="1" smtClean="0"/>
              <a:t>Zwicky</a:t>
            </a:r>
            <a:endParaRPr lang="cs-CZ" sz="2800" dirty="0" smtClean="0"/>
          </a:p>
          <a:p>
            <a:endParaRPr lang="cs-CZ" sz="2800" dirty="0"/>
          </a:p>
          <a:p>
            <a:r>
              <a:rPr lang="cs-CZ" sz="2800" dirty="0" smtClean="0"/>
              <a:t>1934 – měření rotačních křivek galaxií</a:t>
            </a:r>
          </a:p>
          <a:p>
            <a:endParaRPr lang="cs-CZ" sz="2800" dirty="0" smtClean="0"/>
          </a:p>
          <a:p>
            <a:r>
              <a:rPr lang="cs-CZ" sz="2800" dirty="0" smtClean="0"/>
              <a:t>nesoulad s teorií gravitace</a:t>
            </a:r>
          </a:p>
          <a:p>
            <a:endParaRPr lang="cs-CZ" sz="2800" dirty="0"/>
          </a:p>
          <a:p>
            <a:r>
              <a:rPr lang="cs-CZ" sz="2800" dirty="0" smtClean="0">
                <a:sym typeface="Wingdings" panose="05000000000000000000" pitchFamily="2" charset="2"/>
              </a:rPr>
              <a:t> </a:t>
            </a:r>
          </a:p>
          <a:p>
            <a:r>
              <a:rPr lang="cs-CZ" sz="2800" dirty="0" smtClean="0">
                <a:sym typeface="Wingdings" panose="05000000000000000000" pitchFamily="2" charset="2"/>
              </a:rPr>
              <a:t>Předpoklad skryté hmoty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616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Historie temné hmoty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r>
              <a:rPr lang="cs-CZ" dirty="0" smtClean="0"/>
              <a:t>Vera </a:t>
            </a:r>
            <a:r>
              <a:rPr lang="cs-CZ" dirty="0" err="1" smtClean="0"/>
              <a:t>Rubin</a:t>
            </a:r>
            <a:endParaRPr lang="cs-CZ" dirty="0" smtClean="0"/>
          </a:p>
          <a:p>
            <a:pPr lvl="1"/>
            <a:r>
              <a:rPr lang="cs-CZ" dirty="0" smtClean="0"/>
              <a:t>60. léta 20. století, proměření rotačních křivek galaxií </a:t>
            </a:r>
          </a:p>
          <a:p>
            <a:pPr lvl="1"/>
            <a:r>
              <a:rPr lang="cs-CZ" dirty="0" smtClean="0"/>
              <a:t>Návrat otázky temné hmoty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" y="1590272"/>
            <a:ext cx="378497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77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Hmota ve vesmíru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Baryonová hmota – neutrony, protony, celé atomy (H, He, těžší prvky) </a:t>
            </a:r>
          </a:p>
          <a:p>
            <a:pPr lvl="2"/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H – 75 %</a:t>
            </a:r>
          </a:p>
          <a:p>
            <a:pPr lvl="2"/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He – 23 %</a:t>
            </a:r>
          </a:p>
          <a:p>
            <a:pPr lvl="2"/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Ostatní – 2 %</a:t>
            </a:r>
          </a:p>
          <a:p>
            <a:pPr marL="914400" lvl="2" indent="0">
              <a:buNone/>
            </a:pPr>
            <a:r>
              <a:rPr lang="cs-CZ" altLang="cs-CZ" dirty="0" smtClean="0">
                <a:solidFill>
                  <a:schemeClr val="accent2"/>
                </a:solidFill>
                <a:latin typeface="Tahoma" pitchFamily="34" charset="0"/>
              </a:rPr>
              <a:t>¼ z toho svítí ve viditelné oblasti spektra </a:t>
            </a:r>
          </a:p>
          <a:p>
            <a:r>
              <a:rPr lang="cs-CZ" dirty="0" smtClean="0"/>
              <a:t>Temná hmota - ?</a:t>
            </a:r>
          </a:p>
          <a:p>
            <a:pPr lvl="1"/>
            <a:r>
              <a:rPr lang="cs-CZ" dirty="0" smtClean="0"/>
              <a:t>Temnější než neviditelná (pro všechny oblasti </a:t>
            </a:r>
            <a:r>
              <a:rPr lang="cs-CZ" dirty="0" err="1" smtClean="0"/>
              <a:t>elmg</a:t>
            </a:r>
            <a:r>
              <a:rPr lang="cs-CZ" dirty="0" smtClean="0"/>
              <a:t> záření), působí pouze gravitačně a slabě interaguje</a:t>
            </a:r>
          </a:p>
        </p:txBody>
      </p:sp>
    </p:spTree>
    <p:extLst>
      <p:ext uri="{BB962C8B-B14F-4D97-AF65-F5344CB8AC3E}">
        <p14:creationId xmlns:p14="http://schemas.microsoft.com/office/powerpoint/2010/main" val="186303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Vysvětlení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Chyby pozorování</a:t>
            </a:r>
          </a:p>
          <a:p>
            <a:r>
              <a:rPr lang="cs-CZ" dirty="0" smtClean="0"/>
              <a:t>Úprava známých zákonů</a:t>
            </a:r>
          </a:p>
          <a:p>
            <a:r>
              <a:rPr lang="cs-CZ" dirty="0" smtClean="0"/>
              <a:t>Nové objekty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Úloha ad hoc řešení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90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Povaha temné hmoty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Objednávka: nezáří, nesvítí, neinteraguje než gravitační a slabou interakcí</a:t>
            </a:r>
          </a:p>
          <a:p>
            <a:r>
              <a:rPr lang="cs-CZ" dirty="0" smtClean="0"/>
              <a:t>Nabídka:</a:t>
            </a:r>
          </a:p>
          <a:p>
            <a:pPr lvl="1"/>
            <a:r>
              <a:rPr lang="cs-CZ" dirty="0" smtClean="0"/>
              <a:t>Černé díry</a:t>
            </a:r>
          </a:p>
          <a:p>
            <a:pPr lvl="1"/>
            <a:r>
              <a:rPr lang="cs-CZ" dirty="0" smtClean="0"/>
              <a:t>MACHO (tmavé hvězdy)</a:t>
            </a:r>
          </a:p>
          <a:p>
            <a:pPr lvl="1"/>
            <a:r>
              <a:rPr lang="cs-CZ" dirty="0" smtClean="0"/>
              <a:t>Neutrina</a:t>
            </a:r>
          </a:p>
          <a:p>
            <a:pPr lvl="1"/>
            <a:r>
              <a:rPr lang="cs-CZ" dirty="0" smtClean="0"/>
              <a:t>Axiony</a:t>
            </a:r>
          </a:p>
          <a:p>
            <a:pPr lvl="1"/>
            <a:r>
              <a:rPr lang="cs-CZ" dirty="0" smtClean="0"/>
              <a:t>WIMP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631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Temná energie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90. léta 20. st. - </a:t>
            </a:r>
            <a:r>
              <a:rPr lang="cs-CZ" dirty="0" err="1" smtClean="0"/>
              <a:t>Hubbleův</a:t>
            </a:r>
            <a:r>
              <a:rPr lang="cs-CZ" dirty="0" smtClean="0"/>
              <a:t> teleskop a jeho následníci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	 NC </a:t>
            </a:r>
            <a:r>
              <a:rPr lang="cs-CZ" dirty="0" smtClean="0"/>
              <a:t>2011, Saul </a:t>
            </a:r>
            <a:r>
              <a:rPr lang="cs-CZ" dirty="0" err="1" smtClean="0"/>
              <a:t>Perlmutter</a:t>
            </a:r>
            <a:r>
              <a:rPr lang="cs-CZ" dirty="0" smtClean="0"/>
              <a:t>, Brian P. Schmidt a Adam G. </a:t>
            </a:r>
            <a:r>
              <a:rPr lang="cs-CZ" dirty="0" err="1" smtClean="0"/>
              <a:t>Riess</a:t>
            </a:r>
            <a:r>
              <a:rPr lang="cs-CZ" dirty="0" smtClean="0"/>
              <a:t> za objev (1998) </a:t>
            </a:r>
            <a:r>
              <a:rPr lang="cs-CZ" b="1" dirty="0" smtClean="0"/>
              <a:t>zrychlujícího se</a:t>
            </a:r>
            <a:r>
              <a:rPr lang="cs-CZ" dirty="0" smtClean="0"/>
              <a:t> rozpínání vesmíru pozorováním vzdálených supernov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54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502</Words>
  <Application>Microsoft Office PowerPoint</Application>
  <PresentationFormat>Předvádění na obrazovce (4:3)</PresentationFormat>
  <Paragraphs>119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Tahoma</vt:lpstr>
      <vt:lpstr>Times New Roman</vt:lpstr>
      <vt:lpstr>Wingdings</vt:lpstr>
      <vt:lpstr>Motiv systému Office</vt:lpstr>
      <vt:lpstr>Současnost starých otázek</vt:lpstr>
      <vt:lpstr>Co je současnost, co je staré</vt:lpstr>
      <vt:lpstr>Standardní model</vt:lpstr>
      <vt:lpstr>Historie temné hmoty</vt:lpstr>
      <vt:lpstr>Historie temné hmoty</vt:lpstr>
      <vt:lpstr>Hmota ve vesmíru</vt:lpstr>
      <vt:lpstr>Vysvětlení</vt:lpstr>
      <vt:lpstr>Povaha temné hmoty</vt:lpstr>
      <vt:lpstr>Temná energie</vt:lpstr>
      <vt:lpstr>Temná energie</vt:lpstr>
      <vt:lpstr>Hledání nositele</vt:lpstr>
      <vt:lpstr>A kde jsme my?</vt:lpstr>
      <vt:lpstr>Fikce, vědecký bulvár, věda</vt:lpstr>
      <vt:lpstr>John D. Barrow</vt:lpstr>
      <vt:lpstr>Paul Davies</vt:lpstr>
      <vt:lpstr>Paradigmatické obrazy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Současnost starých otázek</dc:title>
  <dc:creator>jokr</dc:creator>
  <cp:lastModifiedBy>Josef Krob</cp:lastModifiedBy>
  <cp:revision>37</cp:revision>
  <dcterms:created xsi:type="dcterms:W3CDTF">2014-09-30T20:32:24Z</dcterms:created>
  <dcterms:modified xsi:type="dcterms:W3CDTF">2014-10-06T11:23:31Z</dcterms:modified>
</cp:coreProperties>
</file>