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14" y="-3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8B9FCE95-7ED6-4E7B-A4CB-5CDF48A33FB9}" type="datetimeFigureOut">
              <a:rPr lang="cs-CZ"/>
              <a:pPr>
                <a:defRPr/>
              </a:pPr>
              <a:t>5.11.2011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88045843-135C-445E-B55D-0C31F6119398}"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B9CD3EBE-119F-4F00-8084-20AAA20AAF5D}" type="datetimeFigureOut">
              <a:rPr lang="cs-CZ"/>
              <a:pPr>
                <a:defRPr/>
              </a:pPr>
              <a:t>5.11.2011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7F1A6FD4-EAD9-48A6-914D-9B9FAD94E262}"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66290527-B0D9-4296-9DEA-752A692F7BC5}" type="datetimeFigureOut">
              <a:rPr lang="cs-CZ"/>
              <a:pPr>
                <a:defRPr/>
              </a:pPr>
              <a:t>5.11.2011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9E85ADD-F97E-49BE-A668-AB3052871609}"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cs-CZ"/>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p:cNvSpPr>
            <a:spLocks noGrp="1"/>
          </p:cNvSpPr>
          <p:nvPr>
            <p:ph type="dt" sz="half" idx="10"/>
          </p:nvPr>
        </p:nvSpPr>
        <p:spPr>
          <a:xfrm>
            <a:off x="457200" y="6356350"/>
            <a:ext cx="2133600" cy="365125"/>
          </a:xfrm>
        </p:spPr>
        <p:txBody>
          <a:bodyPr/>
          <a:lstStyle>
            <a:lvl1pPr>
              <a:defRPr/>
            </a:lvl1pPr>
          </a:lstStyle>
          <a:p>
            <a:pPr>
              <a:defRPr/>
            </a:pPr>
            <a:fld id="{8CC3E7F1-A979-4C42-B305-023823C01008}" type="datetimeFigureOut">
              <a:rPr lang="cs-CZ"/>
              <a:pPr>
                <a:defRPr/>
              </a:pPr>
              <a:t>5.11.2011</a:t>
            </a:fld>
            <a:endParaRPr lang="cs-CZ"/>
          </a:p>
        </p:txBody>
      </p:sp>
      <p:sp>
        <p:nvSpPr>
          <p:cNvPr id="6" name="Footer Placeholder 5"/>
          <p:cNvSpPr>
            <a:spLocks noGrp="1"/>
          </p:cNvSpPr>
          <p:nvPr>
            <p:ph type="ftr" sz="quarter" idx="11"/>
          </p:nvPr>
        </p:nvSpPr>
        <p:spPr>
          <a:xfrm>
            <a:off x="3124200" y="6356350"/>
            <a:ext cx="2895600" cy="365125"/>
          </a:xfrm>
        </p:spPr>
        <p:txBody>
          <a:bodyPr/>
          <a:lstStyle>
            <a:lvl1pPr>
              <a:defRPr/>
            </a:lvl1pPr>
          </a:lstStyle>
          <a:p>
            <a:pPr>
              <a:defRPr/>
            </a:pPr>
            <a:endParaRPr lang="cs-CZ"/>
          </a:p>
        </p:txBody>
      </p:sp>
      <p:sp>
        <p:nvSpPr>
          <p:cNvPr id="7" name="Slide Number Placeholder 6"/>
          <p:cNvSpPr>
            <a:spLocks noGrp="1"/>
          </p:cNvSpPr>
          <p:nvPr>
            <p:ph type="sldNum" sz="quarter" idx="12"/>
          </p:nvPr>
        </p:nvSpPr>
        <p:spPr>
          <a:xfrm>
            <a:off x="6553200" y="6356350"/>
            <a:ext cx="2133600" cy="365125"/>
          </a:xfrm>
        </p:spPr>
        <p:txBody>
          <a:bodyPr/>
          <a:lstStyle>
            <a:lvl1pPr>
              <a:defRPr/>
            </a:lvl1pPr>
          </a:lstStyle>
          <a:p>
            <a:pPr>
              <a:defRPr/>
            </a:pPr>
            <a:fld id="{988B140E-4CFC-4DFA-921C-741882180FDA}"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A082138-F812-4F5B-8865-0602F29E1C08}" type="datetimeFigureOut">
              <a:rPr lang="cs-CZ"/>
              <a:pPr>
                <a:defRPr/>
              </a:pPr>
              <a:t>5.11.2011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7E084620-9E2F-45C5-9EB4-89388E1FC5A8}"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A4E0261C-7003-408B-AB57-1A4CA95A3973}" type="datetimeFigureOut">
              <a:rPr lang="cs-CZ"/>
              <a:pPr>
                <a:defRPr/>
              </a:pPr>
              <a:t>5.11.2011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71AE022-4331-4BE5-996C-BEC1FD6A7F1A}"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F7530F42-9A05-4D5E-9359-4E6D120CF11D}" type="datetimeFigureOut">
              <a:rPr lang="cs-CZ"/>
              <a:pPr>
                <a:defRPr/>
              </a:pPr>
              <a:t>5.11.2011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39434D69-5953-44E8-BE29-C7D171538867}"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BD5E2508-563B-4A5B-933C-3896EA844919}" type="datetimeFigureOut">
              <a:rPr lang="cs-CZ"/>
              <a:pPr>
                <a:defRPr/>
              </a:pPr>
              <a:t>5.11.2011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BA068193-4B1B-4DAF-945F-265DC4210DEE}"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D6F103A0-F1A8-451F-868C-0B8E3B7D6E01}" type="datetimeFigureOut">
              <a:rPr lang="cs-CZ"/>
              <a:pPr>
                <a:defRPr/>
              </a:pPr>
              <a:t>5.11.2011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477D61E3-542A-455C-9579-60BB0E023A7F}"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1DAE27E3-AF34-4D51-84CF-B4E625D151C5}" type="datetimeFigureOut">
              <a:rPr lang="cs-CZ"/>
              <a:pPr>
                <a:defRPr/>
              </a:pPr>
              <a:t>5.11.2011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C6ABDFE-C25F-4D37-AFD6-01C21B9C0F7B}"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94E101A-AAAD-4366-9300-4CC1E5584FF5}" type="datetimeFigureOut">
              <a:rPr lang="cs-CZ"/>
              <a:pPr>
                <a:defRPr/>
              </a:pPr>
              <a:t>5.11.2011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836E8FD7-6BE4-41AC-A894-CC80E2209BE6}"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FDEFEE9A-7A3A-4E56-A529-86D87855E604}" type="datetimeFigureOut">
              <a:rPr lang="cs-CZ"/>
              <a:pPr>
                <a:defRPr/>
              </a:pPr>
              <a:t>5.11.2011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D0C91430-327B-4E8B-A369-B8407CC2E2CD}"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F36731F0-A371-44A4-AAC1-1A2C58581B6A}" type="datetimeFigureOut">
              <a:rPr lang="cs-CZ"/>
              <a:pPr>
                <a:defRPr/>
              </a:pPr>
              <a:t>5.11.2011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7A58DC8C-7752-4C1B-95D6-41AA10083E73}"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 id="2147483660" r:id="rId12"/>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p:nvPr>
        </p:nvSpPr>
        <p:spPr/>
        <p:txBody>
          <a:bodyPr/>
          <a:lstStyle/>
          <a:p>
            <a:r>
              <a:rPr lang="cs-CZ" sz="4000" b="1" smtClean="0">
                <a:latin typeface="Arial" charset="0"/>
              </a:rPr>
              <a:t>Rádl, Fischer, Rieger </a:t>
            </a:r>
            <a:br>
              <a:rPr lang="cs-CZ" sz="4000" b="1" smtClean="0">
                <a:latin typeface="Arial" charset="0"/>
              </a:rPr>
            </a:br>
            <a:r>
              <a:rPr lang="cs-CZ" sz="4000" b="1" smtClean="0">
                <a:latin typeface="Arial" charset="0"/>
              </a:rPr>
              <a:t>k fyzikálním otázkám</a:t>
            </a:r>
          </a:p>
        </p:txBody>
      </p:sp>
      <p:sp>
        <p:nvSpPr>
          <p:cNvPr id="14339" name="Rectangle 3"/>
          <p:cNvSpPr>
            <a:spLocks noGrp="1"/>
          </p:cNvSpPr>
          <p:nvPr>
            <p:ph type="body" sz="half" idx="1"/>
          </p:nvPr>
        </p:nvSpPr>
        <p:spPr>
          <a:xfrm>
            <a:off x="457200" y="1600200"/>
            <a:ext cx="3251200" cy="4276725"/>
          </a:xfrm>
        </p:spPr>
        <p:txBody>
          <a:bodyPr/>
          <a:lstStyle/>
          <a:p>
            <a:r>
              <a:rPr lang="cs-CZ" sz="2800" smtClean="0">
                <a:latin typeface="Arial" charset="0"/>
              </a:rPr>
              <a:t>Moderní věda</a:t>
            </a:r>
          </a:p>
          <a:p>
            <a:endParaRPr lang="cs-CZ" sz="2800" smtClean="0">
              <a:latin typeface="Arial" charset="0"/>
            </a:endParaRPr>
          </a:p>
          <a:p>
            <a:r>
              <a:rPr lang="cs-CZ" sz="2800" smtClean="0">
                <a:latin typeface="Arial" charset="0"/>
              </a:rPr>
              <a:t>Meditace o čase</a:t>
            </a:r>
          </a:p>
          <a:p>
            <a:endParaRPr lang="cs-CZ" sz="2800" smtClean="0">
              <a:latin typeface="Arial" charset="0"/>
            </a:endParaRPr>
          </a:p>
          <a:p>
            <a:endParaRPr lang="cs-CZ" sz="2800" smtClean="0">
              <a:latin typeface="Arial" charset="0"/>
            </a:endParaRPr>
          </a:p>
          <a:p>
            <a:r>
              <a:rPr lang="cs-CZ" sz="2800" smtClean="0">
                <a:latin typeface="Arial" charset="0"/>
              </a:rPr>
              <a:t>Prolegomena ke kosmologii</a:t>
            </a:r>
          </a:p>
        </p:txBody>
      </p:sp>
      <p:pic>
        <p:nvPicPr>
          <p:cNvPr id="14340" name="Picture 4" descr="radl"/>
          <p:cNvPicPr>
            <a:picLocks noChangeAspect="1" noChangeArrowheads="1"/>
          </p:cNvPicPr>
          <p:nvPr/>
        </p:nvPicPr>
        <p:blipFill>
          <a:blip r:embed="rId2"/>
          <a:srcRect/>
          <a:stretch>
            <a:fillRect/>
          </a:stretch>
        </p:blipFill>
        <p:spPr bwMode="auto">
          <a:xfrm>
            <a:off x="5940425" y="1484313"/>
            <a:ext cx="1835150" cy="2232025"/>
          </a:xfrm>
          <a:prstGeom prst="rect">
            <a:avLst/>
          </a:prstGeom>
          <a:noFill/>
        </p:spPr>
      </p:pic>
      <p:pic>
        <p:nvPicPr>
          <p:cNvPr id="14341" name="Picture 5" descr="fischer"/>
          <p:cNvPicPr>
            <a:picLocks noChangeAspect="1" noChangeArrowheads="1"/>
          </p:cNvPicPr>
          <p:nvPr/>
        </p:nvPicPr>
        <p:blipFill>
          <a:blip r:embed="rId3"/>
          <a:srcRect/>
          <a:stretch>
            <a:fillRect/>
          </a:stretch>
        </p:blipFill>
        <p:spPr bwMode="auto">
          <a:xfrm>
            <a:off x="3924300" y="2565400"/>
            <a:ext cx="1482725" cy="2138363"/>
          </a:xfrm>
          <a:prstGeom prst="rect">
            <a:avLst/>
          </a:prstGeom>
          <a:noFill/>
        </p:spPr>
      </p:pic>
      <p:pic>
        <p:nvPicPr>
          <p:cNvPr id="14345" name="Picture 9" descr="rieger"/>
          <p:cNvPicPr>
            <a:picLocks noChangeAspect="1" noChangeArrowheads="1"/>
          </p:cNvPicPr>
          <p:nvPr/>
        </p:nvPicPr>
        <p:blipFill>
          <a:blip r:embed="rId4"/>
          <a:srcRect/>
          <a:stretch>
            <a:fillRect/>
          </a:stretch>
        </p:blipFill>
        <p:spPr bwMode="auto">
          <a:xfrm>
            <a:off x="6372225" y="4652963"/>
            <a:ext cx="1427163" cy="1779587"/>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p:nvPr>
        </p:nvSpPr>
        <p:spPr/>
        <p:txBody>
          <a:bodyPr/>
          <a:lstStyle/>
          <a:p>
            <a:r>
              <a:rPr lang="cs-CZ" b="1" smtClean="0">
                <a:latin typeface="Arial" charset="0"/>
              </a:rPr>
              <a:t>Neutrina rychlejší než světlo?</a:t>
            </a:r>
          </a:p>
        </p:txBody>
      </p:sp>
      <p:sp>
        <p:nvSpPr>
          <p:cNvPr id="16387" name="Rectangle 3"/>
          <p:cNvSpPr>
            <a:spLocks noGrp="1"/>
          </p:cNvSpPr>
          <p:nvPr>
            <p:ph type="body" idx="1"/>
          </p:nvPr>
        </p:nvSpPr>
        <p:spPr/>
        <p:txBody>
          <a:bodyPr/>
          <a:lstStyle/>
          <a:p>
            <a:r>
              <a:rPr lang="cs-CZ" smtClean="0">
                <a:latin typeface="Arial" charset="0"/>
              </a:rPr>
              <a:t>Experiment OPERA </a:t>
            </a:r>
            <a:r>
              <a:rPr lang="cs-CZ" smtClean="0">
                <a:latin typeface="Arial" charset="0"/>
                <a:sym typeface="Wingdings" pitchFamily="2" charset="2"/>
              </a:rPr>
              <a:t> rychlost neutrin 300 006 km/s </a:t>
            </a:r>
            <a:endParaRPr lang="cs-CZ" smtClean="0">
              <a:latin typeface="Arial" charset="0"/>
            </a:endParaRPr>
          </a:p>
        </p:txBody>
      </p:sp>
      <p:pic>
        <p:nvPicPr>
          <p:cNvPr id="16388" name="Picture 4" descr="radl"/>
          <p:cNvPicPr>
            <a:picLocks noChangeAspect="1" noChangeArrowheads="1"/>
          </p:cNvPicPr>
          <p:nvPr/>
        </p:nvPicPr>
        <p:blipFill>
          <a:blip r:embed="rId2"/>
          <a:srcRect/>
          <a:stretch>
            <a:fillRect/>
          </a:stretch>
        </p:blipFill>
        <p:spPr bwMode="auto">
          <a:xfrm>
            <a:off x="900113" y="2997200"/>
            <a:ext cx="1893887" cy="2303463"/>
          </a:xfrm>
          <a:prstGeom prst="rect">
            <a:avLst/>
          </a:prstGeom>
          <a:noFill/>
        </p:spPr>
      </p:pic>
      <p:pic>
        <p:nvPicPr>
          <p:cNvPr id="16389" name="Picture 5" descr="fischer"/>
          <p:cNvPicPr>
            <a:picLocks noChangeAspect="1" noChangeArrowheads="1"/>
          </p:cNvPicPr>
          <p:nvPr/>
        </p:nvPicPr>
        <p:blipFill>
          <a:blip r:embed="rId3"/>
          <a:srcRect/>
          <a:stretch>
            <a:fillRect/>
          </a:stretch>
        </p:blipFill>
        <p:spPr bwMode="auto">
          <a:xfrm>
            <a:off x="3779838" y="2997200"/>
            <a:ext cx="1597025" cy="2303463"/>
          </a:xfrm>
          <a:prstGeom prst="rect">
            <a:avLst/>
          </a:prstGeom>
          <a:noFill/>
        </p:spPr>
      </p:pic>
      <p:pic>
        <p:nvPicPr>
          <p:cNvPr id="16390" name="Picture 6" descr="rieger"/>
          <p:cNvPicPr>
            <a:picLocks noChangeAspect="1" noChangeArrowheads="1"/>
          </p:cNvPicPr>
          <p:nvPr/>
        </p:nvPicPr>
        <p:blipFill>
          <a:blip r:embed="rId4"/>
          <a:srcRect/>
          <a:stretch>
            <a:fillRect/>
          </a:stretch>
        </p:blipFill>
        <p:spPr bwMode="auto">
          <a:xfrm>
            <a:off x="6227763" y="2997200"/>
            <a:ext cx="1906587" cy="237648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3" name="Picture 5" descr="radl"/>
          <p:cNvPicPr>
            <a:picLocks noChangeAspect="1" noChangeArrowheads="1"/>
          </p:cNvPicPr>
          <p:nvPr/>
        </p:nvPicPr>
        <p:blipFill>
          <a:blip r:embed="rId2"/>
          <a:srcRect/>
          <a:stretch>
            <a:fillRect/>
          </a:stretch>
        </p:blipFill>
        <p:spPr bwMode="auto">
          <a:xfrm>
            <a:off x="6516688" y="1916113"/>
            <a:ext cx="1893887" cy="2303462"/>
          </a:xfrm>
          <a:prstGeom prst="rect">
            <a:avLst/>
          </a:prstGeom>
          <a:noFill/>
        </p:spPr>
      </p:pic>
      <p:sp>
        <p:nvSpPr>
          <p:cNvPr id="17414" name="AutoShape 6"/>
          <p:cNvSpPr>
            <a:spLocks noChangeArrowheads="1"/>
          </p:cNvSpPr>
          <p:nvPr/>
        </p:nvSpPr>
        <p:spPr bwMode="auto">
          <a:xfrm>
            <a:off x="684213" y="2205038"/>
            <a:ext cx="4321175" cy="3814762"/>
          </a:xfrm>
          <a:prstGeom prst="wedgeRoundRectCallout">
            <a:avLst>
              <a:gd name="adj1" fmla="val 103708"/>
              <a:gd name="adj2" fmla="val -6847"/>
              <a:gd name="adj3" fmla="val 16667"/>
            </a:avLst>
          </a:prstGeom>
          <a:solidFill>
            <a:schemeClr val="bg2">
              <a:alpha val="57001"/>
            </a:schemeClr>
          </a:solidFill>
          <a:ln w="9525">
            <a:solidFill>
              <a:schemeClr val="tx1"/>
            </a:solidFill>
            <a:miter lim="800000"/>
            <a:headEnd/>
            <a:tailEnd/>
          </a:ln>
          <a:effectLst/>
        </p:spPr>
        <p:txBody>
          <a:bodyPr/>
          <a:lstStyle/>
          <a:p>
            <a:pPr algn="ctr"/>
            <a:endParaRPr lang="cs-CZ"/>
          </a:p>
        </p:txBody>
      </p:sp>
      <p:sp>
        <p:nvSpPr>
          <p:cNvPr id="17410" name="Rectangle 2"/>
          <p:cNvSpPr>
            <a:spLocks noGrp="1"/>
          </p:cNvSpPr>
          <p:nvPr>
            <p:ph type="title"/>
          </p:nvPr>
        </p:nvSpPr>
        <p:spPr/>
        <p:txBody>
          <a:bodyPr/>
          <a:lstStyle/>
          <a:p>
            <a:r>
              <a:rPr lang="cs-CZ" sz="4000" b="1" smtClean="0"/>
              <a:t>Emanuel Rádl a teorie relativity </a:t>
            </a:r>
            <a:br>
              <a:rPr lang="cs-CZ" sz="4000" b="1" smtClean="0"/>
            </a:br>
            <a:r>
              <a:rPr lang="cs-CZ" sz="4000" b="1" smtClean="0"/>
              <a:t>v Moderní vědě</a:t>
            </a:r>
            <a:r>
              <a:rPr lang="cs-CZ" sz="4000" smtClean="0"/>
              <a:t> </a:t>
            </a:r>
          </a:p>
        </p:txBody>
      </p:sp>
      <p:sp>
        <p:nvSpPr>
          <p:cNvPr id="17411" name="Rectangle 3"/>
          <p:cNvSpPr>
            <a:spLocks noGrp="1"/>
          </p:cNvSpPr>
          <p:nvPr>
            <p:ph type="body" idx="1"/>
          </p:nvPr>
        </p:nvSpPr>
        <p:spPr>
          <a:xfrm>
            <a:off x="457200" y="1600200"/>
            <a:ext cx="4475163" cy="4525963"/>
          </a:xfrm>
        </p:spPr>
        <p:txBody>
          <a:bodyPr/>
          <a:lstStyle/>
          <a:p>
            <a:r>
              <a:rPr lang="cs-CZ" smtClean="0"/>
              <a:t>Relativita současnosti</a:t>
            </a:r>
          </a:p>
          <a:p>
            <a:pPr lvl="1">
              <a:buFont typeface="Arial" charset="0"/>
              <a:buNone/>
            </a:pPr>
            <a:r>
              <a:rPr lang="cs-CZ" smtClean="0"/>
              <a:t>„Myšlenka, že dvě události mohou býti pro jednu osobu současné a pro druhou nikoli, jest absurdní, protože jest konec konců jen jedno vědomí, které o současnosti rozhoduje“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p:nvPr>
        </p:nvSpPr>
        <p:spPr/>
        <p:txBody>
          <a:bodyPr/>
          <a:lstStyle/>
          <a:p>
            <a:r>
              <a:rPr lang="cs-CZ" sz="4000" b="1" smtClean="0"/>
              <a:t>Josef Ludvík Fischer a relativita času</a:t>
            </a:r>
          </a:p>
        </p:txBody>
      </p:sp>
      <p:sp>
        <p:nvSpPr>
          <p:cNvPr id="18435" name="Rectangle 3"/>
          <p:cNvSpPr>
            <a:spLocks noGrp="1"/>
          </p:cNvSpPr>
          <p:nvPr>
            <p:ph type="body" idx="1"/>
          </p:nvPr>
        </p:nvSpPr>
        <p:spPr/>
        <p:txBody>
          <a:bodyPr/>
          <a:lstStyle/>
          <a:p>
            <a:r>
              <a:rPr lang="cs-CZ" smtClean="0"/>
              <a:t>Metoda měření (statistika a podmínky kvantifikace)</a:t>
            </a:r>
          </a:p>
        </p:txBody>
      </p:sp>
      <p:pic>
        <p:nvPicPr>
          <p:cNvPr id="18436" name="Obrázek 3"/>
          <p:cNvPicPr>
            <a:picLocks noChangeAspect="1" noChangeArrowheads="1"/>
          </p:cNvPicPr>
          <p:nvPr/>
        </p:nvPicPr>
        <p:blipFill>
          <a:blip r:embed="rId2"/>
          <a:srcRect/>
          <a:stretch>
            <a:fillRect/>
          </a:stretch>
        </p:blipFill>
        <p:spPr bwMode="auto">
          <a:xfrm>
            <a:off x="755650" y="3068638"/>
            <a:ext cx="7993063" cy="3103562"/>
          </a:xfrm>
          <a:prstGeom prst="rect">
            <a:avLst/>
          </a:prstGeom>
          <a:noFill/>
          <a:ln w="9525">
            <a:noFill/>
            <a:miter lim="800000"/>
            <a:headEnd/>
            <a:tailEnd/>
          </a:ln>
        </p:spPr>
      </p:pic>
      <p:pic>
        <p:nvPicPr>
          <p:cNvPr id="18437" name="Picture 5" descr="fischer"/>
          <p:cNvPicPr>
            <a:picLocks noChangeAspect="1" noChangeArrowheads="1"/>
          </p:cNvPicPr>
          <p:nvPr/>
        </p:nvPicPr>
        <p:blipFill>
          <a:blip r:embed="rId3"/>
          <a:srcRect/>
          <a:stretch>
            <a:fillRect/>
          </a:stretch>
        </p:blipFill>
        <p:spPr bwMode="auto">
          <a:xfrm>
            <a:off x="7380288" y="1412875"/>
            <a:ext cx="1597025" cy="2303463"/>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0" name="Picture 4" descr="fischer"/>
          <p:cNvPicPr>
            <a:picLocks noChangeAspect="1" noChangeArrowheads="1"/>
          </p:cNvPicPr>
          <p:nvPr/>
        </p:nvPicPr>
        <p:blipFill>
          <a:blip r:embed="rId2"/>
          <a:srcRect/>
          <a:stretch>
            <a:fillRect/>
          </a:stretch>
        </p:blipFill>
        <p:spPr bwMode="auto">
          <a:xfrm>
            <a:off x="7235825" y="1268413"/>
            <a:ext cx="1597025" cy="2303462"/>
          </a:xfrm>
          <a:prstGeom prst="rect">
            <a:avLst/>
          </a:prstGeom>
          <a:noFill/>
        </p:spPr>
      </p:pic>
      <p:sp>
        <p:nvSpPr>
          <p:cNvPr id="19461" name="AutoShape 5"/>
          <p:cNvSpPr>
            <a:spLocks noChangeArrowheads="1"/>
          </p:cNvSpPr>
          <p:nvPr/>
        </p:nvSpPr>
        <p:spPr bwMode="auto">
          <a:xfrm>
            <a:off x="827088" y="2924175"/>
            <a:ext cx="6697662" cy="2520950"/>
          </a:xfrm>
          <a:prstGeom prst="wedgeRoundRectCallout">
            <a:avLst>
              <a:gd name="adj1" fmla="val 61162"/>
              <a:gd name="adj2" fmla="val -64481"/>
              <a:gd name="adj3" fmla="val 16667"/>
            </a:avLst>
          </a:prstGeom>
          <a:solidFill>
            <a:schemeClr val="bg2">
              <a:alpha val="80000"/>
            </a:schemeClr>
          </a:solidFill>
          <a:ln w="9525">
            <a:solidFill>
              <a:schemeClr val="tx1"/>
            </a:solidFill>
            <a:miter lim="800000"/>
            <a:headEnd/>
            <a:tailEnd/>
          </a:ln>
          <a:effectLst/>
        </p:spPr>
        <p:txBody>
          <a:bodyPr/>
          <a:lstStyle/>
          <a:p>
            <a:pPr algn="ctr"/>
            <a:endParaRPr lang="cs-CZ"/>
          </a:p>
        </p:txBody>
      </p:sp>
      <p:sp>
        <p:nvSpPr>
          <p:cNvPr id="19458" name="Rectangle 2"/>
          <p:cNvSpPr>
            <a:spLocks noGrp="1"/>
          </p:cNvSpPr>
          <p:nvPr>
            <p:ph type="title"/>
          </p:nvPr>
        </p:nvSpPr>
        <p:spPr/>
        <p:txBody>
          <a:bodyPr/>
          <a:lstStyle/>
          <a:p>
            <a:r>
              <a:rPr lang="cs-CZ" sz="4000" b="1" smtClean="0"/>
              <a:t>Josef Ludvík Fischer a relativita času</a:t>
            </a:r>
          </a:p>
        </p:txBody>
      </p:sp>
      <p:sp>
        <p:nvSpPr>
          <p:cNvPr id="19459" name="Rectangle 3"/>
          <p:cNvSpPr>
            <a:spLocks noGrp="1"/>
          </p:cNvSpPr>
          <p:nvPr>
            <p:ph type="body" idx="1"/>
          </p:nvPr>
        </p:nvSpPr>
        <p:spPr>
          <a:xfrm>
            <a:off x="457200" y="1600200"/>
            <a:ext cx="6778625" cy="4525963"/>
          </a:xfrm>
        </p:spPr>
        <p:txBody>
          <a:bodyPr/>
          <a:lstStyle/>
          <a:p>
            <a:r>
              <a:rPr lang="cs-CZ" smtClean="0"/>
              <a:t>Úvahy o relativitě (ekologické struktury)</a:t>
            </a:r>
          </a:p>
          <a:p>
            <a:pPr lvl="1"/>
            <a:endParaRPr lang="cs-CZ" smtClean="0"/>
          </a:p>
          <a:p>
            <a:pPr lvl="1" algn="ctr">
              <a:buFont typeface="Arial" charset="0"/>
              <a:buNone/>
            </a:pPr>
            <a:r>
              <a:rPr lang="cs-CZ" smtClean="0"/>
              <a:t>	Tím domovem je čas vždy poznamenán </a:t>
            </a:r>
            <a:br>
              <a:rPr lang="cs-CZ" smtClean="0"/>
            </a:br>
            <a:r>
              <a:rPr lang="cs-CZ" smtClean="0"/>
              <a:t>jak stará láhev značkou svou</a:t>
            </a:r>
            <a:br>
              <a:rPr lang="cs-CZ" smtClean="0"/>
            </a:br>
            <a:r>
              <a:rPr lang="cs-CZ" smtClean="0"/>
              <a:t>a není lahví dvou</a:t>
            </a:r>
            <a:br>
              <a:rPr lang="cs-CZ" smtClean="0"/>
            </a:br>
            <a:r>
              <a:rPr lang="cs-CZ" smtClean="0"/>
              <a:t>by totéž víno z nich se perlilo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p:txBody>
          <a:bodyPr/>
          <a:lstStyle/>
          <a:p>
            <a:r>
              <a:rPr lang="cs-CZ" sz="4000" b="1" smtClean="0"/>
              <a:t>Ladislav Rieger </a:t>
            </a:r>
            <a:br>
              <a:rPr lang="cs-CZ" sz="4000" b="1" smtClean="0"/>
            </a:br>
            <a:r>
              <a:rPr lang="cs-CZ" sz="4000" b="1" smtClean="0"/>
              <a:t>a kompetence filosofie </a:t>
            </a:r>
          </a:p>
        </p:txBody>
      </p:sp>
      <p:sp>
        <p:nvSpPr>
          <p:cNvPr id="20483" name="Rectangle 3"/>
          <p:cNvSpPr>
            <a:spLocks noGrp="1"/>
          </p:cNvSpPr>
          <p:nvPr>
            <p:ph type="body" idx="1"/>
          </p:nvPr>
        </p:nvSpPr>
        <p:spPr>
          <a:xfrm>
            <a:off x="457200" y="1600200"/>
            <a:ext cx="5986463" cy="4525963"/>
          </a:xfrm>
        </p:spPr>
        <p:txBody>
          <a:bodyPr/>
          <a:lstStyle/>
          <a:p>
            <a:r>
              <a:rPr lang="cs-CZ" smtClean="0"/>
              <a:t>Fyzikální fakta, měření a teorie</a:t>
            </a:r>
          </a:p>
          <a:p>
            <a:r>
              <a:rPr lang="cs-CZ" smtClean="0"/>
              <a:t>Metodologické principy</a:t>
            </a:r>
          </a:p>
          <a:p>
            <a:r>
              <a:rPr lang="cs-CZ" smtClean="0"/>
              <a:t>Paradigma a ideologie</a:t>
            </a:r>
          </a:p>
        </p:txBody>
      </p:sp>
      <p:pic>
        <p:nvPicPr>
          <p:cNvPr id="20484" name="Picture 4" descr="rieger"/>
          <p:cNvPicPr>
            <a:picLocks noChangeAspect="1" noChangeArrowheads="1"/>
          </p:cNvPicPr>
          <p:nvPr/>
        </p:nvPicPr>
        <p:blipFill>
          <a:blip r:embed="rId2"/>
          <a:srcRect/>
          <a:stretch>
            <a:fillRect/>
          </a:stretch>
        </p:blipFill>
        <p:spPr bwMode="auto">
          <a:xfrm>
            <a:off x="6877050" y="1628775"/>
            <a:ext cx="1906588" cy="237648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lstStyle/>
          <a:p>
            <a:r>
              <a:rPr lang="cs-CZ" sz="4000" b="1" smtClean="0"/>
              <a:t>Ladislav Rieger </a:t>
            </a:r>
            <a:br>
              <a:rPr lang="cs-CZ" sz="4000" b="1" smtClean="0"/>
            </a:br>
            <a:r>
              <a:rPr lang="cs-CZ" sz="4000" b="1" smtClean="0"/>
              <a:t>a kompetence filosofie</a:t>
            </a:r>
          </a:p>
        </p:txBody>
      </p:sp>
      <p:sp>
        <p:nvSpPr>
          <p:cNvPr id="21507" name="Rectangle 3"/>
          <p:cNvSpPr>
            <a:spLocks noGrp="1"/>
          </p:cNvSpPr>
          <p:nvPr>
            <p:ph type="body" idx="1"/>
          </p:nvPr>
        </p:nvSpPr>
        <p:spPr>
          <a:xfrm>
            <a:off x="457200" y="1600200"/>
            <a:ext cx="5267325" cy="2333625"/>
          </a:xfrm>
        </p:spPr>
        <p:txBody>
          <a:bodyPr/>
          <a:lstStyle/>
          <a:p>
            <a:r>
              <a:rPr lang="cs-CZ" smtClean="0"/>
              <a:t>Prolegomena ke kosmologii</a:t>
            </a:r>
          </a:p>
          <a:p>
            <a:pPr lvl="1"/>
            <a:r>
              <a:rPr lang="cs-CZ" smtClean="0"/>
              <a:t>Fyzikální znalosti</a:t>
            </a:r>
          </a:p>
          <a:p>
            <a:pPr lvl="1"/>
            <a:r>
              <a:rPr lang="cs-CZ" smtClean="0"/>
              <a:t>Logika vědeckého pznání</a:t>
            </a:r>
          </a:p>
          <a:p>
            <a:pPr lvl="1"/>
            <a:r>
              <a:rPr lang="cs-CZ" smtClean="0"/>
              <a:t>Dialektický materilismus</a:t>
            </a:r>
          </a:p>
        </p:txBody>
      </p:sp>
      <p:pic>
        <p:nvPicPr>
          <p:cNvPr id="21508" name="Picture 4" descr="rieger"/>
          <p:cNvPicPr>
            <a:picLocks noChangeAspect="1" noChangeArrowheads="1"/>
          </p:cNvPicPr>
          <p:nvPr/>
        </p:nvPicPr>
        <p:blipFill>
          <a:blip r:embed="rId2"/>
          <a:srcRect/>
          <a:stretch>
            <a:fillRect/>
          </a:stretch>
        </p:blipFill>
        <p:spPr bwMode="auto">
          <a:xfrm>
            <a:off x="6877050" y="1628775"/>
            <a:ext cx="1906588" cy="2376488"/>
          </a:xfrm>
          <a:prstGeom prst="rect">
            <a:avLst/>
          </a:prstGeom>
          <a:noFill/>
        </p:spPr>
      </p:pic>
      <p:sp>
        <p:nvSpPr>
          <p:cNvPr id="21510" name="AutoShape 6"/>
          <p:cNvSpPr>
            <a:spLocks noChangeArrowheads="1"/>
          </p:cNvSpPr>
          <p:nvPr/>
        </p:nvSpPr>
        <p:spPr bwMode="auto">
          <a:xfrm>
            <a:off x="971550" y="4005263"/>
            <a:ext cx="7632700" cy="1727200"/>
          </a:xfrm>
          <a:prstGeom prst="wedgeRoundRectCallout">
            <a:avLst>
              <a:gd name="adj1" fmla="val 34028"/>
              <a:gd name="adj2" fmla="val -87958"/>
              <a:gd name="adj3" fmla="val 16667"/>
            </a:avLst>
          </a:prstGeom>
          <a:solidFill>
            <a:schemeClr val="bg2">
              <a:alpha val="70000"/>
            </a:schemeClr>
          </a:solidFill>
          <a:ln w="9525">
            <a:solidFill>
              <a:schemeClr val="tx1"/>
            </a:solidFill>
            <a:miter lim="800000"/>
            <a:headEnd/>
            <a:tailEnd/>
          </a:ln>
          <a:effectLst/>
        </p:spPr>
        <p:txBody>
          <a:bodyPr/>
          <a:lstStyle/>
          <a:p>
            <a:pPr algn="ctr"/>
            <a:endParaRPr lang="cs-CZ"/>
          </a:p>
        </p:txBody>
      </p:sp>
      <p:sp>
        <p:nvSpPr>
          <p:cNvPr id="21509" name="Rectangle 5"/>
          <p:cNvSpPr>
            <a:spLocks noChangeArrowheads="1"/>
          </p:cNvSpPr>
          <p:nvPr/>
        </p:nvSpPr>
        <p:spPr bwMode="auto">
          <a:xfrm>
            <a:off x="971550" y="4318000"/>
            <a:ext cx="7777163" cy="1190625"/>
          </a:xfrm>
          <a:prstGeom prst="rect">
            <a:avLst/>
          </a:prstGeom>
          <a:noFill/>
          <a:ln w="9525">
            <a:noFill/>
            <a:miter lim="800000"/>
            <a:headEnd/>
            <a:tailEnd/>
          </a:ln>
          <a:effectLst/>
        </p:spPr>
        <p:txBody>
          <a:bodyPr anchor="ctr">
            <a:spAutoFit/>
          </a:bodyPr>
          <a:lstStyle/>
          <a:p>
            <a:r>
              <a:rPr lang="cs-CZ"/>
              <a:t>„fysikové necítí potřebu měnit své teoreticky komplikované stavby, které jim plně vyhovují... kosmologové proto prostě extrapolují terestrickým pokusům plně vyhovující fysikální zákonitosti... na celý kosmos, aspoň do té doby, dokud stavba samotné fysiky se neoctne v další krisi“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175</Words>
  <Application>Microsoft Office PowerPoint</Application>
  <PresentationFormat>On-screen Show (4:3)</PresentationFormat>
  <Paragraphs>28</Paragraphs>
  <Slides>7</Slides>
  <Notes>0</Notes>
  <HiddenSlides>0</HiddenSlides>
  <MMClips>0</MMClips>
  <ScaleCrop>false</ScaleCrop>
  <HeadingPairs>
    <vt:vector size="6" baseType="variant">
      <vt:variant>
        <vt:lpstr>Použitá písma</vt:lpstr>
      </vt:variant>
      <vt:variant>
        <vt:i4>3</vt:i4>
      </vt:variant>
      <vt:variant>
        <vt:lpstr>Šablona návrhu</vt:lpstr>
      </vt:variant>
      <vt:variant>
        <vt:i4>1</vt:i4>
      </vt:variant>
      <vt:variant>
        <vt:lpstr>Nadpisy snímků</vt:lpstr>
      </vt:variant>
      <vt:variant>
        <vt:i4>7</vt:i4>
      </vt:variant>
    </vt:vector>
  </HeadingPairs>
  <TitlesOfParts>
    <vt:vector size="11" baseType="lpstr">
      <vt:lpstr>Calibri</vt:lpstr>
      <vt:lpstr>Arial</vt:lpstr>
      <vt:lpstr>Wingdings</vt:lpstr>
      <vt:lpstr>Motiv sady Office</vt:lpstr>
      <vt:lpstr>Rádl, Fischer, Rieger  k fyzikálním otázkám</vt:lpstr>
      <vt:lpstr>Neutrina rychlejší než světlo?</vt:lpstr>
      <vt:lpstr>Emanuel Rádl a teorie relativity  v Moderní vědě </vt:lpstr>
      <vt:lpstr>Josef Ludvík Fischer a relativita času</vt:lpstr>
      <vt:lpstr>Josef Ludvík Fischer a relativita času</vt:lpstr>
      <vt:lpstr>Ladislav Rieger  a kompetence filosofie </vt:lpstr>
      <vt:lpstr>Ladislav Rieger  a kompetence filosofie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jokr</dc:creator>
  <cp:lastModifiedBy>user</cp:lastModifiedBy>
  <cp:revision>10</cp:revision>
  <dcterms:created xsi:type="dcterms:W3CDTF">2011-10-30T19:54:50Z</dcterms:created>
  <dcterms:modified xsi:type="dcterms:W3CDTF">2011-11-05T21:49:27Z</dcterms:modified>
</cp:coreProperties>
</file>