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0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505" r:id="rId40"/>
    <p:sldId id="506" r:id="rId41"/>
    <p:sldId id="507" r:id="rId42"/>
    <p:sldId id="489" r:id="rId43"/>
    <p:sldId id="490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9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34" d="100"/>
          <a:sy n="134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7D53F-7683-42A9-AA7C-3B1D10AC8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00E0B-763C-4D32-863A-30201EC82AE1}" type="slidenum">
              <a:rPr lang="ru-RU"/>
              <a:pPr/>
              <a:t>1</a:t>
            </a:fld>
            <a:endParaRPr lang="ru-RU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A72F2-A10F-4454-958B-BB1A8911FEAC}" type="slidenum">
              <a:rPr lang="ru-RU"/>
              <a:pPr/>
              <a:t>2</a:t>
            </a:fld>
            <a:endParaRPr lang="ru-RU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5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AC19-A093-498C-B326-8CB9DBE68947}" type="slidenum">
              <a:rPr lang="ru-RU"/>
              <a:pPr/>
              <a:t>35</a:t>
            </a:fld>
            <a:endParaRPr lang="ru-RU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180AC-003F-4A06-98CB-02A4E241297F}" type="slidenum">
              <a:rPr lang="ru-RU"/>
              <a:pPr/>
              <a:t>58</a:t>
            </a:fld>
            <a:endParaRPr lang="ru-RU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0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2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38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0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35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95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://www.tydenik-knihy.cz/" TargetMode="External"/><Relationship Id="rId7" Type="http://schemas.openxmlformats.org/officeDocument/2006/relationships/hyperlink" Target="http://www.ulrichsweb.com/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://www.sckn.cz/ceskeknih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manachlabyrint.cz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krevue.cz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sigma.nkp.cz/web/ok.htm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trhdetskeknihy.cz/" TargetMode="External"/><Relationship Id="rId2" Type="http://schemas.openxmlformats.org/officeDocument/2006/relationships/hyperlink" Target="http://www.bookworld.cz/cz/menu/uvodni-informa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ipziger-buchmesse.de/" TargetMode="External"/><Relationship Id="rId4" Type="http://schemas.openxmlformats.org/officeDocument/2006/relationships/hyperlink" Target="http://www.buchmesse.d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83270092-knizni-svet/21154215602/obsah/141446-na-uvod-prumerna-cena-ceske-knih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weco.cz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://www.phoenixbooks.co.uk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s.cz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hyperlink" Target="http://www.devar.cz/" TargetMode="External"/><Relationship Id="rId4" Type="http://schemas.openxmlformats.org/officeDocument/2006/relationships/hyperlink" Target="http://www.minerva.at/csp/miw/vmiw/vhomepage.csp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euromedia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.cz/" TargetMode="External"/><Relationship Id="rId7" Type="http://schemas.openxmlformats.org/officeDocument/2006/relationships/hyperlink" Target="http://www.euromedia.cz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enixbooks.co.uk/" TargetMode="External"/><Relationship Id="rId5" Type="http://schemas.openxmlformats.org/officeDocument/2006/relationships/hyperlink" Target="http://www.devar.cz/" TargetMode="External"/><Relationship Id="rId4" Type="http://schemas.openxmlformats.org/officeDocument/2006/relationships/hyperlink" Target="http://www.suweco.cz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://www.kosmas.cz/" TargetMode="External"/><Relationship Id="rId2" Type="http://schemas.openxmlformats.org/officeDocument/2006/relationships/hyperlink" Target="http://www.barvic-novotny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hycz.cz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www.knizniweb.cz/" TargetMode="External"/><Relationship Id="rId4" Type="http://schemas.openxmlformats.org/officeDocument/2006/relationships/hyperlink" Target="http://knihy.cpress.cz/" TargetMode="Externa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knihovna.fss.muni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books.co.uk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igma.nkp.cz/F/?func=file&amp;file_name=find-b&amp;local_base=C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konspekt.nkp.cz/" TargetMode="External"/><Relationship Id="rId2" Type="http://schemas.openxmlformats.org/officeDocument/2006/relationships/hyperlink" Target="http://konspekt.nkp.cz/konspekt.p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file&amp;file_name=find-a&amp;local_base=aut" TargetMode="External"/><Relationship Id="rId2" Type="http://schemas.openxmlformats.org/officeDocument/2006/relationships/hyperlink" Target="http://autority.nk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af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predmet.pl?id=567132;zpet=../predmety/./katalog.pl?fakulta%3D1423;hledret%3Dselek%C4%8Dn%C3%AD%20jazyky;hledv%3Dnaz;fak%3D1421;uhledat%3D1;zpet_text=Zp%C4%9Bt%20na%20v%C3%BDb%C4%9Br%20p%C5%99edm%C4%9Bt%C5%AF" TargetMode="External"/><Relationship Id="rId2" Type="http://schemas.openxmlformats.org/officeDocument/2006/relationships/hyperlink" Target="https://is.muni.cz/auth/predmety/predmet.pl?id=621984;zpet=../predmety/./katalog.pl?fakulta%3D1423;hledret%3DKadlec;hledv%3Dnaz;hledv%3Dvyu;hledv%3Dkod;fak%3D1421;uhledat%3D1;zpet_text=Zp%C4%9Bt%20na%20v%C3%BDb%C4%9Br%20p%C5%99edm%C4%9Bt%C5%A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kli.cz/_data/afm-uploads/region/katalogizace.ppt" TargetMode="External"/><Relationship Id="rId2" Type="http://schemas.openxmlformats.org/officeDocument/2006/relationships/hyperlink" Target="http://texty.jinonice.c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bz.cz/DOWNLOAD/km_prirucka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ortal-vz.cz/getdoc/972f9bfa-69d5-43bc-a8de-055f11d0301d/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400">
                <a:solidFill>
                  <a:srgbClr val="FFFF00"/>
                </a:solidFill>
              </a:rPr>
              <a:t>Metody knihovnické práce (VIKBA04)</a:t>
            </a:r>
            <a:endParaRPr lang="uk-UA" sz="4400">
              <a:solidFill>
                <a:srgbClr val="FFFF00"/>
              </a:solidFill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/>
              <a:t>Martin Krčál</a:t>
            </a:r>
            <a:endParaRPr lang="uk-UA" sz="2000"/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30. </a:t>
            </a:r>
            <a:r>
              <a:rPr lang="cs-CZ" b="1" dirty="0" smtClean="0">
                <a:latin typeface="Tahoma" panose="020B0604030504040204" pitchFamily="34" charset="0"/>
              </a:rPr>
              <a:t>října </a:t>
            </a:r>
            <a:r>
              <a:rPr lang="cs-CZ" b="1" dirty="0" smtClean="0">
                <a:latin typeface="Tahoma" panose="020B0604030504040204" pitchFamily="34" charset="0"/>
              </a:rPr>
              <a:t>2014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5. Hlavní činnosti knihoven I</a:t>
            </a:r>
          </a:p>
        </p:txBody>
      </p:sp>
      <p:pic>
        <p:nvPicPr>
          <p:cNvPr id="729095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000"/>
              <a:t>Povinnosti vydavatelů v ČR</a:t>
            </a:r>
            <a:endParaRPr lang="cs-CZ" sz="4400"/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4 povinné výtisky</a:t>
            </a:r>
          </a:p>
          <a:p>
            <a:pPr marL="1041400" lvl="1">
              <a:tabLst/>
            </a:pPr>
            <a:r>
              <a:rPr lang="cs-CZ" sz="2800"/>
              <a:t>NK (2x), MZK, SVK Olomouc</a:t>
            </a:r>
          </a:p>
          <a:p>
            <a:pPr marL="361950" indent="-361950">
              <a:tabLst/>
            </a:pPr>
            <a:r>
              <a:rPr lang="cs-CZ" sz="3200"/>
              <a:t>regionální povinný výtisk</a:t>
            </a:r>
          </a:p>
          <a:p>
            <a:pPr marL="1041400" lvl="1">
              <a:tabLst/>
            </a:pPr>
            <a:r>
              <a:rPr lang="cs-CZ" sz="2800"/>
              <a:t>příslušné SVK</a:t>
            </a:r>
          </a:p>
          <a:p>
            <a:pPr marL="361950" indent="-361950">
              <a:tabLst/>
            </a:pPr>
            <a:r>
              <a:rPr lang="cs-CZ" sz="3200"/>
              <a:t>písemná nabídka 19 knihovnám ke koupi </a:t>
            </a:r>
            <a:r>
              <a:rPr lang="cs-CZ" sz="2800"/>
              <a:t>(vyhláška MK)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sankce až 50 000 Kč</a:t>
            </a:r>
          </a:p>
          <a:p>
            <a:pPr marL="361950" indent="-361950">
              <a:tabLst/>
            </a:pPr>
            <a:r>
              <a:rPr lang="cs-CZ" sz="3200"/>
              <a:t>povinné údaje v dokumentu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891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Tiskový zákon 46/2000 Sb.</a:t>
            </a:r>
          </a:p>
          <a:p>
            <a:pPr marL="1041400" lvl="1">
              <a:tabLst/>
            </a:pPr>
            <a:r>
              <a:rPr lang="cs-CZ" sz="2800"/>
              <a:t>pro časopisy</a:t>
            </a:r>
          </a:p>
          <a:p>
            <a:pPr marL="361950" indent="-361950">
              <a:tabLst/>
            </a:pPr>
            <a:r>
              <a:rPr lang="cs-CZ" sz="3200"/>
              <a:t>pro tištěné dokumenty</a:t>
            </a:r>
          </a:p>
          <a:p>
            <a:pPr marL="361950" indent="-361950">
              <a:tabLst/>
            </a:pPr>
            <a:r>
              <a:rPr lang="cs-CZ" sz="3200"/>
              <a:t>diskuze – elektronické dokumenty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Ostatní zdroje</a:t>
            </a:r>
          </a:p>
        </p:txBody>
      </p:sp>
      <p:sp>
        <p:nvSpPr>
          <p:cNvPr id="679939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 členství v organizacích</a:t>
            </a:r>
          </a:p>
          <a:p>
            <a:pPr marL="361950" indent="-361950">
              <a:tabLst/>
            </a:pPr>
            <a:r>
              <a:rPr lang="cs-CZ" sz="3200"/>
              <a:t>mateřská instituce</a:t>
            </a:r>
          </a:p>
          <a:p>
            <a:pPr marL="361950" indent="-361950">
              <a:tabLst/>
            </a:pPr>
            <a:r>
              <a:rPr lang="cs-CZ" sz="3200"/>
              <a:t>ze služebních cest</a:t>
            </a:r>
          </a:p>
          <a:p>
            <a:pPr marL="361950" indent="-361950">
              <a:tabLst/>
            </a:pPr>
            <a:r>
              <a:rPr lang="cs-CZ" sz="3200"/>
              <a:t>atd.</a:t>
            </a:r>
          </a:p>
        </p:txBody>
      </p:sp>
      <p:pic>
        <p:nvPicPr>
          <p:cNvPr id="67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endParaRPr lang="cs-CZ" sz="4400"/>
          </a:p>
        </p:txBody>
      </p:sp>
      <p:sp>
        <p:nvSpPr>
          <p:cNvPr id="68096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557338"/>
            <a:ext cx="7777162" cy="3600450"/>
          </a:xfrm>
        </p:spPr>
        <p:txBody>
          <a:bodyPr/>
          <a:lstStyle/>
          <a:p>
            <a:pPr marL="361950" indent="-361950">
              <a:buFontTx/>
              <a:buNone/>
              <a:tabLst/>
            </a:pPr>
            <a:endParaRPr lang="cs-CZ" sz="5400"/>
          </a:p>
          <a:p>
            <a:pPr marL="361950" indent="-361950" algn="ctr">
              <a:buFontTx/>
              <a:buNone/>
              <a:tabLst/>
            </a:pPr>
            <a:r>
              <a:rPr lang="cs-CZ" sz="5400" b="1">
                <a:solidFill>
                  <a:srgbClr val="33CC33"/>
                </a:solidFill>
              </a:rPr>
              <a:t>PROCESY</a:t>
            </a:r>
            <a:r>
              <a:rPr lang="cs-CZ" sz="5400" b="1"/>
              <a:t> AKVIZICE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Profilování knih. fondu</a:t>
            </a:r>
          </a:p>
        </p:txBody>
      </p:sp>
      <p:sp>
        <p:nvSpPr>
          <p:cNvPr id="68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trvalá a stěžejní funkce akvizice</a:t>
            </a:r>
          </a:p>
          <a:p>
            <a:pPr marL="361950" indent="-361950">
              <a:tabLst/>
            </a:pPr>
            <a:r>
              <a:rPr lang="cs-CZ" sz="3200"/>
              <a:t>optimální struktura a profil fondu</a:t>
            </a:r>
          </a:p>
        </p:txBody>
      </p:sp>
      <p:pic>
        <p:nvPicPr>
          <p:cNvPr id="68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533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Hlediska profilování</a:t>
            </a:r>
          </a:p>
        </p:txBody>
      </p:sp>
      <p:sp>
        <p:nvSpPr>
          <p:cNvPr id="68301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tematické </a:t>
            </a:r>
            <a:r>
              <a:rPr lang="cs-CZ" sz="2400"/>
              <a:t>- klasifikace v knihovně</a:t>
            </a:r>
          </a:p>
          <a:p>
            <a:pPr marL="361950" indent="-361950">
              <a:tabLst/>
            </a:pPr>
            <a:r>
              <a:rPr lang="cs-CZ" sz="3200"/>
              <a:t>druhové </a:t>
            </a:r>
            <a:r>
              <a:rPr lang="cs-CZ" sz="2400"/>
              <a:t>- druhy dokumentů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geografické</a:t>
            </a:r>
            <a:r>
              <a:rPr lang="cs-CZ" sz="2400"/>
              <a:t> – významné země dle expertů </a:t>
            </a:r>
          </a:p>
          <a:p>
            <a:pPr marL="361950" indent="-361950">
              <a:tabLst/>
            </a:pPr>
            <a:r>
              <a:rPr lang="cs-CZ" sz="3200"/>
              <a:t>institucionální</a:t>
            </a:r>
            <a:r>
              <a:rPr lang="cs-CZ" sz="2400"/>
              <a:t> – top pracoviště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autorské</a:t>
            </a:r>
            <a:r>
              <a:rPr lang="cs-CZ" sz="2400"/>
              <a:t> – top autoři oboru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životnost</a:t>
            </a:r>
            <a:r>
              <a:rPr lang="cs-CZ" sz="2400"/>
              <a:t> – zastarávání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Sledování produkce</a:t>
            </a:r>
          </a:p>
        </p:txBody>
      </p:sp>
      <p:sp>
        <p:nvSpPr>
          <p:cNvPr id="68403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aktivní a soustavné</a:t>
            </a:r>
          </a:p>
          <a:p>
            <a:pPr marL="361950" indent="-361950">
              <a:tabLst/>
            </a:pPr>
            <a:r>
              <a:rPr lang="cs-CZ" sz="3200"/>
              <a:t>návštěvy knihkupectví</a:t>
            </a:r>
          </a:p>
          <a:p>
            <a:pPr marL="361950" indent="-361950">
              <a:tabLst/>
            </a:pPr>
            <a:r>
              <a:rPr lang="cs-CZ" sz="3200"/>
              <a:t>účast na knižních veletrzích a výstavách</a:t>
            </a:r>
          </a:p>
          <a:p>
            <a:pPr marL="361950" indent="-361950">
              <a:tabLst/>
            </a:pPr>
            <a:r>
              <a:rPr lang="cs-CZ" sz="3200"/>
              <a:t>sledovat recenze, lit. novinky, odborný knihkupecký tisk</a:t>
            </a:r>
          </a:p>
          <a:p>
            <a:pPr marL="361950" indent="-361950">
              <a:tabLst/>
            </a:pPr>
            <a:r>
              <a:rPr lang="cs-CZ" sz="3200"/>
              <a:t>spolupráce s uživateli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Zdroje o novinkách na trhu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ediční plány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webové stránky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2"/>
              </a:rPr>
              <a:t>České knihy</a:t>
            </a:r>
            <a:r>
              <a:rPr lang="cs-CZ"/>
              <a:t> (SČNK)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3"/>
              </a:rPr>
              <a:t>Knihy</a:t>
            </a:r>
            <a:r>
              <a:rPr lang="cs-CZ"/>
              <a:t> (týdeník)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4"/>
              </a:rPr>
              <a:t>Ohlášené knihy</a:t>
            </a:r>
            <a:r>
              <a:rPr lang="cs-CZ"/>
              <a:t> (NKP)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5"/>
              </a:rPr>
              <a:t>K-revue</a:t>
            </a:r>
            <a:r>
              <a:rPr lang="cs-CZ"/>
              <a:t> (měsíčník)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6"/>
              </a:rPr>
              <a:t>Almanach Labyrint</a:t>
            </a:r>
            <a:r>
              <a:rPr lang="cs-CZ"/>
              <a:t> (ročenka)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7"/>
              </a:rPr>
              <a:t>Ulrichsweb Directory</a:t>
            </a:r>
            <a:endParaRPr lang="cs-CZ"/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časopisy</a:t>
            </a:r>
          </a:p>
        </p:txBody>
      </p:sp>
      <p:pic>
        <p:nvPicPr>
          <p:cNvPr id="6850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00213"/>
            <a:ext cx="1014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13938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89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18075"/>
            <a:ext cx="1916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21388"/>
            <a:ext cx="235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České knižní veletrhy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>
                <a:hlinkClick r:id="rId2"/>
              </a:rPr>
              <a:t>Svět knihy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– Praha, květen, mezinárodní</a:t>
            </a:r>
          </a:p>
          <a:p>
            <a:pPr marL="361950" indent="-361950">
              <a:tabLst/>
            </a:pPr>
            <a:r>
              <a:rPr lang="cs-CZ"/>
              <a:t>LIBRI </a:t>
            </a:r>
            <a:r>
              <a:rPr lang="cs-CZ" sz="2200"/>
              <a:t>– Olomouc, listopad</a:t>
            </a:r>
          </a:p>
          <a:p>
            <a:pPr marL="361950" indent="-361950">
              <a:tabLst/>
            </a:pPr>
            <a:r>
              <a:rPr lang="cs-CZ">
                <a:hlinkClick r:id="rId3"/>
              </a:rPr>
              <a:t>Veletrh dětské knihy </a:t>
            </a:r>
            <a:r>
              <a:rPr lang="cs-CZ" sz="2200"/>
              <a:t>– Liberec, duben</a:t>
            </a:r>
          </a:p>
          <a:p>
            <a:pPr marL="361950" indent="-361950">
              <a:tabLst/>
            </a:pPr>
            <a:r>
              <a:rPr lang="cs-CZ">
                <a:hlinkClick r:id="rId4"/>
              </a:rPr>
              <a:t>Frankfurter Buchmesse</a:t>
            </a:r>
            <a:r>
              <a:rPr lang="cs-CZ"/>
              <a:t> </a:t>
            </a:r>
            <a:r>
              <a:rPr lang="cs-CZ" sz="2200"/>
              <a:t>– Frankfurt nad Mohanem, říjen</a:t>
            </a:r>
          </a:p>
          <a:p>
            <a:pPr marL="361950" indent="-361950">
              <a:tabLst/>
            </a:pPr>
            <a:r>
              <a:rPr lang="cs-CZ">
                <a:hlinkClick r:id="rId5"/>
              </a:rPr>
              <a:t>Leipziger Buchmesse</a:t>
            </a:r>
            <a:r>
              <a:rPr lang="cs-CZ" sz="2200">
                <a:hlinkClick r:id="rId5"/>
              </a:rPr>
              <a:t> </a:t>
            </a:r>
            <a:r>
              <a:rPr lang="cs-CZ" sz="2200"/>
              <a:t>– Lipsko, březen</a:t>
            </a:r>
            <a:endParaRPr lang="cs-CZ" sz="1800"/>
          </a:p>
          <a:p>
            <a:pPr marL="361950" indent="-361950">
              <a:tabLst/>
            </a:pPr>
            <a:endParaRPr lang="cs-CZ" sz="1800"/>
          </a:p>
          <a:p>
            <a:pPr marL="361950" indent="-361950">
              <a:tabLst/>
            </a:pPr>
            <a:endParaRPr lang="cs-CZ" sz="2200"/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Český trh - zajímavosti</a:t>
            </a:r>
          </a:p>
        </p:txBody>
      </p:sp>
      <p:sp>
        <p:nvSpPr>
          <p:cNvPr id="68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Střední trh, +SVK</a:t>
            </a:r>
          </a:p>
          <a:p>
            <a:pPr marL="361950" indent="-361950">
              <a:tabLst/>
            </a:pPr>
            <a:r>
              <a:rPr lang="cs-CZ" sz="3200"/>
              <a:t>Obvyklý náklad: 3000-5000 výt.</a:t>
            </a:r>
          </a:p>
          <a:p>
            <a:pPr marL="361950" indent="-361950">
              <a:tabLst/>
            </a:pPr>
            <a:r>
              <a:rPr lang="cs-CZ" sz="3200"/>
              <a:t>Nejvyšší náklad: 60000 výtisků</a:t>
            </a:r>
          </a:p>
          <a:p>
            <a:pPr marL="361950" indent="-361950">
              <a:tabLst/>
            </a:pPr>
            <a:r>
              <a:rPr lang="cs-CZ" sz="3200"/>
              <a:t>Překlady: 1/3 produkce</a:t>
            </a:r>
          </a:p>
          <a:p>
            <a:pPr marL="361950" indent="-361950">
              <a:tabLst/>
            </a:pPr>
            <a:r>
              <a:rPr lang="cs-CZ" sz="3200"/>
              <a:t>Cena knihy: </a:t>
            </a:r>
            <a:r>
              <a:rPr lang="en-US" sz="3200">
                <a:hlinkClick r:id="rId2"/>
              </a:rPr>
              <a:t>pr</a:t>
            </a:r>
            <a:r>
              <a:rPr lang="cs-CZ" sz="3200">
                <a:hlinkClick r:id="rId2"/>
              </a:rPr>
              <a:t>ůměr cca 230 Kč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Sleva pro knihovny: </a:t>
            </a:r>
            <a:r>
              <a:rPr lang="cs-CZ" sz="3200">
                <a:solidFill>
                  <a:srgbClr val="008000"/>
                </a:solidFill>
              </a:rPr>
              <a:t>5-10</a:t>
            </a:r>
            <a:r>
              <a:rPr lang="en-US" sz="3200">
                <a:solidFill>
                  <a:srgbClr val="008000"/>
                </a:solidFill>
              </a:rPr>
              <a:t>%</a:t>
            </a:r>
            <a:endParaRPr lang="cs-CZ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Akvizice</a:t>
            </a:r>
            <a:endParaRPr lang="uk-UA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Zprostředkovatelé</a:t>
            </a:r>
          </a:p>
        </p:txBody>
      </p:sp>
      <p:pic>
        <p:nvPicPr>
          <p:cNvPr id="68813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2520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2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667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3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220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4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5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181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6" name="Picture 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1771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7" name="Picture 1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4010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Zprostředkovatelé</a:t>
            </a:r>
          </a:p>
        </p:txBody>
      </p:sp>
      <p:sp>
        <p:nvSpPr>
          <p:cNvPr id="6891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>
                <a:hlinkClick r:id="rId2"/>
              </a:rPr>
              <a:t>Starman Bohemia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3"/>
              </a:rPr>
              <a:t>Intes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4"/>
              </a:rPr>
              <a:t>SUWECO</a:t>
            </a:r>
            <a:r>
              <a:rPr lang="cs-CZ" sz="3200"/>
              <a:t> – časopisy</a:t>
            </a:r>
          </a:p>
          <a:p>
            <a:pPr marL="361950" indent="-361950">
              <a:tabLst/>
            </a:pPr>
            <a:r>
              <a:rPr lang="cs-CZ" sz="3200"/>
              <a:t>Bonus=Ebsco+Minerva – časopisy</a:t>
            </a:r>
          </a:p>
          <a:p>
            <a:pPr marL="361950" indent="-361950">
              <a:tabLst/>
            </a:pPr>
            <a:r>
              <a:rPr lang="cs-CZ" sz="3200">
                <a:hlinkClick r:id="rId5"/>
              </a:rPr>
              <a:t>Devar</a:t>
            </a:r>
            <a:r>
              <a:rPr lang="cs-CZ" sz="3200"/>
              <a:t> - učebnice</a:t>
            </a:r>
          </a:p>
          <a:p>
            <a:pPr marL="361950" indent="-361950">
              <a:tabLst/>
            </a:pPr>
            <a:r>
              <a:rPr lang="cs-CZ" sz="3200">
                <a:hlinkClick r:id="rId6"/>
              </a:rPr>
              <a:t>Phoenix Books</a:t>
            </a:r>
            <a:r>
              <a:rPr lang="cs-CZ" sz="3200"/>
              <a:t> – knihy, UK</a:t>
            </a:r>
          </a:p>
          <a:p>
            <a:pPr marL="361950" indent="-361950">
              <a:tabLst/>
            </a:pPr>
            <a:r>
              <a:rPr lang="cs-CZ" sz="3200">
                <a:hlinkClick r:id="rId7"/>
              </a:rPr>
              <a:t>Euromedia Group</a:t>
            </a:r>
            <a:r>
              <a:rPr lang="cs-CZ" sz="3200"/>
              <a:t> - 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Internetová knihkupectví</a:t>
            </a:r>
          </a:p>
        </p:txBody>
      </p:sp>
      <p:pic>
        <p:nvPicPr>
          <p:cNvPr id="69017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578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0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660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1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11414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2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23510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3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2400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4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254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Dezideráta</a:t>
            </a:r>
          </a:p>
        </p:txBody>
      </p:sp>
      <p:sp>
        <p:nvSpPr>
          <p:cNvPr id="6912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požadované tituly spadající do profilu knihovny</a:t>
            </a:r>
          </a:p>
          <a:p>
            <a:pPr marL="361950" indent="-361950">
              <a:tabLst/>
            </a:pPr>
            <a:r>
              <a:rPr lang="cs-CZ" sz="3200"/>
              <a:t>nejen nové věci, ale i starší tituly</a:t>
            </a:r>
          </a:p>
          <a:p>
            <a:pPr marL="361950" indent="-361950">
              <a:tabLst/>
            </a:pPr>
            <a:r>
              <a:rPr lang="cs-CZ" sz="3200"/>
              <a:t>pravidelná aktualizace</a:t>
            </a:r>
          </a:p>
          <a:p>
            <a:pPr marL="361950" indent="-361950">
              <a:tabLst/>
            </a:pPr>
            <a:r>
              <a:rPr lang="cs-CZ" sz="3200"/>
              <a:t>návaznost na akviziční systém</a:t>
            </a:r>
          </a:p>
          <a:p>
            <a:pPr marL="1041400" lvl="1">
              <a:tabLst/>
            </a:pPr>
            <a:r>
              <a:rPr lang="cs-CZ" sz="2800"/>
              <a:t>např. v KS modul akvizice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Evidence objednávek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podklad o objednání</a:t>
            </a:r>
          </a:p>
          <a:p>
            <a:pPr marL="1041400" lvl="1">
              <a:tabLst/>
            </a:pPr>
            <a:r>
              <a:rPr lang="cs-CZ"/>
              <a:t>pro vyloučení duplicit</a:t>
            </a:r>
          </a:p>
          <a:p>
            <a:pPr marL="1041400" lvl="1">
              <a:tabLst/>
            </a:pPr>
            <a:r>
              <a:rPr lang="cs-CZ"/>
              <a:t>pro účetnictví</a:t>
            </a:r>
          </a:p>
          <a:p>
            <a:pPr marL="361950" indent="-361950">
              <a:tabLst/>
            </a:pPr>
            <a:r>
              <a:rPr lang="cs-CZ"/>
              <a:t>tištěná evidence</a:t>
            </a:r>
          </a:p>
          <a:p>
            <a:pPr marL="361950" indent="-361950">
              <a:tabLst/>
            </a:pPr>
            <a:r>
              <a:rPr lang="cs-CZ"/>
              <a:t>elektronická evidence</a:t>
            </a:r>
          </a:p>
          <a:p>
            <a:pPr marL="361950" indent="-361950">
              <a:tabLst/>
            </a:pPr>
            <a:r>
              <a:rPr lang="cs-CZ"/>
              <a:t>provázání na systémy knihovny</a:t>
            </a:r>
          </a:p>
          <a:p>
            <a:pPr marL="1041400" lvl="1">
              <a:tabLst/>
            </a:pPr>
            <a:r>
              <a:rPr lang="cs-CZ"/>
              <a:t>AKS, účetní systém, evidenční systémy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Nové knihy na FSS</a:t>
            </a:r>
          </a:p>
        </p:txBody>
      </p:sp>
      <p:sp>
        <p:nvSpPr>
          <p:cNvPr id="6932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endParaRPr lang="cs-CZ" sz="3200"/>
          </a:p>
        </p:txBody>
      </p:sp>
      <p:pic>
        <p:nvPicPr>
          <p:cNvPr id="69325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740">
            <a:off x="1331913" y="1484313"/>
            <a:ext cx="741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Objednávka - forma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označení objednávka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adresa dodavatele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fakturační údaje objednávajícího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adresa, IČ, DIČ, kontaktní údaje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seznam knih</a:t>
            </a:r>
            <a:r>
              <a:rPr lang="cs-CZ" sz="2000"/>
              <a:t> </a:t>
            </a:r>
            <a:r>
              <a:rPr lang="cs-CZ" sz="2400"/>
              <a:t>(jednoznačná identifikace)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počet výtisků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verifikace objednávky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 sz="2600"/>
              <a:t>razítko, podpis vedoucího knihovny nebo oprávněné osoby, jméno zpracovatele objednávky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E-objednávka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vyplnění formuláře u objednávajícího</a:t>
            </a:r>
          </a:p>
          <a:p>
            <a:pPr marL="361950" indent="-361950">
              <a:tabLst/>
            </a:pPr>
            <a:r>
              <a:rPr lang="cs-CZ"/>
              <a:t>registrace + účet</a:t>
            </a:r>
          </a:p>
          <a:p>
            <a:pPr marL="1041400" lvl="1">
              <a:tabLst/>
            </a:pPr>
            <a:r>
              <a:rPr lang="cs-CZ"/>
              <a:t>výhodné pro pravidelné objednávky</a:t>
            </a:r>
          </a:p>
          <a:p>
            <a:pPr marL="1041400" lvl="1">
              <a:tabLst/>
            </a:pPr>
            <a:r>
              <a:rPr lang="cs-CZ"/>
              <a:t>objednávky uloženy v systému dodavatele</a:t>
            </a:r>
          </a:p>
          <a:p>
            <a:pPr marL="1041400" lvl="1">
              <a:tabLst/>
            </a:pPr>
            <a:r>
              <a:rPr lang="cs-CZ"/>
              <a:t>stav objednávky</a:t>
            </a:r>
          </a:p>
          <a:p>
            <a:pPr marL="1041400" lvl="1">
              <a:tabLst/>
            </a:pPr>
            <a:r>
              <a:rPr lang="cs-CZ"/>
              <a:t>rychlost</a:t>
            </a:r>
          </a:p>
          <a:p>
            <a:pPr marL="361950" indent="-361950">
              <a:tabLst/>
            </a:pPr>
            <a:r>
              <a:rPr lang="cs-CZ"/>
              <a:t>vytištění objednávky</a:t>
            </a:r>
          </a:p>
          <a:p>
            <a:pPr marL="361950" indent="-361950">
              <a:tabLst/>
            </a:pPr>
            <a:r>
              <a:rPr lang="cs-CZ"/>
              <a:t>jednodušší</a:t>
            </a:r>
          </a:p>
          <a:p>
            <a:pPr marL="1041400" lvl="1">
              <a:tabLst/>
            </a:pPr>
            <a:r>
              <a:rPr lang="cs-CZ"/>
              <a:t>např. odpadá problém identifikace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Urgence objednávky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při nedodržení termínu dodávky</a:t>
            </a:r>
          </a:p>
          <a:p>
            <a:pPr marL="361950" indent="-361950">
              <a:tabLst/>
            </a:pPr>
            <a:r>
              <a:rPr lang="cs-CZ"/>
              <a:t>datum urgence!!!</a:t>
            </a:r>
          </a:p>
          <a:p>
            <a:pPr marL="361950" indent="-361950">
              <a:tabLst/>
            </a:pPr>
            <a:r>
              <a:rPr lang="cs-CZ"/>
              <a:t>sledování nedodaných dokumentů v AKS nebo interních systémech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Dodání dokumentu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příjem dokumentu</a:t>
            </a:r>
          </a:p>
          <a:p>
            <a:pPr marL="1041400" lvl="1">
              <a:tabLst/>
            </a:pPr>
            <a:r>
              <a:rPr lang="cs-CZ"/>
              <a:t>dodací list</a:t>
            </a:r>
          </a:p>
          <a:p>
            <a:pPr marL="1041400" lvl="1">
              <a:tabLst/>
            </a:pPr>
            <a:r>
              <a:rPr lang="cs-CZ"/>
              <a:t>faktura</a:t>
            </a:r>
          </a:p>
          <a:p>
            <a:pPr marL="1041400" lvl="1">
              <a:tabLst/>
            </a:pPr>
            <a:r>
              <a:rPr lang="cs-CZ"/>
              <a:t>průvodní seznam (výměna)</a:t>
            </a:r>
          </a:p>
          <a:p>
            <a:pPr marL="1041400" lvl="1">
              <a:tabLst/>
            </a:pPr>
            <a:r>
              <a:rPr lang="cs-CZ"/>
              <a:t>darovací seznam (dar)</a:t>
            </a:r>
          </a:p>
          <a:p>
            <a:pPr marL="361950" indent="-361950">
              <a:tabLst/>
            </a:pPr>
            <a:r>
              <a:rPr lang="cs-CZ"/>
              <a:t>verifikace + kontrola knihy</a:t>
            </a:r>
          </a:p>
          <a:p>
            <a:pPr marL="361950" indent="-361950">
              <a:tabLst/>
            </a:pPr>
            <a:r>
              <a:rPr lang="cs-CZ"/>
              <a:t>odstranění ze systému objednávek</a:t>
            </a:r>
          </a:p>
          <a:p>
            <a:pPr marL="361950" indent="-361950">
              <a:tabLst/>
            </a:pPr>
            <a:r>
              <a:rPr lang="cs-CZ"/>
              <a:t>adjustace = označení vlastnictví</a:t>
            </a:r>
          </a:p>
          <a:p>
            <a:pPr marL="361950" indent="-361950">
              <a:tabLst/>
            </a:pPr>
            <a:r>
              <a:rPr lang="cs-CZ"/>
              <a:t>likvidace faktur = proplacení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072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to je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Možnosti platby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faktura</a:t>
            </a:r>
          </a:p>
          <a:p>
            <a:pPr marL="361950" indent="-361950">
              <a:tabLst/>
            </a:pPr>
            <a:r>
              <a:rPr lang="cs-CZ"/>
              <a:t>hotovost</a:t>
            </a:r>
          </a:p>
          <a:p>
            <a:pPr marL="1041400" lvl="1">
              <a:tabLst/>
            </a:pPr>
            <a:r>
              <a:rPr lang="cs-CZ"/>
              <a:t>paragon nebo daňový doklad</a:t>
            </a:r>
          </a:p>
          <a:p>
            <a:pPr marL="361950" indent="-361950">
              <a:tabLst/>
            </a:pPr>
            <a:r>
              <a:rPr lang="cs-CZ"/>
              <a:t>kartou</a:t>
            </a:r>
          </a:p>
          <a:p>
            <a:pPr marL="1041400" lvl="1">
              <a:tabLst/>
            </a:pPr>
            <a:r>
              <a:rPr lang="cs-CZ"/>
              <a:t>v praxi pouze do zahraničí (omezeně)</a:t>
            </a:r>
          </a:p>
          <a:p>
            <a:pPr marL="1041400" lvl="1">
              <a:tabLst/>
            </a:pPr>
            <a:r>
              <a:rPr lang="cs-CZ"/>
              <a:t>např. Amazon</a:t>
            </a:r>
          </a:p>
          <a:p>
            <a:pPr marL="1041400" lvl="1">
              <a:tabLst/>
            </a:pPr>
            <a:r>
              <a:rPr lang="cs-CZ"/>
              <a:t>zprostředkovatelé (</a:t>
            </a:r>
            <a:r>
              <a:rPr lang="cs-CZ">
                <a:hlinkClick r:id="rId2"/>
              </a:rPr>
              <a:t>Phoenix Books</a:t>
            </a:r>
            <a:r>
              <a:rPr lang="cs-CZ"/>
              <a:t>)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Prvotní evidence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přírůstkový seznam</a:t>
            </a:r>
          </a:p>
          <a:p>
            <a:pPr marL="1041400" lvl="1">
              <a:tabLst/>
            </a:pPr>
            <a:r>
              <a:rPr lang="cs-CZ"/>
              <a:t>hlavní účetní doklad o fondu</a:t>
            </a:r>
          </a:p>
          <a:p>
            <a:pPr marL="1041400" lvl="1">
              <a:tabLst/>
            </a:pPr>
            <a:r>
              <a:rPr lang="cs-CZ"/>
              <a:t>jednotlivé dokumenty</a:t>
            </a:r>
          </a:p>
          <a:p>
            <a:pPr marL="1041400" lvl="1">
              <a:tabLst/>
            </a:pPr>
            <a:r>
              <a:rPr lang="cs-CZ"/>
              <a:t>u seriálů pouze celý ročník nebo svazek</a:t>
            </a:r>
          </a:p>
          <a:p>
            <a:pPr marL="1041400" lvl="1">
              <a:tabLst/>
            </a:pPr>
            <a:r>
              <a:rPr lang="cs-CZ"/>
              <a:t>vyhláška </a:t>
            </a:r>
            <a:r>
              <a:rPr lang="cs-CZ">
                <a:hlinkClick r:id="rId2"/>
              </a:rPr>
              <a:t>MK ČR č. 88/2002</a:t>
            </a:r>
            <a:endParaRPr lang="cs-CZ"/>
          </a:p>
          <a:p>
            <a:pPr marL="1041400" lvl="1">
              <a:tabLst/>
            </a:pPr>
            <a:r>
              <a:rPr lang="cs-CZ"/>
              <a:t>neurčena forma</a:t>
            </a:r>
          </a:p>
          <a:p>
            <a:pPr marL="1041400" lvl="1">
              <a:tabLst/>
            </a:pPr>
            <a:r>
              <a:rPr lang="cs-CZ"/>
              <a:t>datum zapsání, přír. číslo, způsob nabytí autora, název, místo a rok vydání (včetně případného omezení doby platnosti) + jiné údaje zaručující nezaměnitelnost</a:t>
            </a:r>
          </a:p>
          <a:p>
            <a:pPr marL="361950" indent="-361950">
              <a:tabLst/>
            </a:pPr>
            <a:r>
              <a:rPr lang="cs-CZ"/>
              <a:t>tištěně x elektronicky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Přírůstkový seznam</a:t>
            </a:r>
          </a:p>
        </p:txBody>
      </p:sp>
      <p:pic>
        <p:nvPicPr>
          <p:cNvPr id="70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652">
            <a:off x="6510338" y="1535113"/>
            <a:ext cx="230981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7691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/>
              <a:t>jedinečné přírůstkové číslo</a:t>
            </a:r>
          </a:p>
          <a:p>
            <a:pPr marL="361950" indent="-361950">
              <a:tabLst/>
            </a:pPr>
            <a:r>
              <a:rPr lang="cs-CZ"/>
              <a:t>čitelnost PS</a:t>
            </a:r>
          </a:p>
          <a:p>
            <a:pPr marL="361950" indent="-361950">
              <a:tabLst/>
            </a:pPr>
            <a:r>
              <a:rPr lang="cs-CZ"/>
              <a:t>jasné opravy</a:t>
            </a:r>
            <a:endParaRPr lang="cs-CZ">
              <a:latin typeface="Arial" panose="020B0604020202020204" pitchFamily="34" charset="0"/>
            </a:endParaRPr>
          </a:p>
          <a:p>
            <a:pPr marL="1041400" lvl="1">
              <a:tabLst/>
            </a:pPr>
            <a:r>
              <a:rPr lang="cs-CZ"/>
              <a:t>škrtnutí, přepis</a:t>
            </a:r>
          </a:p>
          <a:p>
            <a:pPr marL="361950" indent="-361950">
              <a:tabLst/>
            </a:pPr>
            <a:r>
              <a:rPr lang="cs-CZ"/>
              <a:t>nepadělatelný</a:t>
            </a:r>
          </a:p>
          <a:p>
            <a:pPr marL="361950" indent="-361950">
              <a:tabLst/>
            </a:pPr>
            <a:r>
              <a:rPr lang="cs-CZ"/>
              <a:t>zdroj pro statistiky</a:t>
            </a:r>
          </a:p>
          <a:p>
            <a:pPr marL="1041400" lvl="1">
              <a:tabLst/>
            </a:pPr>
            <a:r>
              <a:rPr lang="cs-CZ"/>
              <a:t>spíše přes AKS a evidenční systémy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pic>
        <p:nvPicPr>
          <p:cNvPr id="70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436">
            <a:off x="6227763" y="93663"/>
            <a:ext cx="27130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bylo vyřazeno</a:t>
            </a:r>
          </a:p>
          <a:p>
            <a:pPr marL="361950" indent="-361950">
              <a:tabLst/>
            </a:pPr>
            <a:r>
              <a:rPr lang="cs-CZ" sz="3200"/>
              <a:t>Náležitosti:</a:t>
            </a:r>
          </a:p>
          <a:p>
            <a:pPr marL="1041400" lvl="1">
              <a:tabLst/>
            </a:pPr>
            <a:r>
              <a:rPr lang="cs-CZ" sz="2800"/>
              <a:t>datum zapsání</a:t>
            </a:r>
          </a:p>
          <a:p>
            <a:pPr marL="1041400" lvl="1">
              <a:tabLst/>
            </a:pPr>
            <a:r>
              <a:rPr lang="cs-CZ" sz="2800"/>
              <a:t>číslo úbytku, </a:t>
            </a:r>
          </a:p>
          <a:p>
            <a:pPr marL="1041400" lvl="1">
              <a:tabLst/>
            </a:pPr>
            <a:r>
              <a:rPr lang="cs-CZ" sz="2800"/>
              <a:t>přírůstkové číslo, signatura, </a:t>
            </a:r>
          </a:p>
          <a:p>
            <a:pPr marL="1041400" lvl="1">
              <a:tabLst/>
            </a:pPr>
            <a:r>
              <a:rPr lang="cs-CZ" sz="2800"/>
              <a:t>autor, název, místo a rok vydání</a:t>
            </a:r>
          </a:p>
          <a:p>
            <a:pPr marL="1041400" lvl="1">
              <a:tabLst/>
            </a:pPr>
            <a:r>
              <a:rPr lang="cs-CZ" sz="2800"/>
              <a:t>důvod odpisu nebo vyřazení + odvolání na příslušný schvalovací doklad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sp>
        <p:nvSpPr>
          <p:cNvPr id="7024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Hromadné úbytky</a:t>
            </a:r>
          </a:p>
          <a:p>
            <a:pPr marL="1041400" lvl="1">
              <a:tabLst/>
            </a:pPr>
            <a:r>
              <a:rPr lang="cs-CZ" sz="2800"/>
              <a:t>Odkaz na samostatný seznam</a:t>
            </a:r>
          </a:p>
          <a:p>
            <a:pPr marL="361950" indent="-361950">
              <a:tabLst/>
            </a:pPr>
            <a:r>
              <a:rPr lang="cs-CZ" sz="3200"/>
              <a:t>Ne dokumenty s omezenou dobou platnosti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Katalogizace</a:t>
            </a:r>
            <a:endParaRPr lang="uk-UA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Katalogizace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zpracování/popis fondů</a:t>
            </a:r>
          </a:p>
          <a:p>
            <a:r>
              <a:rPr lang="cs-CZ"/>
              <a:t>umožňuje vyhledání dokumentů</a:t>
            </a:r>
          </a:p>
          <a:p>
            <a:r>
              <a:rPr lang="cs-CZ"/>
              <a:t>výsledek procesu katalogizace:</a:t>
            </a:r>
          </a:p>
          <a:p>
            <a:pPr lvl="1"/>
            <a:r>
              <a:rPr lang="cs-CZ"/>
              <a:t>bibliografický záznam (např. </a:t>
            </a:r>
            <a:r>
              <a:rPr lang="cs-CZ">
                <a:hlinkClick r:id="rId2"/>
              </a:rPr>
              <a:t>ČNB</a:t>
            </a:r>
            <a:r>
              <a:rPr lang="cs-CZ"/>
              <a:t>)</a:t>
            </a:r>
          </a:p>
          <a:p>
            <a:pPr lvl="1"/>
            <a:r>
              <a:rPr lang="cs-CZ"/>
              <a:t>katalogizační záznam </a:t>
            </a:r>
          </a:p>
          <a:p>
            <a:endParaRPr lang="cs-CZ"/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9907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30956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96975"/>
            <a:ext cx="44831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70058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971550" y="4510088"/>
            <a:ext cx="2952750" cy="935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2663825" cy="2746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>
                <a:solidFill>
                  <a:schemeClr val="bg1"/>
                </a:solidFill>
              </a:rPr>
              <a:t>lokace v knihovně, signatura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5219700" y="2133600"/>
            <a:ext cx="33131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popisné údaje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selekční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6" grpId="0" animBg="1"/>
      <p:bldP spid="7065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bibliografický záznam</a:t>
            </a:r>
          </a:p>
          <a:p>
            <a:pPr lvl="1"/>
            <a:r>
              <a:rPr lang="cs-CZ"/>
              <a:t>informuje o existenci</a:t>
            </a:r>
          </a:p>
          <a:p>
            <a:pPr lvl="1"/>
            <a:r>
              <a:rPr lang="cs-CZ"/>
              <a:t>neinformuje o místu</a:t>
            </a:r>
          </a:p>
          <a:p>
            <a:r>
              <a:rPr lang="cs-CZ"/>
              <a:t>katalogizační záznam</a:t>
            </a:r>
          </a:p>
          <a:p>
            <a:pPr lvl="1"/>
            <a:r>
              <a:rPr lang="cs-CZ"/>
              <a:t>záznam v katalogu knihovny</a:t>
            </a:r>
          </a:p>
          <a:p>
            <a:pPr lvl="1"/>
            <a:r>
              <a:rPr lang="cs-CZ"/>
              <a:t>odkaz na umístění ve fondu</a:t>
            </a:r>
          </a:p>
          <a:p>
            <a:pPr lvl="1"/>
            <a:r>
              <a:rPr lang="cs-CZ"/>
              <a:t>odkaz na knihovnu (sigla)</a:t>
            </a:r>
          </a:p>
          <a:p>
            <a:pPr lvl="1"/>
            <a:endParaRPr lang="cs-CZ"/>
          </a:p>
          <a:p>
            <a:r>
              <a:rPr lang="cs-CZ" b="1"/>
              <a:t>úkol:</a:t>
            </a:r>
            <a:r>
              <a:rPr lang="cs-CZ"/>
              <a:t> zjistěte siglu své knihovny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Bibliografické údaje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identifikaci popisné jednotky</a:t>
            </a:r>
          </a:p>
          <a:p>
            <a:r>
              <a:rPr lang="cs-CZ"/>
              <a:t>oblast údajů:</a:t>
            </a:r>
          </a:p>
          <a:p>
            <a:pPr lvl="1"/>
            <a:r>
              <a:rPr lang="cs-CZ"/>
              <a:t>o názvu a odpovědnosti</a:t>
            </a:r>
          </a:p>
          <a:p>
            <a:pPr lvl="1"/>
            <a:r>
              <a:rPr lang="cs-CZ"/>
              <a:t>o vydání</a:t>
            </a:r>
          </a:p>
          <a:p>
            <a:pPr lvl="1"/>
            <a:r>
              <a:rPr lang="cs-CZ"/>
              <a:t>nakladatelských</a:t>
            </a:r>
          </a:p>
          <a:p>
            <a:pPr lvl="1"/>
            <a:r>
              <a:rPr lang="cs-CZ"/>
              <a:t>fyzického popisu</a:t>
            </a:r>
          </a:p>
          <a:p>
            <a:pPr lvl="1"/>
            <a:r>
              <a:rPr lang="cs-CZ"/>
              <a:t>o edici</a:t>
            </a:r>
          </a:p>
          <a:p>
            <a:pPr lvl="1"/>
            <a:r>
              <a:rPr lang="cs-CZ"/>
              <a:t>poznámek</a:t>
            </a:r>
          </a:p>
          <a:p>
            <a:pPr lvl="1"/>
            <a:r>
              <a:rPr lang="cs-CZ"/>
              <a:t>standardního čísla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174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doplňování knihovního fondu</a:t>
            </a:r>
          </a:p>
          <a:p>
            <a:pPr marL="361950" indent="-361950">
              <a:tabLst/>
            </a:pPr>
            <a:r>
              <a:rPr lang="cs-CZ" sz="3200"/>
              <a:t>vhodná akviziční politika</a:t>
            </a:r>
          </a:p>
          <a:p>
            <a:pPr marL="1041400" lvl="1">
              <a:tabLst/>
            </a:pPr>
            <a:r>
              <a:rPr lang="cs-CZ" sz="2800"/>
              <a:t>návaznost na další procesy</a:t>
            </a:r>
          </a:p>
          <a:p>
            <a:pPr marL="1041400" lvl="1">
              <a:tabLst/>
            </a:pPr>
            <a:r>
              <a:rPr lang="cs-CZ" sz="2800"/>
              <a:t>znalost oboru a knihovny</a:t>
            </a:r>
          </a:p>
          <a:p>
            <a:pPr marL="1041400" lvl="1">
              <a:tabLst/>
            </a:pPr>
            <a:r>
              <a:rPr lang="cs-CZ" sz="2800"/>
              <a:t>znalost cílové skupiny</a:t>
            </a:r>
          </a:p>
          <a:p>
            <a:pPr marL="361950" indent="-361950">
              <a:tabLst/>
            </a:pPr>
            <a:r>
              <a:rPr lang="cs-CZ" sz="3200"/>
              <a:t>koordinovaná akvizice</a:t>
            </a:r>
          </a:p>
          <a:p>
            <a:pPr marL="361950" indent="-361950">
              <a:tabLst/>
            </a:pPr>
            <a:endParaRPr lang="cs-CZ" sz="3200"/>
          </a:p>
          <a:p>
            <a:pPr marL="361950" indent="-361950">
              <a:tabLst/>
            </a:pPr>
            <a:endParaRPr lang="cs-CZ" sz="3200"/>
          </a:p>
        </p:txBody>
      </p:sp>
      <p:pic>
        <p:nvPicPr>
          <p:cNvPr id="67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81525"/>
            <a:ext cx="21605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Dělení bibliografických údajů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derivované údaje</a:t>
            </a:r>
          </a:p>
          <a:p>
            <a:pPr lvl="1"/>
            <a:r>
              <a:rPr lang="cs-CZ"/>
              <a:t>převzaté z dokumentu</a:t>
            </a:r>
          </a:p>
          <a:p>
            <a:r>
              <a:rPr lang="cs-CZ"/>
              <a:t>askribované údaje</a:t>
            </a:r>
          </a:p>
          <a:p>
            <a:pPr lvl="1"/>
            <a:r>
              <a:rPr lang="cs-CZ"/>
              <a:t>doplněné zpracovatelem záznamu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Selekční údaje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vyhledání dokumentů</a:t>
            </a:r>
          </a:p>
          <a:p>
            <a:r>
              <a:rPr lang="cs-CZ"/>
              <a:t>záhlaví (definice v AACR2)</a:t>
            </a:r>
          </a:p>
          <a:p>
            <a:r>
              <a:rPr lang="cs-CZ"/>
              <a:t>nemusejí se zapisovat jako v dokumentu</a:t>
            </a:r>
          </a:p>
          <a:p>
            <a:pPr lvl="1"/>
            <a:r>
              <a:rPr lang="cs-CZ"/>
              <a:t>mají usnadnit vyhledávání</a:t>
            </a:r>
          </a:p>
          <a:p>
            <a:r>
              <a:rPr lang="cs-CZ"/>
              <a:t>dělení</a:t>
            </a:r>
          </a:p>
          <a:p>
            <a:pPr lvl="1"/>
            <a:r>
              <a:rPr lang="cs-CZ"/>
              <a:t>jmenné</a:t>
            </a:r>
          </a:p>
          <a:p>
            <a:pPr lvl="1"/>
            <a:r>
              <a:rPr lang="cs-CZ"/>
              <a:t>věcné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Katalogizační pravidla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soubor pravidel, metodických pokynů a zásad pro výběr a formalizaci údajů v katalogizačním a bibliografickém záznamu</a:t>
            </a:r>
          </a:p>
          <a:p>
            <a:r>
              <a:rPr lang="cs-CZ"/>
              <a:t>cíle katalogizačních pravidel:</a:t>
            </a:r>
          </a:p>
          <a:p>
            <a:pPr lvl="1"/>
            <a:r>
              <a:rPr lang="cs-CZ"/>
              <a:t>původně pokyny a zásady pro vytváření a organizaci katalogu jmenného, předmětového, popř. i systematického. </a:t>
            </a:r>
          </a:p>
          <a:p>
            <a:pPr lvl="1"/>
            <a:r>
              <a:rPr lang="cs-CZ"/>
              <a:t>dosažení jednotnosti (předpoklad k výměně záznamů)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1921</a:t>
            </a:r>
          </a:p>
          <a:p>
            <a:pPr lvl="1"/>
            <a:r>
              <a:rPr lang="cs-CZ" sz="2000"/>
              <a:t>Tobolka – Pravidla jimiž se řídí budování abecedního seznamu jmenného</a:t>
            </a:r>
          </a:p>
          <a:p>
            <a:r>
              <a:rPr lang="cs-CZ" sz="2600"/>
              <a:t>1925</a:t>
            </a:r>
          </a:p>
          <a:p>
            <a:pPr lvl="1"/>
            <a:r>
              <a:rPr lang="cs-CZ" sz="2000"/>
              <a:t>Borecký – Pravidla katalogu základního (lístkového abecedního seznamu jmenného) s dodatkem popisu spisů drobných</a:t>
            </a:r>
          </a:p>
          <a:p>
            <a:r>
              <a:rPr lang="cs-CZ" sz="2600"/>
              <a:t>1950</a:t>
            </a:r>
          </a:p>
          <a:p>
            <a:pPr lvl="1"/>
            <a:r>
              <a:rPr lang="cs-CZ" sz="2000"/>
              <a:t>Prozatimní pravidla abecedního seznamu jmenného</a:t>
            </a:r>
          </a:p>
          <a:p>
            <a:r>
              <a:rPr lang="cs-CZ" sz="2600"/>
              <a:t>1959</a:t>
            </a:r>
          </a:p>
          <a:p>
            <a:pPr lvl="1"/>
            <a:r>
              <a:rPr lang="cs-CZ" sz="2000"/>
              <a:t>Nádvorník a kol. – Pravidla jmenného katalogu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1960</a:t>
            </a:r>
          </a:p>
          <a:p>
            <a:pPr lvl="1"/>
            <a:r>
              <a:rPr lang="cs-CZ" sz="2000"/>
              <a:t>Pravidla jmenného katalogu pro střední a menší knihovny</a:t>
            </a:r>
          </a:p>
          <a:p>
            <a:r>
              <a:rPr lang="cs-CZ" sz="2600"/>
              <a:t>1964</a:t>
            </a:r>
          </a:p>
          <a:p>
            <a:pPr lvl="1"/>
            <a:r>
              <a:rPr lang="cs-CZ" sz="2000"/>
              <a:t>ČSN 01 0195 Bibliografický (dokumentační) a katalogizační záznam</a:t>
            </a:r>
          </a:p>
          <a:p>
            <a:r>
              <a:rPr lang="cs-CZ" sz="2600"/>
              <a:t>1969</a:t>
            </a:r>
          </a:p>
          <a:p>
            <a:pPr lvl="1"/>
            <a:r>
              <a:rPr lang="cs-CZ" sz="2000"/>
              <a:t>Nádvorník a kol. – Pravidla jmenného katalogu (2. vydání)</a:t>
            </a:r>
          </a:p>
          <a:p>
            <a:r>
              <a:rPr lang="cs-CZ" sz="2600"/>
              <a:t>1971</a:t>
            </a:r>
          </a:p>
          <a:p>
            <a:pPr lvl="1"/>
            <a:r>
              <a:rPr lang="cs-CZ" sz="2000"/>
              <a:t>Horák, Urbánková, Wižďálková – Speciální pravidla pro popis starých tisků, prvotisků a rukopisů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sz="2600" dirty="0"/>
              <a:t>1972</a:t>
            </a:r>
          </a:p>
          <a:p>
            <a:pPr lvl="1"/>
            <a:r>
              <a:rPr lang="cs-CZ" sz="2000" dirty="0"/>
              <a:t>Vodičková a kol. – Pravidla jmenného záznamu speciálních dokumentů a analytického popisu</a:t>
            </a:r>
          </a:p>
          <a:p>
            <a:r>
              <a:rPr lang="cs-CZ" sz="2600" dirty="0"/>
              <a:t>1988</a:t>
            </a:r>
          </a:p>
          <a:p>
            <a:pPr lvl="1"/>
            <a:r>
              <a:rPr lang="cs-CZ" sz="2000" dirty="0"/>
              <a:t>ČSN 01 0168 Tvorba jmenného záhlaví</a:t>
            </a:r>
          </a:p>
          <a:p>
            <a:r>
              <a:rPr lang="cs-CZ" sz="2600" dirty="0"/>
              <a:t>1992</a:t>
            </a:r>
          </a:p>
          <a:p>
            <a:pPr lvl="1"/>
            <a:r>
              <a:rPr lang="cs-CZ" sz="2000" dirty="0"/>
              <a:t>ČSN 01 0195 Bibliografický záznam</a:t>
            </a:r>
          </a:p>
          <a:p>
            <a:r>
              <a:rPr lang="cs-CZ" sz="2600" dirty="0"/>
              <a:t>90. léta</a:t>
            </a:r>
          </a:p>
          <a:p>
            <a:pPr lvl="1"/>
            <a:r>
              <a:rPr lang="cs-CZ" sz="1800" dirty="0"/>
              <a:t>implementace mezinárodních norem</a:t>
            </a:r>
          </a:p>
          <a:p>
            <a:pPr lvl="1"/>
            <a:r>
              <a:rPr lang="cs-CZ" sz="1800" dirty="0"/>
              <a:t>1993-98 - české překlady ISBD</a:t>
            </a:r>
          </a:p>
          <a:p>
            <a:pPr lvl="1"/>
            <a:r>
              <a:rPr lang="cs-CZ" sz="1800" dirty="0"/>
              <a:t>1994 – český překlad AACR2R</a:t>
            </a:r>
          </a:p>
          <a:p>
            <a:pPr lvl="1"/>
            <a:r>
              <a:rPr lang="cs-CZ" sz="1800" dirty="0"/>
              <a:t>1996 – stanovená národních standardů ISBD(G), </a:t>
            </a:r>
            <a:r>
              <a:rPr lang="cs-CZ" sz="1800" dirty="0" smtClean="0"/>
              <a:t>AACR2</a:t>
            </a:r>
          </a:p>
          <a:p>
            <a:pPr lvl="1"/>
            <a:r>
              <a:rPr lang="cs-CZ" sz="1800" dirty="0" smtClean="0"/>
              <a:t>2015 – přechod na RDA</a:t>
            </a:r>
            <a:endParaRPr lang="cs-CZ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ISBD pravidla – bibliografický popis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dirty="0"/>
              <a:t>ISBD(G) – všeobecný popis (1993)</a:t>
            </a:r>
          </a:p>
          <a:p>
            <a:r>
              <a:rPr lang="cs-CZ" sz="2600" dirty="0"/>
              <a:t>ISBD(M) – monografie (1993)</a:t>
            </a:r>
          </a:p>
          <a:p>
            <a:r>
              <a:rPr lang="cs-CZ" sz="2600" dirty="0"/>
              <a:t>ISBD(A) – staré tisky a prvotisky (1997)</a:t>
            </a:r>
          </a:p>
          <a:p>
            <a:r>
              <a:rPr lang="cs-CZ" sz="2600" dirty="0"/>
              <a:t>ISBD(CM) – kartografické dokumenty (1997)</a:t>
            </a:r>
          </a:p>
          <a:p>
            <a:r>
              <a:rPr lang="cs-CZ" sz="2600" dirty="0"/>
              <a:t>ISBD(NBM) – neknižní dokumenty (1996)</a:t>
            </a:r>
            <a:endParaRPr lang="cs-CZ" sz="2200" dirty="0"/>
          </a:p>
          <a:p>
            <a:r>
              <a:rPr lang="cs-CZ" sz="2600" dirty="0"/>
              <a:t>ISBD(ER) – e-zdroje (1998)</a:t>
            </a:r>
          </a:p>
          <a:p>
            <a:r>
              <a:rPr lang="cs-CZ" sz="2600" dirty="0"/>
              <a:t>ISBD(PM) – tištěné hudebniny (1997)</a:t>
            </a:r>
          </a:p>
          <a:p>
            <a:r>
              <a:rPr lang="cs-CZ" sz="2600" dirty="0"/>
              <a:t>ISBD(CR) – seriály a jiné periodické publikace (2002)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Mezinárodní pravidla ISBD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hlavní cíle</a:t>
            </a:r>
          </a:p>
          <a:p>
            <a:pPr lvl="1"/>
            <a:r>
              <a:rPr lang="cs-CZ"/>
              <a:t>všeobecná srozumitelnost záznamu</a:t>
            </a:r>
          </a:p>
          <a:p>
            <a:pPr lvl="1"/>
            <a:r>
              <a:rPr lang="cs-CZ"/>
              <a:t>výměna záznamů/sdílení záznamů</a:t>
            </a:r>
          </a:p>
          <a:p>
            <a:pPr lvl="1"/>
            <a:r>
              <a:rPr lang="cs-CZ"/>
              <a:t>převod záznamů do strojem čitelné podoby</a:t>
            </a:r>
          </a:p>
          <a:p>
            <a:r>
              <a:rPr lang="cs-CZ"/>
              <a:t>co řeší ISBD</a:t>
            </a:r>
          </a:p>
          <a:p>
            <a:pPr lvl="1"/>
            <a:r>
              <a:rPr lang="cs-CZ"/>
              <a:t>specifikace údajů</a:t>
            </a:r>
          </a:p>
          <a:p>
            <a:pPr lvl="1"/>
            <a:r>
              <a:rPr lang="cs-CZ"/>
              <a:t>pořadí</a:t>
            </a:r>
          </a:p>
          <a:p>
            <a:pPr lvl="1"/>
            <a:r>
              <a:rPr lang="cs-CZ"/>
              <a:t>interpunkci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Druhy katalogizace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jmenná</a:t>
            </a:r>
          </a:p>
          <a:p>
            <a:pPr lvl="1"/>
            <a:r>
              <a:rPr lang="cs-CZ"/>
              <a:t>bibliografické údaje (autor, název, vydání, vydavatel, rok)</a:t>
            </a:r>
          </a:p>
          <a:p>
            <a:r>
              <a:rPr lang="cs-CZ"/>
              <a:t>věcná</a:t>
            </a:r>
          </a:p>
          <a:p>
            <a:pPr lvl="1"/>
            <a:r>
              <a:rPr lang="cs-CZ"/>
              <a:t>popis obsahu dokumentu</a:t>
            </a:r>
          </a:p>
          <a:p>
            <a:pPr lvl="1"/>
            <a:r>
              <a:rPr lang="cs-CZ"/>
              <a:t>témata, kterými se dokument zabývá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Jmenný popis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katalogizační pravidla </a:t>
            </a:r>
            <a:r>
              <a:rPr lang="cs-CZ" dirty="0" smtClean="0"/>
              <a:t>AACR2</a:t>
            </a:r>
          </a:p>
          <a:p>
            <a:r>
              <a:rPr lang="cs-CZ" dirty="0" smtClean="0"/>
              <a:t>katalogizační pravidla RDA</a:t>
            </a:r>
            <a:endParaRPr lang="cs-CZ" dirty="0"/>
          </a:p>
          <a:p>
            <a:r>
              <a:rPr lang="cs-CZ" dirty="0"/>
              <a:t>MARC21</a:t>
            </a:r>
          </a:p>
          <a:p>
            <a:r>
              <a:rPr lang="cs-CZ" dirty="0"/>
              <a:t>jmenné selekční údaje</a:t>
            </a:r>
          </a:p>
          <a:p>
            <a:r>
              <a:rPr lang="cs-CZ" dirty="0"/>
              <a:t>předepsané prameny popisu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Způsoby akvizice</a:t>
            </a:r>
          </a:p>
        </p:txBody>
      </p:sp>
      <p:sp>
        <p:nvSpPr>
          <p:cNvPr id="67277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nákup</a:t>
            </a:r>
          </a:p>
          <a:p>
            <a:pPr marL="361950" indent="-361950">
              <a:tabLst/>
            </a:pPr>
            <a:r>
              <a:rPr lang="cs-CZ" sz="3200"/>
              <a:t>výměna</a:t>
            </a:r>
          </a:p>
          <a:p>
            <a:pPr marL="361950" indent="-361950">
              <a:tabLst/>
            </a:pPr>
            <a:r>
              <a:rPr lang="cs-CZ" sz="3200"/>
              <a:t>dar</a:t>
            </a:r>
          </a:p>
          <a:p>
            <a:pPr marL="361950" indent="-361950">
              <a:tabLst/>
            </a:pPr>
            <a:r>
              <a:rPr lang="cs-CZ" sz="3200"/>
              <a:t>povinný výtisk</a:t>
            </a:r>
          </a:p>
          <a:p>
            <a:pPr marL="361950" indent="-361950">
              <a:tabLst/>
            </a:pPr>
            <a:r>
              <a:rPr lang="cs-CZ" sz="3200"/>
              <a:t>ostatní</a:t>
            </a:r>
          </a:p>
        </p:txBody>
      </p:sp>
      <p:pic>
        <p:nvPicPr>
          <p:cNvPr id="67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9957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Věcný popis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obsah dokumentu</a:t>
            </a:r>
          </a:p>
          <a:p>
            <a:r>
              <a:rPr lang="cs-CZ"/>
              <a:t>selekční jazyky</a:t>
            </a:r>
          </a:p>
          <a:p>
            <a:pPr lvl="1"/>
            <a:r>
              <a:rPr lang="cs-CZ"/>
              <a:t>předmětové</a:t>
            </a:r>
          </a:p>
          <a:p>
            <a:pPr lvl="2"/>
            <a:r>
              <a:rPr lang="cs-CZ"/>
              <a:t>postkoordinované (klíčová slova)</a:t>
            </a:r>
          </a:p>
          <a:p>
            <a:pPr lvl="2"/>
            <a:r>
              <a:rPr lang="cs-CZ"/>
              <a:t>prekoordinované – předem daná pravidla tvorby (předmětová hesla, tezaury)</a:t>
            </a:r>
          </a:p>
          <a:p>
            <a:pPr lvl="1"/>
            <a:r>
              <a:rPr lang="cs-CZ"/>
              <a:t>systematické (klasifikace - MDT, DDC)</a:t>
            </a:r>
          </a:p>
          <a:p>
            <a:pPr lvl="1"/>
            <a:r>
              <a:rPr lang="cs-CZ">
                <a:hlinkClick r:id="rId2"/>
              </a:rPr>
              <a:t>metoda konspektu</a:t>
            </a:r>
            <a:r>
              <a:rPr lang="cs-CZ"/>
              <a:t> (význam v akvizici)</a:t>
            </a:r>
          </a:p>
          <a:p>
            <a:pPr lvl="2"/>
            <a:r>
              <a:rPr lang="cs-CZ"/>
              <a:t>tematická mapa fondu</a:t>
            </a:r>
          </a:p>
          <a:p>
            <a:pPr lvl="2"/>
            <a:r>
              <a:rPr lang="cs-CZ">
                <a:hlinkClick r:id="rId3"/>
              </a:rPr>
              <a:t>ukázka použití</a:t>
            </a:r>
            <a:r>
              <a:rPr lang="cs-CZ"/>
              <a:t> metody konspektu v NK ČR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Autorit</a:t>
            </a:r>
            <a:r>
              <a:rPr lang="cs-CZ" sz="3200"/>
              <a:t>y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autoritní rejstříky</a:t>
            </a:r>
          </a:p>
          <a:p>
            <a:pPr lvl="1"/>
            <a:r>
              <a:rPr lang="cs-CZ"/>
              <a:t>Národní autority ČR</a:t>
            </a:r>
            <a:r>
              <a:rPr lang="en-US"/>
              <a:t> </a:t>
            </a:r>
            <a:r>
              <a:rPr lang="cs-CZ"/>
              <a:t>(</a:t>
            </a:r>
            <a:r>
              <a:rPr lang="cs-CZ">
                <a:hlinkClick r:id="rId2"/>
              </a:rPr>
              <a:t>info</a:t>
            </a:r>
            <a:r>
              <a:rPr lang="cs-CZ"/>
              <a:t>, </a:t>
            </a:r>
            <a:r>
              <a:rPr lang="cs-CZ">
                <a:hlinkClick r:id="rId3"/>
              </a:rPr>
              <a:t>databáze</a:t>
            </a:r>
            <a:r>
              <a:rPr lang="cs-CZ"/>
              <a:t>)</a:t>
            </a:r>
          </a:p>
          <a:p>
            <a:pPr lvl="2"/>
            <a:r>
              <a:rPr lang="cs-CZ"/>
              <a:t>jmenné (např. autoři)</a:t>
            </a:r>
          </a:p>
          <a:p>
            <a:pPr lvl="2"/>
            <a:r>
              <a:rPr lang="cs-CZ"/>
              <a:t>věcné (tematické, geografické a formální autority)</a:t>
            </a:r>
          </a:p>
          <a:p>
            <a:pPr lvl="1"/>
            <a:r>
              <a:rPr lang="cs-CZ">
                <a:hlinkClick r:id="rId4"/>
              </a:rPr>
              <a:t>VIAF</a:t>
            </a:r>
            <a:r>
              <a:rPr lang="cs-CZ"/>
              <a:t> (OCLC)</a:t>
            </a:r>
          </a:p>
          <a:p>
            <a:pPr lvl="2"/>
            <a:r>
              <a:rPr lang="cs-CZ"/>
              <a:t>mezinárodní, součástí i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Trendy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popis elektronických dokumentů</a:t>
            </a:r>
          </a:p>
          <a:p>
            <a:r>
              <a:rPr lang="cs-CZ"/>
              <a:t>standardizace</a:t>
            </a:r>
          </a:p>
          <a:p>
            <a:pPr lvl="1"/>
            <a:r>
              <a:rPr lang="cs-CZ"/>
              <a:t>podpora mezinárodních standardů</a:t>
            </a:r>
          </a:p>
          <a:p>
            <a:r>
              <a:rPr lang="cs-CZ"/>
              <a:t>sdílená katalogizace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Sdílená katalogizace (SK)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kooperační činnost knihoven při vytváření bibliografických záznamů</a:t>
            </a:r>
          </a:p>
          <a:p>
            <a:r>
              <a:rPr lang="cs-CZ"/>
              <a:t>v ČR posun </a:t>
            </a:r>
            <a:r>
              <a:rPr lang="cs-CZ">
                <a:sym typeface="Wingdings" panose="05000000000000000000" pitchFamily="2" charset="2"/>
              </a:rPr>
              <a:t> </a:t>
            </a:r>
            <a:r>
              <a:rPr lang="cs-CZ"/>
              <a:t>přebírání záznamů</a:t>
            </a:r>
          </a:p>
          <a:p>
            <a:r>
              <a:rPr lang="cs-CZ"/>
              <a:t>proces přebírání záznamu:</a:t>
            </a:r>
          </a:p>
          <a:p>
            <a:pPr lvl="1"/>
            <a:r>
              <a:rPr lang="cs-CZ"/>
              <a:t>vyhledání záznamu</a:t>
            </a:r>
          </a:p>
          <a:p>
            <a:pPr lvl="1"/>
            <a:r>
              <a:rPr lang="cs-CZ"/>
              <a:t>stažení záznamu</a:t>
            </a:r>
          </a:p>
          <a:p>
            <a:pPr lvl="1"/>
            <a:r>
              <a:rPr lang="cs-CZ"/>
              <a:t>úprava záznamu</a:t>
            </a:r>
          </a:p>
          <a:p>
            <a:pPr lvl="1"/>
            <a:r>
              <a:rPr lang="cs-CZ"/>
              <a:t>uložení ve vlastním systému</a:t>
            </a:r>
          </a:p>
          <a:p>
            <a:r>
              <a:rPr lang="cs-CZ"/>
              <a:t>výhody </a:t>
            </a:r>
            <a:r>
              <a:rPr lang="cs-CZ" b="1">
                <a:solidFill>
                  <a:srgbClr val="008000"/>
                </a:solidFill>
              </a:rPr>
              <a:t>x</a:t>
            </a:r>
            <a:r>
              <a:rPr lang="cs-CZ"/>
              <a:t> nevýhody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Technické předpoklady 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stejný komunikační protokol</a:t>
            </a:r>
          </a:p>
          <a:p>
            <a:pPr lvl="1"/>
            <a:r>
              <a:rPr lang="cs-CZ"/>
              <a:t>není nezbytné, ale vhodné</a:t>
            </a:r>
          </a:p>
          <a:p>
            <a:pPr lvl="1"/>
            <a:r>
              <a:rPr lang="cs-CZ"/>
              <a:t>u nás nejčastěji Z39.50</a:t>
            </a:r>
          </a:p>
          <a:p>
            <a:r>
              <a:rPr lang="cs-CZ"/>
              <a:t>shodné kódování</a:t>
            </a:r>
          </a:p>
          <a:p>
            <a:pPr lvl="1"/>
            <a:r>
              <a:rPr lang="cs-CZ"/>
              <a:t>UTF-8 (CP1250, ISO 8859-2, CP 859)</a:t>
            </a:r>
          </a:p>
          <a:p>
            <a:r>
              <a:rPr lang="cs-CZ"/>
              <a:t>shodný formát</a:t>
            </a:r>
          </a:p>
          <a:p>
            <a:pPr lvl="1"/>
            <a:r>
              <a:rPr lang="cs-CZ"/>
              <a:t>v ČR převažuje MARC21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Organizační předpoklady SK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shodná úroveň katalogizace</a:t>
            </a:r>
          </a:p>
          <a:p>
            <a:pPr lvl="1"/>
            <a:r>
              <a:rPr lang="cs-CZ"/>
              <a:t>úroveň záznamů u dodávající knihovny by neměl být nižší</a:t>
            </a:r>
          </a:p>
          <a:p>
            <a:r>
              <a:rPr lang="cs-CZ"/>
              <a:t>shodná katalogizační pravidla</a:t>
            </a:r>
          </a:p>
          <a:p>
            <a:pPr lvl="1"/>
            <a:r>
              <a:rPr lang="cs-CZ"/>
              <a:t>v ČR není problém</a:t>
            </a:r>
          </a:p>
          <a:p>
            <a:r>
              <a:rPr lang="cs-CZ"/>
              <a:t>shodné věcné třídění</a:t>
            </a:r>
          </a:p>
          <a:p>
            <a:pPr lvl="1"/>
            <a:r>
              <a:rPr lang="cs-CZ"/>
              <a:t>MDT + jiný dle dohody spolupracujících knihoven</a:t>
            </a:r>
          </a:p>
          <a:p>
            <a:r>
              <a:rPr lang="cs-CZ"/>
              <a:t>shodná práce s autoritami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Další informace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VIKBA10</a:t>
            </a:r>
            <a:r>
              <a:rPr lang="cs-CZ" dirty="0"/>
              <a:t> Knihovnické systémy a </a:t>
            </a:r>
            <a:r>
              <a:rPr lang="cs-CZ" dirty="0" smtClean="0"/>
              <a:t>standardy</a:t>
            </a:r>
            <a:endParaRPr lang="cs-CZ" dirty="0"/>
          </a:p>
          <a:p>
            <a:r>
              <a:rPr lang="cs-CZ" dirty="0">
                <a:hlinkClick r:id="rId3"/>
              </a:rPr>
              <a:t>VIKBA11</a:t>
            </a:r>
            <a:r>
              <a:rPr lang="cs-CZ" dirty="0"/>
              <a:t> Selekční </a:t>
            </a:r>
            <a:r>
              <a:rPr lang="cs-CZ" dirty="0" smtClean="0"/>
              <a:t>jazyky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Použitá literatura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STÖCKLOVÁ, Anna. </a:t>
            </a:r>
            <a:r>
              <a:rPr lang="cs-CZ" sz="1600" i="1"/>
              <a:t>Akvizice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2008.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cs-CZ" sz="1600"/>
              <a:t>LEDÍNSKÝ, Martin. </a:t>
            </a:r>
            <a:r>
              <a:rPr lang="cs-CZ" sz="1600" i="1"/>
              <a:t>Sdílená katalogizace a služby přebírání záznamů v České republice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2007.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KONVALINKOV</a:t>
            </a:r>
            <a:r>
              <a:rPr lang="cs-CZ" sz="1600"/>
              <a:t>Á</a:t>
            </a:r>
            <a:r>
              <a:rPr lang="en-US" sz="1600"/>
              <a:t>, Blanka a </a:t>
            </a:r>
            <a:r>
              <a:rPr lang="cs-CZ" sz="1600"/>
              <a:t>Kateřina Klimešová-Trojanová. </a:t>
            </a:r>
            <a:r>
              <a:rPr lang="cs-CZ" sz="1600" i="1"/>
              <a:t>Katalogizace jmenná a věcná: jmenná a věcná katalogizace (standardy pro popis dokumentů, AACR2R, UNIMARC, MARC21, Soubor národních autorit, sdílená katalogizace)</a:t>
            </a:r>
            <a:r>
              <a:rPr lang="cs-CZ" sz="1600"/>
              <a:t> </a:t>
            </a:r>
            <a:r>
              <a:rPr lang="en-US" sz="1600"/>
              <a:t>[pre</a:t>
            </a:r>
            <a:r>
              <a:rPr lang="cs-CZ" sz="1600"/>
              <a:t>z</a:t>
            </a:r>
            <a:r>
              <a:rPr lang="en-US" sz="1600"/>
              <a:t>entace]</a:t>
            </a:r>
            <a:r>
              <a:rPr lang="cs-CZ" sz="1600"/>
              <a:t>. Liberec: Krajská vědecká knihovna v Liberci, 2007. Dostupné z: </a:t>
            </a:r>
            <a:r>
              <a:rPr lang="cs-CZ" sz="1600">
                <a:hlinkClick r:id="rId3"/>
              </a:rPr>
              <a:t>http://www.kvkli.cz/_data/afm-uploads/region/katalogizace.ppt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 i="1"/>
              <a:t>K</a:t>
            </a:r>
            <a:r>
              <a:rPr lang="en-US" sz="1600" i="1"/>
              <a:t>nihovnick</a:t>
            </a:r>
            <a:r>
              <a:rPr lang="cs-CZ" sz="1600" i="1"/>
              <a:t>é</a:t>
            </a:r>
            <a:r>
              <a:rPr lang="en-US" sz="1600" i="1"/>
              <a:t> minimum</a:t>
            </a:r>
            <a:r>
              <a:rPr lang="cs-CZ" sz="1600" i="1"/>
              <a:t>: příručka pro účastníky kurzu</a:t>
            </a:r>
            <a:r>
              <a:rPr lang="cs-CZ" sz="1600"/>
              <a:t>. Zlín: </a:t>
            </a:r>
            <a:r>
              <a:rPr lang="en-US" sz="1600"/>
              <a:t>Krajsk</a:t>
            </a:r>
            <a:r>
              <a:rPr lang="cs-CZ" sz="1600"/>
              <a:t>á</a:t>
            </a:r>
            <a:r>
              <a:rPr lang="en-US" sz="1600"/>
              <a:t> knihovna F. Barto</a:t>
            </a:r>
            <a:r>
              <a:rPr lang="cs-CZ" sz="1600"/>
              <a:t>š</a:t>
            </a:r>
            <a:r>
              <a:rPr lang="en-US" sz="1600"/>
              <a:t>e</a:t>
            </a:r>
            <a:r>
              <a:rPr lang="cs-CZ" sz="1600"/>
              <a:t>, 2006. Dostupné z: </a:t>
            </a:r>
            <a:r>
              <a:rPr lang="cs-CZ" sz="1600">
                <a:hlinkClick r:id="rId4"/>
              </a:rPr>
              <a:t>http://www.kfbz.cz/DOWNLOAD/km_prirucka.pdf</a:t>
            </a: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31139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Nákup</a:t>
            </a:r>
          </a:p>
        </p:txBody>
      </p:sp>
      <p:sp>
        <p:nvSpPr>
          <p:cNvPr id="67379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921625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nejčastější</a:t>
            </a:r>
          </a:p>
          <a:p>
            <a:pPr marL="361950" indent="-361950">
              <a:tabLst/>
            </a:pPr>
            <a:r>
              <a:rPr lang="cs-CZ" sz="3200"/>
              <a:t>nově výběrová řízení</a:t>
            </a:r>
          </a:p>
          <a:p>
            <a:pPr marL="1041400" lvl="1">
              <a:tabLst/>
            </a:pPr>
            <a:r>
              <a:rPr lang="cs-CZ" sz="2200">
                <a:hlinkClick r:id="rId2"/>
              </a:rPr>
              <a:t>Zákon č. 137/2006 o veřejných zakázkách</a:t>
            </a:r>
            <a:endParaRPr lang="cs-CZ" sz="2200"/>
          </a:p>
          <a:p>
            <a:pPr marL="361950" indent="-361950">
              <a:tabLst/>
            </a:pPr>
            <a:r>
              <a:rPr lang="cs-CZ" sz="3200"/>
              <a:t>kde se nakupuje</a:t>
            </a:r>
          </a:p>
          <a:p>
            <a:pPr marL="1041400" lvl="1">
              <a:tabLst/>
            </a:pPr>
            <a:r>
              <a:rPr lang="cs-CZ" sz="2800"/>
              <a:t>nakladatelství</a:t>
            </a:r>
          </a:p>
          <a:p>
            <a:pPr marL="1041400" lvl="1">
              <a:tabLst/>
            </a:pPr>
            <a:r>
              <a:rPr lang="cs-CZ" sz="2800"/>
              <a:t>distributor/zprostředkovatel</a:t>
            </a:r>
          </a:p>
          <a:p>
            <a:pPr marL="1041400" lvl="1">
              <a:tabLst/>
            </a:pPr>
            <a:r>
              <a:rPr lang="cs-CZ" sz="2800"/>
              <a:t>knihkupectví</a:t>
            </a:r>
          </a:p>
          <a:p>
            <a:pPr marL="1041400" lvl="1">
              <a:tabLst/>
            </a:pPr>
            <a:r>
              <a:rPr lang="cs-CZ" sz="2800"/>
              <a:t>antikvariát</a:t>
            </a:r>
          </a:p>
        </p:txBody>
      </p:sp>
      <p:pic>
        <p:nvPicPr>
          <p:cNvPr id="67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86886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Výměna</a:t>
            </a:r>
          </a:p>
        </p:txBody>
      </p:sp>
      <p:pic>
        <p:nvPicPr>
          <p:cNvPr id="67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-26988"/>
            <a:ext cx="3397250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poč. v 17. století</a:t>
            </a:r>
          </a:p>
          <a:p>
            <a:pPr marL="361950" indent="-361950">
              <a:tabLst/>
            </a:pPr>
            <a:r>
              <a:rPr lang="cs-CZ" sz="3200"/>
              <a:t>1886 Bruselská konvence</a:t>
            </a:r>
          </a:p>
          <a:p>
            <a:pPr marL="1041400" lvl="1">
              <a:tabLst/>
            </a:pPr>
            <a:r>
              <a:rPr lang="cs-CZ" sz="2800"/>
              <a:t>1921 přistoupila ČR</a:t>
            </a:r>
          </a:p>
          <a:p>
            <a:pPr marL="361950" indent="-361950">
              <a:tabLst/>
            </a:pPr>
            <a:r>
              <a:rPr lang="cs-CZ" sz="3200"/>
              <a:t>1958 Pařížské dohody</a:t>
            </a:r>
          </a:p>
          <a:p>
            <a:pPr marL="1041400" lvl="1">
              <a:tabLst/>
            </a:pPr>
            <a:r>
              <a:rPr lang="cs-CZ" sz="2800"/>
              <a:t>mez. výměna oficiálních a vládních dokumentů</a:t>
            </a:r>
          </a:p>
          <a:p>
            <a:pPr marL="1041400" lvl="1">
              <a:tabLst/>
            </a:pPr>
            <a:r>
              <a:rPr lang="cs-CZ" sz="2800"/>
              <a:t>mez. výměna publikací všech druhů</a:t>
            </a:r>
          </a:p>
          <a:p>
            <a:pPr marL="361950" indent="-361950">
              <a:tabLst/>
            </a:pPr>
            <a:r>
              <a:rPr lang="cs-CZ" sz="3200"/>
              <a:t>knihovny, nakladatelství, s. osoby</a:t>
            </a:r>
          </a:p>
          <a:p>
            <a:pPr marL="361950" indent="-361950">
              <a:tabLst/>
            </a:pPr>
            <a:r>
              <a:rPr lang="cs-CZ" sz="3200"/>
              <a:t>evidence výměny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Dar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22750"/>
            <a:ext cx="2844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od instituce nebo soukromé osoby</a:t>
            </a:r>
          </a:p>
          <a:p>
            <a:pPr marL="361950" indent="-361950">
              <a:tabLst/>
            </a:pPr>
            <a:r>
              <a:rPr lang="cs-CZ" sz="3200"/>
              <a:t>dárce stanoví podmínky</a:t>
            </a:r>
          </a:p>
          <a:p>
            <a:pPr marL="1041400" lvl="1">
              <a:tabLst/>
            </a:pPr>
            <a:r>
              <a:rPr lang="cs-CZ" sz="2800"/>
              <a:t>celá knihovna</a:t>
            </a:r>
          </a:p>
          <a:p>
            <a:pPr marL="361950" indent="-361950">
              <a:tabLst/>
            </a:pPr>
            <a:r>
              <a:rPr lang="cs-CZ" sz="3200"/>
              <a:t>nebezpečí</a:t>
            </a:r>
          </a:p>
          <a:p>
            <a:pPr marL="1041400" lvl="1">
              <a:tabLst/>
            </a:pPr>
            <a:r>
              <a:rPr lang="cs-CZ" sz="2800"/>
              <a:t>zastaralé, závadné, reklamní</a:t>
            </a:r>
          </a:p>
          <a:p>
            <a:pPr marL="361950" indent="-361950">
              <a:tabLst/>
            </a:pPr>
            <a:r>
              <a:rPr lang="cs-CZ" sz="3200"/>
              <a:t>možnost dar odmítnout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68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zákonná povinnost</a:t>
            </a:r>
          </a:p>
          <a:p>
            <a:pPr marL="361950" indent="-361950">
              <a:tabLst/>
            </a:pPr>
            <a:r>
              <a:rPr lang="cs-CZ" sz="3200"/>
              <a:t>1537 František I (FRA)</a:t>
            </a:r>
          </a:p>
          <a:p>
            <a:pPr marL="361950" indent="-361950">
              <a:tabLst/>
            </a:pPr>
            <a:r>
              <a:rPr lang="cs-CZ" sz="3200"/>
              <a:t>17.–18.stol. Evropa</a:t>
            </a:r>
          </a:p>
          <a:p>
            <a:pPr marL="361950" indent="-361950">
              <a:tabLst/>
            </a:pPr>
            <a:r>
              <a:rPr lang="cs-CZ" sz="3200"/>
              <a:t>1790 zákon o © (USA)</a:t>
            </a:r>
          </a:p>
          <a:p>
            <a:pPr marL="361950" indent="-361950">
              <a:tabLst/>
            </a:pPr>
            <a:r>
              <a:rPr lang="cs-CZ" sz="3200"/>
              <a:t>1886 Bernská konvence</a:t>
            </a:r>
          </a:p>
          <a:p>
            <a:pPr marL="1041400" lvl="1">
              <a:tabLst/>
            </a:pPr>
            <a:r>
              <a:rPr lang="cs-CZ" sz="2800"/>
              <a:t>mez. dohoda o © (dnes 150+)</a:t>
            </a:r>
          </a:p>
          <a:p>
            <a:pPr marL="361950" indent="-361950">
              <a:tabLst/>
            </a:pPr>
            <a:r>
              <a:rPr lang="cs-CZ" sz="3200"/>
              <a:t>v ČR zvláštní zákon</a:t>
            </a:r>
          </a:p>
          <a:p>
            <a:pPr marL="1041400" lvl="1">
              <a:tabLst/>
            </a:pPr>
            <a:r>
              <a:rPr lang="cs-CZ" sz="2000"/>
              <a:t>37/1995 Sb. o neperiodických publikacích</a:t>
            </a:r>
          </a:p>
          <a:p>
            <a:pPr marL="1041400" lvl="1">
              <a:tabLst/>
            </a:pPr>
            <a:r>
              <a:rPr lang="cs-CZ" sz="2000"/>
              <a:t>vyhláška MK 156/2003 Sb.</a:t>
            </a:r>
          </a:p>
          <a:p>
            <a:pPr marL="361950" indent="-361950">
              <a:tabLst/>
            </a:pPr>
            <a:endParaRPr lang="cs-CZ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4093</TotalTime>
  <Words>1660</Words>
  <Application>Microsoft Office PowerPoint</Application>
  <PresentationFormat>Předvádění na obrazovce (4:3)</PresentationFormat>
  <Paragraphs>383</Paragraphs>
  <Slides>58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template</vt:lpstr>
      <vt:lpstr>Metody knihovnické práce (VIKBA04)</vt:lpstr>
      <vt:lpstr>Akvizice</vt:lpstr>
      <vt:lpstr>Akvizice</vt:lpstr>
      <vt:lpstr>Akvizice</vt:lpstr>
      <vt:lpstr>Způsoby akvizice</vt:lpstr>
      <vt:lpstr>Nákup</vt:lpstr>
      <vt:lpstr>Výměna</vt:lpstr>
      <vt:lpstr>Dar</vt:lpstr>
      <vt:lpstr>Povinný výtisk</vt:lpstr>
      <vt:lpstr>Povinnosti vydavatelů v ČR</vt:lpstr>
      <vt:lpstr>Povinný výtisk</vt:lpstr>
      <vt:lpstr>Ostatní zdroje</vt:lpstr>
      <vt:lpstr>Prezentace aplikace PowerPoint</vt:lpstr>
      <vt:lpstr>Profilování knih. fondu</vt:lpstr>
      <vt:lpstr>Hlediska profilování</vt:lpstr>
      <vt:lpstr>Sledování produkce</vt:lpstr>
      <vt:lpstr>Zdroje o novinkách na trhu</vt:lpstr>
      <vt:lpstr>České knižní veletrhy</vt:lpstr>
      <vt:lpstr>Český trh - zajímavosti</vt:lpstr>
      <vt:lpstr>Zprostředkovatelé</vt:lpstr>
      <vt:lpstr>Zprostředkovatelé</vt:lpstr>
      <vt:lpstr>Internetová knihkupectví</vt:lpstr>
      <vt:lpstr>Dezideráta</vt:lpstr>
      <vt:lpstr>Evidence objednávek</vt:lpstr>
      <vt:lpstr>Nové knihy na FSS</vt:lpstr>
      <vt:lpstr>Objednávka - forma</vt:lpstr>
      <vt:lpstr>E-objednávka</vt:lpstr>
      <vt:lpstr>Urgence objednávky</vt:lpstr>
      <vt:lpstr>Dodání dokumentu</vt:lpstr>
      <vt:lpstr>Možnosti platby</vt:lpstr>
      <vt:lpstr>Prvotní evidence</vt:lpstr>
      <vt:lpstr>Přírůstkový seznam</vt:lpstr>
      <vt:lpstr>Seznam úbytků</vt:lpstr>
      <vt:lpstr>Seznam úbytků</vt:lpstr>
      <vt:lpstr>Katalogizace</vt:lpstr>
      <vt:lpstr>Katalogizace</vt:lpstr>
      <vt:lpstr>Bibliografický x katalogizační</vt:lpstr>
      <vt:lpstr>Bibliografický x katalogizační</vt:lpstr>
      <vt:lpstr>Bibliografické údaje</vt:lpstr>
      <vt:lpstr>Dělení bibliografických údajů</vt:lpstr>
      <vt:lpstr>Selekční údaje</vt:lpstr>
      <vt:lpstr>Katalogizační pravidla</vt:lpstr>
      <vt:lpstr>Vývoj katalogizačních pravidel v ČR</vt:lpstr>
      <vt:lpstr>Vývoj katalogizačních pravidel v ČR</vt:lpstr>
      <vt:lpstr>Vývoj katalogizačních pravidel v ČR</vt:lpstr>
      <vt:lpstr>ISBD pravidla – bibliografický popis</vt:lpstr>
      <vt:lpstr>Mezinárodní pravidla ISBD</vt:lpstr>
      <vt:lpstr>Druhy katalogizace</vt:lpstr>
      <vt:lpstr>Jmenný popis</vt:lpstr>
      <vt:lpstr>Věcný popis</vt:lpstr>
      <vt:lpstr>Autority</vt:lpstr>
      <vt:lpstr>Trendy</vt:lpstr>
      <vt:lpstr>Sdílená katalogizace (SK)</vt:lpstr>
      <vt:lpstr>Technické předpoklady SK</vt:lpstr>
      <vt:lpstr>Organizační předpoklady SK</vt:lpstr>
      <vt:lpstr>Další informace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168</cp:revision>
  <dcterms:created xsi:type="dcterms:W3CDTF">2008-06-02T21:04:14Z</dcterms:created>
  <dcterms:modified xsi:type="dcterms:W3CDTF">2014-10-30T14:17:58Z</dcterms:modified>
</cp:coreProperties>
</file>