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1" r:id="rId28"/>
    <p:sldId id="290" r:id="rId29"/>
    <p:sldId id="292" r:id="rId30"/>
    <p:sldId id="293" r:id="rId31"/>
    <p:sldId id="286" r:id="rId32"/>
    <p:sldId id="287" r:id="rId33"/>
    <p:sldId id="288" r:id="rId34"/>
    <p:sldId id="289" r:id="rId35"/>
    <p:sldId id="298" r:id="rId36"/>
    <p:sldId id="296" r:id="rId3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08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6187E-4B72-4780-A815-4F89D572BADC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8FAA1-0A03-4F85-AAFF-ACE7F59A14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FAA1-0A03-4F85-AAFF-ACE7F59A14A3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mlouva-o-spolupraci-na-soubornem-katalogu-c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aslin.cz/pro-uzivatele/spolupracujici-knihovny/seznam-zasilajicich-knihoven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leph.nkp.cz/web/skc/2008/nag502/nag502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c.nkp.cz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232248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Souborný katalog ČR</a:t>
            </a:r>
            <a:br>
              <a:rPr lang="cs-CZ" sz="4800" b="1" dirty="0" smtClean="0"/>
            </a:br>
            <a:r>
              <a:rPr lang="cs-CZ" sz="4800" b="1" dirty="0" smtClean="0"/>
              <a:t> a </a:t>
            </a:r>
            <a:br>
              <a:rPr lang="cs-CZ" sz="4800" b="1" dirty="0" smtClean="0"/>
            </a:br>
            <a:r>
              <a:rPr lang="cs-CZ" sz="4800" b="1" dirty="0" smtClean="0"/>
              <a:t>Městská knihovna Jaroměř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584176"/>
          </a:xfrm>
        </p:spPr>
        <p:txBody>
          <a:bodyPr>
            <a:normAutofit fontScale="92500" lnSpcReduction="10000"/>
          </a:bodyPr>
          <a:lstStyle/>
          <a:p>
            <a:pPr algn="r"/>
            <a:endParaRPr lang="cs-CZ" sz="2000" dirty="0" smtClean="0">
              <a:solidFill>
                <a:schemeClr val="tx1"/>
              </a:solidFill>
            </a:endParaRPr>
          </a:p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Marta Valešová</a:t>
            </a: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28. 11. 2014</a:t>
            </a:r>
          </a:p>
          <a:p>
            <a:pPr algn="r"/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Městská Knihovna Jaroměř – špetka his</a:t>
            </a:r>
            <a:r>
              <a:rPr lang="cs-CZ" sz="3200" dirty="0" smtClean="0"/>
              <a:t>torie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3. 11. 1995		automatizovaný knihovní systém </a:t>
            </a:r>
            <a:r>
              <a:rPr lang="cs-CZ" sz="2400" dirty="0" err="1" smtClean="0"/>
              <a:t>Lanius</a:t>
            </a:r>
            <a:r>
              <a:rPr lang="cs-CZ" sz="2400" dirty="0" smtClean="0"/>
              <a:t> 			(formát UNIMARC)</a:t>
            </a:r>
          </a:p>
          <a:p>
            <a:endParaRPr lang="cs-CZ" sz="2400" dirty="0" smtClean="0"/>
          </a:p>
          <a:p>
            <a:r>
              <a:rPr lang="cs-CZ" sz="2400" dirty="0" smtClean="0"/>
              <a:t>Od r. 1996</a:t>
            </a:r>
            <a:r>
              <a:rPr lang="cs-CZ" sz="2400" b="1" dirty="0" smtClean="0"/>
              <a:t>		</a:t>
            </a:r>
            <a:r>
              <a:rPr lang="cs-CZ" sz="2400" dirty="0" err="1" smtClean="0"/>
              <a:t>retrokatalogizace</a:t>
            </a:r>
            <a:r>
              <a:rPr lang="cs-CZ" sz="2400" dirty="0" smtClean="0"/>
              <a:t> = zpětná katalogizace 			(naplnění databáze knihovním fondem)</a:t>
            </a:r>
          </a:p>
          <a:p>
            <a:endParaRPr lang="cs-CZ" sz="2400" dirty="0" smtClean="0"/>
          </a:p>
          <a:p>
            <a:r>
              <a:rPr lang="cs-CZ" sz="2400" dirty="0" smtClean="0"/>
              <a:t>Od r. 1998</a:t>
            </a:r>
            <a:r>
              <a:rPr lang="cs-CZ" sz="2400" b="1" dirty="0" smtClean="0"/>
              <a:t>		</a:t>
            </a:r>
            <a:r>
              <a:rPr lang="cs-CZ" sz="2400" dirty="0" smtClean="0"/>
              <a:t>Internet zaveden do knihovny (veřejný)</a:t>
            </a:r>
          </a:p>
          <a:p>
            <a:endParaRPr lang="cs-CZ" sz="2400" dirty="0" smtClean="0"/>
          </a:p>
          <a:p>
            <a:r>
              <a:rPr lang="cs-CZ" sz="2400" dirty="0" smtClean="0"/>
              <a:t>Březen 2000</a:t>
            </a:r>
            <a:r>
              <a:rPr lang="cs-CZ" sz="2400" b="1" dirty="0" smtClean="0"/>
              <a:t>	</a:t>
            </a:r>
            <a:r>
              <a:rPr lang="cs-CZ" sz="2400" dirty="0" smtClean="0"/>
              <a:t>povodeň v Jaroměři (foto)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N:\FOTO\Fotoarchiv Městské knihovny\FOTOARCHIV -ŘAZENÍ PODLE LETOPOČTU\ROK 2000\Povodeň 9.3.2000\Povodeň 9.3.2000. Fotografováno 10.3.2000 (1)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238" r="3238"/>
          <a:stretch>
            <a:fillRect/>
          </a:stretch>
        </p:blipFill>
        <p:spPr bwMode="auto">
          <a:xfrm>
            <a:off x="1475656" y="1196752"/>
            <a:ext cx="6192688" cy="43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805264"/>
            <a:ext cx="5486400" cy="648072"/>
          </a:xfrm>
        </p:spPr>
        <p:txBody>
          <a:bodyPr/>
          <a:lstStyle/>
          <a:p>
            <a:r>
              <a:rPr lang="cs-CZ" dirty="0" smtClean="0"/>
              <a:t>Rok 2000 - knihovna před rekonstrukcí</a:t>
            </a:r>
            <a:endParaRPr lang="cs-CZ" dirty="0"/>
          </a:p>
        </p:txBody>
      </p:sp>
      <p:pic>
        <p:nvPicPr>
          <p:cNvPr id="5" name="Zástupný symbol pro obrázek 4" descr="N:\FOTO\Fotoarchiv Městské knihovny\FOTOARCHIV -ŘAZENÍ PODLE LETOPOČTU\ROK 2000\Městská knihovna před rekonstrukcí - duben 2000\Městská knihovna před rekonstrukcí, duben r.2000 (2)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58" r="5958"/>
          <a:stretch>
            <a:fillRect/>
          </a:stretch>
        </p:blipFill>
        <p:spPr bwMode="auto">
          <a:xfrm>
            <a:off x="1259632" y="1052736"/>
            <a:ext cx="6480720" cy="44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805264"/>
            <a:ext cx="5486400" cy="648072"/>
          </a:xfrm>
        </p:spPr>
        <p:txBody>
          <a:bodyPr/>
          <a:lstStyle/>
          <a:p>
            <a:r>
              <a:rPr lang="cs-CZ" dirty="0" smtClean="0"/>
              <a:t>Rok 2001 – knihovna po rekonstrukci</a:t>
            </a:r>
            <a:endParaRPr lang="cs-CZ" dirty="0"/>
          </a:p>
        </p:txBody>
      </p:sp>
      <p:pic>
        <p:nvPicPr>
          <p:cNvPr id="5" name="Zástupný symbol pro obrázek 4" descr="N:\FOTO\Fotoarchiv Městské knihovny\FOTOARCHIV -ŘAZENÍ PODLE LETOPOČTU\ROK 2001\Městská knihovna v Jaroměři po celkové rekonstrukci budovy\MěK v Jaroměři po celkové rekonstrukci (1)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820" r="4820"/>
          <a:stretch>
            <a:fillRect/>
          </a:stretch>
        </p:blipFill>
        <p:spPr bwMode="auto">
          <a:xfrm>
            <a:off x="1403648" y="612774"/>
            <a:ext cx="6264696" cy="48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Městská knihovna Jaroměř – špetka historie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Od r. 2000		automatizovaný knihovní systém </a:t>
            </a:r>
          </a:p>
          <a:p>
            <a:pPr>
              <a:buNone/>
            </a:pPr>
            <a:r>
              <a:rPr lang="cs-CZ" sz="2800" dirty="0" smtClean="0"/>
              <a:t>				na dětském oddělení</a:t>
            </a:r>
          </a:p>
          <a:p>
            <a:r>
              <a:rPr lang="cs-CZ" sz="2800" dirty="0" smtClean="0"/>
              <a:t>Od r. 2001		automatizovaný knihovní systém </a:t>
            </a:r>
          </a:p>
          <a:p>
            <a:pPr>
              <a:buNone/>
            </a:pPr>
            <a:r>
              <a:rPr lang="cs-CZ" sz="2800" dirty="0" smtClean="0"/>
              <a:t>				na dospělém 	oddělení</a:t>
            </a:r>
          </a:p>
          <a:p>
            <a:r>
              <a:rPr lang="cs-CZ" sz="2800" dirty="0" smtClean="0"/>
              <a:t>Od r. 2006		program CLAVIUS (formát UNIMARC)</a:t>
            </a:r>
          </a:p>
          <a:p>
            <a:pPr>
              <a:buNone/>
            </a:pPr>
            <a:r>
              <a:rPr lang="cs-CZ" sz="2800" dirty="0" smtClean="0"/>
              <a:t>				problémy s převodem</a:t>
            </a:r>
          </a:p>
          <a:p>
            <a:r>
              <a:rPr lang="cs-CZ" sz="2800" dirty="0" smtClean="0"/>
              <a:t>r. 2007		revize – odhalení a odstraňování 				chyb s převodem programu</a:t>
            </a:r>
          </a:p>
          <a:p>
            <a:r>
              <a:rPr lang="cs-CZ" sz="2800" dirty="0" smtClean="0"/>
              <a:t>jaro 2008		školení o SK ČR v knihovně v Náchodě</a:t>
            </a:r>
          </a:p>
          <a:p>
            <a:r>
              <a:rPr lang="cs-CZ" sz="2800" dirty="0" smtClean="0"/>
              <a:t>podzim 2008	rozhodnutí o zapojení do SK ČR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Přínos pro knihovnu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Zapojení do centrálního portálu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Zviditelnění knihovny i fondu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Přístupnost v celostátním měřítku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Úroveň katalogizace</a:t>
            </a:r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dirty="0" smtClean="0"/>
              <a:t>Podmínka pro získávání grantů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 tak to začalo …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cs-CZ" dirty="0" smtClean="0"/>
              <a:t>Kontaktování</a:t>
            </a:r>
          </a:p>
          <a:p>
            <a:pPr lvl="0"/>
            <a:r>
              <a:rPr lang="cs-CZ" dirty="0" smtClean="0"/>
              <a:t>Dohodnutí podmínek a pravidel přispívání</a:t>
            </a:r>
          </a:p>
          <a:p>
            <a:pPr lvl="0"/>
            <a:r>
              <a:rPr lang="cs-CZ" dirty="0" smtClean="0"/>
              <a:t>Předání informací o knihovně (sigla, kontaktní osoba, adresa, e-mail…)</a:t>
            </a:r>
          </a:p>
          <a:p>
            <a:pPr lvl="0"/>
            <a:r>
              <a:rPr lang="cs-CZ" dirty="0" smtClean="0"/>
              <a:t>Technické zajištění přístupu – instalace </a:t>
            </a:r>
            <a:r>
              <a:rPr lang="cs-CZ" dirty="0" err="1" smtClean="0"/>
              <a:t>ftp</a:t>
            </a:r>
            <a:r>
              <a:rPr lang="cs-CZ" dirty="0" smtClean="0"/>
              <a:t> serveru (připojení do NKP – propojení obou databází a lokálního přístupu k titulům)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 tak to začalo …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Vzorek – 50 zpracovaných záznamů </a:t>
            </a:r>
          </a:p>
          <a:p>
            <a:pPr lvl="0"/>
            <a:r>
              <a:rPr lang="cs-CZ" sz="2800" dirty="0" smtClean="0"/>
              <a:t>Jméno souboru </a:t>
            </a:r>
            <a:r>
              <a:rPr lang="cs-CZ" sz="2800" b="1" dirty="0" smtClean="0"/>
              <a:t>= nag502wg.uis_081212 </a:t>
            </a:r>
          </a:p>
          <a:p>
            <a:pPr lvl="0"/>
            <a:r>
              <a:rPr lang="cs-CZ" sz="2800" dirty="0" smtClean="0"/>
              <a:t>Odeslat k analýze kvality</a:t>
            </a:r>
          </a:p>
          <a:p>
            <a:pPr lvl="0"/>
            <a:r>
              <a:rPr lang="cs-CZ" sz="2800" dirty="0" smtClean="0"/>
              <a:t>Kvalitativní váha – přidělena po vyhodnocení analýzy </a:t>
            </a:r>
          </a:p>
          <a:p>
            <a:pPr lvl="0"/>
            <a:r>
              <a:rPr lang="cs-CZ" sz="2800" dirty="0" smtClean="0"/>
              <a:t>Naše zařazení </a:t>
            </a:r>
            <a:r>
              <a:rPr lang="cs-CZ" sz="2800" b="1" dirty="0" smtClean="0"/>
              <a:t>- skupina B - váha 8 z 10</a:t>
            </a:r>
            <a:endParaRPr lang="cs-CZ" sz="2800" dirty="0" smtClean="0"/>
          </a:p>
          <a:p>
            <a:pPr lvl="0"/>
            <a:r>
              <a:rPr lang="cs-CZ" sz="2800" dirty="0" smtClean="0"/>
              <a:t>Smlouva o spolupráci na Souborném katalogu ČR (</a:t>
            </a:r>
            <a:r>
              <a:rPr lang="cs-CZ" sz="2800" u="sng" dirty="0" smtClean="0">
                <a:hlinkClick r:id="rId2"/>
              </a:rPr>
              <a:t>http://www.</a:t>
            </a:r>
            <a:r>
              <a:rPr lang="cs-CZ" sz="2800" u="sng" dirty="0" err="1" smtClean="0">
                <a:hlinkClick r:id="rId2"/>
              </a:rPr>
              <a:t>caslin.cz</a:t>
            </a:r>
            <a:r>
              <a:rPr lang="cs-CZ" sz="2800" u="sng" dirty="0" smtClean="0">
                <a:hlinkClick r:id="rId2"/>
              </a:rPr>
              <a:t>/</a:t>
            </a:r>
            <a:r>
              <a:rPr lang="cs-CZ" sz="2800" u="sng" dirty="0" err="1" smtClean="0">
                <a:hlinkClick r:id="rId2"/>
              </a:rPr>
              <a:t>spoluprace</a:t>
            </a:r>
            <a:r>
              <a:rPr lang="cs-CZ" sz="2800" u="sng" dirty="0" smtClean="0">
                <a:hlinkClick r:id="rId2"/>
              </a:rPr>
              <a:t>/smlouva-o-</a:t>
            </a:r>
            <a:r>
              <a:rPr lang="cs-CZ" sz="2800" u="sng" dirty="0" err="1" smtClean="0">
                <a:hlinkClick r:id="rId2"/>
              </a:rPr>
              <a:t>spolupraci</a:t>
            </a:r>
            <a:r>
              <a:rPr lang="cs-CZ" sz="2800" u="sng" dirty="0" smtClean="0">
                <a:hlinkClick r:id="rId2"/>
              </a:rPr>
              <a:t>-na-</a:t>
            </a:r>
            <a:r>
              <a:rPr lang="cs-CZ" sz="2800" u="sng" dirty="0" err="1" smtClean="0">
                <a:hlinkClick r:id="rId2"/>
              </a:rPr>
              <a:t>soubornem</a:t>
            </a:r>
            <a:r>
              <a:rPr lang="cs-CZ" sz="2800" u="sng" dirty="0" smtClean="0">
                <a:hlinkClick r:id="rId2"/>
              </a:rPr>
              <a:t>-katalogu-</a:t>
            </a:r>
            <a:r>
              <a:rPr lang="cs-CZ" sz="2800" u="sng" dirty="0" err="1" smtClean="0">
                <a:hlinkClick r:id="rId2"/>
              </a:rPr>
              <a:t>cr</a:t>
            </a:r>
            <a:r>
              <a:rPr lang="cs-CZ" sz="2800" u="sng" dirty="0" smtClean="0">
                <a:hlinkClick r:id="rId2"/>
              </a:rPr>
              <a:t>/</a:t>
            </a:r>
            <a:r>
              <a:rPr lang="cs-CZ" sz="2800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 tak to začalo …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lvl="0"/>
            <a:r>
              <a:rPr lang="cs-CZ" sz="2400" b="1" dirty="0" smtClean="0"/>
              <a:t>Protokol o zahájení spolupráce </a:t>
            </a:r>
            <a:r>
              <a:rPr lang="cs-CZ" sz="2400" dirty="0" smtClean="0"/>
              <a:t>se Souborným katalogem ČR – stanovuje podmínky :</a:t>
            </a:r>
          </a:p>
          <a:p>
            <a:pPr lvl="0">
              <a:buNone/>
            </a:pPr>
            <a:endParaRPr lang="cs-CZ" sz="2400" dirty="0" smtClean="0"/>
          </a:p>
          <a:p>
            <a:r>
              <a:rPr lang="cs-CZ" sz="2400" dirty="0" smtClean="0"/>
              <a:t>Čím přispívat – monografie, seriály, speciál. druhy  dokumentů</a:t>
            </a:r>
          </a:p>
          <a:p>
            <a:r>
              <a:rPr lang="cs-CZ" sz="2400" dirty="0" smtClean="0"/>
              <a:t>Jak přispívat – elektronicky – odesílání souborů</a:t>
            </a:r>
          </a:p>
          <a:p>
            <a:r>
              <a:rPr lang="cs-CZ" sz="2400" dirty="0" smtClean="0"/>
              <a:t>Technické parametry – linkování do lokálního katalogu bude vázáno na </a:t>
            </a:r>
            <a:r>
              <a:rPr lang="cs-CZ" sz="2400" b="1" dirty="0" smtClean="0"/>
              <a:t>identifikační číslo záznamu</a:t>
            </a:r>
            <a:endParaRPr lang="cs-CZ" sz="2400" dirty="0" smtClean="0"/>
          </a:p>
          <a:p>
            <a:r>
              <a:rPr lang="cs-CZ" sz="2400" dirty="0" smtClean="0"/>
              <a:t>Formát – UNIMARC – ISO 2709 (označení </a:t>
            </a:r>
            <a:r>
              <a:rPr lang="cs-CZ" sz="2400" b="1" dirty="0" err="1" smtClean="0"/>
              <a:t>uis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Kódování češtiny – CP-1250 (+GIZMO) (označení </a:t>
            </a:r>
            <a:r>
              <a:rPr lang="cs-CZ" sz="2400" b="1" dirty="0" err="1" smtClean="0"/>
              <a:t>wg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Periodicita – frekvence dodávání dat (1x za 1měsíc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4581128"/>
            <a:ext cx="6163072" cy="57606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Statistika importů z knihoven našeho okresu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1560" y="5085184"/>
            <a:ext cx="8136904" cy="1512168"/>
          </a:xfrm>
        </p:spPr>
        <p:txBody>
          <a:bodyPr>
            <a:normAutofit fontScale="92500" lnSpcReduction="10000"/>
          </a:bodyPr>
          <a:lstStyle/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Základní informace a statistické údaje o zpracování jednotlivých dávek jsou přepisovány do souboru </a:t>
            </a:r>
            <a:r>
              <a:rPr lang="cs-CZ" sz="2000" b="1" dirty="0" smtClean="0"/>
              <a:t>„Statistiky importů“ </a:t>
            </a:r>
          </a:p>
          <a:p>
            <a:pPr lvl="0"/>
            <a:r>
              <a:rPr lang="cs-CZ" sz="2000" dirty="0" smtClean="0"/>
              <a:t>na adrese - </a:t>
            </a:r>
            <a:r>
              <a:rPr lang="cs-CZ" sz="2000" b="1" u="sng" dirty="0" smtClean="0">
                <a:hlinkClick r:id="rId2"/>
              </a:rPr>
              <a:t>http://www.</a:t>
            </a:r>
            <a:r>
              <a:rPr lang="cs-CZ" sz="2000" b="1" u="sng" dirty="0" err="1" smtClean="0">
                <a:hlinkClick r:id="rId2"/>
              </a:rPr>
              <a:t>caslin.cz</a:t>
            </a:r>
            <a:r>
              <a:rPr lang="cs-CZ" sz="2000" b="1" u="sng" dirty="0" smtClean="0">
                <a:hlinkClick r:id="rId2"/>
              </a:rPr>
              <a:t>/pro-</a:t>
            </a:r>
            <a:r>
              <a:rPr lang="cs-CZ" sz="2000" b="1" u="sng" dirty="0" err="1" smtClean="0">
                <a:hlinkClick r:id="rId2"/>
              </a:rPr>
              <a:t>uzivatele</a:t>
            </a:r>
            <a:r>
              <a:rPr lang="cs-CZ" sz="2000" b="1" u="sng" dirty="0" smtClean="0">
                <a:hlinkClick r:id="rId2"/>
              </a:rPr>
              <a:t>/</a:t>
            </a:r>
            <a:r>
              <a:rPr lang="cs-CZ" sz="2000" b="1" u="sng" dirty="0" err="1" smtClean="0">
                <a:hlinkClick r:id="rId2"/>
              </a:rPr>
              <a:t>spolupracujici</a:t>
            </a:r>
            <a:r>
              <a:rPr lang="cs-CZ" sz="2000" b="1" u="sng" dirty="0" smtClean="0">
                <a:hlinkClick r:id="rId2"/>
              </a:rPr>
              <a:t>-knihovny/seznam-</a:t>
            </a:r>
            <a:r>
              <a:rPr lang="cs-CZ" sz="2000" b="1" u="sng" dirty="0" err="1" smtClean="0">
                <a:hlinkClick r:id="rId2"/>
              </a:rPr>
              <a:t>zasilajicich</a:t>
            </a:r>
            <a:r>
              <a:rPr lang="cs-CZ" sz="2000" b="1" u="sng" dirty="0" smtClean="0">
                <a:hlinkClick r:id="rId2"/>
              </a:rPr>
              <a:t>-knihoven</a:t>
            </a:r>
            <a:r>
              <a:rPr lang="cs-CZ" b="1" u="sng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4579" name="Picture 3" descr="C:\Users\VALE\Desktop\Import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7849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44827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776864" cy="2639144"/>
          </a:xfrm>
        </p:spPr>
        <p:txBody>
          <a:bodyPr>
            <a:normAutofit/>
          </a:bodyPr>
          <a:lstStyle/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endParaRPr lang="cs-CZ" sz="2000" dirty="0" smtClean="0">
              <a:solidFill>
                <a:schemeClr val="tx1"/>
              </a:solidFill>
            </a:endParaRPr>
          </a:p>
          <a:p>
            <a:pPr algn="r"/>
            <a:endParaRPr lang="cs-CZ" sz="20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Marta Valešová</a:t>
            </a: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28.11.2014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C:\Users\VALE\Desktop\SK ČR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2728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VALE\Desktop\logo knihovna bi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3456384" cy="14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Přehled importovaných souborů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000" b="1" u="sng" dirty="0" smtClean="0">
                <a:hlinkClick r:id="rId2"/>
              </a:rPr>
              <a:t>http://aleph.nkp.cz/web/skc/2008/nag502/nag502.htm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26626" name="Picture 2" descr="C:\Users\VALE\Desktop\Importy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64096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Vysvětlivky k importům 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pPr lvl="0"/>
            <a:r>
              <a:rPr lang="cs-CZ" sz="3000" dirty="0" smtClean="0"/>
              <a:t>Kdy byl importován (v názvu souboru)</a:t>
            </a:r>
          </a:p>
          <a:p>
            <a:pPr lvl="0"/>
            <a:r>
              <a:rPr lang="cs-CZ" sz="3000" dirty="0" smtClean="0"/>
              <a:t>Kolik obsahoval záznamů (Zasláno)</a:t>
            </a:r>
          </a:p>
          <a:p>
            <a:pPr lvl="0"/>
            <a:r>
              <a:rPr lang="cs-CZ" sz="3000" dirty="0" smtClean="0"/>
              <a:t>Kolik z nich bylo periodik (</a:t>
            </a:r>
            <a:r>
              <a:rPr lang="cs-CZ" sz="3000" dirty="0" err="1" smtClean="0"/>
              <a:t>Perio</a:t>
            </a:r>
            <a:r>
              <a:rPr lang="cs-CZ" sz="3000" dirty="0" smtClean="0"/>
              <a:t>)</a:t>
            </a:r>
          </a:p>
          <a:p>
            <a:pPr lvl="0"/>
            <a:r>
              <a:rPr lang="cs-CZ" sz="3000" dirty="0" smtClean="0"/>
              <a:t>Kolik záznamů program zpracoval (IN)</a:t>
            </a:r>
          </a:p>
          <a:p>
            <a:pPr lvl="0"/>
            <a:r>
              <a:rPr lang="cs-CZ" sz="3000" dirty="0" smtClean="0"/>
              <a:t>Kolik záznamů připsáno k jiných záznamům (ADD)</a:t>
            </a:r>
          </a:p>
          <a:p>
            <a:pPr lvl="0"/>
            <a:r>
              <a:rPr lang="cs-CZ" sz="3000" dirty="0" smtClean="0"/>
              <a:t>Kolik záznamů přepsalo jiné záznamy (UPD)</a:t>
            </a:r>
          </a:p>
          <a:p>
            <a:pPr lvl="0"/>
            <a:r>
              <a:rPr lang="cs-CZ" sz="3000" dirty="0" smtClean="0"/>
              <a:t>Kolik záznamů bylo originálních (NEW)</a:t>
            </a:r>
          </a:p>
          <a:p>
            <a:pPr lvl="0"/>
            <a:r>
              <a:rPr lang="cs-CZ" sz="3000" dirty="0" smtClean="0"/>
              <a:t>Kolik záznamů bylo přijato (Přijato)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Detaily o přijatých a nepřijatých záznamech </a:t>
            </a:r>
            <a:br>
              <a:rPr lang="cs-CZ" sz="3600" b="1" dirty="0" smtClean="0"/>
            </a:br>
            <a:r>
              <a:rPr lang="cs-CZ" sz="3600" b="1" dirty="0" smtClean="0"/>
              <a:t>rok 2008</a:t>
            </a:r>
            <a:br>
              <a:rPr lang="cs-CZ" sz="3600" b="1" dirty="0" smtClean="0"/>
            </a:br>
            <a:r>
              <a:rPr lang="cs-CZ" sz="2000" b="1" dirty="0" smtClean="0"/>
              <a:t>http://aleph.nkp.cz/web/skc/2008/nag502/nag502d.htm#nag502_081204 </a:t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3600" b="1" dirty="0" smtClean="0"/>
              <a:t/>
            </a:r>
            <a:br>
              <a:rPr lang="cs-CZ" sz="3600" b="1" dirty="0" smtClean="0"/>
            </a:br>
            <a:endParaRPr lang="cs-CZ" sz="36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89644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Detailní údaje o přijatých a nepřijatých záznamech</a:t>
            </a:r>
            <a:br>
              <a:rPr lang="cs-CZ" sz="2800" b="1" dirty="0" smtClean="0"/>
            </a:br>
            <a:r>
              <a:rPr lang="cs-CZ" sz="2800" b="1" dirty="0" smtClean="0"/>
              <a:t> rok 2014</a:t>
            </a:r>
            <a:br>
              <a:rPr lang="cs-CZ" sz="2800" b="1" dirty="0" smtClean="0"/>
            </a:br>
            <a:r>
              <a:rPr lang="cs-CZ" sz="2800" b="1" dirty="0" smtClean="0"/>
              <a:t> </a:t>
            </a:r>
            <a:r>
              <a:rPr lang="cs-CZ" sz="1800" b="1" dirty="0" smtClean="0"/>
              <a:t>http://aleph.nkp.cz/web/skc/nag502/nag502d.htm#nag502_140714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60848"/>
            <a:ext cx="8964488" cy="4065315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28675" name="Picture 3" descr="C:\Users\VALE\Desktop\impor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2060848"/>
            <a:ext cx="8783513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Výsledky a seznam vadných záznamů</a:t>
            </a:r>
            <a:br>
              <a:rPr lang="cs-CZ" sz="3200" b="1" dirty="0" smtClean="0"/>
            </a:br>
            <a:r>
              <a:rPr lang="cs-CZ" sz="3200" b="1" dirty="0" smtClean="0"/>
              <a:t> </a:t>
            </a:r>
            <a:r>
              <a:rPr lang="cs-CZ" sz="2000" b="1" dirty="0" smtClean="0"/>
              <a:t>http://aleph.nkp.cz/web/skc/nag502/nag502_141105_m_err.htm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9698" name="Picture 2" descr="C:\Users\VALE\Desktop\Import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Opravy importovaných vadných záznamů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800" dirty="0" smtClean="0"/>
              <a:t>Vyhledat záznam ve své databázi dle čísla záznamu (ukládáno do pole 001)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Dohledat chybu a identifikovat jí (v případě UNIMARCU jí vyhledat v MARCU21) 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Záznam opravit (pokud je to možné, např. chyba v autoritách nejde) 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Záznam označit pro další export nebo ho v SK ČR připsat k existujícímu záznamu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Výhody importování  a kontroly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cs-CZ" sz="2400" dirty="0" smtClean="0"/>
              <a:t>Odhalení chyby ve vlastní katalogizaci – náprava více záznamů (např. dotisky, edice x řady)</a:t>
            </a:r>
          </a:p>
          <a:p>
            <a:pPr lvl="0">
              <a:buNone/>
            </a:pPr>
            <a:endParaRPr lang="cs-CZ" sz="2400" dirty="0" smtClean="0"/>
          </a:p>
          <a:p>
            <a:pPr lvl="0"/>
            <a:r>
              <a:rPr lang="cs-CZ" sz="2400" dirty="0" smtClean="0"/>
              <a:t>Postupné zvyšování kvality a úrovně katalogizace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Profesní růst a neustávající učení 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Odkrývání souvislostí </a:t>
            </a:r>
          </a:p>
          <a:p>
            <a:pPr lvl="0"/>
            <a:endParaRPr lang="cs-CZ" sz="2400" dirty="0" smtClean="0"/>
          </a:p>
          <a:p>
            <a:r>
              <a:rPr lang="cs-CZ" sz="2400" b="1" dirty="0" smtClean="0"/>
              <a:t>Řada knihoven se do spolupráce nezapojuje nebo nepošle své retro fondy, aby se neukázala kvalita jejich katalogizace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 tak to pokračovalo …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Počet nepřijatých záznamů ukázal špatnou kvalitu katalogizace</a:t>
            </a:r>
          </a:p>
          <a:p>
            <a:pPr lvl="0"/>
            <a:r>
              <a:rPr lang="cs-CZ" sz="2800" dirty="0" smtClean="0"/>
              <a:t>SK ČR uspořádal školení AACR2 pro své knihovny (červen 2009)</a:t>
            </a:r>
          </a:p>
          <a:p>
            <a:pPr lvl="0"/>
            <a:r>
              <a:rPr lang="cs-CZ" sz="2800" dirty="0" smtClean="0"/>
              <a:t>Každé ze zúčastněných knihoven udělal podrobnou analýzu vybraného vzorku záznamů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„</a:t>
            </a:r>
            <a:r>
              <a:rPr lang="cs-CZ" sz="2800" b="1" dirty="0" smtClean="0"/>
              <a:t>Kvalita katalogizace v této knihovně bohužel ne příliš uspokojivá“  </a:t>
            </a:r>
            <a:r>
              <a:rPr lang="cs-CZ" sz="2800" b="1" dirty="0" smtClean="0">
                <a:sym typeface="Wingdings" pitchFamily="2" charset="2"/>
              </a:rPr>
              <a:t>  </a:t>
            </a:r>
            <a:endParaRPr lang="cs-CZ" sz="2800" b="1" dirty="0" smtClean="0"/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Analýza vybraného vzorku záznamů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4" name="Picture 10" descr="C:\Users\VALE\Desktop\analýza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820472" cy="430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Důvody duplicit  v SK ČR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lvl="0"/>
            <a:r>
              <a:rPr lang="cs-CZ" sz="2800" dirty="0" smtClean="0"/>
              <a:t>Odlišné zpracování názvových údajů		19</a:t>
            </a:r>
          </a:p>
          <a:p>
            <a:pPr lvl="0"/>
            <a:r>
              <a:rPr lang="cs-CZ" sz="2800" dirty="0" smtClean="0"/>
              <a:t>Odlišné zpracování údaje o roku vydání		14</a:t>
            </a:r>
          </a:p>
          <a:p>
            <a:pPr lvl="0"/>
            <a:r>
              <a:rPr lang="cs-CZ" sz="2800" dirty="0" smtClean="0"/>
              <a:t>Odlišné zpracování údajů o rozsahu			12</a:t>
            </a:r>
          </a:p>
          <a:p>
            <a:pPr lvl="0"/>
            <a:r>
              <a:rPr lang="cs-CZ" sz="2800" dirty="0" smtClean="0"/>
              <a:t>Odlišné zpracování hlavního záhlaví			1</a:t>
            </a:r>
          </a:p>
          <a:p>
            <a:pPr lvl="0"/>
            <a:r>
              <a:rPr lang="cs-CZ" sz="2800" dirty="0" smtClean="0"/>
              <a:t>Odlišné ISBN						3</a:t>
            </a:r>
          </a:p>
          <a:p>
            <a:pPr lvl="0"/>
            <a:r>
              <a:rPr lang="cs-CZ" sz="2800" dirty="0" smtClean="0"/>
              <a:t>Jedná se o dotisk					1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SK ČR - adresa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lvl="0"/>
            <a:r>
              <a:rPr lang="cs-CZ" b="1" u="sng" dirty="0" smtClean="0">
                <a:hlinkClick r:id="rId2"/>
              </a:rPr>
              <a:t>http://www.</a:t>
            </a:r>
            <a:r>
              <a:rPr lang="cs-CZ" b="1" u="sng" dirty="0" err="1" smtClean="0">
                <a:hlinkClick r:id="rId2"/>
              </a:rPr>
              <a:t>caslin.cz</a:t>
            </a:r>
            <a:r>
              <a:rPr lang="cs-CZ" b="1" dirty="0" smtClean="0"/>
              <a:t>  </a:t>
            </a:r>
            <a:r>
              <a:rPr lang="cs-CZ" dirty="0" smtClean="0"/>
              <a:t>(Souborný katalog ČR)</a:t>
            </a:r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b="1" u="sng" dirty="0" smtClean="0">
                <a:hlinkClick r:id="rId3"/>
              </a:rPr>
              <a:t>http://aleph.nkp.cz</a:t>
            </a:r>
            <a:r>
              <a:rPr lang="cs-CZ" u="sng" dirty="0" smtClean="0"/>
              <a:t> </a:t>
            </a:r>
            <a:r>
              <a:rPr lang="cs-CZ" b="1" dirty="0" smtClean="0"/>
              <a:t> </a:t>
            </a:r>
            <a:r>
              <a:rPr lang="cs-CZ" dirty="0" smtClean="0"/>
              <a:t>(Katalogy a databáze </a:t>
            </a:r>
          </a:p>
          <a:p>
            <a:pPr lvl="0">
              <a:buNone/>
            </a:pPr>
            <a:r>
              <a:rPr lang="cs-CZ" dirty="0" smtClean="0"/>
              <a:t>	Národní knihovny ČR)</a:t>
            </a:r>
          </a:p>
          <a:p>
            <a:pPr lvl="0"/>
            <a:endParaRPr lang="cs-CZ" b="1" u="sng" dirty="0" smtClean="0">
              <a:hlinkClick r:id="rId4"/>
            </a:endParaRPr>
          </a:p>
          <a:p>
            <a:pPr lvl="0"/>
            <a:r>
              <a:rPr lang="cs-CZ" b="1" u="sng" dirty="0" smtClean="0">
                <a:hlinkClick r:id="rId4"/>
              </a:rPr>
              <a:t>http://skc.nkp.cz</a:t>
            </a:r>
            <a:r>
              <a:rPr lang="cs-CZ" b="1" dirty="0" smtClean="0"/>
              <a:t>  </a:t>
            </a:r>
            <a:r>
              <a:rPr lang="cs-CZ" dirty="0" smtClean="0"/>
              <a:t>(Vyhledávání v SK ČR)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A co to přineslo …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800" dirty="0" smtClean="0"/>
              <a:t>Naučit se konverzi MARC21/UNIMARC (zjištění chyb)</a:t>
            </a:r>
          </a:p>
          <a:p>
            <a:pPr lvl="0"/>
            <a:r>
              <a:rPr lang="cs-CZ" sz="2800" dirty="0" smtClean="0"/>
              <a:t>Naučit se katalogizaci dle pravidel AACR2 (Nádvorník, M. – Pravidla jmenného katalogu)</a:t>
            </a:r>
          </a:p>
          <a:p>
            <a:pPr lvl="0"/>
            <a:r>
              <a:rPr lang="cs-CZ" sz="2800" dirty="0" smtClean="0"/>
              <a:t>Vygenerování našich záznamů tvořících v SK ČR duplicitu a navrácení ke kontrole a opravě</a:t>
            </a:r>
          </a:p>
          <a:p>
            <a:pPr lvl="0"/>
            <a:r>
              <a:rPr lang="cs-CZ" sz="2800" dirty="0" smtClean="0"/>
              <a:t>Odeslání opravených záznamů zpět do SK ČR</a:t>
            </a:r>
          </a:p>
          <a:p>
            <a:pPr lvl="0"/>
            <a:r>
              <a:rPr lang="cs-CZ" sz="2800" dirty="0" smtClean="0"/>
              <a:t>Odhalení dalších chyb z </a:t>
            </a:r>
            <a:r>
              <a:rPr lang="cs-CZ" sz="2800" dirty="0" err="1" smtClean="0"/>
              <a:t>retrokatalogizace</a:t>
            </a:r>
            <a:r>
              <a:rPr lang="cs-CZ" sz="2800" dirty="0" smtClean="0"/>
              <a:t> </a:t>
            </a:r>
          </a:p>
          <a:p>
            <a:pPr lvl="0"/>
            <a:r>
              <a:rPr lang="cs-CZ" sz="2800" dirty="0" smtClean="0"/>
              <a:t>„Slaďování“ záznamů a titulů</a:t>
            </a:r>
          </a:p>
          <a:p>
            <a:pPr lvl="0"/>
            <a:r>
              <a:rPr lang="cs-CZ" sz="2800" dirty="0" smtClean="0"/>
              <a:t>„Slaďování“ slovníků našich autorit</a:t>
            </a:r>
          </a:p>
          <a:p>
            <a:pPr lvl="0"/>
            <a:r>
              <a:rPr lang="cs-CZ" sz="2800" dirty="0" smtClean="0"/>
              <a:t>Odpisy v knihovně = odpisy v SK ČR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Na konec „ždibec“ statistiky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C:\Users\VALE\Desktop\statistika import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4"/>
            <a:ext cx="813690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Výhody spolupráce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lvl="0"/>
            <a:r>
              <a:rPr lang="cs-CZ" sz="2400" dirty="0" smtClean="0"/>
              <a:t>Pravdivost a aktuálnost záznamů</a:t>
            </a:r>
          </a:p>
          <a:p>
            <a:pPr lvl="0">
              <a:buNone/>
            </a:pPr>
            <a:endParaRPr lang="cs-CZ" sz="2400" dirty="0" smtClean="0"/>
          </a:p>
          <a:p>
            <a:pPr lvl="0"/>
            <a:r>
              <a:rPr lang="cs-CZ" sz="2400" dirty="0" smtClean="0"/>
              <a:t>MVS objednávky přímo z SK ČR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Sdílení záznamů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Věčné zdokonalování 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Součást přátelského celku SK ČR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Aktuální informace o katalogizaci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 </a:t>
            </a:r>
            <a:br>
              <a:rPr lang="cs-CZ" dirty="0" smtClean="0"/>
            </a:br>
            <a:r>
              <a:rPr lang="cs-CZ" b="1" dirty="0" smtClean="0"/>
              <a:t>P</a:t>
            </a:r>
            <a:r>
              <a:rPr lang="cs-CZ" sz="3600" b="1" dirty="0" smtClean="0"/>
              <a:t>řispívání přes formulář </a:t>
            </a:r>
            <a:br>
              <a:rPr lang="cs-CZ" sz="3600" b="1" dirty="0" smtClean="0"/>
            </a:br>
            <a:r>
              <a:rPr lang="cs-CZ" sz="2400" b="1" dirty="0" smtClean="0"/>
              <a:t>(připisování sigly k záznamům)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1746" name="Picture 2" descr="C:\Users\VALE\Desktop\Formulá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13690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Hnízdo </a:t>
            </a:r>
            <a:r>
              <a:rPr lang="cs-CZ" sz="3600" b="1" dirty="0" err="1" smtClean="0"/>
              <a:t>katalogizátora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400" b="1" dirty="0" smtClean="0"/>
              <a:t>(tady vše začíná a končí)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Zástupný symbol pro obsah 3" descr="C:\Users\VALE\Desktop\FCB obrázky\FCB obrázky\FotkyFCB\kancelář 0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704856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Katalogizace je nekončící dobrodružství, kdy v honbě za dokonalostí a správností zjistíte,</a:t>
            </a:r>
            <a:br>
              <a:rPr lang="cs-CZ" sz="3200" dirty="0" smtClean="0"/>
            </a:br>
            <a:r>
              <a:rPr lang="cs-CZ" sz="3200" dirty="0" smtClean="0"/>
              <a:t>	že jste člověk stále chybující </a:t>
            </a:r>
            <a:r>
              <a:rPr lang="cs-CZ" sz="3200" dirty="0" smtClean="0">
                <a:sym typeface="Wingdings" pitchFamily="2" charset="2"/>
              </a:rPr>
              <a:t>	</a:t>
            </a:r>
            <a:br>
              <a:rPr lang="cs-CZ" sz="3200" dirty="0" smtClean="0">
                <a:sym typeface="Wingdings" pitchFamily="2" charset="2"/>
              </a:rPr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Vaše nejlepší úmysly a vědomosti zvednou Vaše sebevědomí, ale vždy se najde někdo, kdo Vám dokáže, že jste hlupák </a:t>
            </a:r>
            <a:r>
              <a:rPr lang="cs-CZ" sz="3200" dirty="0" smtClean="0">
                <a:sym typeface="Wingdings" pitchFamily="2" charset="2"/>
              </a:rPr>
              <a:t></a:t>
            </a:r>
            <a:br>
              <a:rPr lang="cs-CZ" sz="3200" dirty="0" smtClean="0">
                <a:sym typeface="Wingdings" pitchFamily="2" charset="2"/>
              </a:rPr>
            </a:br>
            <a:r>
              <a:rPr lang="cs-CZ" sz="3200" dirty="0" smtClean="0">
                <a:sym typeface="Wingdings" pitchFamily="2" charset="2"/>
              </a:rPr>
              <a:t/>
            </a:r>
            <a:br>
              <a:rPr lang="cs-CZ" sz="3200" dirty="0" smtClean="0">
                <a:sym typeface="Wingdings" pitchFamily="2" charset="2"/>
              </a:rPr>
            </a:br>
            <a:r>
              <a:rPr lang="cs-CZ" sz="3200" dirty="0" smtClean="0">
                <a:sym typeface="Wingdings" pitchFamily="2" charset="2"/>
              </a:rPr>
              <a:t>Chceme-li plavat na jedné lodi, musíme to umět </a:t>
            </a:r>
            <a:r>
              <a:rPr lang="cs-CZ" dirty="0" smtClean="0">
                <a:sym typeface="Wingdings" pitchFamily="2" charset="2"/>
              </a:rPr>
              <a:t/>
            </a:r>
            <a:br>
              <a:rPr lang="cs-CZ" dirty="0" smtClean="0">
                <a:sym typeface="Wingdings" pitchFamily="2" charset="2"/>
              </a:rPr>
            </a:b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8002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ym typeface="Wingdings" pitchFamily="2" charset="2"/>
              </a:rPr>
              <a:t>Jaké si to udělám, takové to mám </a:t>
            </a:r>
            <a:br>
              <a:rPr lang="cs-CZ" sz="3600" b="1" dirty="0" smtClean="0">
                <a:sym typeface="Wingdings" pitchFamily="2" charset="2"/>
              </a:rPr>
            </a:br>
            <a:r>
              <a:rPr lang="cs-CZ" sz="3600" b="1" dirty="0" smtClean="0">
                <a:sym typeface="Wingdings" pitchFamily="2" charset="2"/>
              </a:rPr>
              <a:t>(a se mnou i všichni ostatní)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1512168"/>
          </a:xfrm>
        </p:spPr>
        <p:txBody>
          <a:bodyPr>
            <a:normAutofit/>
          </a:bodyPr>
          <a:lstStyle/>
          <a:p>
            <a:endParaRPr lang="cs-CZ" i="1" dirty="0" smtClean="0"/>
          </a:p>
          <a:p>
            <a:pPr algn="ctr">
              <a:buNone/>
            </a:pPr>
            <a:r>
              <a:rPr lang="cs-CZ" sz="2800" dirty="0" smtClean="0"/>
              <a:t>Děkuji za Váš čas i pozornost </a:t>
            </a:r>
          </a:p>
          <a:p>
            <a:endParaRPr lang="cs-CZ" sz="51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SK ČR – 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sz="3400" dirty="0" smtClean="0"/>
              <a:t>elektronický katalog, který soustřeďuje ve své bázi údaje o dokumentech ve fondech spolupracujících českých knihoven a institucí (muzea, galerie, univerzity atd.)</a:t>
            </a:r>
          </a:p>
          <a:p>
            <a:pPr lvl="0"/>
            <a:r>
              <a:rPr lang="cs-CZ" sz="3400" dirty="0" smtClean="0"/>
              <a:t>elektronicky dostupný od roku 1995 obsahuje cca </a:t>
            </a:r>
            <a:r>
              <a:rPr lang="cs-CZ" sz="3400" b="1" dirty="0" smtClean="0"/>
              <a:t>5,8 mil. záznamů</a:t>
            </a:r>
            <a:r>
              <a:rPr lang="cs-CZ" sz="3400" dirty="0" smtClean="0"/>
              <a:t> (monografie české i zahraniční, speciální dokumenty a seriály) z </a:t>
            </a:r>
            <a:r>
              <a:rPr lang="cs-CZ" sz="3400" b="1" dirty="0" smtClean="0"/>
              <a:t>384 knihoven</a:t>
            </a:r>
            <a:endParaRPr lang="cs-CZ" sz="3400" dirty="0" smtClean="0"/>
          </a:p>
          <a:p>
            <a:pPr lvl="0"/>
            <a:r>
              <a:rPr lang="cs-CZ" sz="3400" dirty="0" smtClean="0"/>
              <a:t>cílem je snadný a bezbariérový přístup k informacím uloženým v českých knihovnách (informačních institucích) z jednoho místa</a:t>
            </a:r>
          </a:p>
          <a:p>
            <a:pPr lvl="0"/>
            <a:r>
              <a:rPr lang="cs-CZ" sz="3400" dirty="0" smtClean="0"/>
              <a:t>kompatibilnost s různými knihovnickými programy </a:t>
            </a:r>
          </a:p>
          <a:p>
            <a:pPr lvl="0"/>
            <a:r>
              <a:rPr lang="cs-CZ" sz="3400" dirty="0" smtClean="0"/>
              <a:t>příjem záznamů ve formátu MARC21 i UNIMARC</a:t>
            </a:r>
          </a:p>
          <a:p>
            <a:pPr lvl="0"/>
            <a:r>
              <a:rPr lang="cs-CZ" sz="3400" dirty="0" smtClean="0"/>
              <a:t>příjem záznamů zpracovaných dle pravidel AACR2</a:t>
            </a:r>
          </a:p>
          <a:p>
            <a:pPr lvl="0">
              <a:buNone/>
            </a:pPr>
            <a:r>
              <a:rPr lang="cs-CZ" sz="3400" dirty="0" smtClean="0"/>
              <a:t>	 (od 1. 4. 2015 RDA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SK ČR  - Služby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/>
              <a:t>informace o dokumentu (autor, název, vydání, strany)</a:t>
            </a:r>
          </a:p>
          <a:p>
            <a:pPr lvl="0"/>
            <a:r>
              <a:rPr lang="cs-CZ" sz="2800" dirty="0" smtClean="0"/>
              <a:t>informace o knihovnách vlastnících dokument (sigla)</a:t>
            </a:r>
          </a:p>
          <a:p>
            <a:pPr lvl="0"/>
            <a:r>
              <a:rPr lang="cs-CZ" sz="2800" dirty="0" smtClean="0"/>
              <a:t>dostupnost dokumentu (přístup do lokálního katalogu)</a:t>
            </a:r>
          </a:p>
          <a:p>
            <a:pPr lvl="0"/>
            <a:r>
              <a:rPr lang="cs-CZ" sz="2800" dirty="0" smtClean="0"/>
              <a:t>informace o knihovně (adresa, telefonní číslo, e-mail)</a:t>
            </a:r>
          </a:p>
          <a:p>
            <a:pPr lvl="0"/>
            <a:r>
              <a:rPr lang="cs-CZ" sz="2800" dirty="0" smtClean="0"/>
              <a:t>MVS (formulář objednávky přímo přes SK ČR)</a:t>
            </a:r>
          </a:p>
          <a:p>
            <a:pPr lvl="0"/>
            <a:r>
              <a:rPr lang="cs-CZ" sz="2800" dirty="0" smtClean="0"/>
              <a:t>stahování a sdílení dokumentů pro katalogizaci</a:t>
            </a:r>
          </a:p>
          <a:p>
            <a:pPr lvl="0"/>
            <a:r>
              <a:rPr lang="cs-CZ" sz="2800" dirty="0" smtClean="0"/>
              <a:t>aktualizace záznamů (opravy, odpisy, přípisy)</a:t>
            </a:r>
          </a:p>
          <a:p>
            <a:r>
              <a:rPr lang="cs-CZ" sz="2800" dirty="0" smtClean="0"/>
              <a:t>statistika požadavků MVS</a:t>
            </a:r>
            <a:endParaRPr lang="cs-CZ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SK ČR – Seznam bází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/>
              <a:t>SK ČR - Celá báze </a:t>
            </a:r>
            <a:r>
              <a:rPr lang="cs-CZ" dirty="0" smtClean="0"/>
              <a:t>    </a:t>
            </a:r>
          </a:p>
          <a:p>
            <a:r>
              <a:rPr lang="cs-CZ" i="1" dirty="0" smtClean="0"/>
              <a:t> nabízí celkem </a:t>
            </a:r>
            <a:r>
              <a:rPr lang="cs-CZ" b="1" dirty="0" smtClean="0"/>
              <a:t>5 624 986</a:t>
            </a:r>
            <a:r>
              <a:rPr lang="cs-CZ" b="1" i="1" dirty="0" smtClean="0"/>
              <a:t> </a:t>
            </a:r>
            <a:r>
              <a:rPr lang="cs-CZ" i="1" dirty="0" smtClean="0"/>
              <a:t>titulů českých i zahraničních tištěných monografií, speciálních druhů dokumentů a seriálů,  které jsou shromážděny ve fondu přispívajících institucí (k 13. 03. 2014)</a:t>
            </a:r>
            <a:endParaRPr lang="cs-CZ" dirty="0" smtClean="0"/>
          </a:p>
          <a:p>
            <a:pPr lvl="0"/>
            <a:r>
              <a:rPr lang="cs-CZ" b="1" dirty="0" smtClean="0"/>
              <a:t>SKCM -  Monografie a speciální dokumenty</a:t>
            </a:r>
            <a:r>
              <a:rPr lang="cs-CZ" dirty="0" smtClean="0"/>
              <a:t>   </a:t>
            </a:r>
          </a:p>
          <a:p>
            <a:r>
              <a:rPr lang="cs-CZ" i="1" dirty="0" smtClean="0"/>
              <a:t> nabízí celkem </a:t>
            </a:r>
            <a:r>
              <a:rPr lang="cs-CZ" b="1" dirty="0" smtClean="0"/>
              <a:t>5 466 474</a:t>
            </a:r>
            <a:r>
              <a:rPr lang="cs-CZ" i="1" dirty="0" smtClean="0"/>
              <a:t> titulů českých i zahraničních tištěných monografií a speciálních druhů dokumentů, které jsou shromážděny ve fondu přispívajících institucí (knihy - odborná a naučná literatura, beletrie, sborníky, regionální literatura a speciální dokumenty - hudebniny, mapy, zvukové dokumenty)</a:t>
            </a:r>
            <a:endParaRPr lang="cs-CZ" dirty="0" smtClean="0"/>
          </a:p>
          <a:p>
            <a:pPr lvl="0"/>
            <a:r>
              <a:rPr lang="cs-CZ" b="1" dirty="0" smtClean="0"/>
              <a:t>SKCP - Seriály</a:t>
            </a:r>
            <a:r>
              <a:rPr lang="cs-CZ" i="1" dirty="0" smtClean="0"/>
              <a:t> </a:t>
            </a:r>
            <a:r>
              <a:rPr lang="cs-CZ" dirty="0" smtClean="0"/>
              <a:t>   </a:t>
            </a:r>
          </a:p>
          <a:p>
            <a:r>
              <a:rPr lang="cs-CZ" i="1" dirty="0" smtClean="0"/>
              <a:t> nabízí celkem </a:t>
            </a:r>
            <a:r>
              <a:rPr lang="cs-CZ" b="1" dirty="0" smtClean="0"/>
              <a:t>158 507</a:t>
            </a:r>
            <a:r>
              <a:rPr lang="cs-CZ" i="1" dirty="0" smtClean="0"/>
              <a:t> titulů českých i zahraničních seriálů (periodika), které jsou shromážděny ve fondu přispívajících institucí (asi 350). Nejstarší zaznamenaný časopis vyšel v roce 1527</a:t>
            </a:r>
            <a:endParaRPr lang="cs-CZ" dirty="0" smtClean="0"/>
          </a:p>
          <a:p>
            <a:r>
              <a:rPr lang="cs-CZ" b="1" dirty="0" smtClean="0"/>
              <a:t>SKCRP - Staré tisky  </a:t>
            </a:r>
            <a:r>
              <a:rPr lang="cs-CZ" b="1" i="1" dirty="0" smtClean="0"/>
              <a:t> </a:t>
            </a:r>
            <a:endParaRPr lang="cs-CZ" dirty="0" smtClean="0"/>
          </a:p>
          <a:p>
            <a:r>
              <a:rPr lang="cs-CZ" i="1" dirty="0" smtClean="0"/>
              <a:t> nabízí celkem </a:t>
            </a:r>
            <a:r>
              <a:rPr lang="cs-CZ" b="1" dirty="0" smtClean="0"/>
              <a:t>151 684</a:t>
            </a:r>
            <a:r>
              <a:rPr lang="cs-CZ" b="1" i="1" dirty="0" smtClean="0"/>
              <a:t> </a:t>
            </a:r>
            <a:r>
              <a:rPr lang="cs-CZ" i="1" dirty="0" smtClean="0"/>
              <a:t>titulů českých i zahraničních starých tisků, které jsou shromážděny ve fondu přispívajících institucí</a:t>
            </a:r>
            <a:endParaRPr lang="cs-CZ" dirty="0" smtClean="0"/>
          </a:p>
          <a:p>
            <a:pPr lvl="0"/>
            <a:r>
              <a:rPr lang="cs-CZ" b="1" dirty="0" smtClean="0"/>
              <a:t>Adresář knihoven a informačních institucí v ČR   </a:t>
            </a:r>
            <a:endParaRPr lang="cs-CZ" dirty="0" smtClean="0"/>
          </a:p>
          <a:p>
            <a:r>
              <a:rPr lang="cs-CZ" i="1" dirty="0" smtClean="0"/>
              <a:t> Obsahuje základní informace (včetně kontaktů URL) o 3000 knihovnách a informačních institucích na území ČR, z nichž cca 2000 vyvíjí aktivní činnost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Využívání SK ČR k 25.11.2013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cs-CZ" dirty="0" smtClean="0"/>
              <a:t>MVS objednávek odeslaných z prostředí SK ČR – </a:t>
            </a:r>
            <a:r>
              <a:rPr lang="cs-CZ" b="1" dirty="0" smtClean="0"/>
              <a:t>7 931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Počet použití linků do lokálních katalogů knihoven – </a:t>
            </a:r>
            <a:r>
              <a:rPr lang="cs-CZ" b="1" dirty="0" smtClean="0"/>
              <a:t>478 654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Celkový počet „návštěvníků“ SK ČR – </a:t>
            </a:r>
            <a:r>
              <a:rPr lang="cs-CZ" b="1" dirty="0" smtClean="0"/>
              <a:t>498 052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Group 77"/>
          <p:cNvGraphicFramePr>
            <a:graphicFrameLocks noGrp="1"/>
          </p:cNvGraphicFramePr>
          <p:nvPr>
            <p:ph type="pic" idx="1"/>
          </p:nvPr>
        </p:nvGraphicFramePr>
        <p:xfrm>
          <a:off x="467544" y="476672"/>
          <a:ext cx="8136904" cy="6120679"/>
        </p:xfrm>
        <a:graphic>
          <a:graphicData uri="http://schemas.openxmlformats.org/drawingml/2006/table">
            <a:tbl>
              <a:tblPr/>
              <a:tblGrid>
                <a:gridCol w="2863602"/>
                <a:gridCol w="2034486"/>
                <a:gridCol w="1597816"/>
                <a:gridCol w="1641000"/>
              </a:tblGrid>
              <a:tr h="586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Počet záznamů / v roce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0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Celkový počet záznamů v bázi SK ČR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5.500.100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5.115.383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4.749.653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64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z toho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monografií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4.982.327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4.665.396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4.340.305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64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z toho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seriálů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157.671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153.592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149.527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850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z toho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starých tisků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142.967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118.733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95.888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80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z toho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spec. druhů. dok.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360.102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296.395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259.821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80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odběrů (exemplářů)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11.639.906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10.563.782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9.434.478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51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záznamů zaslaných do SK v r.2012/2011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cca 1.248.000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cca 1.266.000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Cca 1.840.000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49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přijatých do SK v r.2012/2011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cca 1.063.000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cca 1.040.000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Cca 1.331.000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977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Nárůst počtu záznamů v bázi v r.2012/2011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 více než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385.000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proti r. 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 více než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365.000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proti r. 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 více než 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půl milionu 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proti r.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SK ČR z pohledu připívající knihovny - Městské knihovny Jaroměř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Jaroměř – cca 12 700 obyvatel</a:t>
            </a:r>
          </a:p>
          <a:p>
            <a:endParaRPr lang="cs-CZ" dirty="0" smtClean="0"/>
          </a:p>
          <a:p>
            <a:r>
              <a:rPr lang="cs-CZ" b="1" dirty="0" smtClean="0"/>
              <a:t>Fond knihovny  – cca 106 000 jednotek</a:t>
            </a:r>
          </a:p>
          <a:p>
            <a:endParaRPr lang="cs-CZ" dirty="0" smtClean="0"/>
          </a:p>
          <a:p>
            <a:r>
              <a:rPr lang="cs-CZ" b="1" dirty="0" smtClean="0"/>
              <a:t>Roční přírůstek – cca 5 000 jednotek</a:t>
            </a:r>
            <a:endParaRPr lang="cs-CZ" dirty="0"/>
          </a:p>
        </p:txBody>
      </p:sp>
      <p:pic>
        <p:nvPicPr>
          <p:cNvPr id="5" name="Picture 2" descr="C:\Users\VALE\Desktop\logo knihovna bi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050282" cy="1417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791</Words>
  <Application>Microsoft Office PowerPoint</Application>
  <PresentationFormat>Předvádění na obrazovce (4:3)</PresentationFormat>
  <Paragraphs>229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sady Office</vt:lpstr>
      <vt:lpstr>Souborný katalog ČR  a  Městská knihovna Jaroměř</vt:lpstr>
      <vt:lpstr>Snímek 2</vt:lpstr>
      <vt:lpstr>SK ČR - adresa</vt:lpstr>
      <vt:lpstr>SK ČR – Základní informace</vt:lpstr>
      <vt:lpstr>SK ČR  - Služby </vt:lpstr>
      <vt:lpstr>SK ČR – Seznam bází </vt:lpstr>
      <vt:lpstr>Využívání SK ČR k 25.11.2013 </vt:lpstr>
      <vt:lpstr>Snímek 8</vt:lpstr>
      <vt:lpstr>SK ČR z pohledu připívající knihovny - Městské knihovny Jaroměř</vt:lpstr>
      <vt:lpstr>Městská Knihovna Jaroměř – špetka historie</vt:lpstr>
      <vt:lpstr>Snímek 11</vt:lpstr>
      <vt:lpstr>Rok 2000 - knihovna před rekonstrukcí</vt:lpstr>
      <vt:lpstr>Rok 2001 – knihovna po rekonstrukci</vt:lpstr>
      <vt:lpstr>Městská knihovna Jaroměř – špetka historie</vt:lpstr>
      <vt:lpstr>Přínos pro knihovnu </vt:lpstr>
      <vt:lpstr>A tak to začalo …</vt:lpstr>
      <vt:lpstr>A tak to začalo …</vt:lpstr>
      <vt:lpstr>A tak to začalo …</vt:lpstr>
      <vt:lpstr>Statistika importů z knihoven našeho okresu</vt:lpstr>
      <vt:lpstr>Přehled importovaných souborů http://aleph.nkp.cz/web/skc/2008/nag502/nag502.htm </vt:lpstr>
      <vt:lpstr>Vysvětlivky k importům  </vt:lpstr>
      <vt:lpstr>Detaily o přijatých a nepřijatých záznamech  rok 2008 http://aleph.nkp.cz/web/skc/2008/nag502/nag502d.htm#nag502_081204    </vt:lpstr>
      <vt:lpstr>Detailní údaje o přijatých a nepřijatých záznamech  rok 2014  http://aleph.nkp.cz/web/skc/nag502/nag502d.htm#nag502_140714  </vt:lpstr>
      <vt:lpstr>Výsledky a seznam vadných záznamů  http://aleph.nkp.cz/web/skc/nag502/nag502_141105_m_err.htm</vt:lpstr>
      <vt:lpstr>Opravy importovaných vadných záznamů</vt:lpstr>
      <vt:lpstr>Výhody importování  a kontroly</vt:lpstr>
      <vt:lpstr>A tak to pokračovalo …</vt:lpstr>
      <vt:lpstr>Analýza vybraného vzorku záznamů</vt:lpstr>
      <vt:lpstr>Důvody duplicit  v SK ČR</vt:lpstr>
      <vt:lpstr>A co to přineslo …</vt:lpstr>
      <vt:lpstr>Na konec „ždibec“ statistiky</vt:lpstr>
      <vt:lpstr>Výhody spolupráce </vt:lpstr>
      <vt:lpstr>  Přispívání přes formulář  (připisování sigly k záznamům)  </vt:lpstr>
      <vt:lpstr>Hnízdo katalogizátora (tady vše začíná a končí)  </vt:lpstr>
      <vt:lpstr>Katalogizace je nekončící dobrodružství, kdy v honbě za dokonalostí a správností zjistíte,  že jste člověk stále chybující    Vaše nejlepší úmysly a vědomosti zvednou Vaše sebevědomí, ale vždy se najde někdo, kdo Vám dokáže, že jste hlupák   Chceme-li plavat na jedné lodi, musíme to umět  </vt:lpstr>
      <vt:lpstr>Jaké si to udělám, takové to mám  (a se mnou i všichni ostatní)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VALE</dc:creator>
  <cp:lastModifiedBy>Peugeot RCZ</cp:lastModifiedBy>
  <cp:revision>93</cp:revision>
  <dcterms:created xsi:type="dcterms:W3CDTF">2014-11-26T13:51:43Z</dcterms:created>
  <dcterms:modified xsi:type="dcterms:W3CDTF">2014-11-27T19:25:16Z</dcterms:modified>
</cp:coreProperties>
</file>