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451" r:id="rId2"/>
    <p:sldId id="467" r:id="rId3"/>
    <p:sldId id="462" r:id="rId4"/>
    <p:sldId id="466" r:id="rId5"/>
    <p:sldId id="468" r:id="rId6"/>
    <p:sldId id="463" r:id="rId7"/>
    <p:sldId id="464" r:id="rId8"/>
    <p:sldId id="465" r:id="rId9"/>
    <p:sldId id="495" r:id="rId10"/>
    <p:sldId id="469" r:id="rId11"/>
    <p:sldId id="471" r:id="rId12"/>
    <p:sldId id="472" r:id="rId13"/>
    <p:sldId id="486" r:id="rId14"/>
    <p:sldId id="473" r:id="rId15"/>
    <p:sldId id="475" r:id="rId16"/>
    <p:sldId id="476" r:id="rId17"/>
    <p:sldId id="474" r:id="rId18"/>
    <p:sldId id="477" r:id="rId19"/>
    <p:sldId id="496" r:id="rId20"/>
    <p:sldId id="497" r:id="rId21"/>
    <p:sldId id="498" r:id="rId22"/>
    <p:sldId id="499" r:id="rId23"/>
    <p:sldId id="500" r:id="rId24"/>
    <p:sldId id="501" r:id="rId25"/>
    <p:sldId id="470" r:id="rId26"/>
    <p:sldId id="480" r:id="rId27"/>
    <p:sldId id="478" r:id="rId28"/>
    <p:sldId id="490" r:id="rId29"/>
    <p:sldId id="481" r:id="rId30"/>
    <p:sldId id="489" r:id="rId31"/>
    <p:sldId id="483" r:id="rId32"/>
    <p:sldId id="485" r:id="rId33"/>
    <p:sldId id="484" r:id="rId34"/>
    <p:sldId id="487" r:id="rId35"/>
    <p:sldId id="488" r:id="rId36"/>
    <p:sldId id="491" r:id="rId37"/>
    <p:sldId id="492" r:id="rId38"/>
    <p:sldId id="494" r:id="rId39"/>
    <p:sldId id="493" r:id="rId40"/>
    <p:sldId id="502" r:id="rId41"/>
    <p:sldId id="452" r:id="rId42"/>
  </p:sldIdLst>
  <p:sldSz cx="9144000" cy="6858000" type="screen4x3"/>
  <p:notesSz cx="6669088" cy="9928225"/>
  <p:custDataLst>
    <p:tags r:id="rId45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9933"/>
    <a:srgbClr val="FFCC66"/>
    <a:srgbClr val="FF9900"/>
    <a:srgbClr val="F3D001"/>
    <a:srgbClr val="F4EE00"/>
    <a:srgbClr val="FFFF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74" d="100"/>
          <a:sy n="74" d="100"/>
        </p:scale>
        <p:origin x="13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5307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DDBFB75-7E5E-4914-BEE0-4B79F8DC87C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2207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4898499-89F8-47C3-8A8C-97B97CD9761A}" type="slidenum">
              <a:rPr lang="ru-RU" sz="1200"/>
              <a:pPr algn="r" eaLnBrk="1" hangingPunct="1"/>
              <a:t>1</a:t>
            </a:fld>
            <a:endParaRPr lang="ru-RU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4714875"/>
            <a:ext cx="5335588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10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36EF93-26F5-4D41-8C01-44375EB8A931}" type="slidenum">
              <a:rPr lang="ru-RU"/>
              <a:pPr eaLnBrk="1" hangingPunct="1"/>
              <a:t>2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81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265840-2515-4064-86A7-BF0870C562EF}" type="slidenum">
              <a:rPr lang="ru-RU" altLang="cs-CZ"/>
              <a:pPr/>
              <a:t>3</a:t>
            </a:fld>
            <a:endParaRPr lang="ru-RU" altLang="cs-CZ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69227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36EF93-26F5-4D41-8C01-44375EB8A931}" type="slidenum">
              <a:rPr lang="ru-RU"/>
              <a:pPr eaLnBrk="1" hangingPunct="1"/>
              <a:t>5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848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36EF93-26F5-4D41-8C01-44375EB8A931}" type="slidenum">
              <a:rPr lang="ru-RU"/>
              <a:pPr eaLnBrk="1" hangingPunct="1"/>
              <a:t>10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9311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36EF93-26F5-4D41-8C01-44375EB8A931}" type="slidenum">
              <a:rPr lang="ru-RU"/>
              <a:pPr eaLnBrk="1" hangingPunct="1"/>
              <a:t>12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221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36EF93-26F5-4D41-8C01-44375EB8A931}" type="slidenum">
              <a:rPr lang="ru-RU"/>
              <a:pPr eaLnBrk="1" hangingPunct="1"/>
              <a:t>19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1983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36EF93-26F5-4D41-8C01-44375EB8A931}" type="slidenum">
              <a:rPr lang="ru-RU"/>
              <a:pPr eaLnBrk="1" hangingPunct="1"/>
              <a:t>25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2038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351C8B14-9161-4D52-866E-354CA64CC8A0}" type="slidenum">
              <a:rPr lang="ru-RU" sz="1200"/>
              <a:pPr algn="r" eaLnBrk="1" hangingPunct="1"/>
              <a:t>41</a:t>
            </a:fld>
            <a:endParaRPr lang="ru-RU" sz="120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4714875"/>
            <a:ext cx="5335588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060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3891324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54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362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294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608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6664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17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9817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94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019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269907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7076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birky.cz/" TargetMode="External"/><Relationship Id="rId7" Type="http://schemas.openxmlformats.org/officeDocument/2006/relationships/hyperlink" Target="http://www.wdl.org/" TargetMode="External"/><Relationship Id="rId2" Type="http://schemas.openxmlformats.org/officeDocument/2006/relationships/hyperlink" Target="http://www.ndk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thenaeurope.org/" TargetMode="External"/><Relationship Id="rId5" Type="http://schemas.openxmlformats.org/officeDocument/2006/relationships/hyperlink" Target="http://europeana.eu/" TargetMode="External"/><Relationship Id="rId4" Type="http://schemas.openxmlformats.org/officeDocument/2006/relationships/hyperlink" Target="http://www.psp.cz/eknih/index.htm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knihovna.cz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mz.cz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en.eu/" TargetMode="External"/><Relationship Id="rId5" Type="http://schemas.openxmlformats.org/officeDocument/2006/relationships/hyperlink" Target="http://knihovnam.nkp.cz/docs/ISOTC46_Sta02.pdf" TargetMode="External"/><Relationship Id="rId4" Type="http://schemas.openxmlformats.org/officeDocument/2006/relationships/hyperlink" Target="http://www.iso.ch/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fnor.fr/" TargetMode="External"/><Relationship Id="rId7" Type="http://schemas.openxmlformats.org/officeDocument/2006/relationships/hyperlink" Target="http://guides.lib.washington.edu/content.php?pid=150311&amp;sid=1283024" TargetMode="External"/><Relationship Id="rId2" Type="http://schemas.openxmlformats.org/officeDocument/2006/relationships/hyperlink" Target="http://www.din.d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tsi.org/" TargetMode="External"/><Relationship Id="rId5" Type="http://schemas.openxmlformats.org/officeDocument/2006/relationships/hyperlink" Target="http://www.ietf.org/" TargetMode="External"/><Relationship Id="rId4" Type="http://schemas.openxmlformats.org/officeDocument/2006/relationships/hyperlink" Target="http://www.w3c.org/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c.gov/standards/" TargetMode="External"/><Relationship Id="rId2" Type="http://schemas.openxmlformats.org/officeDocument/2006/relationships/hyperlink" Target="http://www.ifla.org/standard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sz="4800" dirty="0" smtClean="0">
                <a:solidFill>
                  <a:srgbClr val="FFFF00"/>
                </a:solidFill>
              </a:rPr>
              <a:t>Knihovnické systémy a standardy (VIKBA10)</a:t>
            </a:r>
            <a:endParaRPr lang="uk-UA" sz="4800" dirty="0" smtClean="0">
              <a:solidFill>
                <a:schemeClr val="bg1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marL="0" indent="0" algn="r" eaLnBrk="1" hangingPunct="1">
              <a:lnSpc>
                <a:spcPct val="100000"/>
              </a:lnSpc>
              <a:buFontTx/>
              <a:buNone/>
            </a:pPr>
            <a:r>
              <a:rPr lang="cs-CZ" sz="2400" b="1" smtClean="0">
                <a:solidFill>
                  <a:schemeClr val="bg1"/>
                </a:solidFill>
              </a:rPr>
              <a:t>Martin Krčál</a:t>
            </a:r>
            <a:endParaRPr lang="uk-UA" sz="2400" b="1" smtClean="0">
              <a:solidFill>
                <a:schemeClr val="bg1"/>
              </a:solidFill>
            </a:endParaRPr>
          </a:p>
        </p:txBody>
      </p:sp>
      <p:sp>
        <p:nvSpPr>
          <p:cNvPr id="9011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5256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>
                <a:latin typeface="Tahoma" panose="020B0604030504040204" pitchFamily="34" charset="0"/>
              </a:rPr>
              <a:t>EIZ - kurz pro studenty KISK FF MU</a:t>
            </a:r>
          </a:p>
        </p:txBody>
      </p:sp>
      <p:sp>
        <p:nvSpPr>
          <p:cNvPr id="9011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b="1" dirty="0">
                <a:latin typeface="Tahoma" panose="020B0604030504040204" pitchFamily="34" charset="0"/>
              </a:rPr>
              <a:t>Brno, </a:t>
            </a:r>
            <a:r>
              <a:rPr lang="cs-CZ" b="1" dirty="0" smtClean="0">
                <a:latin typeface="Tahoma" panose="020B0604030504040204" pitchFamily="34" charset="0"/>
              </a:rPr>
              <a:t>26. září 2014</a:t>
            </a:r>
            <a:endParaRPr lang="cs-CZ" dirty="0">
              <a:latin typeface="Tahoma" panose="020B0604030504040204" pitchFamily="34" charset="0"/>
            </a:endParaRPr>
          </a:p>
        </p:txBody>
      </p:sp>
      <p:sp>
        <p:nvSpPr>
          <p:cNvPr id="90118" name="Text Box 14"/>
          <p:cNvSpPr txBox="1">
            <a:spLocks noChangeArrowheads="1"/>
          </p:cNvSpPr>
          <p:nvPr/>
        </p:nvSpPr>
        <p:spPr bwMode="auto">
          <a:xfrm>
            <a:off x="684213" y="3068638"/>
            <a:ext cx="81359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dirty="0" smtClean="0">
                <a:solidFill>
                  <a:schemeClr val="bg1"/>
                </a:solidFill>
                <a:latin typeface="Verdana" panose="020B0604030504040204" pitchFamily="34" charset="0"/>
              </a:rPr>
              <a:t>1. Systémy, standardy, </a:t>
            </a:r>
            <a:r>
              <a:rPr lang="cs-CZ" sz="2400" b="1" smtClean="0">
                <a:solidFill>
                  <a:schemeClr val="bg1"/>
                </a:solidFill>
                <a:latin typeface="Verdana" panose="020B0604030504040204" pitchFamily="34" charset="0"/>
              </a:rPr>
              <a:t>paměťové instituce</a:t>
            </a:r>
            <a:endParaRPr lang="cs-CZ" sz="2400" b="1" dirty="0">
              <a:solidFill>
                <a:schemeClr val="bg1"/>
              </a:solidFill>
            </a:endParaRPr>
          </a:p>
        </p:txBody>
      </p:sp>
      <p:pic>
        <p:nvPicPr>
          <p:cNvPr id="90119" name="Picture 7" descr="OPVK_MU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589588"/>
            <a:ext cx="5256212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dirty="0" smtClean="0">
                <a:solidFill>
                  <a:srgbClr val="FFFF00"/>
                </a:solidFill>
              </a:rPr>
              <a:t>Základní terminologie</a:t>
            </a:r>
            <a:endParaRPr lang="uk-UA" sz="7200" dirty="0" smtClean="0"/>
          </a:p>
        </p:txBody>
      </p:sp>
    </p:spTree>
    <p:extLst>
      <p:ext uri="{BB962C8B-B14F-4D97-AF65-F5344CB8AC3E}">
        <p14:creationId xmlns:p14="http://schemas.microsoft.com/office/powerpoint/2010/main" val="169799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paměťové instituce</a:t>
            </a:r>
          </a:p>
          <a:p>
            <a:r>
              <a:rPr lang="cs-CZ" dirty="0" smtClean="0"/>
              <a:t>systém</a:t>
            </a:r>
          </a:p>
          <a:p>
            <a:r>
              <a:rPr lang="cs-CZ" dirty="0" smtClean="0"/>
              <a:t>informační systém</a:t>
            </a:r>
          </a:p>
          <a:p>
            <a:r>
              <a:rPr lang="cs-CZ" dirty="0" smtClean="0"/>
              <a:t>knihovní systém</a:t>
            </a:r>
          </a:p>
          <a:p>
            <a:r>
              <a:rPr lang="cs-CZ" dirty="0" smtClean="0"/>
              <a:t>katalog</a:t>
            </a:r>
          </a:p>
          <a:p>
            <a:r>
              <a:rPr lang="cs-CZ" dirty="0" smtClean="0"/>
              <a:t>standardy</a:t>
            </a:r>
          </a:p>
        </p:txBody>
      </p:sp>
    </p:spTree>
    <p:extLst>
      <p:ext uri="{BB962C8B-B14F-4D97-AF65-F5344CB8AC3E}">
        <p14:creationId xmlns:p14="http://schemas.microsoft.com/office/powerpoint/2010/main" val="51112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dirty="0" smtClean="0">
                <a:solidFill>
                  <a:srgbClr val="FFFF00"/>
                </a:solidFill>
              </a:rPr>
              <a:t>Paměťové instituce</a:t>
            </a:r>
            <a:endParaRPr lang="uk-UA" sz="7200" dirty="0" smtClean="0"/>
          </a:p>
        </p:txBody>
      </p:sp>
    </p:spTree>
    <p:extLst>
      <p:ext uri="{BB962C8B-B14F-4D97-AF65-F5344CB8AC3E}">
        <p14:creationId xmlns:p14="http://schemas.microsoft.com/office/powerpoint/2010/main" val="222426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7664" y="1412776"/>
            <a:ext cx="6337324" cy="5256312"/>
          </a:xfrm>
        </p:spPr>
        <p:txBody>
          <a:bodyPr/>
          <a:lstStyle/>
          <a:p>
            <a:pPr marL="0" indent="0">
              <a:buNone/>
            </a:pPr>
            <a:r>
              <a:rPr lang="cs-CZ" sz="6000" b="1" dirty="0" smtClean="0"/>
              <a:t>Co jsou </a:t>
            </a:r>
            <a:r>
              <a:rPr lang="cs-CZ" sz="6000" b="1" dirty="0" smtClean="0">
                <a:solidFill>
                  <a:srgbClr val="008000"/>
                </a:solidFill>
              </a:rPr>
              <a:t>paměťové</a:t>
            </a:r>
            <a:r>
              <a:rPr lang="cs-CZ" sz="6000" b="1" dirty="0" smtClean="0"/>
              <a:t> instituce?</a:t>
            </a:r>
          </a:p>
          <a:p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780928"/>
            <a:ext cx="2303462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183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Paměťové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instituce a </a:t>
            </a:r>
            <a:r>
              <a:rPr lang="cs-CZ" dirty="0" smtClean="0"/>
              <a:t>zařízení</a:t>
            </a:r>
          </a:p>
          <a:p>
            <a:r>
              <a:rPr lang="cs-CZ" dirty="0" smtClean="0"/>
              <a:t>pečují </a:t>
            </a:r>
            <a:r>
              <a:rPr lang="cs-CZ" dirty="0"/>
              <a:t>o národní paměť</a:t>
            </a:r>
            <a:endParaRPr lang="cs-CZ" dirty="0" smtClean="0"/>
          </a:p>
          <a:p>
            <a:pPr lvl="1"/>
            <a:r>
              <a:rPr lang="cs-CZ" dirty="0" smtClean="0"/>
              <a:t>knihovny</a:t>
            </a:r>
            <a:r>
              <a:rPr lang="cs-CZ" dirty="0"/>
              <a:t>, archivy, muzea, výzkumné ústavy, </a:t>
            </a:r>
            <a:r>
              <a:rPr lang="cs-CZ" dirty="0" smtClean="0"/>
              <a:t>univerzity,…</a:t>
            </a:r>
          </a:p>
        </p:txBody>
      </p:sp>
    </p:spTree>
    <p:extLst>
      <p:ext uri="{BB962C8B-B14F-4D97-AF65-F5344CB8AC3E}">
        <p14:creationId xmlns:p14="http://schemas.microsoft.com/office/powerpoint/2010/main" val="418785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paměťových institucí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uchovávání kulturního dědictví</a:t>
            </a:r>
          </a:p>
          <a:p>
            <a:r>
              <a:rPr lang="cs-CZ" dirty="0"/>
              <a:t>zpřístupňování KD současnosti a budoucnosti</a:t>
            </a:r>
          </a:p>
          <a:p>
            <a:r>
              <a:rPr lang="cs-CZ" dirty="0"/>
              <a:t>vytvářejí i nové </a:t>
            </a:r>
            <a:r>
              <a:rPr lang="cs-CZ" dirty="0" err="1"/>
              <a:t>infozdroje</a:t>
            </a:r>
            <a:r>
              <a:rPr lang="cs-CZ" dirty="0"/>
              <a:t> o kulturních událostech na místní i národní </a:t>
            </a:r>
            <a:r>
              <a:rPr lang="cs-CZ" dirty="0" smtClean="0"/>
              <a:t>úrovni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26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Rozdíly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archiv</a:t>
            </a:r>
          </a:p>
          <a:p>
            <a:pPr lvl="1"/>
            <a:r>
              <a:rPr lang="cs-CZ" dirty="0" smtClean="0"/>
              <a:t>písemnosti </a:t>
            </a:r>
            <a:r>
              <a:rPr lang="cs-CZ" dirty="0"/>
              <a:t>instituce, oblasti, dopisy osobností apod., nepůjčují domů, jen prezenčně</a:t>
            </a:r>
          </a:p>
          <a:p>
            <a:r>
              <a:rPr lang="cs-CZ" dirty="0" smtClean="0"/>
              <a:t>muzeum</a:t>
            </a:r>
          </a:p>
          <a:p>
            <a:pPr lvl="1"/>
            <a:r>
              <a:rPr lang="cs-CZ" dirty="0" smtClean="0"/>
              <a:t>3D </a:t>
            </a:r>
            <a:r>
              <a:rPr lang="cs-CZ" dirty="0"/>
              <a:t>objekty, artefakty, z historie, musí mít nějakou cenu, výstavy ze sbírek</a:t>
            </a:r>
          </a:p>
          <a:p>
            <a:r>
              <a:rPr lang="cs-CZ" dirty="0" smtClean="0"/>
              <a:t>knihovna</a:t>
            </a:r>
          </a:p>
          <a:p>
            <a:pPr lvl="1"/>
            <a:r>
              <a:rPr lang="cs-CZ" dirty="0" smtClean="0"/>
              <a:t>tištěné </a:t>
            </a:r>
            <a:r>
              <a:rPr lang="cs-CZ" dirty="0"/>
              <a:t>dokumenty, nově i e-zdroje, půjčují domů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656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uchovávání dokumentů</a:t>
            </a:r>
          </a:p>
          <a:p>
            <a:r>
              <a:rPr lang="cs-CZ" dirty="0" smtClean="0"/>
              <a:t>nejen tištěné, ale i hudba, videa,…</a:t>
            </a:r>
          </a:p>
          <a:p>
            <a:r>
              <a:rPr lang="cs-CZ" dirty="0" smtClean="0"/>
              <a:t>využití technologií</a:t>
            </a:r>
          </a:p>
          <a:p>
            <a:r>
              <a:rPr lang="cs-CZ" dirty="0" smtClean="0"/>
              <a:t>digitalizační projekty</a:t>
            </a:r>
          </a:p>
        </p:txBody>
      </p:sp>
    </p:spTree>
    <p:extLst>
      <p:ext uri="{BB962C8B-B14F-4D97-AF65-F5344CB8AC3E}">
        <p14:creationId xmlns:p14="http://schemas.microsoft.com/office/powerpoint/2010/main" val="181712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hlinkClick r:id="rId2"/>
              </a:rPr>
              <a:t>Národní digitální knihovna</a:t>
            </a:r>
            <a:endParaRPr lang="cs-CZ" sz="2400" dirty="0"/>
          </a:p>
          <a:p>
            <a:r>
              <a:rPr lang="cs-CZ" sz="2400" dirty="0"/>
              <a:t>Virtuální národní fonotéka</a:t>
            </a:r>
          </a:p>
          <a:p>
            <a:r>
              <a:rPr lang="cs-CZ" sz="2400" dirty="0" err="1" smtClean="0">
                <a:hlinkClick r:id="rId3"/>
              </a:rPr>
              <a:t>eSbírky</a:t>
            </a:r>
            <a:endParaRPr lang="cs-CZ" sz="2400" dirty="0" smtClean="0"/>
          </a:p>
          <a:p>
            <a:r>
              <a:rPr lang="cs-CZ" sz="2400" dirty="0">
                <a:hlinkClick r:id="rId4"/>
              </a:rPr>
              <a:t>Společná česko-slovenská digitální parlamentní knihovna</a:t>
            </a:r>
            <a:endParaRPr lang="cs-CZ" sz="2400" dirty="0"/>
          </a:p>
          <a:p>
            <a:r>
              <a:rPr lang="cs-CZ" sz="2400" dirty="0" err="1" smtClean="0">
                <a:hlinkClick r:id="rId5"/>
              </a:rPr>
              <a:t>Europeana</a:t>
            </a:r>
            <a:endParaRPr lang="cs-CZ" sz="2400" dirty="0"/>
          </a:p>
          <a:p>
            <a:r>
              <a:rPr lang="cs-CZ" sz="2400" dirty="0" err="1">
                <a:hlinkClick r:id="rId6"/>
              </a:rPr>
              <a:t>Athena</a:t>
            </a:r>
            <a:endParaRPr lang="cs-CZ" sz="2400" dirty="0"/>
          </a:p>
          <a:p>
            <a:r>
              <a:rPr lang="cs-CZ" sz="2400" dirty="0" err="1">
                <a:hlinkClick r:id="rId7"/>
              </a:rPr>
              <a:t>World</a:t>
            </a:r>
            <a:r>
              <a:rPr lang="cs-CZ" sz="2400" dirty="0">
                <a:hlinkClick r:id="rId7"/>
              </a:rPr>
              <a:t> Digital </a:t>
            </a:r>
            <a:r>
              <a:rPr lang="cs-CZ" sz="2400" dirty="0" err="1" smtClean="0">
                <a:hlinkClick r:id="rId7"/>
              </a:rPr>
              <a:t>Library</a:t>
            </a:r>
            <a:endParaRPr lang="cs-CZ" sz="2400" dirty="0" smtClean="0"/>
          </a:p>
          <a:p>
            <a:r>
              <a:rPr lang="cs-CZ" sz="2400" dirty="0" err="1" smtClean="0"/>
              <a:t>ePrezenčka</a:t>
            </a:r>
            <a:endParaRPr lang="cs-CZ" sz="2400" dirty="0"/>
          </a:p>
          <a:p>
            <a:r>
              <a:rPr lang="cs-CZ" sz="24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501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dirty="0" smtClean="0">
                <a:solidFill>
                  <a:srgbClr val="FFFF00"/>
                </a:solidFill>
              </a:rPr>
              <a:t>Systémy</a:t>
            </a:r>
            <a:endParaRPr lang="uk-UA" sz="7200" dirty="0" smtClean="0"/>
          </a:p>
        </p:txBody>
      </p:sp>
    </p:spTree>
    <p:extLst>
      <p:ext uri="{BB962C8B-B14F-4D97-AF65-F5344CB8AC3E}">
        <p14:creationId xmlns:p14="http://schemas.microsoft.com/office/powerpoint/2010/main" val="72172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Předpoklady pro ukončení kurzu</a:t>
            </a:r>
            <a:endParaRPr lang="uk-UA" sz="72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87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uspořádaná soustava prvků a vazeb</a:t>
            </a:r>
          </a:p>
          <a:p>
            <a:r>
              <a:rPr lang="cs-CZ" dirty="0" smtClean="0"/>
              <a:t>jednotlivé části systému na sebe působí a plní určité funkce</a:t>
            </a:r>
          </a:p>
          <a:p>
            <a:r>
              <a:rPr lang="cs-CZ" dirty="0" smtClean="0"/>
              <a:t>na systém může vliv také okolí</a:t>
            </a:r>
          </a:p>
          <a:p>
            <a:pPr lvl="1"/>
            <a:r>
              <a:rPr lang="cs-CZ" dirty="0" smtClean="0"/>
              <a:t>otevřený </a:t>
            </a:r>
            <a:r>
              <a:rPr lang="cs-CZ" sz="1400" dirty="0" smtClean="0"/>
              <a:t>x</a:t>
            </a:r>
            <a:r>
              <a:rPr lang="cs-CZ" dirty="0" smtClean="0"/>
              <a:t> uzavřený</a:t>
            </a:r>
          </a:p>
        </p:txBody>
      </p:sp>
      <p:pic>
        <p:nvPicPr>
          <p:cNvPr id="1026" name="Picture 2" descr="https://encrypted-tbn1.gstatic.com/images?q=tbn:ANd9GcQvpk7y7xOiN0R-ku_wE04sqKir4TiTSiZ7Atozx8B8V6V9DQZSJ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221088"/>
            <a:ext cx="4823817" cy="2300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907704" y="6589037"/>
            <a:ext cx="54726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Zdroj: http</a:t>
            </a:r>
            <a:r>
              <a:rPr lang="cs-CZ" sz="1050" dirty="0"/>
              <a:t>://produktivitas.qacomm.com/blog/kunci-produktivitas-adalah-system.html</a:t>
            </a:r>
          </a:p>
        </p:txBody>
      </p:sp>
    </p:spTree>
    <p:extLst>
      <p:ext uri="{BB962C8B-B14F-4D97-AF65-F5344CB8AC3E}">
        <p14:creationId xmlns:p14="http://schemas.microsoft.com/office/powerpoint/2010/main" val="8309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r>
              <a:rPr lang="en-US" dirty="0" smtClean="0"/>
              <a:t> #1 </a:t>
            </a:r>
            <a:r>
              <a:rPr lang="cs-CZ" dirty="0" smtClean="0"/>
              <a:t>- </a:t>
            </a:r>
            <a:r>
              <a:rPr lang="cs-CZ" dirty="0"/>
              <a:t>obecná </a:t>
            </a:r>
            <a:endParaRPr lang="cs-CZ" dirty="0" smtClean="0"/>
          </a:p>
          <a:p>
            <a:pPr lvl="1"/>
            <a:r>
              <a:rPr lang="cs-CZ" dirty="0" smtClean="0"/>
              <a:t>vazby = potenciální informace</a:t>
            </a:r>
          </a:p>
          <a:p>
            <a:pPr lvl="1"/>
            <a:r>
              <a:rPr lang="cs-CZ" dirty="0" smtClean="0"/>
              <a:t>prvky = místa transformace informací</a:t>
            </a:r>
          </a:p>
          <a:p>
            <a:pPr lvl="1"/>
            <a:r>
              <a:rPr lang="cs-CZ" dirty="0" smtClean="0"/>
              <a:t>plní informačně-komunikační úlohu</a:t>
            </a:r>
          </a:p>
          <a:p>
            <a:r>
              <a:rPr lang="cs-CZ" dirty="0" smtClean="0"/>
              <a:t>definice </a:t>
            </a:r>
            <a:r>
              <a:rPr lang="en-US" dirty="0" smtClean="0"/>
              <a:t>#2</a:t>
            </a:r>
            <a:endParaRPr lang="cs-CZ" dirty="0" smtClean="0"/>
          </a:p>
          <a:p>
            <a:pPr lvl="1"/>
            <a:r>
              <a:rPr lang="cs-CZ" dirty="0" smtClean="0"/>
              <a:t>získávání, zpracovávání, uchovávání a zpřístupňování informací</a:t>
            </a:r>
          </a:p>
        </p:txBody>
      </p:sp>
    </p:spTree>
    <p:extLst>
      <p:ext uri="{BB962C8B-B14F-4D97-AF65-F5344CB8AC3E}">
        <p14:creationId xmlns:p14="http://schemas.microsoft.com/office/powerpoint/2010/main" val="247846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Knihovní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systém jedné nebo více knihoven</a:t>
            </a:r>
          </a:p>
          <a:p>
            <a:pPr lvl="1"/>
            <a:r>
              <a:rPr lang="cs-CZ" dirty="0" smtClean="0"/>
              <a:t>prvek = pracoviště knihovny, realizují se zde knihovnické </a:t>
            </a:r>
            <a:r>
              <a:rPr lang="cs-CZ" dirty="0"/>
              <a:t>a informační </a:t>
            </a:r>
            <a:r>
              <a:rPr lang="cs-CZ" dirty="0" smtClean="0"/>
              <a:t>služby</a:t>
            </a:r>
          </a:p>
          <a:p>
            <a:pPr lvl="1"/>
            <a:r>
              <a:rPr lang="cs-CZ" dirty="0" smtClean="0"/>
              <a:t>vazby = vztahy </a:t>
            </a:r>
            <a:r>
              <a:rPr lang="cs-CZ" dirty="0"/>
              <a:t>mezi těmito </a:t>
            </a:r>
            <a:r>
              <a:rPr lang="cs-CZ" dirty="0" smtClean="0"/>
              <a:t>pracovišti</a:t>
            </a:r>
          </a:p>
          <a:p>
            <a:r>
              <a:rPr lang="cs-CZ" dirty="0" smtClean="0"/>
              <a:t>shromažďuje, zpracovává, uchovává a zpřístupňuje </a:t>
            </a:r>
            <a:r>
              <a:rPr lang="cs-CZ" b="1" dirty="0">
                <a:solidFill>
                  <a:srgbClr val="008000"/>
                </a:solidFill>
              </a:rPr>
              <a:t>knihovní</a:t>
            </a:r>
            <a:r>
              <a:rPr lang="cs-CZ" dirty="0"/>
              <a:t> dokumenty a informace s cílem poskytovat knihovnické a informační </a:t>
            </a:r>
            <a:r>
              <a:rPr lang="cs-CZ" dirty="0" smtClean="0"/>
              <a:t>služby (TDKIV)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662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Automatizovaný knihovní systém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software určený </a:t>
            </a:r>
            <a:r>
              <a:rPr lang="cs-CZ" dirty="0"/>
              <a:t>k automatizaci procesů realizovaných v </a:t>
            </a:r>
            <a:r>
              <a:rPr lang="cs-CZ" dirty="0" smtClean="0"/>
              <a:t>knihovně </a:t>
            </a:r>
          </a:p>
          <a:p>
            <a:r>
              <a:rPr lang="cs-CZ" dirty="0" smtClean="0"/>
              <a:t>obvykle modulární struktura</a:t>
            </a:r>
          </a:p>
          <a:p>
            <a:pPr lvl="1"/>
            <a:r>
              <a:rPr lang="cs-CZ" dirty="0" smtClean="0"/>
              <a:t>moduly: akvizice</a:t>
            </a:r>
            <a:r>
              <a:rPr lang="cs-CZ" dirty="0"/>
              <a:t>, katalogizace, </a:t>
            </a:r>
            <a:r>
              <a:rPr lang="cs-CZ" dirty="0" smtClean="0"/>
              <a:t>katalog, </a:t>
            </a:r>
            <a:r>
              <a:rPr lang="cs-CZ" dirty="0"/>
              <a:t>výpůjčky a MVS, správa </a:t>
            </a:r>
            <a:r>
              <a:rPr lang="cs-CZ" dirty="0" smtClean="0"/>
              <a:t>seriálů</a:t>
            </a:r>
          </a:p>
          <a:p>
            <a:pPr lvl="1"/>
            <a:r>
              <a:rPr lang="cs-CZ" dirty="0" smtClean="0"/>
              <a:t>obvykle obsahuje nástroje pro </a:t>
            </a:r>
            <a:r>
              <a:rPr lang="cs-CZ" dirty="0"/>
              <a:t>zapojení do sítě knihoven a pro komunikaci s externími </a:t>
            </a:r>
            <a:r>
              <a:rPr lang="cs-CZ" dirty="0" smtClean="0"/>
              <a:t>zdroji</a:t>
            </a:r>
          </a:p>
          <a:p>
            <a:pPr lvl="2"/>
            <a:r>
              <a:rPr lang="cs-CZ" dirty="0" smtClean="0"/>
              <a:t>např. sdílená katalogizace, odesílání záznamů,…</a:t>
            </a:r>
          </a:p>
          <a:p>
            <a:r>
              <a:rPr lang="cs-CZ" dirty="0" smtClean="0"/>
              <a:t>cílem zefektivnit a zrychlit procesy v knihovně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240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lokální řešení</a:t>
            </a:r>
          </a:p>
          <a:p>
            <a:pPr lvl="1"/>
            <a:r>
              <a:rPr lang="cs-CZ" dirty="0" smtClean="0"/>
              <a:t>pouze na jednom PC, dostupné pouze lokálně</a:t>
            </a:r>
          </a:p>
          <a:p>
            <a:r>
              <a:rPr lang="cs-CZ" dirty="0" smtClean="0"/>
              <a:t>serverové řešení</a:t>
            </a:r>
          </a:p>
          <a:p>
            <a:pPr lvl="1"/>
            <a:r>
              <a:rPr lang="cs-CZ" dirty="0" smtClean="0"/>
              <a:t>data jsou na serveru, oprávněný uživatel se k nim může připojit, systém nastavení práv, systém je obvykle ve správě instituce</a:t>
            </a:r>
          </a:p>
          <a:p>
            <a:r>
              <a:rPr lang="cs-CZ" dirty="0" err="1" smtClean="0"/>
              <a:t>cloudové</a:t>
            </a:r>
            <a:r>
              <a:rPr lang="cs-CZ" dirty="0" smtClean="0"/>
              <a:t> řešení</a:t>
            </a:r>
          </a:p>
          <a:p>
            <a:pPr lvl="1"/>
            <a:r>
              <a:rPr lang="cs-CZ" dirty="0" smtClean="0"/>
              <a:t>systém i data jsou u externího provozovatele, ten řeší zálohování a provoz systému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799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dirty="0" smtClean="0">
                <a:solidFill>
                  <a:srgbClr val="FFFF00"/>
                </a:solidFill>
              </a:rPr>
              <a:t>Standardy</a:t>
            </a:r>
            <a:endParaRPr lang="uk-UA" sz="7200" dirty="0" smtClean="0"/>
          </a:p>
        </p:txBody>
      </p:sp>
    </p:spTree>
    <p:extLst>
      <p:ext uri="{BB962C8B-B14F-4D97-AF65-F5344CB8AC3E}">
        <p14:creationId xmlns:p14="http://schemas.microsoft.com/office/powerpoint/2010/main" val="349008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k diskuzi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standard?</a:t>
            </a:r>
          </a:p>
          <a:p>
            <a:r>
              <a:rPr lang="cs-CZ" dirty="0" smtClean="0"/>
              <a:t>Proč jsou standardy důležité?</a:t>
            </a:r>
          </a:p>
          <a:p>
            <a:r>
              <a:rPr lang="cs-CZ" dirty="0" smtClean="0"/>
              <a:t>Jsou standardy povinné?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780928"/>
            <a:ext cx="2303462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786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norma, návod, jak nějakou činnost udělat </a:t>
            </a:r>
            <a:r>
              <a:rPr lang="cs-CZ" b="1" dirty="0" smtClean="0">
                <a:solidFill>
                  <a:srgbClr val="008000"/>
                </a:solidFill>
              </a:rPr>
              <a:t>efektivně</a:t>
            </a:r>
            <a:r>
              <a:rPr lang="cs-CZ" dirty="0" smtClean="0"/>
              <a:t> nebo </a:t>
            </a:r>
            <a:r>
              <a:rPr lang="cs-CZ" b="1" dirty="0" smtClean="0">
                <a:solidFill>
                  <a:srgbClr val="008000"/>
                </a:solidFill>
              </a:rPr>
              <a:t>jednotně</a:t>
            </a:r>
          </a:p>
          <a:p>
            <a:r>
              <a:rPr lang="cs-CZ" dirty="0" smtClean="0"/>
              <a:t>stanoví </a:t>
            </a:r>
            <a:r>
              <a:rPr lang="cs-CZ" b="1" dirty="0">
                <a:solidFill>
                  <a:srgbClr val="008000"/>
                </a:solidFill>
              </a:rPr>
              <a:t>důležité vlastnosti</a:t>
            </a:r>
            <a:r>
              <a:rPr lang="cs-CZ" dirty="0">
                <a:solidFill>
                  <a:srgbClr val="008000"/>
                </a:solidFill>
              </a:rPr>
              <a:t> </a:t>
            </a:r>
            <a:r>
              <a:rPr lang="cs-CZ" dirty="0" smtClean="0"/>
              <a:t>různých materiálů</a:t>
            </a:r>
            <a:r>
              <a:rPr lang="cs-CZ" dirty="0"/>
              <a:t>, výrobků, součástek nebo </a:t>
            </a:r>
            <a:r>
              <a:rPr lang="cs-CZ" b="1" dirty="0">
                <a:solidFill>
                  <a:srgbClr val="008000"/>
                </a:solidFill>
              </a:rPr>
              <a:t>postupů</a:t>
            </a:r>
            <a:r>
              <a:rPr lang="cs-CZ" dirty="0"/>
              <a:t> a může definovat také </a:t>
            </a:r>
            <a:r>
              <a:rPr lang="cs-CZ" b="1" dirty="0">
                <a:solidFill>
                  <a:srgbClr val="008000"/>
                </a:solidFill>
              </a:rPr>
              <a:t>používané </a:t>
            </a:r>
            <a:r>
              <a:rPr lang="cs-CZ" b="1" dirty="0" smtClean="0">
                <a:solidFill>
                  <a:srgbClr val="008000"/>
                </a:solidFill>
              </a:rPr>
              <a:t>pojmy</a:t>
            </a:r>
            <a:endParaRPr lang="cs-CZ" b="1" dirty="0">
              <a:solidFill>
                <a:srgbClr val="008000"/>
              </a:solidFill>
            </a:endParaRPr>
          </a:p>
          <a:p>
            <a:pPr lvl="1"/>
            <a:r>
              <a:rPr lang="cs-CZ" dirty="0"/>
              <a:t>např. ČSN ISO </a:t>
            </a:r>
            <a:r>
              <a:rPr lang="cs-CZ" dirty="0" smtClean="0"/>
              <a:t>690, technické normy</a:t>
            </a:r>
          </a:p>
          <a:p>
            <a:pPr lvl="0"/>
            <a:r>
              <a:rPr lang="cs-CZ" dirty="0" smtClean="0"/>
              <a:t>ideální (doporučený) postup</a:t>
            </a:r>
          </a:p>
          <a:p>
            <a:r>
              <a:rPr lang="cs-CZ" dirty="0"/>
              <a:t>obvykle vychází z </a:t>
            </a:r>
            <a:r>
              <a:rPr lang="cs-CZ" dirty="0" smtClean="0"/>
              <a:t>praxe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489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standardů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 facto</a:t>
            </a:r>
          </a:p>
          <a:p>
            <a:pPr lvl="1"/>
            <a:r>
              <a:rPr lang="cs-CZ" dirty="0" smtClean="0"/>
              <a:t>vychází </a:t>
            </a:r>
            <a:r>
              <a:rPr lang="cs-CZ" dirty="0"/>
              <a:t>z praxe, už se to tak </a:t>
            </a:r>
            <a:r>
              <a:rPr lang="cs-CZ" dirty="0" smtClean="0"/>
              <a:t>dělá</a:t>
            </a:r>
          </a:p>
          <a:p>
            <a:pPr lvl="1"/>
            <a:r>
              <a:rPr lang="cs-CZ" dirty="0" smtClean="0"/>
              <a:t>např</a:t>
            </a:r>
            <a:r>
              <a:rPr lang="cs-CZ" dirty="0"/>
              <a:t>. formou dohody firem na jednom postupu (</a:t>
            </a:r>
            <a:r>
              <a:rPr lang="cs-CZ" dirty="0" smtClean="0"/>
              <a:t>MP3, CD, Fiat) </a:t>
            </a:r>
            <a:endParaRPr lang="cs-CZ" dirty="0"/>
          </a:p>
          <a:p>
            <a:r>
              <a:rPr lang="cs-CZ" dirty="0"/>
              <a:t>de </a:t>
            </a:r>
            <a:r>
              <a:rPr lang="cs-CZ" dirty="0" err="1" smtClean="0"/>
              <a:t>jure</a:t>
            </a:r>
            <a:endParaRPr lang="cs-CZ" dirty="0" smtClean="0"/>
          </a:p>
          <a:p>
            <a:pPr lvl="1"/>
            <a:r>
              <a:rPr lang="cs-CZ" dirty="0" smtClean="0"/>
              <a:t>tvoří </a:t>
            </a:r>
            <a:r>
              <a:rPr lang="cs-CZ" dirty="0"/>
              <a:t>je </a:t>
            </a:r>
            <a:r>
              <a:rPr lang="cs-CZ" dirty="0" smtClean="0"/>
              <a:t>instituce (firemní</a:t>
            </a:r>
            <a:r>
              <a:rPr lang="cs-CZ" dirty="0"/>
              <a:t>, národní a </a:t>
            </a:r>
            <a:r>
              <a:rPr lang="cs-CZ" dirty="0" smtClean="0"/>
              <a:t>mezinárodní)</a:t>
            </a:r>
          </a:p>
          <a:p>
            <a:pPr lvl="1"/>
            <a:r>
              <a:rPr lang="cs-CZ" dirty="0" smtClean="0"/>
              <a:t>mohou </a:t>
            </a:r>
            <a:r>
              <a:rPr lang="cs-CZ" dirty="0"/>
              <a:t>být dány </a:t>
            </a:r>
            <a:r>
              <a:rPr lang="cs-CZ" dirty="0" smtClean="0"/>
              <a:t>zákonem</a:t>
            </a:r>
          </a:p>
          <a:p>
            <a:pPr lvl="1"/>
            <a:r>
              <a:rPr lang="cs-CZ" dirty="0" smtClean="0"/>
              <a:t>tvoří </a:t>
            </a:r>
            <a:r>
              <a:rPr lang="cs-CZ" dirty="0"/>
              <a:t>je odborníci dané instituce nebo více institucí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6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Závaznost norem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</a:t>
            </a:r>
            <a:r>
              <a:rPr lang="cs-CZ" dirty="0"/>
              <a:t>č. 22/1997 Sb., o technických požadavcích na </a:t>
            </a:r>
            <a:r>
              <a:rPr lang="cs-CZ" dirty="0" smtClean="0"/>
              <a:t>výrobky</a:t>
            </a:r>
          </a:p>
          <a:p>
            <a:pPr lvl="1"/>
            <a:r>
              <a:rPr lang="cs-CZ" dirty="0" smtClean="0"/>
              <a:t>české </a:t>
            </a:r>
            <a:r>
              <a:rPr lang="cs-CZ" dirty="0"/>
              <a:t>technické normy (ČSN) </a:t>
            </a:r>
            <a:r>
              <a:rPr lang="cs-CZ" b="1" dirty="0">
                <a:solidFill>
                  <a:srgbClr val="008000"/>
                </a:solidFill>
              </a:rPr>
              <a:t>nejsou obecně </a:t>
            </a:r>
            <a:r>
              <a:rPr lang="cs-CZ" b="1" dirty="0" smtClean="0">
                <a:solidFill>
                  <a:srgbClr val="008000"/>
                </a:solidFill>
              </a:rPr>
              <a:t>závazné</a:t>
            </a:r>
            <a:r>
              <a:rPr lang="cs-CZ" dirty="0" smtClean="0"/>
              <a:t>, nemusí se dodržovat</a:t>
            </a:r>
          </a:p>
          <a:p>
            <a:r>
              <a:rPr lang="cs-CZ" dirty="0" smtClean="0"/>
              <a:t>povinnost může být definována právním předpisem</a:t>
            </a:r>
          </a:p>
          <a:p>
            <a:pPr lvl="1"/>
            <a:r>
              <a:rPr lang="cs-CZ" dirty="0" smtClean="0"/>
              <a:t>potravinářství</a:t>
            </a:r>
          </a:p>
          <a:p>
            <a:pPr lvl="2"/>
            <a:r>
              <a:rPr lang="cs-CZ" dirty="0"/>
              <a:t>příklad RUM (ze třtiny, jinak </a:t>
            </a:r>
            <a:r>
              <a:rPr lang="cs-CZ" dirty="0" smtClean="0"/>
              <a:t>tuzemák)</a:t>
            </a:r>
          </a:p>
          <a:p>
            <a:pPr lvl="2"/>
            <a:r>
              <a:rPr lang="cs-CZ" dirty="0" smtClean="0"/>
              <a:t>pomazánkové </a:t>
            </a:r>
            <a:r>
              <a:rPr lang="cs-CZ" dirty="0"/>
              <a:t>máslo (není máslo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technické normy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112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 smtClean="0"/>
              <a:t>1. Projekt</a:t>
            </a:r>
            <a:endParaRPr lang="cs-CZ" altLang="cs-CZ" sz="3200" dirty="0"/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3200" dirty="0" smtClean="0"/>
              <a:t>vytvoření hesel do KISK WIKI</a:t>
            </a:r>
            <a:endParaRPr lang="cs-CZ" altLang="cs-CZ" sz="3200" dirty="0"/>
          </a:p>
          <a:p>
            <a:r>
              <a:rPr lang="cs-CZ" altLang="cs-CZ" sz="3200" dirty="0" smtClean="0"/>
              <a:t>každý student zpracuje 1 heslo</a:t>
            </a:r>
            <a:endParaRPr lang="cs-CZ" altLang="cs-CZ" sz="3200" dirty="0"/>
          </a:p>
          <a:p>
            <a:r>
              <a:rPr lang="cs-CZ" altLang="cs-CZ" sz="3200" dirty="0" smtClean="0"/>
              <a:t>výběr z nabídky nebo vlastní</a:t>
            </a:r>
            <a:endParaRPr lang="cs-CZ" altLang="cs-CZ" sz="3200" dirty="0"/>
          </a:p>
          <a:p>
            <a:r>
              <a:rPr lang="cs-CZ" altLang="cs-CZ" sz="3200" dirty="0" smtClean="0"/>
              <a:t>vztah k tématu KSS</a:t>
            </a:r>
          </a:p>
          <a:p>
            <a:r>
              <a:rPr lang="cs-CZ" altLang="cs-CZ" sz="3200" dirty="0" smtClean="0"/>
              <a:t>heslo bude nahráno na</a:t>
            </a:r>
          </a:p>
          <a:p>
            <a:pPr lvl="1"/>
            <a:r>
              <a:rPr lang="cs-CZ" altLang="cs-CZ" dirty="0" smtClean="0">
                <a:hlinkClick r:id="rId3"/>
              </a:rPr>
              <a:t>http://wiki.knihovna.cz</a:t>
            </a:r>
            <a:endParaRPr lang="cs-CZ" altLang="cs-CZ" dirty="0" smtClean="0"/>
          </a:p>
          <a:p>
            <a:pPr lvl="1"/>
            <a:r>
              <a:rPr lang="cs-CZ" altLang="cs-CZ" dirty="0" smtClean="0"/>
              <a:t>k heslu přidejte své jméno</a:t>
            </a:r>
            <a:endParaRPr lang="cs-CZ" altLang="cs-CZ" dirty="0"/>
          </a:p>
          <a:p>
            <a:r>
              <a:rPr lang="cs-CZ" altLang="cs-CZ" sz="3200" dirty="0"/>
              <a:t>do </a:t>
            </a:r>
            <a:r>
              <a:rPr lang="cs-CZ" altLang="cs-CZ" sz="3200" dirty="0" smtClean="0"/>
              <a:t>9.11.2014</a:t>
            </a:r>
          </a:p>
          <a:p>
            <a:r>
              <a:rPr lang="cs-CZ" altLang="cs-CZ" sz="3200" dirty="0" smtClean="0"/>
              <a:t>možný zdroj pro zkoušku</a:t>
            </a: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25484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Kontinuita a konzistence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porušení kontinuity a konzistence</a:t>
            </a:r>
          </a:p>
          <a:p>
            <a:pPr lvl="1"/>
            <a:r>
              <a:rPr lang="cs-CZ" dirty="0"/>
              <a:t>při změně standardů, nemělo by se stávat, ideálně rozšíření standardů (přidání pravidel, např. zakomponování nových druhů dokumentů)</a:t>
            </a:r>
          </a:p>
          <a:p>
            <a:pPr lvl="1"/>
            <a:r>
              <a:rPr lang="cs-CZ" dirty="0"/>
              <a:t>lze vše předělat zpětně, ale je to </a:t>
            </a:r>
            <a:r>
              <a:rPr lang="cs-CZ" dirty="0" smtClean="0"/>
              <a:t>nákladné</a:t>
            </a:r>
          </a:p>
          <a:p>
            <a:pPr lvl="1"/>
            <a:r>
              <a:rPr lang="cs-CZ" dirty="0"/>
              <a:t>zpětná </a:t>
            </a:r>
            <a:r>
              <a:rPr lang="cs-CZ" dirty="0" smtClean="0"/>
              <a:t>kompatibilita</a:t>
            </a:r>
          </a:p>
          <a:p>
            <a:pPr lvl="2"/>
            <a:r>
              <a:rPr lang="cs-CZ" dirty="0" smtClean="0"/>
              <a:t>např.: </a:t>
            </a:r>
            <a:r>
              <a:rPr lang="cs-CZ" dirty="0"/>
              <a:t>přechod z UNIMARC a MARC21, ČSN ISO </a:t>
            </a:r>
            <a:r>
              <a:rPr lang="cs-CZ" dirty="0" smtClean="0"/>
              <a:t>690:2010</a:t>
            </a:r>
          </a:p>
          <a:p>
            <a:r>
              <a:rPr lang="cs-CZ" dirty="0" smtClean="0"/>
              <a:t>pojmy</a:t>
            </a:r>
          </a:p>
          <a:p>
            <a:pPr lvl="1"/>
            <a:r>
              <a:rPr lang="cs-CZ" dirty="0" smtClean="0"/>
              <a:t>revize = drobné </a:t>
            </a:r>
            <a:r>
              <a:rPr lang="cs-CZ" dirty="0"/>
              <a:t>úpravy, oprava </a:t>
            </a:r>
            <a:r>
              <a:rPr lang="cs-CZ" dirty="0" smtClean="0"/>
              <a:t>chyb</a:t>
            </a:r>
          </a:p>
          <a:p>
            <a:pPr lvl="1"/>
            <a:r>
              <a:rPr lang="cs-CZ" dirty="0" smtClean="0"/>
              <a:t>verze = významnější změny</a:t>
            </a:r>
          </a:p>
        </p:txBody>
      </p:sp>
    </p:spTree>
    <p:extLst>
      <p:ext uri="{BB962C8B-B14F-4D97-AF65-F5344CB8AC3E}">
        <p14:creationId xmlns:p14="http://schemas.microsoft.com/office/powerpoint/2010/main" val="421705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Standardizační autority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vyvíjejí a udržují standardy</a:t>
            </a:r>
          </a:p>
          <a:p>
            <a:r>
              <a:rPr lang="cs-CZ" dirty="0" smtClean="0"/>
              <a:t>příklady standardů</a:t>
            </a:r>
          </a:p>
          <a:p>
            <a:pPr lvl="1"/>
            <a:r>
              <a:rPr lang="cs-CZ" dirty="0" smtClean="0"/>
              <a:t>ČSN</a:t>
            </a:r>
            <a:r>
              <a:rPr lang="cs-CZ" dirty="0"/>
              <a:t>, ISO, </a:t>
            </a:r>
            <a:r>
              <a:rPr lang="cs-CZ" dirty="0" smtClean="0"/>
              <a:t>TÜV, W3C</a:t>
            </a:r>
            <a:r>
              <a:rPr lang="cs-CZ" dirty="0"/>
              <a:t>, NISO/ANSI</a:t>
            </a:r>
            <a:endParaRPr lang="cs-CZ" dirty="0" smtClean="0"/>
          </a:p>
          <a:p>
            <a:r>
              <a:rPr lang="cs-CZ" dirty="0" smtClean="0"/>
              <a:t>kdo může být standardizační autorita</a:t>
            </a:r>
          </a:p>
          <a:p>
            <a:pPr lvl="1"/>
            <a:r>
              <a:rPr lang="cs-CZ" dirty="0" smtClean="0"/>
              <a:t>státní instituce</a:t>
            </a:r>
          </a:p>
          <a:p>
            <a:pPr lvl="1"/>
            <a:r>
              <a:rPr lang="cs-CZ" dirty="0" smtClean="0"/>
              <a:t>oborová sdružení</a:t>
            </a:r>
          </a:p>
          <a:p>
            <a:pPr lvl="1"/>
            <a:r>
              <a:rPr lang="cs-CZ" dirty="0" smtClean="0"/>
              <a:t>neziskové instituce</a:t>
            </a:r>
          </a:p>
          <a:p>
            <a:pPr lvl="1"/>
            <a:r>
              <a:rPr lang="cs-CZ" dirty="0" smtClean="0"/>
              <a:t>komerční sektor</a:t>
            </a:r>
          </a:p>
          <a:p>
            <a:pPr lvl="1"/>
            <a:r>
              <a:rPr lang="cs-CZ" dirty="0" smtClean="0"/>
              <a:t>jiné instituce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248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0252" y="1556792"/>
            <a:ext cx="7182633" cy="3888432"/>
          </a:xfrm>
        </p:spPr>
        <p:txBody>
          <a:bodyPr/>
          <a:lstStyle/>
          <a:p>
            <a:pPr marL="0" indent="0">
              <a:buNone/>
            </a:pPr>
            <a:r>
              <a:rPr lang="cs-CZ" sz="5400" b="1" dirty="0" smtClean="0"/>
              <a:t>Podle </a:t>
            </a:r>
            <a:r>
              <a:rPr lang="cs-CZ" sz="5400" b="1" dirty="0"/>
              <a:t>čeho se pozná </a:t>
            </a:r>
            <a:r>
              <a:rPr lang="cs-CZ" sz="5400" b="1" dirty="0">
                <a:solidFill>
                  <a:srgbClr val="008000"/>
                </a:solidFill>
              </a:rPr>
              <a:t>dobrý</a:t>
            </a:r>
            <a:r>
              <a:rPr lang="cs-CZ" sz="5400" b="1" dirty="0"/>
              <a:t> standard</a:t>
            </a:r>
            <a:r>
              <a:rPr lang="cs-CZ" sz="5400" b="1" dirty="0" smtClean="0"/>
              <a:t>?</a:t>
            </a:r>
            <a:endParaRPr lang="cs-CZ" sz="5400" b="1" dirty="0"/>
          </a:p>
          <a:p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889076"/>
            <a:ext cx="2303462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313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standardů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 smtClean="0"/>
              <a:t>jak </a:t>
            </a:r>
            <a:r>
              <a:rPr lang="cs-CZ" sz="2600" dirty="0"/>
              <a:t>se </a:t>
            </a:r>
            <a:r>
              <a:rPr lang="cs-CZ" sz="2600" dirty="0" smtClean="0"/>
              <a:t>standard používá</a:t>
            </a:r>
          </a:p>
          <a:p>
            <a:r>
              <a:rPr lang="cs-CZ" sz="2600" dirty="0" smtClean="0"/>
              <a:t>počet uživatelů</a:t>
            </a:r>
          </a:p>
          <a:p>
            <a:pPr lvl="1"/>
            <a:r>
              <a:rPr lang="cs-CZ" sz="2000" dirty="0" smtClean="0"/>
              <a:t>má </a:t>
            </a:r>
            <a:r>
              <a:rPr lang="cs-CZ" sz="2000" dirty="0"/>
              <a:t>pro ně asi hodně výhod, </a:t>
            </a:r>
          </a:p>
          <a:p>
            <a:r>
              <a:rPr lang="cs-CZ" sz="2600" dirty="0" smtClean="0"/>
              <a:t>používají </a:t>
            </a:r>
            <a:r>
              <a:rPr lang="cs-CZ" sz="2600" dirty="0"/>
              <a:t>jej velké </a:t>
            </a:r>
            <a:r>
              <a:rPr lang="cs-CZ" sz="2600" dirty="0" smtClean="0"/>
              <a:t>instituce</a:t>
            </a:r>
          </a:p>
          <a:p>
            <a:r>
              <a:rPr lang="cs-CZ" sz="2600" dirty="0" smtClean="0"/>
              <a:t>jak </a:t>
            </a:r>
            <a:r>
              <a:rPr lang="cs-CZ" sz="2600" dirty="0"/>
              <a:t>efektivně řeší daný </a:t>
            </a:r>
            <a:r>
              <a:rPr lang="cs-CZ" sz="2600" dirty="0" smtClean="0"/>
              <a:t>problém</a:t>
            </a:r>
          </a:p>
          <a:p>
            <a:r>
              <a:rPr lang="cs-CZ" sz="2600" dirty="0" smtClean="0"/>
              <a:t>jak </a:t>
            </a:r>
            <a:r>
              <a:rPr lang="cs-CZ" sz="2600" dirty="0"/>
              <a:t>jsou </a:t>
            </a:r>
            <a:r>
              <a:rPr lang="cs-CZ" sz="2600" dirty="0" smtClean="0"/>
              <a:t>jednoduché</a:t>
            </a:r>
          </a:p>
          <a:p>
            <a:r>
              <a:rPr lang="cs-CZ" sz="2600" dirty="0" smtClean="0"/>
              <a:t>potřebné </a:t>
            </a:r>
            <a:r>
              <a:rPr lang="cs-CZ" sz="2600" dirty="0"/>
              <a:t>prostředky na </a:t>
            </a:r>
            <a:r>
              <a:rPr lang="cs-CZ" sz="2600" dirty="0" smtClean="0"/>
              <a:t>realizaci</a:t>
            </a:r>
          </a:p>
          <a:p>
            <a:pPr lvl="1"/>
            <a:r>
              <a:rPr lang="cs-CZ" sz="2000" dirty="0" smtClean="0"/>
              <a:t>je </a:t>
            </a:r>
            <a:r>
              <a:rPr lang="cs-CZ" sz="2000" dirty="0"/>
              <a:t>nutné kupovat drahé </a:t>
            </a:r>
            <a:r>
              <a:rPr lang="cs-CZ" sz="2000" dirty="0" smtClean="0"/>
              <a:t>technologie?</a:t>
            </a:r>
          </a:p>
          <a:p>
            <a:pPr lvl="1"/>
            <a:r>
              <a:rPr lang="cs-CZ" sz="2000" dirty="0" smtClean="0"/>
              <a:t>náklady </a:t>
            </a:r>
            <a:r>
              <a:rPr lang="cs-CZ" sz="2000" dirty="0"/>
              <a:t>na zavedení (převod) a používání (placená údržba), poplatky za </a:t>
            </a:r>
            <a:r>
              <a:rPr lang="cs-CZ" sz="2000" dirty="0" smtClean="0"/>
              <a:t>normy</a:t>
            </a:r>
          </a:p>
          <a:p>
            <a:pPr lvl="1"/>
            <a:r>
              <a:rPr lang="cs-CZ" sz="2000" dirty="0" smtClean="0"/>
              <a:t>čeho </a:t>
            </a:r>
            <a:r>
              <a:rPr lang="cs-CZ" sz="2000" dirty="0"/>
              <a:t>dosahuje (lepší výsledky, ušetříme na </a:t>
            </a:r>
            <a:r>
              <a:rPr lang="cs-CZ" sz="2000" dirty="0" smtClean="0"/>
              <a:t>tom)?</a:t>
            </a:r>
          </a:p>
          <a:p>
            <a:r>
              <a:rPr lang="cs-CZ" sz="2600" dirty="0" smtClean="0"/>
              <a:t>spolupráce </a:t>
            </a:r>
            <a:r>
              <a:rPr lang="cs-CZ" sz="2600" dirty="0"/>
              <a:t>(sdílení záznamů)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09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Nevýhody standardů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omezují</a:t>
            </a:r>
          </a:p>
          <a:p>
            <a:r>
              <a:rPr lang="cs-CZ" dirty="0" smtClean="0"/>
              <a:t>nemusí být ideální pro všechny a pro všechno</a:t>
            </a:r>
          </a:p>
          <a:p>
            <a:pPr lvl="1"/>
            <a:r>
              <a:rPr lang="cs-CZ" dirty="0" smtClean="0"/>
              <a:t>např. AACR2</a:t>
            </a:r>
          </a:p>
          <a:p>
            <a:r>
              <a:rPr lang="cs-CZ" dirty="0" smtClean="0"/>
              <a:t>často </a:t>
            </a:r>
            <a:r>
              <a:rPr lang="cs-CZ" dirty="0"/>
              <a:t>neřeší všechny </a:t>
            </a:r>
            <a:r>
              <a:rPr lang="cs-CZ" dirty="0" smtClean="0"/>
              <a:t>možnosti</a:t>
            </a:r>
          </a:p>
          <a:p>
            <a:pPr lvl="1"/>
            <a:r>
              <a:rPr lang="cs-CZ" dirty="0" smtClean="0"/>
              <a:t>nutné </a:t>
            </a:r>
            <a:r>
              <a:rPr lang="cs-CZ" dirty="0"/>
              <a:t>při tvorbě normy domýšlet všechny alternativy</a:t>
            </a:r>
          </a:p>
          <a:p>
            <a:r>
              <a:rPr lang="cs-CZ" dirty="0"/>
              <a:t>řešení není </a:t>
            </a:r>
            <a:r>
              <a:rPr lang="cs-CZ" dirty="0" smtClean="0"/>
              <a:t>navždy</a:t>
            </a:r>
          </a:p>
          <a:p>
            <a:pPr lvl="1"/>
            <a:r>
              <a:rPr lang="cs-CZ" dirty="0" smtClean="0"/>
              <a:t>časem </a:t>
            </a:r>
            <a:r>
              <a:rPr lang="cs-CZ" dirty="0"/>
              <a:t>neodpovídá </a:t>
            </a:r>
            <a:r>
              <a:rPr lang="cs-CZ" dirty="0" smtClean="0"/>
              <a:t>realitě, nutné úpravy</a:t>
            </a:r>
          </a:p>
        </p:txBody>
      </p:sp>
    </p:spTree>
    <p:extLst>
      <p:ext uri="{BB962C8B-B14F-4D97-AF65-F5344CB8AC3E}">
        <p14:creationId xmlns:p14="http://schemas.microsoft.com/office/powerpoint/2010/main" val="255949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Nevýhody standardů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porušení kontinuity a </a:t>
            </a:r>
            <a:r>
              <a:rPr lang="cs-CZ" dirty="0" smtClean="0"/>
              <a:t>konzistence</a:t>
            </a:r>
          </a:p>
          <a:p>
            <a:pPr lvl="1"/>
            <a:r>
              <a:rPr lang="cs-CZ" dirty="0" smtClean="0"/>
              <a:t>nová pravidla nenavazují na předchozí verzi</a:t>
            </a:r>
            <a:endParaRPr lang="cs-CZ" dirty="0"/>
          </a:p>
          <a:p>
            <a:r>
              <a:rPr lang="cs-CZ" dirty="0" smtClean="0"/>
              <a:t>pravidla </a:t>
            </a:r>
            <a:r>
              <a:rPr lang="cs-CZ" dirty="0"/>
              <a:t>nelze dále </a:t>
            </a:r>
            <a:r>
              <a:rPr lang="cs-CZ" dirty="0" smtClean="0"/>
              <a:t>přidávat</a:t>
            </a:r>
          </a:p>
          <a:p>
            <a:pPr lvl="1"/>
            <a:r>
              <a:rPr lang="cs-CZ" dirty="0" smtClean="0"/>
              <a:t>proces </a:t>
            </a:r>
            <a:r>
              <a:rPr lang="cs-CZ" dirty="0"/>
              <a:t>se stane neefektivním, pak je lepší vytvořit/přejít na nový standard </a:t>
            </a:r>
            <a:r>
              <a:rPr lang="cs-CZ" dirty="0" smtClean="0"/>
              <a:t>(nyní např.: AACR2 </a:t>
            </a:r>
            <a:r>
              <a:rPr lang="cs-CZ" dirty="0" smtClean="0">
                <a:sym typeface="Wingdings" panose="05000000000000000000" pitchFamily="2" charset="2"/>
              </a:rPr>
              <a:t></a:t>
            </a:r>
            <a:r>
              <a:rPr lang="cs-CZ" dirty="0" smtClean="0"/>
              <a:t> </a:t>
            </a:r>
            <a:r>
              <a:rPr lang="cs-CZ" dirty="0"/>
              <a:t>RDA)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107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standardů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24744"/>
            <a:ext cx="7777162" cy="5472113"/>
          </a:xfrm>
        </p:spPr>
        <p:txBody>
          <a:bodyPr/>
          <a:lstStyle/>
          <a:p>
            <a:r>
              <a:rPr lang="cs-CZ" sz="2600" dirty="0" smtClean="0"/>
              <a:t>přebírání mezinárodních standardů</a:t>
            </a:r>
          </a:p>
          <a:p>
            <a:pPr lvl="1"/>
            <a:r>
              <a:rPr lang="cs-CZ" sz="2000" dirty="0" smtClean="0"/>
              <a:t>od 20. století, snaha o jednotu, harmonizace</a:t>
            </a:r>
          </a:p>
          <a:p>
            <a:r>
              <a:rPr lang="cs-CZ" sz="2600" dirty="0" smtClean="0"/>
              <a:t>vytváří je odborníci, zaštiťuje je instituce</a:t>
            </a:r>
          </a:p>
          <a:p>
            <a:pPr lvl="1"/>
            <a:r>
              <a:rPr lang="cs-CZ" sz="2000" dirty="0" smtClean="0"/>
              <a:t>např. </a:t>
            </a:r>
            <a:r>
              <a:rPr lang="cs-CZ" sz="2000" dirty="0" err="1" smtClean="0"/>
              <a:t>LoC</a:t>
            </a:r>
            <a:r>
              <a:rPr lang="cs-CZ" sz="2000" dirty="0" smtClean="0"/>
              <a:t> v knihovnictví</a:t>
            </a:r>
          </a:p>
          <a:p>
            <a:r>
              <a:rPr lang="cs-CZ" sz="2600" dirty="0" smtClean="0"/>
              <a:t>náklady na tvorbu standardů</a:t>
            </a:r>
          </a:p>
          <a:p>
            <a:pPr lvl="1"/>
            <a:r>
              <a:rPr lang="cs-CZ" sz="2000" dirty="0" smtClean="0"/>
              <a:t>nejsou zadarmo</a:t>
            </a:r>
          </a:p>
          <a:p>
            <a:pPr lvl="1"/>
            <a:r>
              <a:rPr lang="cs-CZ" sz="2000" dirty="0" smtClean="0"/>
              <a:t>placení odborníků, využívání techniky (platí i u open source)</a:t>
            </a:r>
          </a:p>
          <a:p>
            <a:pPr lvl="1"/>
            <a:r>
              <a:rPr lang="cs-CZ" sz="2000" dirty="0" smtClean="0"/>
              <a:t>kdo to platí?</a:t>
            </a:r>
          </a:p>
          <a:p>
            <a:r>
              <a:rPr lang="cs-CZ" sz="2600" dirty="0" smtClean="0"/>
              <a:t>udržování standardů</a:t>
            </a:r>
          </a:p>
          <a:p>
            <a:r>
              <a:rPr lang="cs-CZ" sz="2600" dirty="0" smtClean="0"/>
              <a:t>mohou být patentované</a:t>
            </a:r>
          </a:p>
          <a:p>
            <a:pPr lvl="1"/>
            <a:r>
              <a:rPr lang="cs-CZ" sz="2000" dirty="0" smtClean="0"/>
              <a:t>nutno platit poplatky, licence, spory firem (IE vs. </a:t>
            </a:r>
            <a:r>
              <a:rPr lang="cs-CZ" sz="2000" dirty="0" err="1" smtClean="0"/>
              <a:t>Netscape</a:t>
            </a:r>
            <a:r>
              <a:rPr lang="cs-CZ" sz="2000" dirty="0" smtClean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311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Standardizační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2913" lvl="2" indent="-442913">
              <a:lnSpc>
                <a:spcPct val="120000"/>
              </a:lnSpc>
              <a:buBlip>
                <a:blip r:embed="rId2"/>
              </a:buBlip>
            </a:pPr>
            <a:r>
              <a:rPr lang="cs-CZ" sz="2000" dirty="0" smtClean="0">
                <a:hlinkClick r:id="rId3"/>
              </a:rPr>
              <a:t>Úřad </a:t>
            </a:r>
            <a:r>
              <a:rPr lang="cs-CZ" sz="2000" dirty="0">
                <a:hlinkClick r:id="rId3"/>
              </a:rPr>
              <a:t>pro technickou normalizaci, metrologii a státní </a:t>
            </a:r>
            <a:r>
              <a:rPr lang="cs-CZ" sz="2000" dirty="0" smtClean="0">
                <a:hlinkClick r:id="rId3"/>
              </a:rPr>
              <a:t>zkušebnictví </a:t>
            </a:r>
            <a:r>
              <a:rPr lang="cs-CZ" sz="1600" dirty="0" smtClean="0"/>
              <a:t>– normy ČSN, často přebírají od ISO, sídlo </a:t>
            </a:r>
            <a:r>
              <a:rPr lang="cs-CZ" sz="1600" dirty="0"/>
              <a:t>v </a:t>
            </a:r>
            <a:r>
              <a:rPr lang="cs-CZ" sz="1600" dirty="0" smtClean="0"/>
              <a:t>Praze, vydává Věstník</a:t>
            </a:r>
          </a:p>
          <a:p>
            <a:pPr marL="442913" lvl="2" indent="-442913">
              <a:lnSpc>
                <a:spcPct val="120000"/>
              </a:lnSpc>
              <a:buBlip>
                <a:blip r:embed="rId2"/>
              </a:buBlip>
            </a:pPr>
            <a:r>
              <a:rPr lang="cs-CZ" sz="2000" dirty="0">
                <a:hlinkClick r:id="rId4"/>
              </a:rPr>
              <a:t>ISO</a:t>
            </a:r>
            <a:r>
              <a:rPr lang="cs-CZ" sz="2000" dirty="0"/>
              <a:t> </a:t>
            </a:r>
            <a:r>
              <a:rPr lang="cs-CZ" sz="2000" dirty="0" smtClean="0"/>
              <a:t>- International </a:t>
            </a:r>
            <a:r>
              <a:rPr lang="cs-CZ" sz="2000" dirty="0" err="1"/>
              <a:t>Organization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 smtClean="0"/>
              <a:t>Standardization</a:t>
            </a:r>
            <a:r>
              <a:rPr lang="cs-CZ" sz="1600" dirty="0" smtClean="0"/>
              <a:t> </a:t>
            </a:r>
            <a:r>
              <a:rPr lang="cs-CZ" sz="1600" dirty="0"/>
              <a:t>– Ženeva, 148 zemí, nevládní, </a:t>
            </a:r>
            <a:r>
              <a:rPr lang="cs-CZ" sz="1600" dirty="0" smtClean="0"/>
              <a:t>mezinárodní</a:t>
            </a:r>
            <a:r>
              <a:rPr lang="cs-CZ" sz="2000" dirty="0" smtClean="0"/>
              <a:t> </a:t>
            </a:r>
          </a:p>
          <a:p>
            <a:pPr marL="850901" lvl="3" indent="-442913">
              <a:lnSpc>
                <a:spcPct val="120000"/>
              </a:lnSpc>
              <a:buBlip>
                <a:blip r:embed="rId2"/>
              </a:buBlip>
            </a:pPr>
            <a:r>
              <a:rPr lang="cs-CZ" sz="1800" u="sng" dirty="0" smtClean="0">
                <a:hlinkClick r:id="rId5"/>
              </a:rPr>
              <a:t>seznam </a:t>
            </a:r>
            <a:r>
              <a:rPr lang="cs-CZ" sz="1800" u="sng" dirty="0">
                <a:hlinkClick r:id="rId5"/>
              </a:rPr>
              <a:t>platných a rozpracovaných norem ISO z oblasti </a:t>
            </a:r>
            <a:r>
              <a:rPr lang="cs-CZ" sz="1800" u="sng" dirty="0" err="1">
                <a:hlinkClick r:id="rId5"/>
              </a:rPr>
              <a:t>knihovnictvi</a:t>
            </a:r>
            <a:r>
              <a:rPr lang="cs-CZ" sz="1800" u="sng" dirty="0">
                <a:hlinkClick r:id="rId5"/>
              </a:rPr>
              <a:t> a informačních věd (.</a:t>
            </a:r>
            <a:r>
              <a:rPr lang="cs-CZ" sz="1800" u="sng" dirty="0" err="1">
                <a:hlinkClick r:id="rId5"/>
              </a:rPr>
              <a:t>pdf</a:t>
            </a:r>
            <a:r>
              <a:rPr lang="cs-CZ" sz="1800" u="sng" dirty="0">
                <a:hlinkClick r:id="rId5"/>
              </a:rPr>
              <a:t>, 103 kB</a:t>
            </a:r>
            <a:r>
              <a:rPr lang="cs-CZ" sz="1800" u="sng" dirty="0" smtClean="0">
                <a:hlinkClick r:id="rId5"/>
              </a:rPr>
              <a:t>)</a:t>
            </a:r>
            <a:endParaRPr lang="cs-CZ" sz="1800" u="sng" dirty="0" smtClean="0"/>
          </a:p>
          <a:p>
            <a:r>
              <a:rPr lang="cs-CZ" sz="2000" dirty="0"/>
              <a:t>ANSI </a:t>
            </a:r>
            <a:r>
              <a:rPr lang="cs-CZ" sz="1600" dirty="0"/>
              <a:t>– americká národní, soukromá, nezisková (financována vládou USA), ISO často vychází z </a:t>
            </a:r>
            <a:r>
              <a:rPr lang="cs-CZ" sz="1600" dirty="0" smtClean="0"/>
              <a:t>ANSI</a:t>
            </a:r>
            <a:endParaRPr lang="cs-CZ" sz="1600" dirty="0"/>
          </a:p>
          <a:p>
            <a:r>
              <a:rPr lang="cs-CZ" sz="2000" dirty="0"/>
              <a:t>NISO </a:t>
            </a:r>
            <a:r>
              <a:rPr lang="cs-CZ" sz="1600" dirty="0"/>
              <a:t>– s pověřením ANSI, soukromá a nezisková, zabývá se informačními technologiemi a informacemi (Z39.50, DOI, Dublin </a:t>
            </a:r>
            <a:r>
              <a:rPr lang="cs-CZ" sz="1600" dirty="0" err="1"/>
              <a:t>Core</a:t>
            </a:r>
            <a:r>
              <a:rPr lang="cs-CZ" sz="1600" dirty="0"/>
              <a:t>), standardy </a:t>
            </a:r>
            <a:r>
              <a:rPr lang="cs-CZ" sz="1600" dirty="0" smtClean="0"/>
              <a:t>zdarma</a:t>
            </a:r>
          </a:p>
          <a:p>
            <a:r>
              <a:rPr lang="cs-CZ" sz="2000" dirty="0">
                <a:hlinkClick r:id="rId6"/>
              </a:rPr>
              <a:t>CEN</a:t>
            </a:r>
            <a:r>
              <a:rPr lang="cs-CZ" sz="2000" dirty="0"/>
              <a:t> – </a:t>
            </a:r>
            <a:r>
              <a:rPr lang="cs-CZ" sz="2000" dirty="0" err="1"/>
              <a:t>European</a:t>
            </a:r>
            <a:r>
              <a:rPr lang="cs-CZ" sz="2000" dirty="0"/>
              <a:t> </a:t>
            </a:r>
            <a:r>
              <a:rPr lang="cs-CZ" sz="2000" dirty="0" err="1"/>
              <a:t>Committee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/>
              <a:t>Standardization</a:t>
            </a:r>
            <a:r>
              <a:rPr lang="cs-CZ" sz="2000" dirty="0"/>
              <a:t> - </a:t>
            </a:r>
            <a:r>
              <a:rPr lang="cs-CZ" sz="1600" dirty="0"/>
              <a:t>standardizační úřad EU, asociace spojuje 33 zemí </a:t>
            </a:r>
            <a:r>
              <a:rPr lang="cs-CZ" sz="1600" dirty="0" smtClean="0"/>
              <a:t>EU</a:t>
            </a:r>
            <a:endParaRPr lang="cs-CZ" sz="2000" dirty="0" smtClean="0"/>
          </a:p>
          <a:p>
            <a:pPr marL="442913" lvl="2" indent="-442913">
              <a:lnSpc>
                <a:spcPct val="120000"/>
              </a:lnSpc>
              <a:buBlip>
                <a:blip r:embed="rId2"/>
              </a:buBlip>
            </a:pP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678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>
                <a:hlinkClick r:id="rId2"/>
              </a:rPr>
              <a:t>DIN</a:t>
            </a:r>
            <a:r>
              <a:rPr lang="cs-CZ" sz="2000" dirty="0" smtClean="0"/>
              <a:t> </a:t>
            </a:r>
            <a:r>
              <a:rPr lang="cs-CZ" sz="2000" dirty="0"/>
              <a:t>- </a:t>
            </a:r>
            <a:r>
              <a:rPr lang="cs-CZ" sz="2000" dirty="0" err="1"/>
              <a:t>Deutsches</a:t>
            </a:r>
            <a:r>
              <a:rPr lang="cs-CZ" sz="2000" dirty="0"/>
              <a:t> Institut </a:t>
            </a:r>
            <a:r>
              <a:rPr lang="cs-CZ" sz="2000" dirty="0" err="1"/>
              <a:t>für</a:t>
            </a:r>
            <a:r>
              <a:rPr lang="cs-CZ" sz="2000" dirty="0"/>
              <a:t> </a:t>
            </a:r>
            <a:r>
              <a:rPr lang="cs-CZ" sz="2000" dirty="0" err="1" smtClean="0"/>
              <a:t>Normung</a:t>
            </a:r>
            <a:endParaRPr lang="cs-CZ" sz="2000" dirty="0" smtClean="0"/>
          </a:p>
          <a:p>
            <a:r>
              <a:rPr lang="cs-CZ" sz="2000" dirty="0">
                <a:hlinkClick r:id="rId3"/>
              </a:rPr>
              <a:t>AFNOR</a:t>
            </a:r>
            <a:r>
              <a:rPr lang="cs-CZ" sz="2000" dirty="0"/>
              <a:t> - </a:t>
            </a:r>
            <a:r>
              <a:rPr lang="cs-CZ" sz="2000" dirty="0" err="1"/>
              <a:t>Association</a:t>
            </a:r>
            <a:r>
              <a:rPr lang="cs-CZ" sz="2000" dirty="0"/>
              <a:t> </a:t>
            </a:r>
            <a:r>
              <a:rPr lang="cs-CZ" sz="2000" dirty="0" err="1"/>
              <a:t>française</a:t>
            </a:r>
            <a:r>
              <a:rPr lang="cs-CZ" sz="2000" dirty="0"/>
              <a:t> de </a:t>
            </a:r>
            <a:r>
              <a:rPr lang="cs-CZ" sz="2000" dirty="0" err="1"/>
              <a:t>normalisation</a:t>
            </a:r>
            <a:endParaRPr lang="cs-CZ" sz="2000" dirty="0"/>
          </a:p>
          <a:p>
            <a:r>
              <a:rPr lang="cs-CZ" sz="2000" dirty="0" smtClean="0">
                <a:hlinkClick r:id="rId4"/>
              </a:rPr>
              <a:t>W3C</a:t>
            </a:r>
            <a:r>
              <a:rPr lang="cs-CZ" sz="2000" dirty="0" smtClean="0"/>
              <a:t> </a:t>
            </a:r>
            <a:r>
              <a:rPr lang="cs-CZ" sz="2000" dirty="0"/>
              <a:t>– webové standardy</a:t>
            </a:r>
          </a:p>
          <a:p>
            <a:r>
              <a:rPr lang="cs-CZ" sz="2000" dirty="0">
                <a:hlinkClick r:id="rId5"/>
              </a:rPr>
              <a:t>IEFT</a:t>
            </a:r>
            <a:r>
              <a:rPr lang="cs-CZ" sz="2000" dirty="0"/>
              <a:t> - Internet </a:t>
            </a:r>
            <a:r>
              <a:rPr lang="cs-CZ" sz="2000" dirty="0" err="1"/>
              <a:t>Engineering</a:t>
            </a:r>
            <a:r>
              <a:rPr lang="cs-CZ" sz="2000" dirty="0"/>
              <a:t> </a:t>
            </a:r>
            <a:r>
              <a:rPr lang="cs-CZ" sz="2000" dirty="0" err="1"/>
              <a:t>Task</a:t>
            </a:r>
            <a:r>
              <a:rPr lang="cs-CZ" sz="2000" dirty="0"/>
              <a:t> </a:t>
            </a:r>
            <a:r>
              <a:rPr lang="cs-CZ" sz="2000" dirty="0" err="1" smtClean="0"/>
              <a:t>Force</a:t>
            </a:r>
            <a:r>
              <a:rPr lang="cs-CZ" sz="2000" dirty="0" smtClean="0"/>
              <a:t> </a:t>
            </a:r>
            <a:r>
              <a:rPr lang="cs-CZ" sz="1600" dirty="0" smtClean="0"/>
              <a:t>- podoba </a:t>
            </a:r>
            <a:r>
              <a:rPr lang="cs-CZ" sz="1600" dirty="0"/>
              <a:t>internetu v budoucnu, </a:t>
            </a:r>
            <a:r>
              <a:rPr lang="cs-CZ" sz="1600" dirty="0" err="1"/>
              <a:t>drafts</a:t>
            </a:r>
            <a:r>
              <a:rPr lang="cs-CZ" sz="1600" dirty="0"/>
              <a:t> ke komentování širokou veřejností</a:t>
            </a:r>
          </a:p>
          <a:p>
            <a:r>
              <a:rPr lang="cs-CZ" sz="2000" dirty="0">
                <a:hlinkClick r:id="rId6"/>
              </a:rPr>
              <a:t>ETSI</a:t>
            </a:r>
            <a:r>
              <a:rPr lang="cs-CZ" sz="2000" dirty="0"/>
              <a:t> - </a:t>
            </a:r>
            <a:r>
              <a:rPr lang="cs-CZ" sz="2000" dirty="0" err="1"/>
              <a:t>European</a:t>
            </a:r>
            <a:r>
              <a:rPr lang="cs-CZ" sz="2000" dirty="0"/>
              <a:t> </a:t>
            </a:r>
            <a:r>
              <a:rPr lang="cs-CZ" sz="2000" dirty="0" err="1"/>
              <a:t>Telecommunications</a:t>
            </a:r>
            <a:r>
              <a:rPr lang="cs-CZ" sz="2000" dirty="0"/>
              <a:t> </a:t>
            </a:r>
            <a:r>
              <a:rPr lang="cs-CZ" sz="2000" dirty="0" err="1"/>
              <a:t>Standards</a:t>
            </a:r>
            <a:r>
              <a:rPr lang="cs-CZ" sz="2000" dirty="0"/>
              <a:t> Institute</a:t>
            </a:r>
            <a:r>
              <a:rPr lang="cs-CZ" sz="1600" dirty="0"/>
              <a:t> – standardy pro </a:t>
            </a:r>
            <a:r>
              <a:rPr lang="cs-CZ" sz="1600" dirty="0" smtClean="0"/>
              <a:t>ICT</a:t>
            </a:r>
          </a:p>
          <a:p>
            <a:endParaRPr lang="cs-CZ" sz="1600" dirty="0"/>
          </a:p>
          <a:p>
            <a:pPr marL="0" indent="0">
              <a:buNone/>
            </a:pPr>
            <a:r>
              <a:rPr lang="cs-CZ" sz="2000" dirty="0" smtClean="0"/>
              <a:t>další </a:t>
            </a:r>
            <a:r>
              <a:rPr lang="cs-CZ" sz="2000" dirty="0"/>
              <a:t>standardizační organizace: </a:t>
            </a:r>
            <a:r>
              <a:rPr lang="cs-CZ" sz="1600" dirty="0">
                <a:hlinkClick r:id="rId7"/>
              </a:rPr>
              <a:t>http://</a:t>
            </a:r>
            <a:r>
              <a:rPr lang="cs-CZ" sz="1600" dirty="0" smtClean="0">
                <a:hlinkClick r:id="rId7"/>
              </a:rPr>
              <a:t>guides.lib.washington.edu/content.php?pid=150311&amp;sid=1283024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9516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Knihovnické standardizační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556792"/>
            <a:ext cx="7777162" cy="5112296"/>
          </a:xfrm>
        </p:spPr>
        <p:txBody>
          <a:bodyPr/>
          <a:lstStyle/>
          <a:p>
            <a:r>
              <a:rPr lang="cs-CZ" dirty="0" smtClean="0"/>
              <a:t>ALA</a:t>
            </a:r>
          </a:p>
          <a:p>
            <a:pPr lvl="1"/>
            <a:r>
              <a:rPr lang="cs-CZ" dirty="0" smtClean="0"/>
              <a:t>AACR2</a:t>
            </a:r>
            <a:endParaRPr lang="cs-CZ" dirty="0"/>
          </a:p>
          <a:p>
            <a:r>
              <a:rPr lang="cs-CZ" dirty="0" smtClean="0">
                <a:hlinkClick r:id="rId2"/>
              </a:rPr>
              <a:t>IFLA</a:t>
            </a:r>
            <a:endParaRPr lang="cs-CZ" dirty="0" smtClean="0"/>
          </a:p>
          <a:p>
            <a:pPr lvl="1"/>
            <a:r>
              <a:rPr lang="cs-CZ" dirty="0" smtClean="0"/>
              <a:t>v</a:t>
            </a:r>
            <a:r>
              <a:rPr lang="cs-CZ" dirty="0"/>
              <a:t> Evropě, 1700 </a:t>
            </a:r>
            <a:r>
              <a:rPr lang="cs-CZ" dirty="0" smtClean="0"/>
              <a:t>členů</a:t>
            </a:r>
          </a:p>
          <a:p>
            <a:pPr lvl="1"/>
            <a:r>
              <a:rPr lang="cs-CZ" dirty="0" smtClean="0"/>
              <a:t>UNIMARC, FRBR, ISBD</a:t>
            </a:r>
          </a:p>
          <a:p>
            <a:r>
              <a:rPr lang="cs-CZ" dirty="0" err="1" smtClean="0">
                <a:hlinkClick r:id="rId3"/>
              </a:rPr>
              <a:t>Library</a:t>
            </a:r>
            <a:r>
              <a:rPr lang="cs-CZ" dirty="0" smtClean="0">
                <a:hlinkClick r:id="rId3"/>
              </a:rPr>
              <a:t> </a:t>
            </a:r>
            <a:r>
              <a:rPr lang="cs-CZ" dirty="0" err="1" smtClean="0">
                <a:hlinkClick r:id="rId3"/>
              </a:rPr>
              <a:t>of</a:t>
            </a:r>
            <a:r>
              <a:rPr lang="cs-CZ" dirty="0" smtClean="0">
                <a:hlinkClick r:id="rId3"/>
              </a:rPr>
              <a:t> </a:t>
            </a:r>
            <a:r>
              <a:rPr lang="cs-CZ" dirty="0" err="1" smtClean="0">
                <a:hlinkClick r:id="rId3"/>
              </a:rPr>
              <a:t>Congress</a:t>
            </a:r>
            <a:endParaRPr lang="cs-CZ" dirty="0" smtClean="0"/>
          </a:p>
          <a:p>
            <a:pPr lvl="1"/>
            <a:r>
              <a:rPr lang="cs-CZ" dirty="0" smtClean="0"/>
              <a:t>Marc21, BIBFRAME, MARCXML, MODS, SRU/SRW,…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593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Ústní zkouška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300" dirty="0" smtClean="0"/>
              <a:t>termíny </a:t>
            </a:r>
            <a:r>
              <a:rPr lang="cs-CZ" altLang="cs-CZ" sz="3300" dirty="0"/>
              <a:t>budou vyhlášeny v </a:t>
            </a:r>
            <a:r>
              <a:rPr lang="cs-CZ" altLang="cs-CZ" sz="3300" dirty="0" err="1"/>
              <a:t>ISu</a:t>
            </a:r>
            <a:endParaRPr lang="cs-CZ" altLang="cs-CZ" sz="3300" dirty="0"/>
          </a:p>
          <a:p>
            <a:r>
              <a:rPr lang="cs-CZ" altLang="cs-CZ" sz="3300" dirty="0"/>
              <a:t>znalosti z kurzu, fakta a </a:t>
            </a:r>
            <a:r>
              <a:rPr lang="cs-CZ" altLang="cs-CZ" sz="3300" dirty="0" smtClean="0"/>
              <a:t>praxe</a:t>
            </a:r>
          </a:p>
          <a:p>
            <a:r>
              <a:rPr lang="cs-CZ" altLang="cs-CZ" sz="3300" dirty="0" smtClean="0"/>
              <a:t>zdroje k tématu</a:t>
            </a:r>
          </a:p>
          <a:p>
            <a:r>
              <a:rPr lang="cs-CZ" altLang="cs-CZ" sz="3300" dirty="0" smtClean="0"/>
              <a:t>katalogizace</a:t>
            </a:r>
          </a:p>
          <a:p>
            <a:pPr lvl="1"/>
            <a:r>
              <a:rPr lang="cs-CZ" altLang="cs-CZ" sz="2700" dirty="0" smtClean="0"/>
              <a:t>znalost katalogizačních pravidel</a:t>
            </a:r>
          </a:p>
          <a:p>
            <a:pPr lvl="1"/>
            <a:r>
              <a:rPr lang="cs-CZ" altLang="cs-CZ" sz="2700" dirty="0" smtClean="0"/>
              <a:t>cvičení s H. </a:t>
            </a:r>
            <a:r>
              <a:rPr lang="cs-CZ" altLang="cs-CZ" sz="2700" dirty="0" err="1" smtClean="0"/>
              <a:t>Metyšovou</a:t>
            </a:r>
            <a:endParaRPr lang="cs-CZ" altLang="cs-CZ" sz="2700" dirty="0" smtClean="0"/>
          </a:p>
          <a:p>
            <a:pPr lvl="1"/>
            <a:endParaRPr lang="cs-CZ" altLang="cs-CZ" sz="2700" dirty="0" smtClean="0"/>
          </a:p>
        </p:txBody>
      </p:sp>
    </p:spTree>
    <p:extLst>
      <p:ext uri="{BB962C8B-B14F-4D97-AF65-F5344CB8AC3E}">
        <p14:creationId xmlns:p14="http://schemas.microsoft.com/office/powerpoint/2010/main" val="352428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knihovních standardů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pravidla popisu</a:t>
            </a:r>
          </a:p>
          <a:p>
            <a:r>
              <a:rPr lang="cs-CZ" dirty="0" smtClean="0"/>
              <a:t>metadatové formáty</a:t>
            </a:r>
          </a:p>
          <a:p>
            <a:r>
              <a:rPr lang="cs-CZ" dirty="0" smtClean="0"/>
              <a:t>identifikátory</a:t>
            </a:r>
          </a:p>
          <a:p>
            <a:r>
              <a:rPr lang="cs-CZ" dirty="0" smtClean="0"/>
              <a:t>výměnné protokoly</a:t>
            </a:r>
          </a:p>
          <a:p>
            <a:r>
              <a:rPr lang="cs-CZ" dirty="0" smtClean="0"/>
              <a:t>webové standardy</a:t>
            </a:r>
          </a:p>
          <a:p>
            <a:r>
              <a:rPr lang="cs-CZ" dirty="0" smtClean="0"/>
              <a:t>ostatní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913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sz="3200" smtClean="0"/>
              <a:t>Závěr</a:t>
            </a:r>
            <a:endParaRPr lang="en-US" sz="3200" smtClean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b="1" smtClean="0"/>
              <a:t>Děkuji Vám za pozornost</a:t>
            </a:r>
            <a:endParaRPr lang="en-US" b="1" smtClean="0"/>
          </a:p>
        </p:txBody>
      </p:sp>
      <p:pic>
        <p:nvPicPr>
          <p:cNvPr id="92164" name="Picture 8" descr="billboard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</p:spPr>
      </p:pic>
      <p:sp>
        <p:nvSpPr>
          <p:cNvPr id="92165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cs-CZ" sz="2000" b="1" dirty="0">
                <a:latin typeface="Verdana" panose="020B0604030504040204" pitchFamily="34" charset="0"/>
              </a:rPr>
              <a:t>Martin Krčál</a:t>
            </a:r>
          </a:p>
          <a:p>
            <a:pPr algn="r" eaLnBrk="1" hangingPunct="1"/>
            <a:r>
              <a:rPr lang="cs-CZ" sz="2000" b="1" dirty="0" smtClean="0">
                <a:latin typeface="Verdana" panose="020B0604030504040204" pitchFamily="34" charset="0"/>
              </a:rPr>
              <a:t>krcal@phil.muni.cz</a:t>
            </a:r>
            <a:endParaRPr lang="cs-CZ" sz="2000" b="1" dirty="0">
              <a:latin typeface="Verdana" panose="020B0604030504040204" pitchFamily="34" charset="0"/>
            </a:endParaRPr>
          </a:p>
        </p:txBody>
      </p:sp>
      <p:pic>
        <p:nvPicPr>
          <p:cNvPr id="92166" name="Picture 6" descr="OPVK_MU_rg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225" y="115888"/>
            <a:ext cx="6135688" cy="1173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Obsah </a:t>
            </a:r>
            <a:r>
              <a:rPr lang="cs-CZ" altLang="cs-CZ" sz="7200" dirty="0">
                <a:solidFill>
                  <a:srgbClr val="FFFF00"/>
                </a:solidFill>
              </a:rPr>
              <a:t>kurzu</a:t>
            </a:r>
            <a:endParaRPr lang="uk-UA" sz="72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24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Obsah kurzu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 smtClean="0"/>
              <a:t>Vývoj </a:t>
            </a:r>
            <a:r>
              <a:rPr lang="cs-CZ" altLang="cs-CZ" sz="2800" dirty="0"/>
              <a:t>technologií a standardů ovlivňujících oblast </a:t>
            </a:r>
            <a:r>
              <a:rPr lang="cs-CZ" altLang="cs-CZ" sz="2800" dirty="0" smtClean="0"/>
              <a:t>knihovnictví</a:t>
            </a:r>
          </a:p>
          <a:p>
            <a:pPr lvl="1"/>
            <a:r>
              <a:rPr lang="cs-CZ" altLang="cs-CZ" sz="2000" dirty="0" smtClean="0"/>
              <a:t>základní terminologie kurzu, technologie, standardy</a:t>
            </a:r>
          </a:p>
          <a:p>
            <a:r>
              <a:rPr lang="cs-CZ" altLang="cs-CZ" sz="2800" dirty="0" smtClean="0"/>
              <a:t>Knihovní systémy a katalog jako jeho základní funkce</a:t>
            </a:r>
            <a:endParaRPr lang="cs-CZ" altLang="cs-CZ" sz="2800" dirty="0"/>
          </a:p>
          <a:p>
            <a:pPr lvl="1"/>
            <a:r>
              <a:rPr lang="cs-CZ" altLang="cs-CZ" sz="2000" dirty="0" smtClean="0"/>
              <a:t>informační systém, knihovní systém, katalogy, části knihovního katalogu</a:t>
            </a:r>
            <a:endParaRPr lang="cs-CZ" altLang="cs-CZ" sz="2000" dirty="0"/>
          </a:p>
          <a:p>
            <a:r>
              <a:rPr lang="cs-CZ" altLang="cs-CZ" sz="2800" dirty="0" smtClean="0"/>
              <a:t>Bibliografický popis dokumentů</a:t>
            </a:r>
            <a:endParaRPr lang="cs-CZ" altLang="cs-CZ" sz="2800" dirty="0"/>
          </a:p>
          <a:p>
            <a:pPr lvl="1"/>
            <a:r>
              <a:rPr lang="cs-CZ" altLang="cs-CZ" sz="2000" dirty="0" smtClean="0"/>
              <a:t>Hana </a:t>
            </a:r>
            <a:r>
              <a:rPr lang="cs-CZ" altLang="cs-CZ" sz="2000" dirty="0" err="1" smtClean="0"/>
              <a:t>Metyšová</a:t>
            </a:r>
            <a:r>
              <a:rPr lang="cs-CZ" altLang="cs-CZ" sz="2000" dirty="0" smtClean="0"/>
              <a:t> (10.10.)</a:t>
            </a:r>
          </a:p>
          <a:p>
            <a:pPr lvl="1"/>
            <a:r>
              <a:rPr lang="cs-CZ" altLang="cs-CZ" sz="2000" dirty="0" smtClean="0"/>
              <a:t>struktura záznamů, MARC21, AACR2, funkční požadavky na záznamy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45450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Obsah kurzu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 err="1" smtClean="0"/>
              <a:t>Discovery</a:t>
            </a:r>
            <a:r>
              <a:rPr lang="cs-CZ" altLang="cs-CZ" sz="2800" dirty="0" smtClean="0"/>
              <a:t> služby</a:t>
            </a:r>
            <a:endParaRPr lang="cs-CZ" altLang="cs-CZ" sz="2800" dirty="0"/>
          </a:p>
          <a:p>
            <a:pPr lvl="1"/>
            <a:r>
              <a:rPr lang="cs-CZ" altLang="cs-CZ" sz="2000" dirty="0" smtClean="0"/>
              <a:t>Martin </a:t>
            </a:r>
            <a:r>
              <a:rPr lang="cs-CZ" altLang="cs-CZ" sz="2000" dirty="0" err="1" smtClean="0"/>
              <a:t>Vojnar</a:t>
            </a:r>
            <a:r>
              <a:rPr lang="cs-CZ" altLang="cs-CZ" sz="2000" dirty="0" smtClean="0"/>
              <a:t> (17.10.)</a:t>
            </a:r>
            <a:endParaRPr lang="cs-CZ" altLang="cs-CZ" sz="2000" dirty="0"/>
          </a:p>
          <a:p>
            <a:r>
              <a:rPr lang="cs-CZ" altLang="cs-CZ" sz="2800" dirty="0" smtClean="0"/>
              <a:t>Knihovnické systémy nové generace</a:t>
            </a:r>
            <a:endParaRPr lang="cs-CZ" altLang="cs-CZ" sz="2800" dirty="0"/>
          </a:p>
          <a:p>
            <a:pPr lvl="1"/>
            <a:r>
              <a:rPr lang="cs-CZ" altLang="cs-CZ" sz="2000" dirty="0" smtClean="0"/>
              <a:t>Martin </a:t>
            </a:r>
            <a:r>
              <a:rPr lang="cs-CZ" altLang="cs-CZ" sz="2000" dirty="0" err="1" smtClean="0"/>
              <a:t>Vojnar</a:t>
            </a:r>
            <a:r>
              <a:rPr lang="cs-CZ" altLang="cs-CZ" sz="2000" dirty="0" smtClean="0"/>
              <a:t> (24.10.)</a:t>
            </a:r>
            <a:endParaRPr lang="cs-CZ" altLang="cs-CZ" sz="2000" dirty="0"/>
          </a:p>
          <a:p>
            <a:r>
              <a:rPr lang="cs-CZ" altLang="cs-CZ" sz="2800" dirty="0" err="1" smtClean="0"/>
              <a:t>Opensource</a:t>
            </a:r>
            <a:r>
              <a:rPr lang="cs-CZ" altLang="cs-CZ" sz="2800" dirty="0" smtClean="0"/>
              <a:t> a knihovní systémy</a:t>
            </a:r>
            <a:endParaRPr lang="cs-CZ" altLang="cs-CZ" sz="2800" dirty="0"/>
          </a:p>
          <a:p>
            <a:pPr lvl="1"/>
            <a:r>
              <a:rPr lang="cs-CZ" altLang="cs-CZ" sz="2000" dirty="0" smtClean="0"/>
              <a:t>Michal Denár (7.11.)</a:t>
            </a:r>
          </a:p>
          <a:p>
            <a:pPr lvl="1"/>
            <a:r>
              <a:rPr lang="cs-CZ" altLang="cs-CZ" sz="2000" dirty="0" err="1" smtClean="0"/>
              <a:t>opensource</a:t>
            </a:r>
            <a:r>
              <a:rPr lang="cs-CZ" altLang="cs-CZ" sz="2000" dirty="0" smtClean="0"/>
              <a:t> knihovní systémy, systém KOHA</a:t>
            </a:r>
          </a:p>
          <a:p>
            <a:r>
              <a:rPr lang="cs-CZ" altLang="cs-CZ" sz="2800" dirty="0" smtClean="0"/>
              <a:t>Knihovní systémy v ČR</a:t>
            </a:r>
            <a:endParaRPr lang="cs-CZ" altLang="cs-CZ" sz="2800" dirty="0"/>
          </a:p>
          <a:p>
            <a:pPr lvl="1"/>
            <a:r>
              <a:rPr lang="cs-CZ" altLang="cs-CZ" sz="2000" dirty="0" smtClean="0"/>
              <a:t>ukázky – </a:t>
            </a:r>
            <a:r>
              <a:rPr lang="cs-CZ" altLang="cs-CZ" sz="2000" dirty="0" err="1" smtClean="0"/>
              <a:t>Aleph</a:t>
            </a:r>
            <a:r>
              <a:rPr lang="cs-CZ" altLang="cs-CZ" sz="2000" dirty="0" smtClean="0"/>
              <a:t>, Rapid </a:t>
            </a:r>
            <a:r>
              <a:rPr lang="cs-CZ" altLang="cs-CZ" sz="2000" dirty="0" err="1" smtClean="0"/>
              <a:t>Library</a:t>
            </a:r>
            <a:r>
              <a:rPr lang="cs-CZ" altLang="cs-CZ" sz="2000" dirty="0" smtClean="0"/>
              <a:t>, KP-WIN</a:t>
            </a:r>
          </a:p>
          <a:p>
            <a:r>
              <a:rPr lang="cs-CZ" altLang="cs-CZ" sz="2800" dirty="0" smtClean="0"/>
              <a:t>Implementace knihovních systémů</a:t>
            </a:r>
            <a:endParaRPr lang="cs-CZ" altLang="cs-CZ" sz="2800" dirty="0"/>
          </a:p>
          <a:p>
            <a:pPr lvl="1"/>
            <a:r>
              <a:rPr lang="cs-CZ" altLang="cs-CZ" sz="2000" dirty="0" err="1" smtClean="0"/>
              <a:t>workflow</a:t>
            </a:r>
            <a:r>
              <a:rPr lang="cs-CZ" altLang="cs-CZ" sz="2000" dirty="0" smtClean="0"/>
              <a:t> implementace KS v knihovnách</a:t>
            </a:r>
            <a:endParaRPr lang="cs-CZ" altLang="cs-CZ" sz="2000" dirty="0"/>
          </a:p>
          <a:p>
            <a:pPr lvl="1"/>
            <a:endParaRPr lang="cs-CZ" altLang="cs-CZ" sz="2000" dirty="0"/>
          </a:p>
          <a:p>
            <a:pPr lvl="1"/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47820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Obsah kurzu</a:t>
            </a:r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 smtClean="0"/>
              <a:t>Centrální služby knihoven</a:t>
            </a:r>
            <a:endParaRPr lang="cs-CZ" altLang="cs-CZ" sz="2800" dirty="0"/>
          </a:p>
          <a:p>
            <a:pPr lvl="1"/>
            <a:r>
              <a:rPr lang="cs-CZ" altLang="cs-CZ" sz="2000" dirty="0" smtClean="0"/>
              <a:t>Radka Římanová (21.11.)</a:t>
            </a:r>
          </a:p>
          <a:p>
            <a:r>
              <a:rPr lang="cs-CZ" altLang="cs-CZ" sz="2800" dirty="0" smtClean="0"/>
              <a:t>Předávání záznamů do SK ČR</a:t>
            </a:r>
            <a:endParaRPr lang="cs-CZ" altLang="cs-CZ" sz="2800" dirty="0"/>
          </a:p>
          <a:p>
            <a:pPr lvl="1"/>
            <a:r>
              <a:rPr lang="cs-CZ" altLang="cs-CZ" sz="2000" dirty="0" smtClean="0"/>
              <a:t>Marta Valešová </a:t>
            </a:r>
            <a:r>
              <a:rPr lang="cs-CZ" altLang="cs-CZ" sz="2000" dirty="0"/>
              <a:t>(</a:t>
            </a:r>
            <a:r>
              <a:rPr lang="cs-CZ" altLang="cs-CZ" sz="2000" dirty="0" smtClean="0"/>
              <a:t>28.11.)</a:t>
            </a:r>
          </a:p>
          <a:p>
            <a:r>
              <a:rPr lang="cs-CZ" altLang="cs-CZ" sz="2800" dirty="0" err="1" smtClean="0"/>
              <a:t>Bibliomining</a:t>
            </a:r>
            <a:r>
              <a:rPr lang="cs-CZ" altLang="cs-CZ" sz="2800" dirty="0" smtClean="0"/>
              <a:t> a statistiky</a:t>
            </a:r>
            <a:endParaRPr lang="cs-CZ" altLang="cs-CZ" sz="2800" dirty="0"/>
          </a:p>
          <a:p>
            <a:pPr lvl="1"/>
            <a:r>
              <a:rPr lang="cs-CZ" altLang="cs-CZ" sz="2000" dirty="0"/>
              <a:t>tvorba statistik, roční </a:t>
            </a:r>
            <a:r>
              <a:rPr lang="cs-CZ" altLang="cs-CZ" sz="2000" dirty="0" smtClean="0"/>
              <a:t>výkazy, dolování </a:t>
            </a:r>
            <a:r>
              <a:rPr lang="cs-CZ" altLang="cs-CZ" sz="2000" dirty="0"/>
              <a:t>dat z knihovních </a:t>
            </a:r>
            <a:r>
              <a:rPr lang="cs-CZ" altLang="cs-CZ" sz="2000" dirty="0" smtClean="0"/>
              <a:t>systémů, </a:t>
            </a:r>
            <a:r>
              <a:rPr lang="cs-CZ" altLang="cs-CZ" sz="2000" dirty="0" err="1" smtClean="0"/>
              <a:t>benchmarking</a:t>
            </a:r>
            <a:endParaRPr lang="cs-CZ" altLang="cs-CZ" sz="2000" dirty="0" smtClean="0"/>
          </a:p>
          <a:p>
            <a:r>
              <a:rPr lang="cs-CZ" altLang="cs-CZ" sz="2800" dirty="0" smtClean="0"/>
              <a:t>Trendy v knihovnách</a:t>
            </a:r>
            <a:endParaRPr lang="cs-CZ" altLang="cs-CZ" sz="2800" dirty="0"/>
          </a:p>
          <a:p>
            <a:pPr lvl="1"/>
            <a:r>
              <a:rPr lang="cs-CZ" altLang="cs-CZ" sz="2000" dirty="0" smtClean="0"/>
              <a:t>nové </a:t>
            </a:r>
            <a:r>
              <a:rPr lang="cs-CZ" altLang="cs-CZ" sz="2000" dirty="0"/>
              <a:t>komunikační technologie v </a:t>
            </a:r>
            <a:r>
              <a:rPr lang="cs-CZ" altLang="cs-CZ" sz="2000" dirty="0" smtClean="0"/>
              <a:t>knihovnách, </a:t>
            </a:r>
            <a:r>
              <a:rPr lang="cs-CZ" altLang="cs-CZ" sz="2000" dirty="0" err="1" smtClean="0"/>
              <a:t>retrokonverze</a:t>
            </a:r>
            <a:r>
              <a:rPr lang="cs-CZ" altLang="cs-CZ" sz="2000" dirty="0" smtClean="0"/>
              <a:t> </a:t>
            </a:r>
            <a:r>
              <a:rPr lang="cs-CZ" altLang="cs-CZ" sz="2000" dirty="0"/>
              <a:t>lístkových </a:t>
            </a:r>
            <a:r>
              <a:rPr lang="cs-CZ" altLang="cs-CZ" sz="2000" dirty="0" smtClean="0"/>
              <a:t>katalogů, digitalizace dokumentů, </a:t>
            </a:r>
            <a:r>
              <a:rPr lang="cs-CZ" altLang="cs-CZ" sz="2000" dirty="0" err="1" smtClean="0"/>
              <a:t>discovery</a:t>
            </a:r>
            <a:r>
              <a:rPr lang="cs-CZ" altLang="cs-CZ" sz="2000" dirty="0" smtClean="0"/>
              <a:t> systémy, </a:t>
            </a:r>
            <a:r>
              <a:rPr lang="cs-CZ" altLang="cs-CZ" sz="2000" dirty="0" err="1" smtClean="0"/>
              <a:t>cloud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computing</a:t>
            </a:r>
            <a:r>
              <a:rPr lang="cs-CZ" altLang="cs-CZ" sz="2000" dirty="0" smtClean="0"/>
              <a:t>, půjčování e-knih</a:t>
            </a:r>
            <a:endParaRPr lang="cs-CZ" altLang="cs-CZ" sz="2000" dirty="0"/>
          </a:p>
          <a:p>
            <a:pPr lvl="1"/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64237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s Hanou </a:t>
            </a:r>
            <a:r>
              <a:rPr lang="cs-CZ" dirty="0" err="1" smtClean="0"/>
              <a:t>Metyšovou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procvičování katalogizačních pravidel u PC</a:t>
            </a:r>
          </a:p>
          <a:p>
            <a:r>
              <a:rPr lang="cs-CZ" dirty="0" smtClean="0"/>
              <a:t>termíny: 21.10</a:t>
            </a:r>
            <a:r>
              <a:rPr lang="cs-CZ" dirty="0"/>
              <a:t>., 4.11., 18.11, 2.12</a:t>
            </a:r>
            <a:r>
              <a:rPr lang="cs-CZ" dirty="0" smtClean="0"/>
              <a:t>.</a:t>
            </a:r>
          </a:p>
          <a:p>
            <a:r>
              <a:rPr lang="cs-CZ" dirty="0" smtClean="0"/>
              <a:t>čas: 17:30–19:05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146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f4b8dce2857dd4e6d9067531ea1df4d8b67cfc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4707</TotalTime>
  <Words>1223</Words>
  <Application>Microsoft Office PowerPoint</Application>
  <PresentationFormat>Předvádění na obrazovce (4:3)</PresentationFormat>
  <Paragraphs>255</Paragraphs>
  <Slides>41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6" baseType="lpstr">
      <vt:lpstr>Arial</vt:lpstr>
      <vt:lpstr>Tahoma</vt:lpstr>
      <vt:lpstr>Verdana</vt:lpstr>
      <vt:lpstr>Wingdings</vt:lpstr>
      <vt:lpstr>template</vt:lpstr>
      <vt:lpstr>Knihovnické systémy a standardy (VIKBA10)</vt:lpstr>
      <vt:lpstr>Předpoklady pro ukončení kurzu</vt:lpstr>
      <vt:lpstr>1. Projekt</vt:lpstr>
      <vt:lpstr>2. Ústní zkouška</vt:lpstr>
      <vt:lpstr>Obsah kurzu</vt:lpstr>
      <vt:lpstr>Obsah kurzu</vt:lpstr>
      <vt:lpstr>Obsah kurzu</vt:lpstr>
      <vt:lpstr>Obsah kurzu</vt:lpstr>
      <vt:lpstr>Cvičení s Hanou Metyšovou</vt:lpstr>
      <vt:lpstr>Základní terminologie</vt:lpstr>
      <vt:lpstr>Prezentace aplikace PowerPoint</vt:lpstr>
      <vt:lpstr>Paměťové instituce</vt:lpstr>
      <vt:lpstr>Prezentace aplikace PowerPoint</vt:lpstr>
      <vt:lpstr>Paměťové instituce</vt:lpstr>
      <vt:lpstr>Cíle paměťových institucí</vt:lpstr>
      <vt:lpstr>Rozdíly</vt:lpstr>
      <vt:lpstr>Digitalizace</vt:lpstr>
      <vt:lpstr>Příklady projektů</vt:lpstr>
      <vt:lpstr>Systémy</vt:lpstr>
      <vt:lpstr>Systém</vt:lpstr>
      <vt:lpstr>Informační systém</vt:lpstr>
      <vt:lpstr>Knihovní systém</vt:lpstr>
      <vt:lpstr>Automatizovaný knihovní systém</vt:lpstr>
      <vt:lpstr>AKS</vt:lpstr>
      <vt:lpstr>Standardy</vt:lpstr>
      <vt:lpstr>Otázky k diskuzi</vt:lpstr>
      <vt:lpstr>Standardy</vt:lpstr>
      <vt:lpstr>Dělení standardů</vt:lpstr>
      <vt:lpstr>Závaznost norem</vt:lpstr>
      <vt:lpstr>Kontinuita a konzistence</vt:lpstr>
      <vt:lpstr>Standardizační autority</vt:lpstr>
      <vt:lpstr>Prezentace aplikace PowerPoint</vt:lpstr>
      <vt:lpstr>Hodnocení standardů</vt:lpstr>
      <vt:lpstr>Nevýhody standardů</vt:lpstr>
      <vt:lpstr>Nevýhody standardů</vt:lpstr>
      <vt:lpstr>Tvorba standardů</vt:lpstr>
      <vt:lpstr>Standardizační organizace</vt:lpstr>
      <vt:lpstr>Prezentace aplikace PowerPoint</vt:lpstr>
      <vt:lpstr>Knihovnické standardizační organizace</vt:lpstr>
      <vt:lpstr>Druhy knihovních standardů</vt:lpstr>
      <vt:lpstr>Závěr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325</cp:revision>
  <dcterms:created xsi:type="dcterms:W3CDTF">2008-06-02T21:04:14Z</dcterms:created>
  <dcterms:modified xsi:type="dcterms:W3CDTF">2014-09-24T22:19:39Z</dcterms:modified>
</cp:coreProperties>
</file>