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7"/>
  </p:notesMasterIdLst>
  <p:handoutMasterIdLst>
    <p:handoutMasterId r:id="rId78"/>
  </p:handoutMasterIdLst>
  <p:sldIdLst>
    <p:sldId id="402" r:id="rId2"/>
    <p:sldId id="353" r:id="rId3"/>
    <p:sldId id="354" r:id="rId4"/>
    <p:sldId id="436" r:id="rId5"/>
    <p:sldId id="434" r:id="rId6"/>
    <p:sldId id="435" r:id="rId7"/>
    <p:sldId id="437" r:id="rId8"/>
    <p:sldId id="438" r:id="rId9"/>
    <p:sldId id="439" r:id="rId10"/>
    <p:sldId id="440" r:id="rId11"/>
    <p:sldId id="444" r:id="rId12"/>
    <p:sldId id="441" r:id="rId13"/>
    <p:sldId id="462" r:id="rId14"/>
    <p:sldId id="445" r:id="rId15"/>
    <p:sldId id="446" r:id="rId16"/>
    <p:sldId id="448" r:id="rId17"/>
    <p:sldId id="450" r:id="rId18"/>
    <p:sldId id="451" r:id="rId19"/>
    <p:sldId id="449" r:id="rId20"/>
    <p:sldId id="452" r:id="rId21"/>
    <p:sldId id="453" r:id="rId22"/>
    <p:sldId id="447" r:id="rId23"/>
    <p:sldId id="454" r:id="rId24"/>
    <p:sldId id="455" r:id="rId25"/>
    <p:sldId id="404" r:id="rId26"/>
    <p:sldId id="442" r:id="rId27"/>
    <p:sldId id="443" r:id="rId28"/>
    <p:sldId id="456" r:id="rId29"/>
    <p:sldId id="457" r:id="rId30"/>
    <p:sldId id="458" r:id="rId31"/>
    <p:sldId id="459" r:id="rId32"/>
    <p:sldId id="460" r:id="rId33"/>
    <p:sldId id="461" r:id="rId34"/>
    <p:sldId id="463" r:id="rId35"/>
    <p:sldId id="469" r:id="rId36"/>
    <p:sldId id="470" r:id="rId37"/>
    <p:sldId id="476" r:id="rId38"/>
    <p:sldId id="483" r:id="rId39"/>
    <p:sldId id="482" r:id="rId40"/>
    <p:sldId id="484" r:id="rId41"/>
    <p:sldId id="485" r:id="rId42"/>
    <p:sldId id="486" r:id="rId43"/>
    <p:sldId id="487" r:id="rId44"/>
    <p:sldId id="488" r:id="rId45"/>
    <p:sldId id="489" r:id="rId46"/>
    <p:sldId id="490" r:id="rId47"/>
    <p:sldId id="477" r:id="rId48"/>
    <p:sldId id="479" r:id="rId49"/>
    <p:sldId id="478" r:id="rId50"/>
    <p:sldId id="480" r:id="rId51"/>
    <p:sldId id="481" r:id="rId52"/>
    <p:sldId id="491" r:id="rId53"/>
    <p:sldId id="471" r:id="rId54"/>
    <p:sldId id="493" r:id="rId55"/>
    <p:sldId id="472" r:id="rId56"/>
    <p:sldId id="492" r:id="rId57"/>
    <p:sldId id="494" r:id="rId58"/>
    <p:sldId id="495" r:id="rId59"/>
    <p:sldId id="497" r:id="rId60"/>
    <p:sldId id="496" r:id="rId61"/>
    <p:sldId id="473" r:id="rId62"/>
    <p:sldId id="499" r:id="rId63"/>
    <p:sldId id="504" r:id="rId64"/>
    <p:sldId id="505" r:id="rId65"/>
    <p:sldId id="506" r:id="rId66"/>
    <p:sldId id="501" r:id="rId67"/>
    <p:sldId id="502" r:id="rId68"/>
    <p:sldId id="503" r:id="rId69"/>
    <p:sldId id="500" r:id="rId70"/>
    <p:sldId id="498" r:id="rId71"/>
    <p:sldId id="474" r:id="rId72"/>
    <p:sldId id="507" r:id="rId73"/>
    <p:sldId id="468" r:id="rId74"/>
    <p:sldId id="467" r:id="rId75"/>
    <p:sldId id="258" r:id="rId76"/>
  </p:sldIdLst>
  <p:sldSz cx="9144000" cy="6858000" type="screen4x3"/>
  <p:notesSz cx="6858000" cy="9144000"/>
  <p:custDataLst>
    <p:tags r:id="rId79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9933"/>
    <a:srgbClr val="FFCC66"/>
    <a:srgbClr val="FF9900"/>
    <a:srgbClr val="F3D001"/>
    <a:srgbClr val="F4EE00"/>
    <a:srgbClr val="FFFF00"/>
    <a:srgbClr val="FF1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58" autoAdjust="0"/>
    <p:restoredTop sz="94660"/>
  </p:normalViewPr>
  <p:slideViewPr>
    <p:cSldViewPr>
      <p:cViewPr varScale="1">
        <p:scale>
          <a:sx n="74" d="100"/>
          <a:sy n="74" d="100"/>
        </p:scale>
        <p:origin x="134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53" d="100"/>
          <a:sy n="53" d="100"/>
        </p:scale>
        <p:origin x="-121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gs" Target="tags/tag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9365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5DE83D5-7E53-4BA9-8C93-B998020A53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3904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4898499-89F8-47C3-8A8C-97B97CD9761A}" type="slidenum">
              <a:rPr lang="ru-RU" sz="1200"/>
              <a:pPr algn="r" eaLnBrk="1" hangingPunct="1"/>
              <a:t>1</a:t>
            </a:fld>
            <a:endParaRPr lang="ru-RU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237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2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169755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25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256879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35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116646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73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833603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C6AE22-74BB-4D78-B277-8B80D2AA94AE}" type="slidenum">
              <a:rPr lang="ru-RU" altLang="cs-CZ"/>
              <a:pPr eaLnBrk="1" hangingPunct="1"/>
              <a:t>75</a:t>
            </a:fld>
            <a:endParaRPr lang="ru-RU" altLang="cs-CZ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704739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1777796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4929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1323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6175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16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96262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7761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183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1365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992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040778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893524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Klepnutím lze upravit styly předlohy textu.</a:t>
            </a:r>
          </a:p>
          <a:p>
            <a:pPr lvl="1"/>
            <a:r>
              <a:rPr lang="ru-RU" altLang="cs-CZ" smtClean="0"/>
              <a:t>Druhá úroveň</a:t>
            </a:r>
          </a:p>
          <a:p>
            <a:pPr lvl="2"/>
            <a:r>
              <a:rPr lang="ru-RU" altLang="cs-CZ" smtClean="0"/>
              <a:t>Třetí úroveň</a:t>
            </a:r>
          </a:p>
          <a:p>
            <a:pPr lvl="3"/>
            <a:r>
              <a:rPr lang="ru-RU" altLang="cs-CZ" smtClean="0"/>
              <a:t>Čtvrtá úroveň</a:t>
            </a:r>
          </a:p>
          <a:p>
            <a:pPr lvl="4"/>
            <a:r>
              <a:rPr lang="ru-RU" altLang="cs-CZ" smtClean="0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5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442913" algn="l"/>
        </a:tabLst>
        <a:defRPr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kvs.cz/akp-2007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ckiess/introduction-to-the-integrated-library-system-ils-6590943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ckiess/introduction-to-the-integrated-library-system-ils-6590943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smotron.cz/reference/projekty/piestanske-informacne-centrum" TargetMode="External"/><Relationship Id="rId2" Type="http://schemas.openxmlformats.org/officeDocument/2006/relationships/hyperlink" Target="https://www.cosmotron.cz/reference/projekty/www-soupispamatek-cz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hyperlink" Target="http://lanius.cz/" TargetMode="Externa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-ils.org/" TargetMode="External"/><Relationship Id="rId2" Type="http://schemas.openxmlformats.org/officeDocument/2006/relationships/hyperlink" Target="http://opensource.knihovna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11188" y="476250"/>
            <a:ext cx="8281987" cy="2881313"/>
          </a:xfrm>
          <a:noFill/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cs-CZ" sz="4800" dirty="0" smtClean="0">
                <a:solidFill>
                  <a:srgbClr val="FFFF00"/>
                </a:solidFill>
              </a:rPr>
              <a:t>Knihovnické systémy a standardy (VIKBA10)</a:t>
            </a:r>
            <a:endParaRPr lang="uk-UA" sz="4800" dirty="0" smtClean="0">
              <a:solidFill>
                <a:schemeClr val="bg1"/>
              </a:solidFill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148263" y="4365625"/>
            <a:ext cx="3671887" cy="433388"/>
          </a:xfrm>
        </p:spPr>
        <p:txBody>
          <a:bodyPr/>
          <a:lstStyle/>
          <a:p>
            <a:pPr marL="0" indent="0" algn="r" eaLnBrk="1" hangingPunct="1">
              <a:lnSpc>
                <a:spcPct val="100000"/>
              </a:lnSpc>
              <a:buFontTx/>
              <a:buNone/>
            </a:pPr>
            <a:r>
              <a:rPr lang="cs-CZ" sz="2400" b="1" smtClean="0">
                <a:solidFill>
                  <a:schemeClr val="bg1"/>
                </a:solidFill>
              </a:rPr>
              <a:t>Martin Krčál</a:t>
            </a:r>
            <a:endParaRPr lang="uk-UA" sz="2400" b="1" smtClean="0">
              <a:solidFill>
                <a:schemeClr val="bg1"/>
              </a:solidFill>
            </a:endParaRPr>
          </a:p>
        </p:txBody>
      </p:sp>
      <p:sp>
        <p:nvSpPr>
          <p:cNvPr id="90116" name="Text Box 5"/>
          <p:cNvSpPr txBox="1">
            <a:spLocks noChangeArrowheads="1"/>
          </p:cNvSpPr>
          <p:nvPr/>
        </p:nvSpPr>
        <p:spPr bwMode="auto">
          <a:xfrm>
            <a:off x="395288" y="6165850"/>
            <a:ext cx="52562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b="1">
                <a:latin typeface="Tahoma" panose="020B0604030504040204" pitchFamily="34" charset="0"/>
              </a:rPr>
              <a:t>EIZ - kurz pro studenty KISK FF MU</a:t>
            </a:r>
          </a:p>
        </p:txBody>
      </p:sp>
      <p:sp>
        <p:nvSpPr>
          <p:cNvPr id="90117" name="Text Box 6"/>
          <p:cNvSpPr txBox="1">
            <a:spLocks noChangeArrowheads="1"/>
          </p:cNvSpPr>
          <p:nvPr/>
        </p:nvSpPr>
        <p:spPr bwMode="auto">
          <a:xfrm>
            <a:off x="5292725" y="6165850"/>
            <a:ext cx="352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b="1" dirty="0">
                <a:latin typeface="Tahoma" panose="020B0604030504040204" pitchFamily="34" charset="0"/>
              </a:rPr>
              <a:t>Brno, </a:t>
            </a:r>
            <a:r>
              <a:rPr lang="cs-CZ" b="1" dirty="0" smtClean="0">
                <a:latin typeface="Tahoma" panose="020B0604030504040204" pitchFamily="34" charset="0"/>
              </a:rPr>
              <a:t>17. října 2014</a:t>
            </a:r>
            <a:endParaRPr lang="cs-CZ" dirty="0">
              <a:latin typeface="Tahoma" panose="020B0604030504040204" pitchFamily="34" charset="0"/>
            </a:endParaRPr>
          </a:p>
        </p:txBody>
      </p:sp>
      <p:sp>
        <p:nvSpPr>
          <p:cNvPr id="90118" name="Text Box 14"/>
          <p:cNvSpPr txBox="1">
            <a:spLocks noChangeArrowheads="1"/>
          </p:cNvSpPr>
          <p:nvPr/>
        </p:nvSpPr>
        <p:spPr bwMode="auto">
          <a:xfrm>
            <a:off x="684213" y="3068638"/>
            <a:ext cx="81359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4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4. </a:t>
            </a:r>
            <a:r>
              <a:rPr lang="cs-CZ" altLang="cs-CZ" sz="2400" b="1" dirty="0" smtClean="0">
                <a:solidFill>
                  <a:schemeClr val="bg1"/>
                </a:solidFill>
                <a:latin typeface="Verdana" pitchFamily="34" charset="0"/>
              </a:rPr>
              <a:t>Knihovní systémy</a:t>
            </a:r>
            <a:endParaRPr lang="cs-CZ" sz="2400" b="1" dirty="0">
              <a:solidFill>
                <a:schemeClr val="bg1"/>
              </a:solidFill>
            </a:endParaRPr>
          </a:p>
        </p:txBody>
      </p:sp>
      <p:pic>
        <p:nvPicPr>
          <p:cNvPr id="90119" name="Picture 7" descr="OPVK_MU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589588"/>
            <a:ext cx="5256212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58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Doba před automatizací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evidence tištěných dokumentů</a:t>
            </a:r>
          </a:p>
          <a:p>
            <a:r>
              <a:rPr lang="cs-CZ" dirty="0" smtClean="0"/>
              <a:t>vytváření lístkových katalogů a jejich správa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918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8800" b="1" dirty="0" smtClean="0">
                <a:solidFill>
                  <a:srgbClr val="008000"/>
                </a:solidFill>
              </a:rPr>
              <a:t>K čemu</a:t>
            </a:r>
            <a:r>
              <a:rPr lang="cs-CZ" sz="8800" b="1" dirty="0" smtClean="0"/>
              <a:t> je AKS?</a:t>
            </a:r>
            <a:endParaRPr lang="cs-CZ" sz="8800" b="1" dirty="0"/>
          </a:p>
        </p:txBody>
      </p:sp>
    </p:spTree>
    <p:extLst>
      <p:ext uri="{BB962C8B-B14F-4D97-AF65-F5344CB8AC3E}">
        <p14:creationId xmlns:p14="http://schemas.microsoft.com/office/powerpoint/2010/main" val="186661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Automatizovaný KS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= integrovaný KS</a:t>
            </a:r>
          </a:p>
          <a:p>
            <a:r>
              <a:rPr lang="cs-CZ" dirty="0" smtClean="0"/>
              <a:t>v elektronické podobě</a:t>
            </a:r>
          </a:p>
          <a:p>
            <a:r>
              <a:rPr lang="cs-CZ" dirty="0" smtClean="0"/>
              <a:t>DB + aplikace</a:t>
            </a:r>
          </a:p>
          <a:p>
            <a:r>
              <a:rPr lang="cs-CZ" dirty="0" smtClean="0"/>
              <a:t>nejen fond, ale i další procesy</a:t>
            </a:r>
          </a:p>
          <a:p>
            <a:r>
              <a:rPr lang="cs-CZ" dirty="0" smtClean="0"/>
              <a:t>automatizace procesů</a:t>
            </a:r>
          </a:p>
        </p:txBody>
      </p:sp>
    </p:spTree>
    <p:extLst>
      <p:ext uri="{BB962C8B-B14F-4D97-AF65-F5344CB8AC3E}">
        <p14:creationId xmlns:p14="http://schemas.microsoft.com/office/powerpoint/2010/main" val="214712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Druhy AKS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dílčí lokální</a:t>
            </a:r>
          </a:p>
          <a:p>
            <a:pPr lvl="1"/>
            <a:r>
              <a:rPr lang="cs-CZ" dirty="0" smtClean="0"/>
              <a:t>oddělené procesy, na jednom místě jeden proces, opakované vstupy, duplicity a chyby</a:t>
            </a:r>
          </a:p>
          <a:p>
            <a:r>
              <a:rPr lang="cs-CZ" dirty="0" smtClean="0"/>
              <a:t>integrované</a:t>
            </a:r>
          </a:p>
          <a:p>
            <a:pPr lvl="1"/>
            <a:r>
              <a:rPr lang="cs-CZ" dirty="0" smtClean="0"/>
              <a:t>provázání činností, vstup pouze 1x (projeví se všude)</a:t>
            </a:r>
          </a:p>
          <a:p>
            <a:r>
              <a:rPr lang="cs-CZ" dirty="0" smtClean="0"/>
              <a:t>kooperativní</a:t>
            </a:r>
          </a:p>
          <a:p>
            <a:pPr lvl="1"/>
            <a:r>
              <a:rPr lang="cs-CZ" dirty="0" smtClean="0"/>
              <a:t>nadřazená knihovna poskytuje údaje podřazeným, sdílená katalogizace, akvizice apod., propojené systémy více institucí, nastavení práv přístupu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814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Proces automatizace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zavádění PC do systému </a:t>
            </a:r>
            <a:r>
              <a:rPr lang="cs-CZ" dirty="0" smtClean="0"/>
              <a:t>knihoven</a:t>
            </a:r>
          </a:p>
          <a:p>
            <a:r>
              <a:rPr lang="cs-CZ" dirty="0" smtClean="0"/>
              <a:t>další zjednodušení procesů</a:t>
            </a:r>
          </a:p>
          <a:p>
            <a:r>
              <a:rPr lang="cs-CZ" dirty="0" smtClean="0"/>
              <a:t>zkvalitnění služeb pro uživatele</a:t>
            </a:r>
          </a:p>
          <a:p>
            <a:pPr lvl="1"/>
            <a:r>
              <a:rPr lang="cs-CZ" dirty="0" smtClean="0"/>
              <a:t>katalog online, rezervace online, lepší přístup k dokumentům (e-knihy)…</a:t>
            </a:r>
          </a:p>
          <a:p>
            <a:r>
              <a:rPr lang="cs-CZ" dirty="0" smtClean="0"/>
              <a:t>automatizace rutinních procesů</a:t>
            </a:r>
          </a:p>
          <a:p>
            <a:pPr lvl="1"/>
            <a:r>
              <a:rPr lang="cs-CZ" dirty="0" smtClean="0"/>
              <a:t>statistiky, přírůstkové seznamy</a:t>
            </a:r>
          </a:p>
          <a:p>
            <a:r>
              <a:rPr lang="cs-CZ" dirty="0" smtClean="0"/>
              <a:t>snížení nákladů na provoz knihovny</a:t>
            </a:r>
          </a:p>
          <a:p>
            <a:pPr lvl="1"/>
            <a:r>
              <a:rPr lang="cs-CZ" dirty="0" smtClean="0"/>
              <a:t>méně pracovníků na stejný objem práce</a:t>
            </a:r>
          </a:p>
        </p:txBody>
      </p:sp>
    </p:spTree>
    <p:extLst>
      <p:ext uri="{BB962C8B-B14F-4D97-AF65-F5344CB8AC3E}">
        <p14:creationId xmlns:p14="http://schemas.microsoft.com/office/powerpoint/2010/main" val="365048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Nástup AKS – 1. etapa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konec 60. let do 1975 v USA</a:t>
            </a:r>
          </a:p>
          <a:p>
            <a:pPr lvl="1"/>
            <a:r>
              <a:rPr lang="cs-CZ" dirty="0" smtClean="0"/>
              <a:t>sálová PC, malý výkon, pouze vybrané procesy, nejde o integrované systémy</a:t>
            </a:r>
          </a:p>
          <a:p>
            <a:pPr lvl="1"/>
            <a:r>
              <a:rPr lang="cs-CZ" dirty="0" smtClean="0"/>
              <a:t>děrné štítky, magnetická média</a:t>
            </a:r>
          </a:p>
          <a:p>
            <a:pPr lvl="1"/>
            <a:r>
              <a:rPr lang="cs-CZ" dirty="0" smtClean="0"/>
              <a:t>dávkové zpracování</a:t>
            </a:r>
          </a:p>
          <a:p>
            <a:pPr lvl="1"/>
            <a:r>
              <a:rPr lang="cs-CZ" dirty="0" smtClean="0"/>
              <a:t>cena techniky jde dolů</a:t>
            </a:r>
          </a:p>
          <a:p>
            <a:pPr lvl="1"/>
            <a:r>
              <a:rPr lang="cs-CZ" dirty="0" smtClean="0"/>
              <a:t>institucionální řešení</a:t>
            </a:r>
          </a:p>
          <a:p>
            <a:pPr lvl="1"/>
            <a:r>
              <a:rPr lang="cs-CZ" dirty="0" smtClean="0"/>
              <a:t>první pokusy o standardizaci</a:t>
            </a:r>
          </a:p>
        </p:txBody>
      </p:sp>
    </p:spTree>
    <p:extLst>
      <p:ext uri="{BB962C8B-B14F-4D97-AF65-F5344CB8AC3E}">
        <p14:creationId xmlns:p14="http://schemas.microsoft.com/office/powerpoint/2010/main" val="176414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Nástup AKS – 2. etapa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70. léta</a:t>
            </a:r>
          </a:p>
          <a:p>
            <a:pPr lvl="1"/>
            <a:r>
              <a:rPr lang="cs-CZ" dirty="0" smtClean="0"/>
              <a:t>1975 – minipočítače PC + sálové, lepší dostupnost</a:t>
            </a:r>
          </a:p>
          <a:p>
            <a:pPr lvl="1"/>
            <a:r>
              <a:rPr lang="cs-CZ" dirty="0" smtClean="0"/>
              <a:t>diskety, magnetické pásky a děrné štítky, čtečky čárových kódů </a:t>
            </a:r>
          </a:p>
          <a:p>
            <a:pPr lvl="1"/>
            <a:r>
              <a:rPr lang="cs-CZ" dirty="0" smtClean="0"/>
              <a:t>tvorba standardů (MARK, Z39.50,…)</a:t>
            </a:r>
          </a:p>
          <a:p>
            <a:pPr lvl="1"/>
            <a:r>
              <a:rPr lang="cs-CZ" dirty="0" smtClean="0"/>
              <a:t>výměnné formáty </a:t>
            </a:r>
            <a:r>
              <a:rPr lang="cs-CZ" dirty="0" smtClean="0">
                <a:sym typeface="Wingdings" panose="05000000000000000000" pitchFamily="2" charset="2"/>
              </a:rPr>
              <a:t> sdílení záznamů</a:t>
            </a:r>
          </a:p>
          <a:p>
            <a:pPr lvl="1"/>
            <a:r>
              <a:rPr lang="cs-CZ" dirty="0" smtClean="0">
                <a:sym typeface="Wingdings" panose="05000000000000000000" pitchFamily="2" charset="2"/>
              </a:rPr>
              <a:t>vstup komerčních firem</a:t>
            </a:r>
          </a:p>
          <a:p>
            <a:pPr lvl="1"/>
            <a:r>
              <a:rPr lang="cs-CZ" dirty="0" smtClean="0">
                <a:sym typeface="Wingdings" panose="05000000000000000000" pitchFamily="2" charset="2"/>
              </a:rPr>
              <a:t>klient-server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7966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Nástup AKS – 3. etapa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8</a:t>
            </a:r>
            <a:r>
              <a:rPr lang="cs-CZ" dirty="0" smtClean="0"/>
              <a:t>0.-90. léta</a:t>
            </a:r>
          </a:p>
          <a:p>
            <a:pPr lvl="1"/>
            <a:r>
              <a:rPr lang="cs-CZ" dirty="0" smtClean="0"/>
              <a:t>stolní PC</a:t>
            </a:r>
          </a:p>
          <a:p>
            <a:pPr lvl="1"/>
            <a:r>
              <a:rPr lang="cs-CZ" dirty="0" smtClean="0"/>
              <a:t>čtečky ČK, klávesnice</a:t>
            </a:r>
          </a:p>
          <a:p>
            <a:pPr lvl="1"/>
            <a:r>
              <a:rPr lang="cs-CZ" dirty="0" smtClean="0"/>
              <a:t>dialogový režim</a:t>
            </a:r>
          </a:p>
          <a:p>
            <a:pPr lvl="1"/>
            <a:r>
              <a:rPr lang="cs-CZ" dirty="0" smtClean="0"/>
              <a:t>rozvoj OPAC</a:t>
            </a:r>
          </a:p>
          <a:p>
            <a:pPr lvl="1"/>
            <a:r>
              <a:rPr lang="cs-CZ" dirty="0" smtClean="0"/>
              <a:t>lokální automatizované systémy</a:t>
            </a:r>
          </a:p>
          <a:p>
            <a:pPr lvl="2"/>
            <a:r>
              <a:rPr lang="cs-CZ" dirty="0" smtClean="0"/>
              <a:t>pro jednu konkrétní knihovnu</a:t>
            </a:r>
          </a:p>
          <a:p>
            <a:pPr lvl="2"/>
            <a:r>
              <a:rPr lang="cs-CZ" dirty="0" smtClean="0"/>
              <a:t>často vázáno na jeden PC, později server instituce</a:t>
            </a:r>
          </a:p>
          <a:p>
            <a:pPr lvl="1"/>
            <a:r>
              <a:rPr lang="cs-CZ" dirty="0" smtClean="0"/>
              <a:t>pokusy o sdílenou katalogizaci, MVS</a:t>
            </a:r>
          </a:p>
        </p:txBody>
      </p:sp>
    </p:spTree>
    <p:extLst>
      <p:ext uri="{BB962C8B-B14F-4D97-AF65-F5344CB8AC3E}">
        <p14:creationId xmlns:p14="http://schemas.microsoft.com/office/powerpoint/2010/main" val="137697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Nástup AKS – 4. etapa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současnost</a:t>
            </a:r>
          </a:p>
          <a:p>
            <a:pPr lvl="1"/>
            <a:r>
              <a:rPr lang="cs-CZ" dirty="0" smtClean="0"/>
              <a:t>stolní PC</a:t>
            </a:r>
          </a:p>
          <a:p>
            <a:pPr lvl="1"/>
            <a:r>
              <a:rPr lang="cs-CZ" dirty="0" smtClean="0"/>
              <a:t>čtečky ČK, RFID, klávesnice, dotykové obrazovky</a:t>
            </a:r>
          </a:p>
          <a:p>
            <a:pPr lvl="1"/>
            <a:r>
              <a:rPr lang="cs-CZ" dirty="0" smtClean="0"/>
              <a:t>provázání činností</a:t>
            </a:r>
          </a:p>
          <a:p>
            <a:pPr lvl="1"/>
            <a:r>
              <a:rPr lang="cs-CZ" dirty="0" smtClean="0"/>
              <a:t>server instituce nebo </a:t>
            </a:r>
            <a:r>
              <a:rPr lang="cs-CZ" dirty="0" err="1" smtClean="0"/>
              <a:t>cloud</a:t>
            </a:r>
            <a:endParaRPr lang="cs-CZ" dirty="0" smtClean="0"/>
          </a:p>
          <a:p>
            <a:pPr lvl="1"/>
            <a:r>
              <a:rPr lang="cs-CZ" dirty="0" smtClean="0"/>
              <a:t>podpora různých druhů dokumentů, odkazy na FT</a:t>
            </a:r>
          </a:p>
          <a:p>
            <a:pPr lvl="1"/>
            <a:r>
              <a:rPr lang="cs-CZ" dirty="0" smtClean="0"/>
              <a:t>sdílená katalogizace, autority, budování centrálních služeb</a:t>
            </a:r>
          </a:p>
          <a:p>
            <a:pPr lvl="1"/>
            <a:r>
              <a:rPr lang="cs-CZ" dirty="0" smtClean="0"/>
              <a:t>dnes trend systém oddělený od DB a pokusy o online rozhraní</a:t>
            </a:r>
          </a:p>
        </p:txBody>
      </p:sp>
    </p:spTree>
    <p:extLst>
      <p:ext uri="{BB962C8B-B14F-4D97-AF65-F5344CB8AC3E}">
        <p14:creationId xmlns:p14="http://schemas.microsoft.com/office/powerpoint/2010/main" val="17617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Výhody AKS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přístup přes jedno rozhraní</a:t>
            </a:r>
          </a:p>
          <a:p>
            <a:r>
              <a:rPr lang="cs-CZ" dirty="0"/>
              <a:t>přístup online</a:t>
            </a:r>
          </a:p>
          <a:p>
            <a:r>
              <a:rPr lang="cs-CZ" dirty="0"/>
              <a:t>snížení manuální práce </a:t>
            </a:r>
            <a:endParaRPr lang="cs-CZ" dirty="0" smtClean="0"/>
          </a:p>
          <a:p>
            <a:r>
              <a:rPr lang="cs-CZ" dirty="0" smtClean="0"/>
              <a:t>nastavení procesů na míru</a:t>
            </a:r>
          </a:p>
          <a:p>
            <a:r>
              <a:rPr lang="cs-CZ" dirty="0" smtClean="0"/>
              <a:t>sjednocení postupů</a:t>
            </a:r>
          </a:p>
          <a:p>
            <a:pPr lvl="1"/>
            <a:r>
              <a:rPr lang="cs-CZ" dirty="0" smtClean="0"/>
              <a:t>katalogizace</a:t>
            </a:r>
          </a:p>
          <a:p>
            <a:r>
              <a:rPr lang="cs-CZ" dirty="0" smtClean="0"/>
              <a:t>snižování chybovosti</a:t>
            </a:r>
          </a:p>
          <a:p>
            <a:r>
              <a:rPr lang="cs-CZ" dirty="0" smtClean="0"/>
              <a:t>odstraňování duplicit</a:t>
            </a:r>
          </a:p>
          <a:p>
            <a:pPr lvl="1"/>
            <a:r>
              <a:rPr lang="cs-CZ" dirty="0" smtClean="0"/>
              <a:t>procesy, záznamy</a:t>
            </a:r>
          </a:p>
        </p:txBody>
      </p:sp>
    </p:spTree>
    <p:extLst>
      <p:ext uri="{BB962C8B-B14F-4D97-AF65-F5344CB8AC3E}">
        <p14:creationId xmlns:p14="http://schemas.microsoft.com/office/powerpoint/2010/main" val="48986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 smtClean="0">
                <a:solidFill>
                  <a:srgbClr val="FFFF00"/>
                </a:solidFill>
              </a:rPr>
              <a:t>Knihovní systém</a:t>
            </a:r>
            <a:endParaRPr lang="uk-UA" altLang="cs-CZ" sz="7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Výhody AKS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statistiky a měření výkonu</a:t>
            </a:r>
          </a:p>
          <a:p>
            <a:pPr lvl="1"/>
            <a:r>
              <a:rPr lang="cs-CZ" dirty="0" smtClean="0"/>
              <a:t>generování statistik</a:t>
            </a:r>
          </a:p>
          <a:p>
            <a:pPr lvl="1"/>
            <a:r>
              <a:rPr lang="cs-CZ" dirty="0" smtClean="0"/>
              <a:t>datová analytika</a:t>
            </a:r>
          </a:p>
          <a:p>
            <a:pPr lvl="1"/>
            <a:r>
              <a:rPr lang="cs-CZ" dirty="0" err="1" smtClean="0"/>
              <a:t>benchmarking</a:t>
            </a:r>
            <a:endParaRPr lang="cs-CZ" dirty="0" smtClean="0"/>
          </a:p>
          <a:p>
            <a:r>
              <a:rPr lang="cs-CZ" dirty="0" smtClean="0"/>
              <a:t>data pro marketing</a:t>
            </a:r>
          </a:p>
          <a:p>
            <a:r>
              <a:rPr lang="cs-CZ" dirty="0" smtClean="0"/>
              <a:t>benefity pro uživatele</a:t>
            </a:r>
          </a:p>
          <a:p>
            <a:pPr lvl="1"/>
            <a:r>
              <a:rPr lang="cs-CZ" dirty="0" smtClean="0"/>
              <a:t>online služby</a:t>
            </a:r>
          </a:p>
          <a:p>
            <a:r>
              <a:rPr lang="cs-CZ" dirty="0" smtClean="0"/>
              <a:t>snížení </a:t>
            </a:r>
            <a:r>
              <a:rPr lang="cs-CZ" dirty="0"/>
              <a:t>ceny </a:t>
            </a:r>
            <a:r>
              <a:rPr lang="cs-CZ" dirty="0" smtClean="0"/>
              <a:t>práce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174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Nevýhody AKS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cena systémů</a:t>
            </a:r>
          </a:p>
          <a:p>
            <a:r>
              <a:rPr lang="cs-CZ" dirty="0" smtClean="0"/>
              <a:t>nutné zaškolení</a:t>
            </a:r>
          </a:p>
          <a:p>
            <a:pPr lvl="1"/>
            <a:r>
              <a:rPr lang="cs-CZ" dirty="0" smtClean="0"/>
              <a:t>noví zaměstnanci</a:t>
            </a:r>
          </a:p>
          <a:p>
            <a:pPr lvl="1"/>
            <a:r>
              <a:rPr lang="cs-CZ" dirty="0" smtClean="0"/>
              <a:t>upgrade</a:t>
            </a:r>
          </a:p>
          <a:p>
            <a:r>
              <a:rPr lang="cs-CZ" dirty="0" smtClean="0"/>
              <a:t>efektivnost využívání systému</a:t>
            </a:r>
          </a:p>
          <a:p>
            <a:pPr lvl="1"/>
            <a:r>
              <a:rPr lang="cs-CZ" dirty="0" smtClean="0"/>
              <a:t>často robustní systémy</a:t>
            </a:r>
          </a:p>
          <a:p>
            <a:r>
              <a:rPr lang="cs-CZ" dirty="0" smtClean="0"/>
              <a:t>nutná technická podpora</a:t>
            </a:r>
          </a:p>
          <a:p>
            <a:pPr lvl="1"/>
            <a:r>
              <a:rPr lang="cs-CZ" dirty="0" smtClean="0"/>
              <a:t>IT přímo v instituci</a:t>
            </a:r>
          </a:p>
          <a:p>
            <a:pPr lvl="1"/>
            <a:r>
              <a:rPr lang="cs-CZ" dirty="0" smtClean="0"/>
              <a:t>podpora producentů systémů</a:t>
            </a:r>
          </a:p>
          <a:p>
            <a:r>
              <a:rPr lang="cs-CZ" dirty="0" smtClean="0"/>
              <a:t>přesuny mezi systémy, migrace dat</a:t>
            </a:r>
          </a:p>
        </p:txBody>
      </p:sp>
    </p:spTree>
    <p:extLst>
      <p:ext uri="{BB962C8B-B14F-4D97-AF65-F5344CB8AC3E}">
        <p14:creationId xmlns:p14="http://schemas.microsoft.com/office/powerpoint/2010/main" val="229242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Situace v ČR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ČR první pokusy v 80. </a:t>
            </a:r>
            <a:r>
              <a:rPr lang="cs-CZ" dirty="0" smtClean="0"/>
              <a:t>letech</a:t>
            </a:r>
          </a:p>
          <a:p>
            <a:pPr lvl="1"/>
            <a:r>
              <a:rPr lang="cs-CZ" dirty="0" smtClean="0"/>
              <a:t>testování v NK</a:t>
            </a:r>
          </a:p>
          <a:p>
            <a:pPr lvl="1"/>
            <a:r>
              <a:rPr lang="cs-CZ" dirty="0" smtClean="0"/>
              <a:t>standardy</a:t>
            </a:r>
          </a:p>
          <a:p>
            <a:r>
              <a:rPr lang="cs-CZ" dirty="0" smtClean="0"/>
              <a:t>naplno </a:t>
            </a:r>
            <a:r>
              <a:rPr lang="cs-CZ" dirty="0"/>
              <a:t>v 2. polovině 90. </a:t>
            </a:r>
            <a:r>
              <a:rPr lang="cs-CZ" dirty="0" smtClean="0"/>
              <a:t>let</a:t>
            </a:r>
          </a:p>
          <a:p>
            <a:pPr lvl="1"/>
            <a:r>
              <a:rPr lang="cs-CZ" dirty="0" smtClean="0"/>
              <a:t>nejprve zapojení velkých knihoven</a:t>
            </a:r>
          </a:p>
          <a:p>
            <a:pPr lvl="1"/>
            <a:r>
              <a:rPr lang="cs-CZ" dirty="0" smtClean="0"/>
              <a:t>zavádění PC, převod záznamů</a:t>
            </a:r>
          </a:p>
          <a:p>
            <a:pPr lvl="1"/>
            <a:r>
              <a:rPr lang="cs-CZ" dirty="0" smtClean="0"/>
              <a:t>později i další procesy</a:t>
            </a:r>
          </a:p>
          <a:p>
            <a:pPr lvl="1"/>
            <a:r>
              <a:rPr lang="cs-CZ" dirty="0" smtClean="0"/>
              <a:t>seminář </a:t>
            </a:r>
            <a:r>
              <a:rPr lang="cs-CZ" dirty="0" smtClean="0">
                <a:hlinkClick r:id="rId2"/>
              </a:rPr>
              <a:t>Automatizace knihovnických procesů </a:t>
            </a:r>
            <a:r>
              <a:rPr lang="cs-CZ" dirty="0" smtClean="0"/>
              <a:t>v Liberci</a:t>
            </a:r>
          </a:p>
          <a:p>
            <a:r>
              <a:rPr lang="cs-CZ" dirty="0"/>
              <a:t>MAKS </a:t>
            </a:r>
            <a:r>
              <a:rPr lang="cs-CZ" dirty="0" smtClean="0"/>
              <a:t>(Modulární </a:t>
            </a:r>
            <a:r>
              <a:rPr lang="cs-CZ" dirty="0"/>
              <a:t>Automatizovaný Knihovnický </a:t>
            </a:r>
            <a:r>
              <a:rPr lang="cs-CZ" dirty="0" smtClean="0"/>
              <a:t>Systém) = 1. AKS v ČR</a:t>
            </a:r>
          </a:p>
        </p:txBody>
      </p:sp>
    </p:spTree>
    <p:extLst>
      <p:ext uri="{BB962C8B-B14F-4D97-AF65-F5344CB8AC3E}">
        <p14:creationId xmlns:p14="http://schemas.microsoft.com/office/powerpoint/2010/main" val="57520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Re(</a:t>
            </a:r>
            <a:r>
              <a:rPr lang="cs-CZ" dirty="0" err="1" smtClean="0"/>
              <a:t>tro</a:t>
            </a:r>
            <a:r>
              <a:rPr lang="cs-CZ" dirty="0" smtClean="0"/>
              <a:t>)katalogizace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nové </a:t>
            </a:r>
            <a:r>
              <a:rPr lang="cs-CZ" dirty="0"/>
              <a:t>zkatalogizování v knihovně uchovávaných </a:t>
            </a:r>
            <a:r>
              <a:rPr lang="cs-CZ" dirty="0" smtClean="0"/>
              <a:t>dokumentů</a:t>
            </a:r>
          </a:p>
          <a:p>
            <a:r>
              <a:rPr lang="cs-CZ" dirty="0" smtClean="0"/>
              <a:t>metodou </a:t>
            </a:r>
            <a:r>
              <a:rPr lang="cs-CZ" dirty="0"/>
              <a:t>de visu ("s knihou v ruce</a:t>
            </a:r>
            <a:r>
              <a:rPr lang="cs-CZ" dirty="0" smtClean="0"/>
              <a:t>")</a:t>
            </a:r>
          </a:p>
          <a:p>
            <a:r>
              <a:rPr lang="cs-CZ" dirty="0" smtClean="0"/>
              <a:t>nové záznamy nahrazují původní</a:t>
            </a:r>
          </a:p>
          <a:p>
            <a:r>
              <a:rPr lang="cs-CZ" dirty="0" smtClean="0"/>
              <a:t>důvody </a:t>
            </a:r>
            <a:r>
              <a:rPr lang="cs-CZ" dirty="0" err="1" smtClean="0"/>
              <a:t>rekatalogizace</a:t>
            </a:r>
            <a:endParaRPr lang="cs-CZ" dirty="0" smtClean="0"/>
          </a:p>
          <a:p>
            <a:pPr lvl="1"/>
            <a:r>
              <a:rPr lang="cs-CZ" dirty="0" smtClean="0"/>
              <a:t>záznamy nevyhovují </a:t>
            </a:r>
            <a:r>
              <a:rPr lang="cs-CZ" dirty="0"/>
              <a:t>novým </a:t>
            </a:r>
            <a:r>
              <a:rPr lang="cs-CZ" dirty="0" smtClean="0"/>
              <a:t>potřebám</a:t>
            </a:r>
          </a:p>
          <a:p>
            <a:pPr lvl="1"/>
            <a:r>
              <a:rPr lang="cs-CZ" dirty="0" smtClean="0"/>
              <a:t>nutný nový </a:t>
            </a:r>
            <a:r>
              <a:rPr lang="cs-CZ" dirty="0"/>
              <a:t>formát </a:t>
            </a:r>
            <a:r>
              <a:rPr lang="cs-CZ" dirty="0" smtClean="0"/>
              <a:t>záznamů</a:t>
            </a:r>
          </a:p>
          <a:p>
            <a:pPr lvl="1"/>
            <a:r>
              <a:rPr lang="cs-CZ" dirty="0" smtClean="0"/>
              <a:t>záznamy nevyhovují potřebám provozu </a:t>
            </a:r>
            <a:r>
              <a:rPr lang="cs-CZ" dirty="0"/>
              <a:t>a </a:t>
            </a:r>
            <a:r>
              <a:rPr lang="cs-CZ" dirty="0" smtClean="0"/>
              <a:t>služeb knihovny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495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Retrokonverze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retrospektivní konverze</a:t>
            </a:r>
          </a:p>
          <a:p>
            <a:r>
              <a:rPr lang="cs-CZ" dirty="0" smtClean="0"/>
              <a:t>převod tištěného nebo </a:t>
            </a:r>
            <a:r>
              <a:rPr lang="cs-CZ" dirty="0"/>
              <a:t>rukopisného </a:t>
            </a:r>
            <a:r>
              <a:rPr lang="cs-CZ" dirty="0" smtClean="0"/>
              <a:t>katalogu </a:t>
            </a:r>
            <a:r>
              <a:rPr lang="cs-CZ" dirty="0"/>
              <a:t>do digitální </a:t>
            </a:r>
            <a:r>
              <a:rPr lang="cs-CZ" dirty="0" smtClean="0"/>
              <a:t>podoby</a:t>
            </a:r>
          </a:p>
          <a:p>
            <a:r>
              <a:rPr lang="cs-CZ" dirty="0" smtClean="0"/>
              <a:t>využití ICT</a:t>
            </a:r>
          </a:p>
          <a:p>
            <a:r>
              <a:rPr lang="cs-CZ" dirty="0" smtClean="0"/>
              <a:t>výstup konverze</a:t>
            </a:r>
          </a:p>
          <a:p>
            <a:pPr lvl="1"/>
            <a:r>
              <a:rPr lang="cs-CZ" dirty="0" smtClean="0"/>
              <a:t>naskenovaný lístek</a:t>
            </a:r>
          </a:p>
          <a:p>
            <a:pPr lvl="1"/>
            <a:r>
              <a:rPr lang="cs-CZ" dirty="0" smtClean="0"/>
              <a:t>strukturovaný záznamů v dohodnutém formátu</a:t>
            </a:r>
          </a:p>
          <a:p>
            <a:r>
              <a:rPr lang="cs-CZ" dirty="0" smtClean="0"/>
              <a:t>prováděno pro online katalog nebo výměnu dat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817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 smtClean="0">
                <a:solidFill>
                  <a:srgbClr val="FFFF00"/>
                </a:solidFill>
              </a:rPr>
              <a:t>Moduly AKS</a:t>
            </a:r>
            <a:endParaRPr lang="uk-UA" altLang="cs-CZ" sz="72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86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AKS = modulární systém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 každou činnost samostatný modul</a:t>
            </a:r>
          </a:p>
          <a:p>
            <a:r>
              <a:rPr lang="cs-CZ" dirty="0" smtClean="0"/>
              <a:t>dnes snaha o provázání</a:t>
            </a:r>
          </a:p>
          <a:p>
            <a:pPr lvl="1"/>
            <a:r>
              <a:rPr lang="cs-CZ" dirty="0" smtClean="0"/>
              <a:t>úpravy vzhledu, např. KOHA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291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AKS architektura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http://image.slidesharecdn.com/ilsintro-110116122944-phpapp02/95/introduction-to-the-integrated-library-system-ils-18-728.jpg?cb=13269805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975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331640" y="6453336"/>
            <a:ext cx="67181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/>
              <a:t>Zdroj</a:t>
            </a:r>
            <a:r>
              <a:rPr lang="cs-CZ" sz="1100" dirty="0" smtClean="0"/>
              <a:t>: </a:t>
            </a:r>
            <a:r>
              <a:rPr lang="cs-CZ" sz="1100" dirty="0" err="1" smtClean="0"/>
              <a:t>Chris</a:t>
            </a:r>
            <a:r>
              <a:rPr lang="cs-CZ" sz="1100" dirty="0" smtClean="0"/>
              <a:t> </a:t>
            </a:r>
            <a:r>
              <a:rPr lang="cs-CZ" sz="1100" dirty="0" err="1" smtClean="0"/>
              <a:t>Kiess</a:t>
            </a:r>
            <a:r>
              <a:rPr lang="cs-CZ" sz="1100" dirty="0" smtClean="0"/>
              <a:t>. </a:t>
            </a:r>
            <a:r>
              <a:rPr lang="cs-CZ" sz="1100" dirty="0" err="1" smtClean="0">
                <a:hlinkClick r:id="rId3"/>
              </a:rPr>
              <a:t>Integrated</a:t>
            </a:r>
            <a:r>
              <a:rPr lang="cs-CZ" sz="1100" dirty="0" smtClean="0">
                <a:hlinkClick r:id="rId3"/>
              </a:rPr>
              <a:t> </a:t>
            </a:r>
            <a:r>
              <a:rPr lang="cs-CZ" sz="1100" dirty="0" err="1" smtClean="0">
                <a:hlinkClick r:id="rId3"/>
              </a:rPr>
              <a:t>Library</a:t>
            </a:r>
            <a:r>
              <a:rPr lang="cs-CZ" sz="1100" dirty="0" smtClean="0">
                <a:hlinkClick r:id="rId3"/>
              </a:rPr>
              <a:t> Systems (LIS)</a:t>
            </a:r>
            <a:r>
              <a:rPr lang="cs-CZ" sz="1100" dirty="0" smtClean="0"/>
              <a:t>. 2011.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198644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OPAC/katalog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druhy</a:t>
            </a:r>
          </a:p>
          <a:p>
            <a:pPr lvl="1"/>
            <a:r>
              <a:rPr lang="cs-CZ" dirty="0" smtClean="0"/>
              <a:t>pro uživatele (viz 2. přednáška)</a:t>
            </a:r>
          </a:p>
          <a:p>
            <a:pPr lvl="1"/>
            <a:r>
              <a:rPr lang="cs-CZ" dirty="0" smtClean="0"/>
              <a:t>interní pro knihovníky</a:t>
            </a:r>
          </a:p>
          <a:p>
            <a:r>
              <a:rPr lang="cs-CZ" dirty="0" smtClean="0"/>
              <a:t>přímo v AKS</a:t>
            </a:r>
          </a:p>
          <a:p>
            <a:r>
              <a:rPr lang="cs-CZ" dirty="0" smtClean="0"/>
              <a:t>bibliografický popis</a:t>
            </a:r>
          </a:p>
          <a:p>
            <a:r>
              <a:rPr lang="cs-CZ" dirty="0" smtClean="0"/>
              <a:t>správa jednotek + lokace</a:t>
            </a:r>
          </a:p>
        </p:txBody>
      </p:sp>
    </p:spTree>
    <p:extLst>
      <p:ext uri="{BB962C8B-B14F-4D97-AF65-F5344CB8AC3E}">
        <p14:creationId xmlns:p14="http://schemas.microsoft.com/office/powerpoint/2010/main" val="46713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Výpůjčky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základní modul</a:t>
            </a:r>
          </a:p>
          <a:p>
            <a:r>
              <a:rPr lang="cs-CZ" dirty="0" smtClean="0"/>
              <a:t>procesy</a:t>
            </a:r>
          </a:p>
          <a:p>
            <a:pPr lvl="1"/>
            <a:r>
              <a:rPr lang="cs-CZ" dirty="0" smtClean="0"/>
              <a:t>výpůjčky a vracení</a:t>
            </a:r>
          </a:p>
          <a:p>
            <a:pPr lvl="1"/>
            <a:r>
              <a:rPr lang="cs-CZ" dirty="0" smtClean="0"/>
              <a:t>rezervace a objednávky ze skladu</a:t>
            </a:r>
          </a:p>
          <a:p>
            <a:r>
              <a:rPr lang="cs-CZ" dirty="0" smtClean="0"/>
              <a:t>změna statusu dokumentů</a:t>
            </a:r>
          </a:p>
          <a:p>
            <a:pPr lvl="1"/>
            <a:r>
              <a:rPr lang="cs-CZ" dirty="0" smtClean="0"/>
              <a:t>půjčeno x vráceno</a:t>
            </a:r>
          </a:p>
          <a:p>
            <a:r>
              <a:rPr lang="cs-CZ" dirty="0" smtClean="0"/>
              <a:t>evidence čtenářů</a:t>
            </a:r>
          </a:p>
          <a:p>
            <a:r>
              <a:rPr lang="cs-CZ" dirty="0" smtClean="0"/>
              <a:t>nastavení periodicity </a:t>
            </a:r>
            <a:r>
              <a:rPr lang="cs-CZ" dirty="0" err="1" smtClean="0"/>
              <a:t>k.j</a:t>
            </a:r>
            <a:r>
              <a:rPr lang="cs-CZ" dirty="0" smtClean="0"/>
              <a:t>.</a:t>
            </a:r>
          </a:p>
          <a:p>
            <a:r>
              <a:rPr lang="cs-CZ" dirty="0" smtClean="0"/>
              <a:t>MVS, cirkulační služby, dlouhodobé výpůjčky, správa studoven, platby,…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240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dirty="0" smtClean="0"/>
              <a:t>Co je knihovní systém?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TDKIV</a:t>
            </a:r>
            <a:r>
              <a:rPr lang="cs-CZ" dirty="0"/>
              <a:t> </a:t>
            </a:r>
            <a:r>
              <a:rPr lang="cs-CZ" dirty="0" smtClean="0"/>
              <a:t>(1)</a:t>
            </a:r>
          </a:p>
          <a:p>
            <a:pPr lvl="1" eaLnBrk="1" hangingPunct="1"/>
            <a:r>
              <a:rPr lang="cs-CZ" altLang="cs-CZ" dirty="0" smtClean="0"/>
              <a:t>systém knihovny (nebo skupiny knihoven) = abstraktní model</a:t>
            </a:r>
          </a:p>
          <a:p>
            <a:pPr lvl="1" eaLnBrk="1" hangingPunct="1"/>
            <a:r>
              <a:rPr lang="cs-CZ" altLang="cs-CZ" dirty="0" smtClean="0"/>
              <a:t>prvky = místa, kde se realizují knihovnicko-informační činnosti</a:t>
            </a:r>
          </a:p>
          <a:p>
            <a:pPr lvl="1" eaLnBrk="1" hangingPunct="1"/>
            <a:r>
              <a:rPr lang="cs-CZ" dirty="0" smtClean="0"/>
              <a:t>vazby = vztahy mezi nimi</a:t>
            </a:r>
            <a:endParaRPr lang="cs-CZ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Výpůjčky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http://image.slidesharecdn.com/ilsintro-110116122944-phpapp02/95/introduction-to-the-integrated-library-system-ils-29-728.jpg?cb=13269805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80677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331640" y="6453336"/>
            <a:ext cx="67181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/>
              <a:t>Zdroj</a:t>
            </a:r>
            <a:r>
              <a:rPr lang="cs-CZ" sz="1100" dirty="0" smtClean="0"/>
              <a:t>: </a:t>
            </a:r>
            <a:r>
              <a:rPr lang="cs-CZ" sz="1100" dirty="0" err="1" smtClean="0"/>
              <a:t>Chris</a:t>
            </a:r>
            <a:r>
              <a:rPr lang="cs-CZ" sz="1100" dirty="0" smtClean="0"/>
              <a:t> </a:t>
            </a:r>
            <a:r>
              <a:rPr lang="cs-CZ" sz="1100" dirty="0" err="1" smtClean="0"/>
              <a:t>Kiess</a:t>
            </a:r>
            <a:r>
              <a:rPr lang="cs-CZ" sz="1100" dirty="0" smtClean="0"/>
              <a:t>. </a:t>
            </a:r>
            <a:r>
              <a:rPr lang="cs-CZ" sz="1100" dirty="0" err="1" smtClean="0">
                <a:hlinkClick r:id="rId3"/>
              </a:rPr>
              <a:t>Integrated</a:t>
            </a:r>
            <a:r>
              <a:rPr lang="cs-CZ" sz="1100" dirty="0" smtClean="0">
                <a:hlinkClick r:id="rId3"/>
              </a:rPr>
              <a:t> </a:t>
            </a:r>
            <a:r>
              <a:rPr lang="cs-CZ" sz="1100" dirty="0" err="1" smtClean="0">
                <a:hlinkClick r:id="rId3"/>
              </a:rPr>
              <a:t>Library</a:t>
            </a:r>
            <a:r>
              <a:rPr lang="cs-CZ" sz="1100" dirty="0" smtClean="0">
                <a:hlinkClick r:id="rId3"/>
              </a:rPr>
              <a:t> Systems (LIS)</a:t>
            </a:r>
            <a:r>
              <a:rPr lang="cs-CZ" sz="1100" dirty="0" smtClean="0"/>
              <a:t>. 2011.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278358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Akvizice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zjednodušuje proces pořizování</a:t>
            </a:r>
          </a:p>
          <a:p>
            <a:r>
              <a:rPr lang="cs-CZ" dirty="0" smtClean="0"/>
              <a:t>objednávky, faktury, </a:t>
            </a:r>
            <a:r>
              <a:rPr lang="cs-CZ" dirty="0"/>
              <a:t>dodavatelé</a:t>
            </a:r>
            <a:r>
              <a:rPr lang="cs-CZ" dirty="0" smtClean="0"/>
              <a:t>, práce s rozpočty, výměna publikací, dary, urgence nedodaných dokumentů</a:t>
            </a:r>
          </a:p>
          <a:p>
            <a:r>
              <a:rPr lang="cs-CZ" dirty="0" smtClean="0"/>
              <a:t>přehledy nákupů a objednaných knih</a:t>
            </a:r>
          </a:p>
          <a:p>
            <a:r>
              <a:rPr lang="cs-CZ" dirty="0" smtClean="0"/>
              <a:t>finanční sestavy</a:t>
            </a:r>
          </a:p>
          <a:p>
            <a:r>
              <a:rPr lang="cs-CZ" dirty="0" smtClean="0"/>
              <a:t>statistiky, trendy a další výstupy</a:t>
            </a:r>
          </a:p>
          <a:p>
            <a:pPr lvl="1"/>
            <a:r>
              <a:rPr lang="cs-CZ" dirty="0" smtClean="0"/>
              <a:t>zdroj informací pro vedení knihovny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361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Katalogizace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evidence a popis dokumentů ve fondu knihovny</a:t>
            </a:r>
          </a:p>
          <a:p>
            <a:r>
              <a:rPr lang="cs-CZ" dirty="0" smtClean="0"/>
              <a:t>bibliografický popis + selekční jazyky + </a:t>
            </a:r>
            <a:r>
              <a:rPr lang="cs-CZ" dirty="0" err="1" smtClean="0"/>
              <a:t>info</a:t>
            </a:r>
            <a:r>
              <a:rPr lang="cs-CZ" dirty="0" smtClean="0"/>
              <a:t> o jednotkách</a:t>
            </a:r>
          </a:p>
          <a:p>
            <a:r>
              <a:rPr lang="cs-CZ" dirty="0" smtClean="0"/>
              <a:t>podpora standardů</a:t>
            </a:r>
          </a:p>
          <a:p>
            <a:r>
              <a:rPr lang="cs-CZ" dirty="0" smtClean="0"/>
              <a:t>přebírání záznamů</a:t>
            </a:r>
          </a:p>
          <a:p>
            <a:r>
              <a:rPr lang="cs-CZ" dirty="0" smtClean="0"/>
              <a:t>autority (Soubor národních autorit ČR, VIAF,…)</a:t>
            </a:r>
          </a:p>
          <a:p>
            <a:r>
              <a:rPr lang="cs-CZ" dirty="0" smtClean="0"/>
              <a:t>konspekt (Metoda konspektu)</a:t>
            </a:r>
          </a:p>
        </p:txBody>
      </p:sp>
    </p:spTree>
    <p:extLst>
      <p:ext uri="{BB962C8B-B14F-4D97-AF65-F5344CB8AC3E}">
        <p14:creationId xmlns:p14="http://schemas.microsoft.com/office/powerpoint/2010/main" val="389772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Seriály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evidence seriálových publikací (časopisy, noviny)</a:t>
            </a:r>
          </a:p>
          <a:p>
            <a:r>
              <a:rPr lang="cs-CZ" dirty="0" smtClean="0"/>
              <a:t>seznam dodavatelů</a:t>
            </a:r>
          </a:p>
          <a:p>
            <a:r>
              <a:rPr lang="cs-CZ" dirty="0" smtClean="0"/>
              <a:t>došlá čísla</a:t>
            </a:r>
          </a:p>
          <a:p>
            <a:r>
              <a:rPr lang="cs-CZ" dirty="0" smtClean="0"/>
              <a:t>urgence</a:t>
            </a:r>
          </a:p>
          <a:p>
            <a:r>
              <a:rPr lang="cs-CZ" dirty="0" smtClean="0"/>
              <a:t>statistiky</a:t>
            </a:r>
          </a:p>
          <a:p>
            <a:r>
              <a:rPr lang="cs-CZ" dirty="0" smtClean="0"/>
              <a:t>možnost přidávat články do čísel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205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Administrátorský modul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statistiky (uživatelské trendy)</a:t>
            </a:r>
          </a:p>
          <a:p>
            <a:pPr lvl="1"/>
            <a:r>
              <a:rPr lang="cs-CZ" dirty="0" smtClean="0"/>
              <a:t>počty uživatelů, výpůjček, nevrácené dokumenty, frekvence půjčování konkrétních dokumentů,…</a:t>
            </a:r>
          </a:p>
          <a:p>
            <a:r>
              <a:rPr lang="cs-CZ" dirty="0" smtClean="0"/>
              <a:t>nastavení systému</a:t>
            </a:r>
          </a:p>
          <a:p>
            <a:pPr lvl="1"/>
            <a:r>
              <a:rPr lang="cs-CZ" dirty="0" smtClean="0"/>
              <a:t>správa knihovníků a jejich práva, délka výpůjček, poplatky za upomínky, tiskové výstupy,…</a:t>
            </a:r>
          </a:p>
          <a:p>
            <a:r>
              <a:rPr lang="cs-CZ" dirty="0" smtClean="0"/>
              <a:t>exporty/importy dat</a:t>
            </a:r>
          </a:p>
        </p:txBody>
      </p:sp>
    </p:spTree>
    <p:extLst>
      <p:ext uri="{BB962C8B-B14F-4D97-AF65-F5344CB8AC3E}">
        <p14:creationId xmlns:p14="http://schemas.microsoft.com/office/powerpoint/2010/main" val="305301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 smtClean="0">
                <a:solidFill>
                  <a:srgbClr val="FFFF00"/>
                </a:solidFill>
              </a:rPr>
              <a:t>Přehled knihovních systémů</a:t>
            </a:r>
            <a:endParaRPr lang="uk-UA" altLang="cs-CZ" sz="72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47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Aleph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Exlibris</a:t>
            </a:r>
          </a:p>
          <a:p>
            <a:r>
              <a:rPr lang="cs-CZ" dirty="0" smtClean="0"/>
              <a:t>instalace přímo v instituci</a:t>
            </a:r>
          </a:p>
          <a:p>
            <a:r>
              <a:rPr lang="cs-CZ" dirty="0" smtClean="0"/>
              <a:t>20 let starý systém, dále se nevyvíjí (Primo, Alma)</a:t>
            </a:r>
          </a:p>
          <a:p>
            <a:r>
              <a:rPr lang="cs-CZ" dirty="0" smtClean="0"/>
              <a:t>skupina </a:t>
            </a:r>
            <a:r>
              <a:rPr lang="cs-CZ" dirty="0" err="1" smtClean="0"/>
              <a:t>SUAleph</a:t>
            </a:r>
            <a:endParaRPr lang="cs-CZ" dirty="0" smtClean="0"/>
          </a:p>
          <a:p>
            <a:r>
              <a:rPr lang="cs-CZ" dirty="0" smtClean="0"/>
              <a:t>off-line režim</a:t>
            </a:r>
          </a:p>
          <a:p>
            <a:r>
              <a:rPr lang="cs-CZ" dirty="0" smtClean="0"/>
              <a:t>moduly</a:t>
            </a:r>
          </a:p>
          <a:p>
            <a:pPr lvl="1"/>
            <a:endParaRPr lang="cs-CZ" dirty="0" smtClean="0"/>
          </a:p>
          <a:p>
            <a:endParaRPr lang="cs-CZ" dirty="0"/>
          </a:p>
        </p:txBody>
      </p:sp>
      <p:pic>
        <p:nvPicPr>
          <p:cNvPr id="4" name="Picture 2" descr="Logo Ale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44475"/>
            <a:ext cx="16668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17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Moduly systému </a:t>
            </a:r>
            <a:r>
              <a:rPr lang="cs-CZ" dirty="0" err="1" smtClean="0"/>
              <a:t>Aleph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Hlavní moduly </a:t>
            </a:r>
          </a:p>
          <a:p>
            <a:pPr lvl="1"/>
            <a:r>
              <a:rPr lang="cs-CZ" dirty="0" smtClean="0"/>
              <a:t>Katalog</a:t>
            </a:r>
          </a:p>
          <a:p>
            <a:pPr lvl="1"/>
            <a:r>
              <a:rPr lang="cs-CZ" dirty="0" smtClean="0"/>
              <a:t>OPAC</a:t>
            </a:r>
          </a:p>
          <a:p>
            <a:pPr lvl="1"/>
            <a:r>
              <a:rPr lang="cs-CZ" dirty="0" smtClean="0"/>
              <a:t>Výpůjčky</a:t>
            </a:r>
          </a:p>
          <a:p>
            <a:pPr lvl="1"/>
            <a:r>
              <a:rPr lang="cs-CZ" dirty="0" smtClean="0"/>
              <a:t>Meziknihovní </a:t>
            </a:r>
            <a:r>
              <a:rPr lang="cs-CZ" dirty="0"/>
              <a:t>výpůjční </a:t>
            </a:r>
            <a:r>
              <a:rPr lang="cs-CZ" dirty="0" smtClean="0"/>
              <a:t>služby</a:t>
            </a:r>
          </a:p>
          <a:p>
            <a:pPr lvl="1"/>
            <a:r>
              <a:rPr lang="cs-CZ" dirty="0" smtClean="0"/>
              <a:t>Akvizice/Seriály</a:t>
            </a:r>
          </a:p>
          <a:p>
            <a:pPr lvl="1"/>
            <a:r>
              <a:rPr lang="cs-CZ" dirty="0" smtClean="0"/>
              <a:t>Správa </a:t>
            </a:r>
            <a:r>
              <a:rPr lang="cs-CZ" dirty="0"/>
              <a:t>konfiguračních </a:t>
            </a:r>
            <a:r>
              <a:rPr lang="cs-CZ" dirty="0" smtClean="0"/>
              <a:t>tabulek </a:t>
            </a:r>
            <a:r>
              <a:rPr lang="cs-CZ" sz="2000" dirty="0" smtClean="0"/>
              <a:t>(ALEPHADM</a:t>
            </a:r>
            <a:r>
              <a:rPr lang="cs-CZ" sz="2000" dirty="0"/>
              <a:t>)</a:t>
            </a:r>
          </a:p>
          <a:p>
            <a:r>
              <a:rPr lang="cs-CZ" dirty="0" smtClean="0"/>
              <a:t>Přídavné </a:t>
            </a:r>
            <a:r>
              <a:rPr lang="cs-CZ" dirty="0"/>
              <a:t>(</a:t>
            </a:r>
            <a:r>
              <a:rPr lang="cs-CZ" dirty="0" err="1"/>
              <a:t>Add</a:t>
            </a:r>
            <a:r>
              <a:rPr lang="cs-CZ" dirty="0"/>
              <a:t>-on) moduly</a:t>
            </a:r>
          </a:p>
          <a:p>
            <a:pPr lvl="1"/>
            <a:r>
              <a:rPr lang="cs-CZ" dirty="0" smtClean="0"/>
              <a:t>ADAM </a:t>
            </a:r>
            <a:r>
              <a:rPr lang="cs-CZ" sz="2000" dirty="0"/>
              <a:t>- </a:t>
            </a:r>
            <a:r>
              <a:rPr lang="cs-CZ" sz="2000" dirty="0" err="1"/>
              <a:t>Aleph</a:t>
            </a:r>
            <a:r>
              <a:rPr lang="cs-CZ" sz="2000" dirty="0"/>
              <a:t> Digital </a:t>
            </a:r>
            <a:r>
              <a:rPr lang="cs-CZ" sz="2000" dirty="0" err="1"/>
              <a:t>Asset</a:t>
            </a:r>
            <a:r>
              <a:rPr lang="cs-CZ" sz="2000" dirty="0"/>
              <a:t> </a:t>
            </a:r>
            <a:r>
              <a:rPr lang="cs-CZ" sz="2000" dirty="0" smtClean="0"/>
              <a:t>Module (popis digitálních objektů, </a:t>
            </a:r>
            <a:r>
              <a:rPr lang="cs-CZ" sz="2000" dirty="0" err="1" smtClean="0"/>
              <a:t>metadata</a:t>
            </a:r>
            <a:r>
              <a:rPr lang="cs-CZ" sz="2000" dirty="0" smtClean="0"/>
              <a:t>)</a:t>
            </a:r>
          </a:p>
          <a:p>
            <a:pPr lvl="1"/>
            <a:r>
              <a:rPr lang="cs-CZ" dirty="0" smtClean="0"/>
              <a:t>ARC </a:t>
            </a:r>
            <a:r>
              <a:rPr lang="cs-CZ" sz="2000" dirty="0"/>
              <a:t>- </a:t>
            </a:r>
            <a:r>
              <a:rPr lang="cs-CZ" sz="2000" dirty="0" err="1"/>
              <a:t>Aleph</a:t>
            </a:r>
            <a:r>
              <a:rPr lang="cs-CZ" sz="2000" dirty="0"/>
              <a:t> Reporting </a:t>
            </a:r>
            <a:r>
              <a:rPr lang="cs-CZ" sz="2000" dirty="0" smtClean="0"/>
              <a:t>Center (statistiky)</a:t>
            </a:r>
            <a:endParaRPr lang="cs-CZ" sz="2000" dirty="0"/>
          </a:p>
          <a:p>
            <a:endParaRPr lang="cs-CZ" dirty="0"/>
          </a:p>
          <a:p>
            <a:r>
              <a:rPr lang="cs-CZ" dirty="0"/>
              <a:t> </a:t>
            </a:r>
          </a:p>
        </p:txBody>
      </p:sp>
      <p:pic>
        <p:nvPicPr>
          <p:cNvPr id="4" name="Picture 2" descr="Logo Ale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44475"/>
            <a:ext cx="16668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60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Výpůjčky</a:t>
            </a:r>
            <a:r>
              <a:rPr lang="cs-CZ" sz="3200" dirty="0" smtClean="0"/>
              <a:t> – založení čtenáře</a:t>
            </a:r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42988" y="1196752"/>
            <a:ext cx="7286625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28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Výpůjčky</a:t>
            </a:r>
            <a:r>
              <a:rPr lang="cs-CZ" sz="3200" dirty="0" smtClean="0"/>
              <a:t> – globální údaje o čtenáři</a:t>
            </a:r>
            <a:endParaRPr lang="cs-CZ" dirty="0"/>
          </a:p>
        </p:txBody>
      </p:sp>
      <p:pic>
        <p:nvPicPr>
          <p:cNvPr id="7" name="Obrázek 6"/>
          <p:cNvPicPr/>
          <p:nvPr/>
        </p:nvPicPr>
        <p:blipFill>
          <a:blip r:embed="rId2"/>
          <a:stretch>
            <a:fillRect/>
          </a:stretch>
        </p:blipFill>
        <p:spPr>
          <a:xfrm>
            <a:off x="1187624" y="1196752"/>
            <a:ext cx="7372350" cy="589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04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Knihovní systém</a:t>
            </a:r>
            <a:endParaRPr lang="cs-CZ" dirty="0"/>
          </a:p>
        </p:txBody>
      </p:sp>
      <p:pic>
        <p:nvPicPr>
          <p:cNvPr id="2050" name="Picture 2" descr="http://kisk.phil.muni.cz/vikba10/knsy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56792"/>
            <a:ext cx="6768752" cy="451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833170" y="6309320"/>
            <a:ext cx="19869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 smtClean="0"/>
              <a:t>Zdroj: Přednášky Z. Kadlece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136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Výpůjčky – nastavení uživatele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35300" y="1196975"/>
            <a:ext cx="7381875" cy="590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80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Výpůjčky - přehled</a:t>
            </a:r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56361" y="1196752"/>
            <a:ext cx="74295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Výpůjčky – požadavky čtenáře</a:t>
            </a:r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07194" y="1268760"/>
            <a:ext cx="7560310" cy="604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82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Výpůjčky – proces půjčení (F5)</a:t>
            </a:r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42988" y="1268760"/>
            <a:ext cx="7441565" cy="595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38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Výpůjčky – vracení (F6)</a:t>
            </a:r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42988" y="1124744"/>
            <a:ext cx="7458075" cy="596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42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Výpůjčky – přehled výpůjček</a:t>
            </a:r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42988" y="1196752"/>
            <a:ext cx="7200900" cy="576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13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Katalogizace – detail jednotky</a:t>
            </a:r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99979" y="1268760"/>
            <a:ext cx="7663180" cy="613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15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Katalogizace – založení záznamu</a:t>
            </a:r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1331149" y="1484784"/>
            <a:ext cx="7200840" cy="405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96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Katalogizace – import záznamu</a:t>
            </a:r>
            <a:endParaRPr lang="cs-CZ" dirty="0"/>
          </a:p>
        </p:txBody>
      </p:sp>
      <p:pic>
        <p:nvPicPr>
          <p:cNvPr id="5" name="Obrázek 4"/>
          <p:cNvPicPr/>
          <p:nvPr/>
        </p:nvPicPr>
        <p:blipFill>
          <a:blip r:embed="rId2"/>
          <a:stretch>
            <a:fillRect/>
          </a:stretch>
        </p:blipFill>
        <p:spPr>
          <a:xfrm>
            <a:off x="1055224" y="1340768"/>
            <a:ext cx="7902763" cy="444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27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Katalogizace – správa jednotek</a:t>
            </a:r>
            <a:endParaRPr lang="cs-CZ" dirty="0"/>
          </a:p>
        </p:txBody>
      </p:sp>
      <p:pic>
        <p:nvPicPr>
          <p:cNvPr id="5" name="Obrázek 4"/>
          <p:cNvPicPr/>
          <p:nvPr/>
        </p:nvPicPr>
        <p:blipFill>
          <a:blip r:embed="rId2"/>
          <a:stretch>
            <a:fillRect/>
          </a:stretch>
        </p:blipFill>
        <p:spPr>
          <a:xfrm>
            <a:off x="1043608" y="1412776"/>
            <a:ext cx="7902763" cy="444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79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Co je knihovní systém?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TDKIV (2)</a:t>
            </a:r>
          </a:p>
          <a:p>
            <a:pPr lvl="1"/>
            <a:r>
              <a:rPr lang="cs-CZ" dirty="0" smtClean="0"/>
              <a:t>označení </a:t>
            </a:r>
            <a:r>
              <a:rPr lang="cs-CZ" dirty="0"/>
              <a:t>pro knihovnu, její část nebo pro skupinu </a:t>
            </a:r>
            <a:r>
              <a:rPr lang="cs-CZ" dirty="0" smtClean="0"/>
              <a:t>knihoven</a:t>
            </a:r>
          </a:p>
          <a:p>
            <a:pPr lvl="1"/>
            <a:r>
              <a:rPr lang="cs-CZ" dirty="0" smtClean="0"/>
              <a:t>cílem </a:t>
            </a:r>
            <a:r>
              <a:rPr lang="cs-CZ" dirty="0"/>
              <a:t>shromažďovat, zpracovávat a uchovávat </a:t>
            </a:r>
            <a:r>
              <a:rPr lang="cs-CZ" b="1" dirty="0"/>
              <a:t>knihovní</a:t>
            </a:r>
            <a:r>
              <a:rPr lang="cs-CZ" dirty="0"/>
              <a:t> dokumenty a informace </a:t>
            </a:r>
            <a:r>
              <a:rPr lang="cs-CZ" dirty="0" smtClean="0"/>
              <a:t>za účelem poskytování knihovnických </a:t>
            </a:r>
            <a:r>
              <a:rPr lang="cs-CZ" dirty="0"/>
              <a:t>a </a:t>
            </a:r>
            <a:r>
              <a:rPr lang="cs-CZ" dirty="0" smtClean="0"/>
              <a:t>informačních služeb</a:t>
            </a: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479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Katalogizace – </a:t>
            </a:r>
            <a:r>
              <a:rPr lang="cs-CZ" dirty="0" err="1" smtClean="0"/>
              <a:t>info</a:t>
            </a:r>
            <a:r>
              <a:rPr lang="cs-CZ" dirty="0" smtClean="0"/>
              <a:t> o jednotce</a:t>
            </a:r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987488" y="1268760"/>
            <a:ext cx="8030781" cy="451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76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Katalogizace – </a:t>
            </a:r>
            <a:r>
              <a:rPr lang="cs-CZ" dirty="0" err="1" smtClean="0"/>
              <a:t>info</a:t>
            </a:r>
            <a:r>
              <a:rPr lang="cs-CZ" dirty="0" smtClean="0"/>
              <a:t> o jednotce 2</a:t>
            </a:r>
            <a:endParaRPr lang="cs-CZ" dirty="0"/>
          </a:p>
        </p:txBody>
      </p:sp>
      <p:pic>
        <p:nvPicPr>
          <p:cNvPr id="5" name="Obrázek 4"/>
          <p:cNvPicPr/>
          <p:nvPr/>
        </p:nvPicPr>
        <p:blipFill>
          <a:blip r:embed="rId2"/>
          <a:stretch>
            <a:fillRect/>
          </a:stretch>
        </p:blipFill>
        <p:spPr>
          <a:xfrm>
            <a:off x="987488" y="1124744"/>
            <a:ext cx="8030781" cy="451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5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kic.ics.muni.cz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8" y="1484784"/>
            <a:ext cx="8096218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12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ALMA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Exlibris</a:t>
            </a:r>
          </a:p>
          <a:p>
            <a:r>
              <a:rPr lang="cs-CZ" dirty="0" err="1" smtClean="0"/>
              <a:t>cloudové</a:t>
            </a:r>
            <a:r>
              <a:rPr lang="cs-CZ" dirty="0" smtClean="0"/>
              <a:t> řešení</a:t>
            </a:r>
          </a:p>
          <a:p>
            <a:r>
              <a:rPr lang="cs-CZ" dirty="0" err="1" smtClean="0"/>
              <a:t>library</a:t>
            </a:r>
            <a:r>
              <a:rPr lang="cs-CZ" dirty="0" smtClean="0"/>
              <a:t> management systém (LMS)</a:t>
            </a:r>
          </a:p>
          <a:p>
            <a:r>
              <a:rPr lang="cs-CZ" dirty="0" smtClean="0"/>
              <a:t>datová analýza</a:t>
            </a:r>
          </a:p>
          <a:p>
            <a:r>
              <a:rPr lang="cs-CZ" dirty="0" smtClean="0"/>
              <a:t>v ČR zatím není instalace</a:t>
            </a:r>
          </a:p>
          <a:p>
            <a:pPr lvl="1"/>
            <a:r>
              <a:rPr lang="cs-CZ" dirty="0" smtClean="0"/>
              <a:t>zatím USA, Británie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105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ARL </a:t>
            </a:r>
            <a:r>
              <a:rPr lang="cs-CZ" sz="2400" dirty="0"/>
              <a:t>– </a:t>
            </a:r>
            <a:r>
              <a:rPr lang="cs-CZ" sz="2400" dirty="0" err="1"/>
              <a:t>Advanced</a:t>
            </a:r>
            <a:r>
              <a:rPr lang="cs-CZ" sz="2400" dirty="0"/>
              <a:t> Rapid </a:t>
            </a:r>
            <a:r>
              <a:rPr lang="cs-CZ" sz="2400" dirty="0" err="1"/>
              <a:t>Library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modulární systém</a:t>
            </a:r>
          </a:p>
          <a:p>
            <a:r>
              <a:rPr lang="cs-CZ" dirty="0" smtClean="0"/>
              <a:t>moduly pro regionální knihovny i pro akademické knihovny</a:t>
            </a:r>
          </a:p>
          <a:p>
            <a:r>
              <a:rPr lang="cs-CZ" dirty="0" smtClean="0"/>
              <a:t>lze využít i jako digitální knihovnu</a:t>
            </a:r>
          </a:p>
          <a:p>
            <a:pPr lvl="1"/>
            <a:r>
              <a:rPr lang="cs-CZ" dirty="0" smtClean="0">
                <a:hlinkClick r:id="rId2"/>
              </a:rPr>
              <a:t>Soupispamatek.cz</a:t>
            </a:r>
            <a:endParaRPr lang="cs-CZ" dirty="0" smtClean="0"/>
          </a:p>
          <a:p>
            <a:pPr lvl="1"/>
            <a:r>
              <a:rPr lang="cs-CZ" dirty="0" smtClean="0">
                <a:hlinkClick r:id="rId3"/>
              </a:rPr>
              <a:t>Piešťanské informační centrum </a:t>
            </a:r>
            <a:r>
              <a:rPr lang="cs-CZ" dirty="0" smtClean="0"/>
              <a:t>– regionální databáze</a:t>
            </a:r>
          </a:p>
          <a:p>
            <a:r>
              <a:rPr lang="cs-CZ" dirty="0" smtClean="0"/>
              <a:t>off-line výpůjčky </a:t>
            </a:r>
          </a:p>
          <a:p>
            <a:r>
              <a:rPr lang="cs-CZ" dirty="0" smtClean="0"/>
              <a:t>alternativní webové rozhraní </a:t>
            </a:r>
            <a:r>
              <a:rPr lang="cs-CZ" sz="2000" dirty="0" smtClean="0"/>
              <a:t>(omezené)</a:t>
            </a:r>
          </a:p>
          <a:p>
            <a:r>
              <a:rPr lang="cs-CZ" dirty="0" smtClean="0"/>
              <a:t>nově e-</a:t>
            </a:r>
            <a:r>
              <a:rPr lang="cs-CZ" dirty="0" err="1" smtClean="0"/>
              <a:t>reading</a:t>
            </a:r>
            <a:r>
              <a:rPr lang="cs-CZ" dirty="0" smtClean="0"/>
              <a:t> a e-knihy</a:t>
            </a:r>
            <a:endParaRPr lang="cs-CZ" dirty="0"/>
          </a:p>
        </p:txBody>
      </p:sp>
      <p:pic>
        <p:nvPicPr>
          <p:cNvPr id="4" name="Picture 2" descr="Cosmotr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092" y="220700"/>
            <a:ext cx="2614967" cy="83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38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ARL</a:t>
            </a:r>
            <a:r>
              <a:rPr lang="cs-CZ" sz="2400" dirty="0" smtClean="0"/>
              <a:t> – </a:t>
            </a:r>
            <a:r>
              <a:rPr lang="cs-CZ" sz="2400" dirty="0" err="1" smtClean="0"/>
              <a:t>Advanced</a:t>
            </a:r>
            <a:r>
              <a:rPr lang="cs-CZ" sz="2400" dirty="0" smtClean="0"/>
              <a:t> Rapid </a:t>
            </a:r>
            <a:r>
              <a:rPr lang="cs-CZ" sz="2400" dirty="0" err="1" smtClean="0"/>
              <a:t>Library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moduly</a:t>
            </a:r>
          </a:p>
          <a:p>
            <a:pPr lvl="1"/>
            <a:r>
              <a:rPr lang="cs-CZ" sz="2200" dirty="0" smtClean="0"/>
              <a:t>Katalogizace a správa autorit</a:t>
            </a:r>
          </a:p>
          <a:p>
            <a:pPr lvl="1"/>
            <a:r>
              <a:rPr lang="cs-CZ" sz="2200" dirty="0" smtClean="0"/>
              <a:t>Cirkulace/Výpůjčky</a:t>
            </a:r>
          </a:p>
          <a:p>
            <a:pPr lvl="1"/>
            <a:r>
              <a:rPr lang="cs-CZ" sz="2200" dirty="0" smtClean="0"/>
              <a:t>Meziknihovní výpůjční služby (MVS)</a:t>
            </a:r>
          </a:p>
          <a:p>
            <a:pPr lvl="1"/>
            <a:r>
              <a:rPr lang="cs-CZ" sz="2200" dirty="0" smtClean="0"/>
              <a:t>Akvizice</a:t>
            </a:r>
          </a:p>
          <a:p>
            <a:pPr lvl="1"/>
            <a:r>
              <a:rPr lang="cs-CZ" sz="2200" dirty="0" smtClean="0"/>
              <a:t>Inventarizace a vyřazování – revize</a:t>
            </a:r>
          </a:p>
          <a:p>
            <a:pPr lvl="1"/>
            <a:r>
              <a:rPr lang="cs-CZ" sz="2200" dirty="0" smtClean="0"/>
              <a:t>IPAC – online katalog</a:t>
            </a:r>
          </a:p>
          <a:p>
            <a:pPr lvl="1"/>
            <a:r>
              <a:rPr lang="cs-CZ" sz="2200" dirty="0" smtClean="0"/>
              <a:t>EPCA – evidence publikační činnosti</a:t>
            </a:r>
          </a:p>
          <a:p>
            <a:pPr lvl="1"/>
            <a:r>
              <a:rPr lang="cs-CZ" sz="2200" dirty="0" smtClean="0"/>
              <a:t>EPKA – evidence podkladů pro akreditaci</a:t>
            </a:r>
          </a:p>
          <a:p>
            <a:pPr lvl="1"/>
            <a:r>
              <a:rPr lang="cs-CZ" sz="2200" dirty="0" smtClean="0"/>
              <a:t>EUCA – evidence umělecké činnosti</a:t>
            </a:r>
          </a:p>
          <a:p>
            <a:pPr lvl="1"/>
            <a:r>
              <a:rPr lang="cs-CZ" sz="2200" dirty="0" smtClean="0"/>
              <a:t>REDO – regionální dokumenty</a:t>
            </a:r>
          </a:p>
          <a:p>
            <a:pPr lvl="1"/>
            <a:r>
              <a:rPr lang="cs-CZ" sz="2200" dirty="0" smtClean="0"/>
              <a:t>REOS – regionální osobnosti</a:t>
            </a:r>
          </a:p>
          <a:p>
            <a:pPr lvl="1"/>
            <a:r>
              <a:rPr lang="cs-CZ" sz="2200" dirty="0" smtClean="0"/>
              <a:t>Digitální kronika</a:t>
            </a:r>
          </a:p>
          <a:p>
            <a:pPr lvl="1"/>
            <a:endParaRPr lang="cs-CZ" dirty="0"/>
          </a:p>
        </p:txBody>
      </p:sp>
      <p:pic>
        <p:nvPicPr>
          <p:cNvPr id="5" name="Picture 2" descr="Cosmotr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092" y="220700"/>
            <a:ext cx="2614967" cy="83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60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Výpůjčky - čtenář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569" y="1124744"/>
            <a:ext cx="7620000" cy="54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34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Výpůjčky a vracení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531" y="1268760"/>
            <a:ext cx="7458075" cy="54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72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Výpůjčky - upomínky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772816"/>
            <a:ext cx="5915025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65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Katalogizace – editace záznamu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8" y="1268760"/>
            <a:ext cx="7903583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04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Knihovní systém</a:t>
            </a:r>
            <a:endParaRPr lang="cs-CZ" dirty="0"/>
          </a:p>
        </p:txBody>
      </p:sp>
      <p:pic>
        <p:nvPicPr>
          <p:cNvPr id="1026" name="Picture 2" descr="http://kisk.phil.muni.cz/vikba10/knihovn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6667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940152" y="6237312"/>
            <a:ext cx="19869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 smtClean="0"/>
              <a:t>Zdroj: Přednášky Z. Kadlece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023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Katalogizace – přidání jednotky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230" y="1196752"/>
            <a:ext cx="7477125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78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KP-WIN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KP-SYS</a:t>
            </a:r>
          </a:p>
          <a:p>
            <a:r>
              <a:rPr lang="cs-CZ" dirty="0" smtClean="0"/>
              <a:t>pro </a:t>
            </a:r>
            <a:r>
              <a:rPr lang="cs-CZ" dirty="0"/>
              <a:t>všechny typy </a:t>
            </a:r>
            <a:r>
              <a:rPr lang="cs-CZ" dirty="0" smtClean="0"/>
              <a:t>knihoven</a:t>
            </a:r>
          </a:p>
          <a:p>
            <a:pPr lvl="1"/>
            <a:r>
              <a:rPr lang="cs-CZ" dirty="0" smtClean="0"/>
              <a:t>veřejné</a:t>
            </a:r>
            <a:r>
              <a:rPr lang="cs-CZ" dirty="0"/>
              <a:t>, odborné, univerzitní, školní, archivy a muzea</a:t>
            </a:r>
          </a:p>
          <a:p>
            <a:r>
              <a:rPr lang="cs-CZ" dirty="0" smtClean="0"/>
              <a:t>verze </a:t>
            </a:r>
            <a:r>
              <a:rPr lang="cs-CZ" dirty="0"/>
              <a:t>pro </a:t>
            </a:r>
            <a:r>
              <a:rPr lang="cs-CZ" dirty="0" smtClean="0"/>
              <a:t>1 PC </a:t>
            </a:r>
            <a:r>
              <a:rPr lang="cs-CZ" dirty="0"/>
              <a:t>i </a:t>
            </a:r>
            <a:r>
              <a:rPr lang="cs-CZ" dirty="0" err="1" smtClean="0"/>
              <a:t>siťové</a:t>
            </a:r>
            <a:r>
              <a:rPr lang="cs-CZ" dirty="0" smtClean="0"/>
              <a:t> řešení</a:t>
            </a:r>
            <a:endParaRPr lang="cs-CZ" dirty="0"/>
          </a:p>
          <a:p>
            <a:r>
              <a:rPr lang="cs-CZ" dirty="0" smtClean="0"/>
              <a:t>vizuální </a:t>
            </a:r>
            <a:r>
              <a:rPr lang="cs-CZ" dirty="0"/>
              <a:t>návrhář tiskových sestav</a:t>
            </a:r>
          </a:p>
          <a:p>
            <a:r>
              <a:rPr lang="cs-CZ" dirty="0" smtClean="0"/>
              <a:t>podpora </a:t>
            </a:r>
            <a:r>
              <a:rPr lang="cs-CZ" dirty="0"/>
              <a:t>práce s </a:t>
            </a:r>
            <a:r>
              <a:rPr lang="cs-CZ" dirty="0" smtClean="0"/>
              <a:t>thesaury</a:t>
            </a:r>
          </a:p>
          <a:p>
            <a:pPr lvl="1"/>
            <a:r>
              <a:rPr lang="cs-CZ" dirty="0" err="1" smtClean="0"/>
              <a:t>MeSH</a:t>
            </a:r>
            <a:r>
              <a:rPr lang="cs-CZ" dirty="0"/>
              <a:t>, PSH, </a:t>
            </a:r>
            <a:r>
              <a:rPr lang="cs-CZ" dirty="0" smtClean="0"/>
              <a:t>...</a:t>
            </a:r>
            <a:endParaRPr lang="cs-CZ" dirty="0"/>
          </a:p>
          <a:p>
            <a:r>
              <a:rPr lang="cs-CZ" dirty="0" smtClean="0"/>
              <a:t>katalogizace </a:t>
            </a:r>
            <a:r>
              <a:rPr lang="cs-CZ" dirty="0"/>
              <a:t>a výpůjčky více knihoven regionu do </a:t>
            </a:r>
            <a:r>
              <a:rPr lang="cs-CZ" dirty="0" smtClean="0"/>
              <a:t>společné DB</a:t>
            </a:r>
            <a:endParaRPr lang="cs-CZ" dirty="0"/>
          </a:p>
        </p:txBody>
      </p:sp>
      <p:pic>
        <p:nvPicPr>
          <p:cNvPr id="4" name="Picture 2" descr="http://www.kpsys.cz/images/logo/cut_logo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157" y="238124"/>
            <a:ext cx="2802791" cy="95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05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Verbis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KP-SYS</a:t>
            </a:r>
          </a:p>
          <a:p>
            <a:r>
              <a:rPr lang="cs-CZ" dirty="0" smtClean="0"/>
              <a:t>pro </a:t>
            </a:r>
            <a:r>
              <a:rPr lang="cs-CZ" dirty="0"/>
              <a:t>všechny typy </a:t>
            </a:r>
            <a:r>
              <a:rPr lang="cs-CZ" dirty="0" smtClean="0"/>
              <a:t>knihoven</a:t>
            </a:r>
          </a:p>
          <a:p>
            <a:pPr lvl="1"/>
            <a:r>
              <a:rPr lang="cs-CZ" dirty="0" smtClean="0"/>
              <a:t>veřejné</a:t>
            </a:r>
            <a:r>
              <a:rPr lang="cs-CZ" dirty="0"/>
              <a:t>, odborné, univerzitní, školní, archivy a muzea</a:t>
            </a:r>
          </a:p>
          <a:p>
            <a:r>
              <a:rPr lang="cs-CZ" dirty="0" smtClean="0"/>
              <a:t>pokračovatel KP-WIN</a:t>
            </a:r>
            <a:endParaRPr lang="cs-CZ" dirty="0"/>
          </a:p>
        </p:txBody>
      </p:sp>
      <p:pic>
        <p:nvPicPr>
          <p:cNvPr id="4" name="Picture 2" descr="http://www.kpsys.cz/images/logo/cut_logo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157" y="238124"/>
            <a:ext cx="2802791" cy="95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69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Výpůjčky – hlavní okno</a:t>
            </a:r>
            <a:endParaRPr lang="cs-CZ" dirty="0"/>
          </a:p>
        </p:txBody>
      </p:sp>
      <p:pic>
        <p:nvPicPr>
          <p:cNvPr id="6146" name="Picture 2" descr="http://www.kpsys.cz/verbis/images/verbis/web_vypujca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583" y="1340768"/>
            <a:ext cx="7712567" cy="496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300192" y="6399864"/>
            <a:ext cx="24190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 smtClean="0"/>
              <a:t>Zdroj: </a:t>
            </a:r>
            <a:r>
              <a:rPr lang="cs-CZ" sz="1100" dirty="0"/>
              <a:t>http://www.kpsys.cz/verbis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280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Výpůjčky - rezervace</a:t>
            </a:r>
            <a:endParaRPr lang="cs-CZ" dirty="0"/>
          </a:p>
        </p:txBody>
      </p:sp>
      <p:pic>
        <p:nvPicPr>
          <p:cNvPr id="7170" name="Picture 2" descr="Modul rezervace - rezervace, vy&amp;rcaron;izování rezervací, objednáv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1196752"/>
            <a:ext cx="7479899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300192" y="6399864"/>
            <a:ext cx="24190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 smtClean="0"/>
              <a:t>Zdroj: </a:t>
            </a:r>
            <a:r>
              <a:rPr lang="cs-CZ" sz="1100" dirty="0"/>
              <a:t>http://www.kpsys.cz/verbis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107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MVS</a:t>
            </a:r>
            <a:endParaRPr lang="cs-CZ" dirty="0"/>
          </a:p>
        </p:txBody>
      </p:sp>
      <p:pic>
        <p:nvPicPr>
          <p:cNvPr id="8194" name="Picture 2" descr="Modul MVS - evidence po&amp;zcaron;adavk&amp;uring;, knihoven, &amp;zcaron;ádanek, podpora komunikace, provázání s DV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7225376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300192" y="6399864"/>
            <a:ext cx="24190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 smtClean="0"/>
              <a:t>Zdroj: </a:t>
            </a:r>
            <a:r>
              <a:rPr lang="cs-CZ" sz="1100" dirty="0"/>
              <a:t>http://www.kpsys.cz/verbis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626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Katalogizace – hlavní okno</a:t>
            </a:r>
            <a:endParaRPr lang="cs-CZ" dirty="0"/>
          </a:p>
        </p:txBody>
      </p:sp>
      <p:pic>
        <p:nvPicPr>
          <p:cNvPr id="3074" name="Picture 2" descr="Katalogizace - monograf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59"/>
            <a:ext cx="6768752" cy="527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609356" y="6551766"/>
            <a:ext cx="24190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 smtClean="0"/>
              <a:t>Zdroj: </a:t>
            </a:r>
            <a:r>
              <a:rPr lang="cs-CZ" sz="1100" dirty="0"/>
              <a:t>http://www.kpsys.cz/verbis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08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Katalogizace </a:t>
            </a:r>
            <a:r>
              <a:rPr lang="cs-CZ" sz="2200" dirty="0" smtClean="0"/>
              <a:t>– přebírání záznamů (Z39.55)</a:t>
            </a:r>
            <a:endParaRPr lang="cs-CZ" sz="2200" dirty="0"/>
          </a:p>
        </p:txBody>
      </p:sp>
      <p:pic>
        <p:nvPicPr>
          <p:cNvPr id="4098" name="Picture 2" descr="Z39.50 Klient - stahování záznam&amp;uring; - paraleln&amp;ecaron; z více zdroj&amp;uring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96751"/>
            <a:ext cx="7417444" cy="531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084168" y="6551766"/>
            <a:ext cx="24190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 smtClean="0"/>
              <a:t>Zdroj: </a:t>
            </a:r>
            <a:r>
              <a:rPr lang="cs-CZ" sz="1100" dirty="0"/>
              <a:t>http://www.kpsys.cz/verbis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180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Katalogizace – editace záznamu</a:t>
            </a:r>
            <a:endParaRPr lang="cs-CZ" dirty="0"/>
          </a:p>
        </p:txBody>
      </p:sp>
      <p:pic>
        <p:nvPicPr>
          <p:cNvPr id="5122" name="Picture 2" descr="Editace záznam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004" y="1124744"/>
            <a:ext cx="6553348" cy="537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321324" y="6511353"/>
            <a:ext cx="24190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 smtClean="0"/>
              <a:t>Zdroj: </a:t>
            </a:r>
            <a:r>
              <a:rPr lang="cs-CZ" sz="1100" dirty="0"/>
              <a:t>http://www.kpsys.cz/verbis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670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Akvizice - objednávky </a:t>
            </a:r>
            <a:endParaRPr lang="cs-CZ" dirty="0"/>
          </a:p>
        </p:txBody>
      </p:sp>
      <p:pic>
        <p:nvPicPr>
          <p:cNvPr id="2050" name="Picture 2" descr="Objednávky - evidence, odesílání, urg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59"/>
            <a:ext cx="7200800" cy="464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969396" y="6093296"/>
            <a:ext cx="24190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 smtClean="0"/>
              <a:t>Zdroj: </a:t>
            </a:r>
            <a:r>
              <a:rPr lang="cs-CZ" sz="1100" dirty="0"/>
              <a:t>http://www.kpsys.cz/verbis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62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Knihovní informační systém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podpora a zjednodušení procesů v knihovně</a:t>
            </a:r>
          </a:p>
          <a:p>
            <a:r>
              <a:rPr lang="cs-CZ" dirty="0" smtClean="0"/>
              <a:t>podpoření spolupráce mezi odděleními</a:t>
            </a:r>
          </a:p>
          <a:p>
            <a:r>
              <a:rPr lang="cs-CZ" dirty="0" smtClean="0"/>
              <a:t>zrychlení procesů</a:t>
            </a:r>
          </a:p>
          <a:p>
            <a:r>
              <a:rPr lang="cs-CZ" dirty="0" smtClean="0"/>
              <a:t>původně kartotéky, seznamy, dnes software nebo online služby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514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Akvizice - </a:t>
            </a:r>
            <a:r>
              <a:rPr lang="cs-CZ" dirty="0" err="1" smtClean="0"/>
              <a:t>dezideráta</a:t>
            </a:r>
            <a:endParaRPr lang="cs-CZ" dirty="0"/>
          </a:p>
        </p:txBody>
      </p:sp>
      <p:pic>
        <p:nvPicPr>
          <p:cNvPr id="1026" name="Picture 2" descr="Dezideráta - evidence knih, které chcete nakoup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5715000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300192" y="6399864"/>
            <a:ext cx="24190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 smtClean="0"/>
              <a:t>Zdroj: </a:t>
            </a:r>
            <a:r>
              <a:rPr lang="cs-CZ" sz="1100" dirty="0"/>
              <a:t>http://www.kpsys.cz/verbis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982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Clavius/Clavius </a:t>
            </a:r>
            <a:r>
              <a:rPr lang="cs-CZ" dirty="0" smtClean="0">
                <a:hlinkClick r:id="rId2"/>
              </a:rPr>
              <a:t>REX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vyvíjen od roku 1998</a:t>
            </a:r>
          </a:p>
          <a:p>
            <a:r>
              <a:rPr lang="cs-CZ" dirty="0" smtClean="0"/>
              <a:t>dříve Lanius</a:t>
            </a:r>
          </a:p>
          <a:p>
            <a:r>
              <a:rPr lang="cs-CZ" dirty="0" smtClean="0"/>
              <a:t>standardní moduly</a:t>
            </a:r>
          </a:p>
          <a:p>
            <a:r>
              <a:rPr lang="cs-CZ" dirty="0" smtClean="0"/>
              <a:t>Clavius REX = automatizace regionu</a:t>
            </a:r>
          </a:p>
          <a:p>
            <a:pPr lvl="1"/>
            <a:r>
              <a:rPr lang="cs-CZ" dirty="0" smtClean="0"/>
              <a:t>řešení pro regionální knihovny</a:t>
            </a:r>
          </a:p>
          <a:p>
            <a:r>
              <a:rPr lang="cs-CZ" dirty="0" smtClean="0"/>
              <a:t>dětský online katalog</a:t>
            </a:r>
            <a:endParaRPr lang="cs-CZ" dirty="0"/>
          </a:p>
        </p:txBody>
      </p:sp>
      <p:pic>
        <p:nvPicPr>
          <p:cNvPr id="4" name="Picture 2" descr="LANi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650" y="325437"/>
            <a:ext cx="1352405" cy="51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53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Open source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KOHA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Evergreen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3576" y="836712"/>
            <a:ext cx="1770832" cy="7573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31068"/>
            <a:ext cx="31813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16072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 smtClean="0">
                <a:solidFill>
                  <a:srgbClr val="FFFF00"/>
                </a:solidFill>
              </a:rPr>
              <a:t>Diskuze</a:t>
            </a:r>
            <a:endParaRPr lang="uk-UA" altLang="cs-CZ" sz="72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95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Máte zkušenosti s AKS?</a:t>
            </a:r>
          </a:p>
          <a:p>
            <a:r>
              <a:rPr lang="cs-CZ" dirty="0" smtClean="0"/>
              <a:t>Může knihovna fungovat bez AKS?</a:t>
            </a:r>
          </a:p>
          <a:p>
            <a:r>
              <a:rPr lang="cs-CZ" dirty="0" smtClean="0"/>
              <a:t>Jsou procesy, které AKS nepokryje?</a:t>
            </a:r>
          </a:p>
          <a:p>
            <a:r>
              <a:rPr lang="cs-CZ" dirty="0" smtClean="0"/>
              <a:t>Jak by měl podle Vás vypadat dobrý AKS</a:t>
            </a:r>
            <a:r>
              <a:rPr lang="cs-CZ" dirty="0" smtClean="0"/>
              <a:t>?</a:t>
            </a:r>
          </a:p>
          <a:p>
            <a:r>
              <a:rPr lang="cs-CZ" dirty="0" smtClean="0"/>
              <a:t>Budoucnost knihovních systémů?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910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473075"/>
            <a:ext cx="6696075" cy="508000"/>
          </a:xfrm>
        </p:spPr>
        <p:txBody>
          <a:bodyPr/>
          <a:lstStyle/>
          <a:p>
            <a:pPr eaLnBrk="1" hangingPunct="1"/>
            <a:r>
              <a:rPr lang="cs-CZ" altLang="cs-CZ" sz="3200" smtClean="0"/>
              <a:t>Závěr</a:t>
            </a:r>
            <a:endParaRPr lang="en-US" altLang="cs-CZ" sz="3200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76475" y="4005263"/>
            <a:ext cx="6399213" cy="7191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altLang="cs-CZ" b="1" smtClean="0"/>
              <a:t>Děkuji Vám za pozornost</a:t>
            </a:r>
            <a:endParaRPr lang="en-US" altLang="cs-CZ" b="1" smtClean="0"/>
          </a:p>
        </p:txBody>
      </p:sp>
      <p:pic>
        <p:nvPicPr>
          <p:cNvPr id="46084" name="Picture 8" descr="billboar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03713" y="1773238"/>
            <a:ext cx="2284412" cy="2047875"/>
          </a:xfrm>
          <a:noFill/>
        </p:spPr>
      </p:pic>
      <p:sp>
        <p:nvSpPr>
          <p:cNvPr id="46085" name="Text Box 4"/>
          <p:cNvSpPr txBox="1">
            <a:spLocks noChangeArrowheads="1"/>
          </p:cNvSpPr>
          <p:nvPr/>
        </p:nvSpPr>
        <p:spPr bwMode="auto">
          <a:xfrm>
            <a:off x="4859338" y="5661025"/>
            <a:ext cx="39608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cs-CZ" altLang="cs-CZ" sz="2000" b="1" dirty="0">
                <a:latin typeface="Verdana" pitchFamily="34" charset="0"/>
              </a:rPr>
              <a:t>Martin Krčál</a:t>
            </a:r>
          </a:p>
          <a:p>
            <a:pPr algn="r" eaLnBrk="1" hangingPunct="1"/>
            <a:r>
              <a:rPr lang="cs-CZ" altLang="cs-CZ" sz="2000" b="1" dirty="0" smtClean="0">
                <a:latin typeface="Verdana" pitchFamily="34" charset="0"/>
              </a:rPr>
              <a:t>krcal@phil.muni.cz</a:t>
            </a:r>
            <a:endParaRPr lang="cs-CZ" altLang="cs-CZ" sz="2000" b="1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 diskuzi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4400" dirty="0" smtClean="0"/>
              <a:t>Jaký je výsledek fotbalového derby SPA-SLA z podzimu 1985?</a:t>
            </a:r>
          </a:p>
          <a:p>
            <a:r>
              <a:rPr lang="cs-CZ" sz="4400" dirty="0" smtClean="0"/>
              <a:t>Kdy odjíždí nejbližší autobus z Brna do Prahy?</a:t>
            </a:r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294271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6600" dirty="0" smtClean="0"/>
              <a:t>A jak to zjistíte v roce 1986?</a:t>
            </a:r>
            <a:endParaRPr lang="cs-CZ" sz="6600" dirty="0"/>
          </a:p>
        </p:txBody>
      </p:sp>
    </p:spTree>
    <p:extLst>
      <p:ext uri="{BB962C8B-B14F-4D97-AF65-F5344CB8AC3E}">
        <p14:creationId xmlns:p14="http://schemas.microsoft.com/office/powerpoint/2010/main" val="326522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1f8713c8be77f2d7520d08d3560d882cd1f5789"/>
</p:tagLst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4294</TotalTime>
  <Words>1404</Words>
  <Application>Microsoft Office PowerPoint</Application>
  <PresentationFormat>Předvádění na obrazovce (4:3)</PresentationFormat>
  <Paragraphs>326</Paragraphs>
  <Slides>75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75</vt:i4>
      </vt:variant>
    </vt:vector>
  </HeadingPairs>
  <TitlesOfParts>
    <vt:vector size="80" baseType="lpstr">
      <vt:lpstr>Arial</vt:lpstr>
      <vt:lpstr>Tahoma</vt:lpstr>
      <vt:lpstr>Verdana</vt:lpstr>
      <vt:lpstr>Wingdings</vt:lpstr>
      <vt:lpstr>template</vt:lpstr>
      <vt:lpstr>Knihovnické systémy a standardy (VIKBA10)</vt:lpstr>
      <vt:lpstr>Knihovní systém</vt:lpstr>
      <vt:lpstr>Co je knihovní systém?</vt:lpstr>
      <vt:lpstr>Knihovní systém</vt:lpstr>
      <vt:lpstr>Co je knihovní systém?</vt:lpstr>
      <vt:lpstr>Knihovní systém</vt:lpstr>
      <vt:lpstr>Knihovní informační systém</vt:lpstr>
      <vt:lpstr>K diskuzi</vt:lpstr>
      <vt:lpstr>Prezentace aplikace PowerPoint</vt:lpstr>
      <vt:lpstr>Doba před automatizací</vt:lpstr>
      <vt:lpstr>Prezentace aplikace PowerPoint</vt:lpstr>
      <vt:lpstr>Automatizovaný KS</vt:lpstr>
      <vt:lpstr>Druhy AKS</vt:lpstr>
      <vt:lpstr>Proces automatizace</vt:lpstr>
      <vt:lpstr>Nástup AKS – 1. etapa</vt:lpstr>
      <vt:lpstr>Nástup AKS – 2. etapa</vt:lpstr>
      <vt:lpstr>Nástup AKS – 3. etapa</vt:lpstr>
      <vt:lpstr>Nástup AKS – 4. etapa</vt:lpstr>
      <vt:lpstr>Výhody AKS</vt:lpstr>
      <vt:lpstr>Výhody AKS</vt:lpstr>
      <vt:lpstr>Nevýhody AKS</vt:lpstr>
      <vt:lpstr>Situace v ČR</vt:lpstr>
      <vt:lpstr>Re(tro)katalogizace</vt:lpstr>
      <vt:lpstr>Retrokonverze</vt:lpstr>
      <vt:lpstr>Moduly AKS</vt:lpstr>
      <vt:lpstr>AKS = modulární systém</vt:lpstr>
      <vt:lpstr>AKS architektura</vt:lpstr>
      <vt:lpstr>OPAC/katalog</vt:lpstr>
      <vt:lpstr>Výpůjčky</vt:lpstr>
      <vt:lpstr>Výpůjčky</vt:lpstr>
      <vt:lpstr>Akvizice</vt:lpstr>
      <vt:lpstr>Katalogizace</vt:lpstr>
      <vt:lpstr>Seriály</vt:lpstr>
      <vt:lpstr>Administrátorský modul</vt:lpstr>
      <vt:lpstr>Přehled knihovních systémů</vt:lpstr>
      <vt:lpstr>Aleph</vt:lpstr>
      <vt:lpstr>Moduly systému Aleph</vt:lpstr>
      <vt:lpstr>Výpůjčky – založení čtenáře</vt:lpstr>
      <vt:lpstr>Výpůjčky – globální údaje o čtenáři</vt:lpstr>
      <vt:lpstr>Výpůjčky – nastavení uživatele</vt:lpstr>
      <vt:lpstr>Výpůjčky - přehled</vt:lpstr>
      <vt:lpstr>Výpůjčky – požadavky čtenáře</vt:lpstr>
      <vt:lpstr>Výpůjčky – proces půjčení (F5)</vt:lpstr>
      <vt:lpstr>Výpůjčky – vracení (F6)</vt:lpstr>
      <vt:lpstr>Výpůjčky – přehled výpůjček</vt:lpstr>
      <vt:lpstr>Katalogizace – detail jednotky</vt:lpstr>
      <vt:lpstr>Katalogizace – založení záznamu</vt:lpstr>
      <vt:lpstr>Katalogizace – import záznamu</vt:lpstr>
      <vt:lpstr>Katalogizace – správa jednotek</vt:lpstr>
      <vt:lpstr>Katalogizace – info o jednotce</vt:lpstr>
      <vt:lpstr>Katalogizace – info o jednotce 2</vt:lpstr>
      <vt:lpstr>kic.ics.muni.cz</vt:lpstr>
      <vt:lpstr>ALMA</vt:lpstr>
      <vt:lpstr>ARL – Advanced Rapid Library</vt:lpstr>
      <vt:lpstr>ARL – Advanced Rapid Library</vt:lpstr>
      <vt:lpstr>Výpůjčky - čtenář</vt:lpstr>
      <vt:lpstr>Výpůjčky a vracení</vt:lpstr>
      <vt:lpstr>Výpůjčky - upomínky</vt:lpstr>
      <vt:lpstr>Katalogizace – editace záznamu</vt:lpstr>
      <vt:lpstr>Katalogizace – přidání jednotky</vt:lpstr>
      <vt:lpstr>KP-WIN</vt:lpstr>
      <vt:lpstr>Verbis</vt:lpstr>
      <vt:lpstr>Výpůjčky – hlavní okno</vt:lpstr>
      <vt:lpstr>Výpůjčky - rezervace</vt:lpstr>
      <vt:lpstr>MVS</vt:lpstr>
      <vt:lpstr>Katalogizace – hlavní okno</vt:lpstr>
      <vt:lpstr>Katalogizace – přebírání záznamů (Z39.55)</vt:lpstr>
      <vt:lpstr>Katalogizace – editace záznamu</vt:lpstr>
      <vt:lpstr>Akvizice - objednávky </vt:lpstr>
      <vt:lpstr>Akvizice - dezideráta</vt:lpstr>
      <vt:lpstr>Clavius/Clavius REX</vt:lpstr>
      <vt:lpstr>Open source</vt:lpstr>
      <vt:lpstr>Diskuze</vt:lpstr>
      <vt:lpstr>Prezentace aplikace PowerPoint</vt:lpstr>
      <vt:lpstr>Závěr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Martin Krčál</dc:creator>
  <cp:lastModifiedBy>Martin Krčál</cp:lastModifiedBy>
  <cp:revision>300</cp:revision>
  <dcterms:created xsi:type="dcterms:W3CDTF">2008-06-02T21:04:14Z</dcterms:created>
  <dcterms:modified xsi:type="dcterms:W3CDTF">2014-10-16T20:19:22Z</dcterms:modified>
</cp:coreProperties>
</file>