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402" r:id="rId2"/>
    <p:sldId id="353" r:id="rId3"/>
    <p:sldId id="354" r:id="rId4"/>
    <p:sldId id="470" r:id="rId5"/>
    <p:sldId id="469" r:id="rId6"/>
    <p:sldId id="475" r:id="rId7"/>
    <p:sldId id="471" r:id="rId8"/>
    <p:sldId id="476" r:id="rId9"/>
    <p:sldId id="478" r:id="rId10"/>
    <p:sldId id="477" r:id="rId11"/>
    <p:sldId id="479" r:id="rId12"/>
    <p:sldId id="473" r:id="rId13"/>
    <p:sldId id="480" r:id="rId14"/>
    <p:sldId id="474" r:id="rId15"/>
    <p:sldId id="481" r:id="rId16"/>
    <p:sldId id="472" r:id="rId17"/>
    <p:sldId id="482" r:id="rId18"/>
    <p:sldId id="483" r:id="rId19"/>
    <p:sldId id="485" r:id="rId20"/>
    <p:sldId id="487" r:id="rId21"/>
    <p:sldId id="486" r:id="rId22"/>
    <p:sldId id="484" r:id="rId23"/>
    <p:sldId id="489" r:id="rId24"/>
    <p:sldId id="491" r:id="rId25"/>
    <p:sldId id="488" r:id="rId26"/>
    <p:sldId id="490" r:id="rId27"/>
    <p:sldId id="493" r:id="rId28"/>
    <p:sldId id="492" r:id="rId29"/>
    <p:sldId id="494" r:id="rId30"/>
    <p:sldId id="496" r:id="rId31"/>
    <p:sldId id="497" r:id="rId32"/>
    <p:sldId id="498" r:id="rId33"/>
    <p:sldId id="499" r:id="rId34"/>
    <p:sldId id="495" r:id="rId35"/>
    <p:sldId id="500" r:id="rId36"/>
    <p:sldId id="504" r:id="rId37"/>
    <p:sldId id="501" r:id="rId38"/>
    <p:sldId id="502" r:id="rId39"/>
    <p:sldId id="503" r:id="rId40"/>
    <p:sldId id="468" r:id="rId41"/>
    <p:sldId id="505" r:id="rId42"/>
    <p:sldId id="506" r:id="rId43"/>
    <p:sldId id="507" r:id="rId44"/>
    <p:sldId id="508" r:id="rId45"/>
    <p:sldId id="509" r:id="rId46"/>
    <p:sldId id="510" r:id="rId47"/>
    <p:sldId id="511" r:id="rId48"/>
    <p:sldId id="258" r:id="rId49"/>
  </p:sldIdLst>
  <p:sldSz cx="9144000" cy="6858000" type="screen4x3"/>
  <p:notesSz cx="6858000" cy="9144000"/>
  <p:custDataLst>
    <p:tags r:id="rId52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33"/>
    <a:srgbClr val="FFCC66"/>
    <a:srgbClr val="FF9900"/>
    <a:srgbClr val="F3D001"/>
    <a:srgbClr val="F4EE00"/>
    <a:srgbClr val="FFFF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4660"/>
  </p:normalViewPr>
  <p:slideViewPr>
    <p:cSldViewPr>
      <p:cViewPr varScale="1">
        <p:scale>
          <a:sx n="74" d="100"/>
          <a:sy n="74" d="100"/>
        </p:scale>
        <p:origin x="13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9365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5DE83D5-7E53-4BA9-8C93-B998020A53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3904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4898499-89F8-47C3-8A8C-97B97CD9761A}" type="slidenum">
              <a:rPr lang="ru-RU" sz="1200"/>
              <a:pPr algn="r" eaLnBrk="1" hangingPunct="1"/>
              <a:t>1</a:t>
            </a:fld>
            <a:endParaRPr lang="ru-RU" sz="12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4875"/>
            <a:ext cx="5335588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237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016880-ABE9-4766-8873-BB3A9A43229F}" type="slidenum">
              <a:rPr lang="ru-RU" altLang="cs-CZ"/>
              <a:pPr eaLnBrk="1" hangingPunct="1"/>
              <a:t>2</a:t>
            </a:fld>
            <a:endParaRPr lang="ru-RU" alt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169755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016880-ABE9-4766-8873-BB3A9A43229F}" type="slidenum">
              <a:rPr lang="ru-RU" altLang="cs-CZ"/>
              <a:pPr eaLnBrk="1" hangingPunct="1"/>
              <a:t>4</a:t>
            </a:fld>
            <a:endParaRPr lang="ru-RU" alt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506651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016880-ABE9-4766-8873-BB3A9A43229F}" type="slidenum">
              <a:rPr lang="ru-RU" altLang="cs-CZ"/>
              <a:pPr eaLnBrk="1" hangingPunct="1"/>
              <a:t>17</a:t>
            </a:fld>
            <a:endParaRPr lang="ru-RU" alt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773934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016880-ABE9-4766-8873-BB3A9A43229F}" type="slidenum">
              <a:rPr lang="ru-RU" altLang="cs-CZ"/>
              <a:pPr eaLnBrk="1" hangingPunct="1"/>
              <a:t>23</a:t>
            </a:fld>
            <a:endParaRPr lang="ru-RU" alt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842097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016880-ABE9-4766-8873-BB3A9A43229F}" type="slidenum">
              <a:rPr lang="ru-RU" altLang="cs-CZ"/>
              <a:pPr eaLnBrk="1" hangingPunct="1"/>
              <a:t>27</a:t>
            </a:fld>
            <a:endParaRPr lang="ru-RU" alt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578039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016880-ABE9-4766-8873-BB3A9A43229F}" type="slidenum">
              <a:rPr lang="ru-RU" altLang="cs-CZ"/>
              <a:pPr eaLnBrk="1" hangingPunct="1"/>
              <a:t>36</a:t>
            </a:fld>
            <a:endParaRPr lang="ru-RU" alt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8062572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016880-ABE9-4766-8873-BB3A9A43229F}" type="slidenum">
              <a:rPr lang="ru-RU" altLang="cs-CZ"/>
              <a:pPr eaLnBrk="1" hangingPunct="1"/>
              <a:t>40</a:t>
            </a:fld>
            <a:endParaRPr lang="ru-RU" alt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8336033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C6AE22-74BB-4D78-B277-8B80D2AA94AE}" type="slidenum">
              <a:rPr lang="ru-RU" altLang="cs-CZ"/>
              <a:pPr eaLnBrk="1" hangingPunct="1"/>
              <a:t>48</a:t>
            </a:fld>
            <a:endParaRPr lang="ru-RU" altLang="cs-CZ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704739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1777796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929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323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175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16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96262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761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1834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1365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992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040778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93524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styly předlohy textu.</a:t>
            </a:r>
          </a:p>
          <a:p>
            <a:pPr lvl="1"/>
            <a:r>
              <a:rPr lang="ru-RU" altLang="cs-CZ" smtClean="0"/>
              <a:t>Druhá úroveň</a:t>
            </a:r>
          </a:p>
          <a:p>
            <a:pPr lvl="2"/>
            <a:r>
              <a:rPr lang="ru-RU" altLang="cs-CZ" smtClean="0"/>
              <a:t>Třetí úroveň</a:t>
            </a:r>
          </a:p>
          <a:p>
            <a:pPr lvl="3"/>
            <a:r>
              <a:rPr lang="ru-RU" altLang="cs-CZ" smtClean="0"/>
              <a:t>Čtvrtá úroveň</a:t>
            </a:r>
          </a:p>
          <a:p>
            <a:pPr lvl="4"/>
            <a:r>
              <a:rPr lang="ru-RU" altLang="cs-CZ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arxiv.org/oai2?verb=ListMetadataFormats" TargetMode="External"/><Relationship Id="rId7" Type="http://schemas.openxmlformats.org/officeDocument/2006/relationships/hyperlink" Target="http://arxiv.org/oai2?verb=GetRecord&amp;metadataPrefix=oai_dc&amp;identifier=oai:arXiv.org:adap-org/9311003" TargetMode="External"/><Relationship Id="rId2" Type="http://schemas.openxmlformats.org/officeDocument/2006/relationships/hyperlink" Target="http://arxiv.org/oai2?verb=Identif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xport.arxiv.org/oai2?verb=ListRecords&amp;metadataPrefix=oai_dc&amp;set=stat" TargetMode="External"/><Relationship Id="rId5" Type="http://schemas.openxmlformats.org/officeDocument/2006/relationships/hyperlink" Target="http://arxiv.org/oai2?verb=ListIdentifiers&amp;metadataPrefix=oai_dc" TargetMode="External"/><Relationship Id="rId4" Type="http://schemas.openxmlformats.org/officeDocument/2006/relationships/hyperlink" Target="http://arxiv.org/oai2?verb=ListSet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.gov/standards/sru/specs/cql.html" TargetMode="External"/><Relationship Id="rId2" Type="http://schemas.openxmlformats.org/officeDocument/2006/relationships/hyperlink" Target="http://www.loc.gov/standards/sru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mol.phil.muni.cz/adssru?version=1.1&amp;operation=searchRetrieve&amp;query=dinosaur&amp;maximumRecords=10" TargetMode="External"/><Relationship Id="rId2" Type="http://schemas.openxmlformats.org/officeDocument/2006/relationships/hyperlink" Target="http://www.loc.gov/standards/s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loc.gov/standards/sru/misc/simple.html" TargetMode="External"/><Relationship Id="rId4" Type="http://schemas.openxmlformats.org/officeDocument/2006/relationships/hyperlink" Target="http://opencontent.indexdata.com/wikipedia?version=1.1&amp;operation=searchRetrieve&amp;query=Einstein&amp;maximumRecords=3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.org/TR/soap12-part0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.google.com/p/php-sip2/wiki/UsageExample" TargetMode="External"/><Relationship Id="rId2" Type="http://schemas.openxmlformats.org/officeDocument/2006/relationships/hyperlink" Target="http://multimedia.3m.com/mws/media/355361O/sip2-protocol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nius.cz/smartkat.htm" TargetMode="External"/><Relationship Id="rId2" Type="http://schemas.openxmlformats.org/officeDocument/2006/relationships/hyperlink" Target="http://www.inflow.cz/aplikace-smartlib-revoluce-v-knihovnickych-sluzbach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tunes.apple.com/cz/app/ptejte-se/id626209466?mt=8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obalkyknih.cz/doc/Dokumentace_API_OKCZ_3.0.pdf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c.gov/z3950/agency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c.gov/z395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archives.org/pmh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archives.org/pmh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sz="4800" dirty="0" smtClean="0">
                <a:solidFill>
                  <a:srgbClr val="FFFF00"/>
                </a:solidFill>
              </a:rPr>
              <a:t>Knihovnické systémy a standardy (VIKBA10)</a:t>
            </a:r>
            <a:endParaRPr lang="uk-UA" sz="4800" dirty="0" smtClean="0">
              <a:solidFill>
                <a:schemeClr val="bg1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148263" y="4365625"/>
            <a:ext cx="3671887" cy="433388"/>
          </a:xfrm>
        </p:spPr>
        <p:txBody>
          <a:bodyPr/>
          <a:lstStyle/>
          <a:p>
            <a:pPr marL="0" indent="0" algn="r" eaLnBrk="1" hangingPunct="1">
              <a:lnSpc>
                <a:spcPct val="100000"/>
              </a:lnSpc>
              <a:buFontTx/>
              <a:buNone/>
            </a:pPr>
            <a:r>
              <a:rPr lang="cs-CZ" sz="2400" b="1" smtClean="0">
                <a:solidFill>
                  <a:schemeClr val="bg1"/>
                </a:solidFill>
              </a:rPr>
              <a:t>Martin Krčál</a:t>
            </a:r>
            <a:endParaRPr lang="uk-UA" sz="2400" b="1" smtClean="0">
              <a:solidFill>
                <a:schemeClr val="bg1"/>
              </a:solidFill>
            </a:endParaRPr>
          </a:p>
        </p:txBody>
      </p:sp>
      <p:sp>
        <p:nvSpPr>
          <p:cNvPr id="90116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5256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>
                <a:latin typeface="Tahoma" panose="020B0604030504040204" pitchFamily="34" charset="0"/>
              </a:rPr>
              <a:t>EIZ - kurz pro studenty KISK FF MU</a:t>
            </a:r>
          </a:p>
        </p:txBody>
      </p:sp>
      <p:sp>
        <p:nvSpPr>
          <p:cNvPr id="9011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b="1" dirty="0">
                <a:latin typeface="Tahoma" panose="020B0604030504040204" pitchFamily="34" charset="0"/>
              </a:rPr>
              <a:t>Brno, </a:t>
            </a:r>
            <a:r>
              <a:rPr lang="cs-CZ" b="1" dirty="0" smtClean="0">
                <a:latin typeface="Tahoma" panose="020B0604030504040204" pitchFamily="34" charset="0"/>
              </a:rPr>
              <a:t>12. prosince </a:t>
            </a:r>
            <a:r>
              <a:rPr lang="cs-CZ" b="1" dirty="0" smtClean="0">
                <a:latin typeface="Tahoma" panose="020B0604030504040204" pitchFamily="34" charset="0"/>
              </a:rPr>
              <a:t>2014</a:t>
            </a:r>
            <a:endParaRPr lang="cs-CZ" dirty="0">
              <a:latin typeface="Tahoma" panose="020B0604030504040204" pitchFamily="34" charset="0"/>
            </a:endParaRPr>
          </a:p>
        </p:txBody>
      </p:sp>
      <p:sp>
        <p:nvSpPr>
          <p:cNvPr id="90118" name="Text Box 14"/>
          <p:cNvSpPr txBox="1">
            <a:spLocks noChangeArrowheads="1"/>
          </p:cNvSpPr>
          <p:nvPr/>
        </p:nvSpPr>
        <p:spPr bwMode="auto">
          <a:xfrm>
            <a:off x="684213" y="3068638"/>
            <a:ext cx="81359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10. </a:t>
            </a:r>
            <a:r>
              <a:rPr lang="cs-CZ" altLang="cs-CZ" sz="2400" b="1" dirty="0" smtClean="0">
                <a:solidFill>
                  <a:schemeClr val="bg1"/>
                </a:solidFill>
                <a:latin typeface="Verdana" pitchFamily="34" charset="0"/>
              </a:rPr>
              <a:t>Technologie v knihovnách a trendy</a:t>
            </a:r>
            <a:endParaRPr lang="cs-CZ" sz="2400" b="1" dirty="0">
              <a:solidFill>
                <a:schemeClr val="bg1"/>
              </a:solidFill>
            </a:endParaRPr>
          </a:p>
        </p:txBody>
      </p:sp>
      <p:pic>
        <p:nvPicPr>
          <p:cNvPr id="90119" name="Picture 7" descr="OPVK_MU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589588"/>
            <a:ext cx="5256212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358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Výstup v DC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300" y="1196752"/>
            <a:ext cx="8401050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45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err="1" smtClean="0"/>
              <a:t>Identify</a:t>
            </a:r>
            <a:r>
              <a:rPr lang="cs-CZ" sz="2000" dirty="0" smtClean="0"/>
              <a:t> = popis služby</a:t>
            </a:r>
          </a:p>
          <a:p>
            <a:pPr lvl="1"/>
            <a:r>
              <a:rPr lang="en-US" sz="1600" dirty="0">
                <a:hlinkClick r:id="rId2"/>
              </a:rPr>
              <a:t>http://arxiv.org/oai2?verb=Identify</a:t>
            </a:r>
            <a:endParaRPr lang="en-US" sz="1600" dirty="0"/>
          </a:p>
          <a:p>
            <a:r>
              <a:rPr lang="cs-CZ" sz="2000" dirty="0" err="1" smtClean="0"/>
              <a:t>ListMetadataFormats</a:t>
            </a:r>
            <a:r>
              <a:rPr lang="cs-CZ" sz="2000" dirty="0" smtClean="0"/>
              <a:t> = seznam formátů</a:t>
            </a:r>
          </a:p>
          <a:p>
            <a:pPr lvl="1"/>
            <a:r>
              <a:rPr lang="en-US" sz="1600" dirty="0">
                <a:hlinkClick r:id="rId3"/>
              </a:rPr>
              <a:t>http://</a:t>
            </a:r>
            <a:r>
              <a:rPr lang="en-US" sz="1600" dirty="0" smtClean="0">
                <a:hlinkClick r:id="rId3"/>
              </a:rPr>
              <a:t>arxiv.org/oai2?verb=ListMetadataFormats</a:t>
            </a:r>
            <a:endParaRPr lang="cs-CZ" sz="1600" dirty="0" smtClean="0"/>
          </a:p>
          <a:p>
            <a:r>
              <a:rPr lang="cs-CZ" sz="2000" dirty="0" err="1" smtClean="0"/>
              <a:t>ListSets</a:t>
            </a:r>
            <a:r>
              <a:rPr lang="cs-CZ" sz="2000" dirty="0" smtClean="0"/>
              <a:t> = seznam sestav (dle fakulty, oborů)</a:t>
            </a:r>
          </a:p>
          <a:p>
            <a:pPr lvl="1"/>
            <a:r>
              <a:rPr lang="en-US" sz="1600" dirty="0">
                <a:hlinkClick r:id="rId4"/>
              </a:rPr>
              <a:t>http://arxiv.org/oai2?verb=ListSets</a:t>
            </a:r>
            <a:endParaRPr lang="en-US" sz="1600" dirty="0"/>
          </a:p>
          <a:p>
            <a:r>
              <a:rPr lang="cs-CZ" sz="2000" dirty="0" err="1" smtClean="0"/>
              <a:t>ListIdentifiers</a:t>
            </a:r>
            <a:r>
              <a:rPr lang="cs-CZ" sz="2000" dirty="0" smtClean="0"/>
              <a:t> = seznam všech identifikátorů</a:t>
            </a:r>
          </a:p>
          <a:p>
            <a:pPr lvl="1"/>
            <a:r>
              <a:rPr lang="en-US" sz="1600" dirty="0">
                <a:hlinkClick r:id="rId5"/>
              </a:rPr>
              <a:t>http://</a:t>
            </a:r>
            <a:r>
              <a:rPr lang="en-US" sz="1600" dirty="0" smtClean="0">
                <a:hlinkClick r:id="rId5"/>
              </a:rPr>
              <a:t>arxiv.org/oai2?verb=ListIdentifiers&amp;metadataPrefix=oai_dc</a:t>
            </a:r>
            <a:endParaRPr lang="cs-CZ" sz="1600" dirty="0" smtClean="0"/>
          </a:p>
          <a:p>
            <a:r>
              <a:rPr lang="cs-CZ" sz="2000" dirty="0" err="1" smtClean="0"/>
              <a:t>ListRecords</a:t>
            </a:r>
            <a:r>
              <a:rPr lang="cs-CZ" sz="2000" dirty="0" smtClean="0"/>
              <a:t> = seznam všech záznamů</a:t>
            </a:r>
          </a:p>
          <a:p>
            <a:pPr lvl="1"/>
            <a:r>
              <a:rPr lang="en-US" sz="1600" dirty="0">
                <a:hlinkClick r:id="rId6"/>
              </a:rPr>
              <a:t>http://</a:t>
            </a:r>
            <a:r>
              <a:rPr lang="en-US" sz="1600" dirty="0" smtClean="0">
                <a:hlinkClick r:id="rId6"/>
              </a:rPr>
              <a:t>export.arxiv.org/oai2?verb=ListRecords&amp;metadataPrefix=oai_dc&amp;set=stat</a:t>
            </a:r>
            <a:endParaRPr lang="cs-CZ" sz="1600" dirty="0" smtClean="0"/>
          </a:p>
          <a:p>
            <a:r>
              <a:rPr lang="cs-CZ" sz="2000" dirty="0" err="1" smtClean="0"/>
              <a:t>GetRecord</a:t>
            </a:r>
            <a:r>
              <a:rPr lang="cs-CZ" sz="2000" dirty="0" smtClean="0"/>
              <a:t> = získat záznam</a:t>
            </a:r>
          </a:p>
          <a:p>
            <a:pPr lvl="1"/>
            <a:r>
              <a:rPr lang="en-US" sz="1600" dirty="0">
                <a:hlinkClick r:id="rId7"/>
              </a:rPr>
              <a:t>http://</a:t>
            </a:r>
            <a:r>
              <a:rPr lang="en-US" sz="1600" dirty="0" smtClean="0">
                <a:hlinkClick r:id="rId7"/>
              </a:rPr>
              <a:t>arxiv.org/oai2?verb=GetRecord&amp;metadataPrefix=oai_dc&amp;identifier=oai:arXiv.org:adap-org/9311003</a:t>
            </a:r>
            <a:endParaRPr lang="en-US" sz="1600" dirty="0"/>
          </a:p>
          <a:p>
            <a:pPr lvl="1"/>
            <a:endParaRPr lang="en-US" dirty="0"/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690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SRU/SRW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LoC</a:t>
            </a:r>
            <a:endParaRPr lang="cs-CZ" dirty="0" smtClean="0"/>
          </a:p>
          <a:p>
            <a:r>
              <a:rPr lang="cs-CZ" dirty="0" smtClean="0"/>
              <a:t>standard založený na XML</a:t>
            </a:r>
          </a:p>
          <a:p>
            <a:r>
              <a:rPr lang="cs-CZ" dirty="0" smtClean="0"/>
              <a:t>pro vyhledávání záznamů ve vzdálených systémech přes URL</a:t>
            </a:r>
          </a:p>
          <a:p>
            <a:r>
              <a:rPr lang="cs-CZ" dirty="0" smtClean="0"/>
              <a:t>jazyk </a:t>
            </a:r>
            <a:r>
              <a:rPr lang="cs-CZ" dirty="0" smtClean="0">
                <a:hlinkClick r:id="rId3"/>
              </a:rPr>
              <a:t>CQL</a:t>
            </a:r>
            <a:endParaRPr lang="cs-CZ" dirty="0" smtClean="0"/>
          </a:p>
          <a:p>
            <a:r>
              <a:rPr lang="cs-CZ" dirty="0" smtClean="0"/>
              <a:t>server/</a:t>
            </a:r>
            <a:r>
              <a:rPr lang="cs-CZ" dirty="0" err="1" smtClean="0"/>
              <a:t>báze?parametry</a:t>
            </a:r>
            <a:endParaRPr lang="cs-CZ" dirty="0" smtClean="0"/>
          </a:p>
          <a:p>
            <a:pPr lvl="1"/>
            <a:r>
              <a:rPr lang="cs-CZ" dirty="0" err="1" smtClean="0"/>
              <a:t>version</a:t>
            </a:r>
            <a:r>
              <a:rPr lang="cs-CZ" dirty="0" smtClean="0"/>
              <a:t>, </a:t>
            </a:r>
            <a:r>
              <a:rPr lang="cs-CZ" dirty="0" err="1" smtClean="0"/>
              <a:t>operation</a:t>
            </a:r>
            <a:r>
              <a:rPr lang="cs-CZ" dirty="0" smtClean="0"/>
              <a:t>, </a:t>
            </a:r>
            <a:r>
              <a:rPr lang="cs-CZ" dirty="0" err="1" smtClean="0"/>
              <a:t>query</a:t>
            </a:r>
            <a:r>
              <a:rPr lang="cs-CZ" dirty="0" smtClean="0"/>
              <a:t>, </a:t>
            </a:r>
            <a:r>
              <a:rPr lang="cs-CZ" dirty="0" err="1" smtClean="0"/>
              <a:t>maximumRecords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1909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SRU/SRW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příklady:</a:t>
            </a:r>
          </a:p>
          <a:p>
            <a:pPr lvl="1"/>
            <a:r>
              <a:rPr lang="cs-CZ" sz="1600" dirty="0">
                <a:hlinkClick r:id="rId3"/>
              </a:rPr>
              <a:t>http://</a:t>
            </a:r>
            <a:r>
              <a:rPr lang="cs-CZ" sz="1600" dirty="0" smtClean="0">
                <a:hlinkClick r:id="rId3"/>
              </a:rPr>
              <a:t>knihomol.phil.muni.cz/adssru?version=1.1&amp;operation=explain</a:t>
            </a:r>
          </a:p>
          <a:p>
            <a:pPr lvl="1"/>
            <a:r>
              <a:rPr lang="cs-CZ" sz="1600" dirty="0">
                <a:hlinkClick r:id="rId3"/>
              </a:rPr>
              <a:t>http://</a:t>
            </a:r>
            <a:r>
              <a:rPr lang="cs-CZ" sz="1600" dirty="0" smtClean="0">
                <a:hlinkClick r:id="rId3"/>
              </a:rPr>
              <a:t>knihomol.phil.muni.cz/adssru?version=1.1&amp;operation=searchRetrieve&amp;query=dc.identifier=1904271189&amp;maximumRecords=1</a:t>
            </a:r>
            <a:endParaRPr lang="cs-CZ" sz="1600" dirty="0">
              <a:hlinkClick r:id="rId3"/>
            </a:endParaRPr>
          </a:p>
          <a:p>
            <a:pPr lvl="1"/>
            <a:r>
              <a:rPr lang="cs-CZ" sz="1600" dirty="0" smtClean="0">
                <a:hlinkClick r:id="rId3"/>
              </a:rPr>
              <a:t>http</a:t>
            </a:r>
            <a:r>
              <a:rPr lang="cs-CZ" sz="1600" dirty="0">
                <a:hlinkClick r:id="rId3"/>
              </a:rPr>
              <a:t>://</a:t>
            </a:r>
            <a:r>
              <a:rPr lang="cs-CZ" sz="1600" dirty="0" smtClean="0">
                <a:hlinkClick r:id="rId3"/>
              </a:rPr>
              <a:t>knihomol.phil.muni.cz/adssru?version=1.1&amp;operation=searchRetrieve&amp;query=dinosaur&amp;maximumRecords=10</a:t>
            </a:r>
            <a:endParaRPr lang="cs-CZ" sz="1600" dirty="0" smtClean="0"/>
          </a:p>
          <a:p>
            <a:pPr lvl="1"/>
            <a:r>
              <a:rPr lang="cs-CZ" sz="1600" dirty="0">
                <a:hlinkClick r:id="rId4"/>
              </a:rPr>
              <a:t>http://</a:t>
            </a:r>
            <a:r>
              <a:rPr lang="cs-CZ" sz="1600" dirty="0" smtClean="0">
                <a:hlinkClick r:id="rId4"/>
              </a:rPr>
              <a:t>opencontent.indexdata.com/wikipedia?version=1.1&amp;operation=searchRetrieve&amp;query=Einstein&amp;maximumRecords=3</a:t>
            </a:r>
            <a:endParaRPr lang="cs-CZ" sz="1600" dirty="0" smtClean="0"/>
          </a:p>
          <a:p>
            <a:pPr lvl="1"/>
            <a:r>
              <a:rPr lang="cs-CZ" sz="1600" dirty="0"/>
              <a:t>další: </a:t>
            </a:r>
            <a:r>
              <a:rPr lang="cs-CZ" sz="1600" dirty="0">
                <a:hlinkClick r:id="rId5"/>
              </a:rPr>
              <a:t>http://</a:t>
            </a:r>
            <a:r>
              <a:rPr lang="cs-CZ" sz="1600" dirty="0" smtClean="0">
                <a:hlinkClick r:id="rId5"/>
              </a:rPr>
              <a:t>www.loc.gov/standards/sru/misc/simple.html</a:t>
            </a:r>
            <a:endParaRPr lang="cs-CZ" sz="1600" dirty="0" smtClean="0"/>
          </a:p>
          <a:p>
            <a:pPr marL="709613" lvl="1" indent="0">
              <a:buNone/>
            </a:pPr>
            <a:endParaRPr lang="cs-CZ" sz="1600" dirty="0" smtClean="0"/>
          </a:p>
          <a:p>
            <a:pPr lvl="1"/>
            <a:endParaRPr lang="cs-CZ" sz="1600" dirty="0" smtClean="0"/>
          </a:p>
          <a:p>
            <a:pPr lvl="1"/>
            <a:endParaRPr lang="cs-CZ" sz="1600" dirty="0" smtClean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5483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SOAP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Simple</a:t>
            </a:r>
            <a:r>
              <a:rPr lang="cs-CZ" dirty="0"/>
              <a:t> </a:t>
            </a:r>
            <a:r>
              <a:rPr lang="cs-CZ" dirty="0" err="1"/>
              <a:t>Object</a:t>
            </a:r>
            <a:r>
              <a:rPr lang="cs-CZ" dirty="0"/>
              <a:t> Access </a:t>
            </a:r>
            <a:r>
              <a:rPr lang="cs-CZ" dirty="0" err="1" smtClean="0"/>
              <a:t>Protocol</a:t>
            </a:r>
            <a:endParaRPr lang="cs-CZ" dirty="0" smtClean="0"/>
          </a:p>
          <a:p>
            <a:r>
              <a:rPr lang="cs-CZ" dirty="0" smtClean="0"/>
              <a:t>výměna zpráv po síti (http)</a:t>
            </a:r>
          </a:p>
          <a:p>
            <a:r>
              <a:rPr lang="cs-CZ" dirty="0" smtClean="0"/>
              <a:t>dotazování i výstup v XML</a:t>
            </a:r>
          </a:p>
          <a:p>
            <a:r>
              <a:rPr lang="cs-CZ" dirty="0" smtClean="0"/>
              <a:t>univerzálnost, složitost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144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SOAP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ukázka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1772816"/>
            <a:ext cx="6029325" cy="466725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5220072" y="6525344"/>
            <a:ext cx="36000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/>
              <a:t>Zdroj: http://cs.wikipedia.org/wiki/SOAP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86066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SIP2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Standard </a:t>
            </a:r>
            <a:r>
              <a:rPr lang="cs-CZ" dirty="0" err="1"/>
              <a:t>Interchange</a:t>
            </a:r>
            <a:r>
              <a:rPr lang="cs-CZ" dirty="0"/>
              <a:t> </a:t>
            </a:r>
            <a:r>
              <a:rPr lang="cs-CZ" dirty="0" err="1"/>
              <a:t>Protocol</a:t>
            </a:r>
            <a:r>
              <a:rPr lang="cs-CZ" dirty="0"/>
              <a:t> 2</a:t>
            </a:r>
          </a:p>
          <a:p>
            <a:r>
              <a:rPr lang="cs-CZ" dirty="0" smtClean="0"/>
              <a:t>vyvinuto 3M</a:t>
            </a:r>
          </a:p>
          <a:p>
            <a:r>
              <a:rPr lang="cs-CZ" dirty="0" smtClean="0"/>
              <a:t>komunikace mezi knihovními systémy a výpůjčními zařízeními</a:t>
            </a:r>
          </a:p>
          <a:p>
            <a:r>
              <a:rPr lang="cs-CZ" dirty="0" smtClean="0"/>
              <a:t>využití</a:t>
            </a:r>
          </a:p>
          <a:p>
            <a:pPr lvl="1"/>
            <a:r>
              <a:rPr lang="cs-CZ" dirty="0" err="1" smtClean="0"/>
              <a:t>selfcheck</a:t>
            </a:r>
            <a:endParaRPr lang="cs-CZ" dirty="0" smtClean="0"/>
          </a:p>
          <a:p>
            <a:r>
              <a:rPr lang="cs-CZ" dirty="0" smtClean="0"/>
              <a:t>ukázka použití:</a:t>
            </a:r>
          </a:p>
          <a:p>
            <a:pPr lvl="1"/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code.google.com/p/php-sip2/wiki/UsageExample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0631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smtClean="0">
                <a:solidFill>
                  <a:srgbClr val="FFFF00"/>
                </a:solidFill>
              </a:rPr>
              <a:t>Ochrana a identifikace dokumentů</a:t>
            </a:r>
            <a:endParaRPr lang="uk-UA" altLang="cs-CZ" sz="7200" dirty="0" smtClean="0"/>
          </a:p>
        </p:txBody>
      </p:sp>
    </p:spTree>
    <p:extLst>
      <p:ext uri="{BB962C8B-B14F-4D97-AF65-F5344CB8AC3E}">
        <p14:creationId xmlns:p14="http://schemas.microsoft.com/office/powerpoint/2010/main" val="336110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Magnetické proužky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5680" y="1275656"/>
            <a:ext cx="7777162" cy="5472113"/>
          </a:xfrm>
        </p:spPr>
        <p:txBody>
          <a:bodyPr/>
          <a:lstStyle/>
          <a:p>
            <a:r>
              <a:rPr lang="cs-CZ" dirty="0" smtClean="0"/>
              <a:t>zabezpečení dokumentů</a:t>
            </a:r>
            <a:endParaRPr lang="cs-CZ" dirty="0"/>
          </a:p>
        </p:txBody>
      </p:sp>
      <p:pic>
        <p:nvPicPr>
          <p:cNvPr id="4098" name="Picture 2" descr="http://www.lse.cz/images/TT_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88840"/>
            <a:ext cx="3456384" cy="4184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3m.co.uk/intl/uk/library/LibrarySolutions/Tapes_and_Tagging/Applying-3M-Tattle-Tape-%281%2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1278">
            <a:off x="4739634" y="2611532"/>
            <a:ext cx="4762500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5220072" y="6525344"/>
            <a:ext cx="36000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/>
              <a:t>Zdroj: </a:t>
            </a:r>
            <a:r>
              <a:rPr lang="cs-CZ" sz="1200" dirty="0" smtClean="0"/>
              <a:t>3M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86428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RFID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čipy do dokumentů</a:t>
            </a:r>
          </a:p>
          <a:p>
            <a:r>
              <a:rPr lang="cs-CZ" dirty="0" smtClean="0"/>
              <a:t>ochrana + identifikace</a:t>
            </a:r>
          </a:p>
          <a:p>
            <a:r>
              <a:rPr lang="cs-CZ" dirty="0" smtClean="0"/>
              <a:t>výpůjčky a vracení</a:t>
            </a:r>
          </a:p>
          <a:p>
            <a:pPr lvl="1"/>
            <a:r>
              <a:rPr lang="cs-CZ" dirty="0" smtClean="0"/>
              <a:t>více výpůjček najednou</a:t>
            </a:r>
          </a:p>
          <a:p>
            <a:pPr lvl="1"/>
            <a:r>
              <a:rPr lang="cs-CZ" dirty="0" smtClean="0"/>
              <a:t>není potřeba knihy otevírat</a:t>
            </a:r>
          </a:p>
          <a:p>
            <a:pPr lvl="1"/>
            <a:r>
              <a:rPr lang="cs-CZ" dirty="0" smtClean="0"/>
              <a:t>jednodušší manipulace</a:t>
            </a:r>
          </a:p>
          <a:p>
            <a:pPr lvl="1"/>
            <a:r>
              <a:rPr lang="cs-CZ" dirty="0" smtClean="0"/>
              <a:t>automatická deaktivace</a:t>
            </a:r>
          </a:p>
          <a:p>
            <a:pPr lvl="1"/>
            <a:r>
              <a:rPr lang="cs-CZ" dirty="0" smtClean="0"/>
              <a:t>automatické třídění po vracení</a:t>
            </a:r>
          </a:p>
          <a:p>
            <a:r>
              <a:rPr lang="cs-CZ" dirty="0" smtClean="0"/>
              <a:t>revize a kontrola řazení na regálu</a:t>
            </a:r>
          </a:p>
          <a:p>
            <a:r>
              <a:rPr lang="cs-CZ" dirty="0" smtClean="0"/>
              <a:t>vyšší cena čipů</a:t>
            </a:r>
          </a:p>
        </p:txBody>
      </p:sp>
      <p:pic>
        <p:nvPicPr>
          <p:cNvPr id="7170" name="Picture 2" descr="3M ISO RFID Ta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94543"/>
            <a:ext cx="2204863" cy="2204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919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smtClean="0">
                <a:solidFill>
                  <a:srgbClr val="FFFF00"/>
                </a:solidFill>
              </a:rPr>
              <a:t>Technologie</a:t>
            </a:r>
            <a:br>
              <a:rPr lang="cs-CZ" altLang="cs-CZ" sz="7200" dirty="0" smtClean="0">
                <a:solidFill>
                  <a:srgbClr val="FFFF00"/>
                </a:solidFill>
              </a:rPr>
            </a:br>
            <a:r>
              <a:rPr lang="cs-CZ" altLang="cs-CZ" sz="7200" dirty="0" smtClean="0">
                <a:solidFill>
                  <a:srgbClr val="FFFF00"/>
                </a:solidFill>
              </a:rPr>
              <a:t>v knihovnách</a:t>
            </a:r>
            <a:endParaRPr lang="uk-UA" altLang="cs-CZ" sz="7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Zařízení</a:t>
            </a:r>
            <a:endParaRPr lang="cs-CZ" dirty="0"/>
          </a:p>
        </p:txBody>
      </p:sp>
      <p:pic>
        <p:nvPicPr>
          <p:cNvPr id="6146" name="Picture 2" descr="http://rfidproknihovny.cz/wp-content/uploads/2013/04/LibMaster_Pilar_240x3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97697"/>
            <a:ext cx="2286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Smartst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953" y="4863134"/>
            <a:ext cx="3623536" cy="1893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smartgate1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2033" y="3612023"/>
            <a:ext cx="1476237" cy="2502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smartstock200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60649"/>
            <a:ext cx="1118309" cy="2477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smartreturn30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408668"/>
            <a:ext cx="1905000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8" name="Picture 14" descr="http://www.lse.cz/images/DLA_00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98657"/>
            <a:ext cx="1824138" cy="2078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0" name="Picture 16" descr="http://www.lse.cz/images/SCH_V_002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73075"/>
            <a:ext cx="2277097" cy="249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2" name="Picture 18" descr="http://www.lse.cz/images/SCH_S_002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924944"/>
            <a:ext cx="1784427" cy="2115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65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Přechod na RFID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nákladné </a:t>
            </a:r>
            <a:r>
              <a:rPr lang="cs-CZ" dirty="0" err="1" smtClean="0"/>
              <a:t>přečipování</a:t>
            </a:r>
            <a:r>
              <a:rPr lang="cs-CZ" dirty="0" smtClean="0"/>
              <a:t> (větších) fondů</a:t>
            </a:r>
            <a:endParaRPr lang="cs-CZ" dirty="0"/>
          </a:p>
          <a:p>
            <a:r>
              <a:rPr lang="cs-CZ" dirty="0" smtClean="0"/>
              <a:t>nutno dokoupit zařízení pro (de)aktivaci a brány</a:t>
            </a:r>
          </a:p>
          <a:p>
            <a:r>
              <a:rPr lang="cs-CZ" dirty="0" smtClean="0"/>
              <a:t>časová náročnost</a:t>
            </a:r>
          </a:p>
          <a:p>
            <a:r>
              <a:rPr lang="cs-CZ" dirty="0" smtClean="0"/>
              <a:t>dnes více producentů</a:t>
            </a:r>
          </a:p>
          <a:p>
            <a:pPr lvl="1"/>
            <a:r>
              <a:rPr lang="cs-CZ" dirty="0" smtClean="0"/>
              <a:t>3M, </a:t>
            </a:r>
            <a:r>
              <a:rPr lang="cs-CZ" dirty="0" err="1" smtClean="0"/>
              <a:t>Cosmotron</a:t>
            </a:r>
            <a:r>
              <a:rPr lang="cs-CZ" dirty="0" smtClean="0"/>
              <a:t>, ORIS,…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51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v praxi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122" name="Picture 2" descr="http://www.cdsol.com.my:8800/cdsol/images/newimage/3m/libraryEnvironment/tattleTapeRFI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42856"/>
            <a:ext cx="6861119" cy="5249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475656" y="6525344"/>
            <a:ext cx="7344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 smtClean="0"/>
              <a:t>Zdroj: http</a:t>
            </a:r>
            <a:r>
              <a:rPr lang="cs-CZ" sz="1200" dirty="0"/>
              <a:t>://www.cdsol.com.my:8800/cdsol/index.php/menu3mlsp/libraryenviroment/tattletaperfid</a:t>
            </a:r>
          </a:p>
        </p:txBody>
      </p:sp>
    </p:spTree>
    <p:extLst>
      <p:ext uri="{BB962C8B-B14F-4D97-AF65-F5344CB8AC3E}">
        <p14:creationId xmlns:p14="http://schemas.microsoft.com/office/powerpoint/2010/main" val="389616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smtClean="0">
                <a:solidFill>
                  <a:srgbClr val="FFFF00"/>
                </a:solidFill>
              </a:rPr>
              <a:t>Výpůjční proces</a:t>
            </a:r>
            <a:endParaRPr lang="uk-UA" altLang="cs-CZ" sz="7200" dirty="0" smtClean="0"/>
          </a:p>
        </p:txBody>
      </p:sp>
    </p:spTree>
    <p:extLst>
      <p:ext uri="{BB962C8B-B14F-4D97-AF65-F5344CB8AC3E}">
        <p14:creationId xmlns:p14="http://schemas.microsoft.com/office/powerpoint/2010/main" val="386360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Snímače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drátové</a:t>
            </a:r>
          </a:p>
          <a:p>
            <a:pPr lvl="1"/>
            <a:r>
              <a:rPr lang="cs-CZ" dirty="0" smtClean="0"/>
              <a:t>připojeny k PC</a:t>
            </a:r>
          </a:p>
          <a:p>
            <a:r>
              <a:rPr lang="cs-CZ" dirty="0" smtClean="0"/>
              <a:t>bezdrátové</a:t>
            </a:r>
          </a:p>
          <a:p>
            <a:pPr lvl="1"/>
            <a:r>
              <a:rPr lang="cs-CZ" dirty="0" smtClean="0"/>
              <a:t>manipulace ve studovnách</a:t>
            </a:r>
          </a:p>
          <a:p>
            <a:pPr lvl="1"/>
            <a:r>
              <a:rPr lang="cs-CZ" dirty="0" smtClean="0"/>
              <a:t>načítání do paměti zařízení</a:t>
            </a:r>
          </a:p>
          <a:p>
            <a:pPr lvl="1"/>
            <a:r>
              <a:rPr lang="cs-CZ" dirty="0" smtClean="0"/>
              <a:t>hromadné přenesení do PC</a:t>
            </a:r>
          </a:p>
          <a:p>
            <a:r>
              <a:rPr lang="cs-CZ" dirty="0" smtClean="0"/>
              <a:t>čárové kódy</a:t>
            </a:r>
          </a:p>
          <a:p>
            <a:pPr lvl="1"/>
            <a:r>
              <a:rPr lang="cs-CZ" dirty="0" err="1" smtClean="0"/>
              <a:t>selfchecky</a:t>
            </a:r>
            <a:r>
              <a:rPr lang="cs-CZ" dirty="0" smtClean="0"/>
              <a:t>, majetek,…</a:t>
            </a:r>
          </a:p>
          <a:p>
            <a:r>
              <a:rPr lang="cs-CZ" dirty="0" smtClean="0"/>
              <a:t>RFID</a:t>
            </a:r>
          </a:p>
          <a:p>
            <a:pPr lvl="1"/>
            <a:r>
              <a:rPr lang="cs-CZ" dirty="0" smtClean="0"/>
              <a:t>kopírky, </a:t>
            </a:r>
            <a:r>
              <a:rPr lang="cs-CZ" dirty="0" err="1" smtClean="0"/>
              <a:t>selfchecky</a:t>
            </a:r>
            <a:r>
              <a:rPr lang="cs-CZ" dirty="0" smtClean="0"/>
              <a:t>,…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021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Snímače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9218" name="Picture 2" descr="http://www.identcode.cz/components/com_virtuemart/shop_image/product/3200_Line__rn____4cb572facaaf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12776"/>
            <a:ext cx="2125676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www.identcode.cz/components/com_virtuemart/shop_image/product/Xenon_1902_bezdr_4cb5804fee58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653" y="260648"/>
            <a:ext cx="3009900" cy="300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http://www.ikos.cz/img_product/it-75xx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545545"/>
            <a:ext cx="238125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https://encrypted-tbn3.gstatic.com/images?q=tbn:ANd9GcS7jSLOhKKqAYA5YhXfEpV4jcDZjn2Cp_hOLjfuSaKsLHf0WYx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015" y="4673104"/>
            <a:ext cx="31750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6" name="Picture 10" descr="HHT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819" y="1614387"/>
            <a:ext cx="20955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1475656" y="6525344"/>
            <a:ext cx="7344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 smtClean="0"/>
              <a:t>Zdroj: </a:t>
            </a:r>
            <a:r>
              <a:rPr lang="cs-CZ" sz="1200" dirty="0" err="1" smtClean="0"/>
              <a:t>Cosmotron</a:t>
            </a:r>
            <a:r>
              <a:rPr lang="cs-CZ" sz="1200" dirty="0" smtClean="0"/>
              <a:t>, </a:t>
            </a:r>
            <a:r>
              <a:rPr lang="cs-CZ" sz="1200" dirty="0" err="1" smtClean="0"/>
              <a:t>Ikos</a:t>
            </a:r>
            <a:r>
              <a:rPr lang="cs-CZ" sz="1200" dirty="0" smtClean="0"/>
              <a:t>, </a:t>
            </a:r>
            <a:r>
              <a:rPr lang="cs-CZ" sz="1200" dirty="0" err="1" smtClean="0"/>
              <a:t>Duhasys</a:t>
            </a:r>
            <a:r>
              <a:rPr lang="cs-CZ" sz="1200" dirty="0" smtClean="0"/>
              <a:t>, </a:t>
            </a:r>
            <a:r>
              <a:rPr lang="cs-CZ" sz="1200" dirty="0" err="1" smtClean="0"/>
              <a:t>Distrelec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85085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(De)aktivátory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8194" name="Picture 2" descr="http://www.lse.cz/images/942_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256506"/>
            <a:ext cx="3384543" cy="3396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www.lse.cz/images/930_0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818" y="1412776"/>
            <a:ext cx="3455597" cy="2325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836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smtClean="0">
                <a:solidFill>
                  <a:srgbClr val="FFFF00"/>
                </a:solidFill>
              </a:rPr>
              <a:t>Komunikační technologie</a:t>
            </a:r>
            <a:endParaRPr lang="uk-UA" altLang="cs-CZ" sz="7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19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„Klasické“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telefon </a:t>
            </a:r>
          </a:p>
          <a:p>
            <a:pPr lvl="1"/>
            <a:r>
              <a:rPr lang="cs-CZ" dirty="0" smtClean="0"/>
              <a:t>Skype</a:t>
            </a:r>
          </a:p>
          <a:p>
            <a:pPr lvl="1"/>
            <a:r>
              <a:rPr lang="cs-CZ" dirty="0" err="1" smtClean="0"/>
              <a:t>VoIP</a:t>
            </a:r>
            <a:endParaRPr lang="cs-CZ" dirty="0" smtClean="0"/>
          </a:p>
          <a:p>
            <a:pPr lvl="1"/>
            <a:r>
              <a:rPr lang="cs-CZ" dirty="0" smtClean="0"/>
              <a:t>IM</a:t>
            </a:r>
          </a:p>
          <a:p>
            <a:r>
              <a:rPr lang="cs-CZ" dirty="0" smtClean="0"/>
              <a:t>webové </a:t>
            </a:r>
            <a:r>
              <a:rPr lang="cs-CZ" dirty="0"/>
              <a:t>stránky</a:t>
            </a:r>
          </a:p>
          <a:p>
            <a:r>
              <a:rPr lang="cs-CZ" dirty="0" err="1" smtClean="0"/>
              <a:t>Facebook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737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Blogy, </a:t>
            </a:r>
            <a:r>
              <a:rPr lang="cs-CZ" dirty="0" err="1" smtClean="0"/>
              <a:t>videoblogy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oslovení uživatelů</a:t>
            </a:r>
          </a:p>
          <a:p>
            <a:r>
              <a:rPr lang="cs-CZ" dirty="0" smtClean="0"/>
              <a:t>co se děje v knihovně</a:t>
            </a:r>
          </a:p>
          <a:p>
            <a:r>
              <a:rPr lang="cs-CZ" dirty="0" smtClean="0"/>
              <a:t>zajímavé pro cílovou skupinu</a:t>
            </a:r>
          </a:p>
          <a:p>
            <a:r>
              <a:rPr lang="cs-CZ" dirty="0" smtClean="0"/>
              <a:t>zapojení videa, hudby, </a:t>
            </a:r>
            <a:r>
              <a:rPr lang="cs-CZ" dirty="0" err="1" smtClean="0"/>
              <a:t>komixů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co lze prezentovat na blogu knihovny???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387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 smtClean="0"/>
              <a:t>Technologie v knihovnách?</a:t>
            </a:r>
            <a:endParaRPr lang="cs-CZ" altLang="cs-CZ" sz="32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formáty</a:t>
            </a:r>
          </a:p>
          <a:p>
            <a:pPr eaLnBrk="1" hangingPunct="1"/>
            <a:r>
              <a:rPr lang="cs-CZ" altLang="cs-CZ" dirty="0"/>
              <a:t>katalogizační pravidla</a:t>
            </a:r>
          </a:p>
          <a:p>
            <a:pPr eaLnBrk="1" hangingPunct="1"/>
            <a:r>
              <a:rPr lang="cs-CZ" altLang="cs-CZ" dirty="0" smtClean="0"/>
              <a:t>protokoly na výměnu dat mezi systémy</a:t>
            </a:r>
          </a:p>
          <a:p>
            <a:pPr eaLnBrk="1" hangingPunct="1"/>
            <a:r>
              <a:rPr lang="cs-CZ" altLang="cs-CZ" dirty="0" smtClean="0"/>
              <a:t>ochrana a identifikace dokumentů</a:t>
            </a:r>
          </a:p>
          <a:p>
            <a:pPr eaLnBrk="1" hangingPunct="1"/>
            <a:r>
              <a:rPr lang="cs-CZ" altLang="cs-CZ" dirty="0" smtClean="0"/>
              <a:t>výpůjční proces</a:t>
            </a:r>
          </a:p>
          <a:p>
            <a:pPr eaLnBrk="1" hangingPunct="1"/>
            <a:r>
              <a:rPr lang="cs-CZ" altLang="cs-CZ" dirty="0" smtClean="0"/>
              <a:t>komunikační technologie</a:t>
            </a:r>
          </a:p>
          <a:p>
            <a:pPr eaLnBrk="1" hangingPunct="1"/>
            <a:r>
              <a:rPr lang="cs-CZ" altLang="cs-CZ" dirty="0" smtClean="0"/>
              <a:t>výukové technologie</a:t>
            </a:r>
          </a:p>
          <a:p>
            <a:pPr eaLnBrk="1" hangingPunct="1"/>
            <a:r>
              <a:rPr lang="cs-CZ" altLang="cs-CZ" dirty="0" smtClean="0"/>
              <a:t>digitální knihovny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Webináře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přednášky online v reálném čase</a:t>
            </a:r>
          </a:p>
          <a:p>
            <a:r>
              <a:rPr lang="cs-CZ" dirty="0" smtClean="0"/>
              <a:t>možnost záznamu</a:t>
            </a:r>
          </a:p>
          <a:p>
            <a:r>
              <a:rPr lang="cs-CZ" dirty="0" smtClean="0"/>
              <a:t>diskuze</a:t>
            </a:r>
          </a:p>
          <a:p>
            <a:r>
              <a:rPr lang="cs-CZ" dirty="0" smtClean="0"/>
              <a:t>není potřeba místo</a:t>
            </a:r>
          </a:p>
          <a:p>
            <a:r>
              <a:rPr lang="cs-CZ" dirty="0" smtClean="0"/>
              <a:t>uživatelé si pustí video třeba z domova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354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Streamovaná</a:t>
            </a:r>
            <a:r>
              <a:rPr lang="cs-CZ" dirty="0" smtClean="0"/>
              <a:t> videa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Youtube</a:t>
            </a:r>
            <a:r>
              <a:rPr lang="cs-CZ" dirty="0" smtClean="0"/>
              <a:t>, </a:t>
            </a:r>
            <a:r>
              <a:rPr lang="cs-CZ" dirty="0" err="1" smtClean="0"/>
              <a:t>Vimeo</a:t>
            </a:r>
            <a:r>
              <a:rPr lang="cs-CZ" dirty="0" smtClean="0"/>
              <a:t>,…</a:t>
            </a:r>
          </a:p>
          <a:p>
            <a:r>
              <a:rPr lang="cs-CZ" dirty="0" smtClean="0"/>
              <a:t>zaznamenané přednášky…</a:t>
            </a:r>
          </a:p>
          <a:p>
            <a:r>
              <a:rPr lang="cs-CZ" dirty="0" smtClean="0"/>
              <a:t>…ale i aktivity v knihovně</a:t>
            </a:r>
          </a:p>
          <a:p>
            <a:r>
              <a:rPr lang="cs-CZ" dirty="0" smtClean="0"/>
              <a:t>co jiného?</a:t>
            </a:r>
          </a:p>
          <a:p>
            <a:r>
              <a:rPr lang="cs-CZ" dirty="0" smtClean="0"/>
              <a:t>knihovna s vlastní TV</a:t>
            </a:r>
          </a:p>
          <a:p>
            <a:pPr lvl="1"/>
            <a:r>
              <a:rPr lang="cs-CZ" dirty="0" err="1" smtClean="0"/>
              <a:t>uStreamTV</a:t>
            </a:r>
            <a:endParaRPr lang="cs-CZ" dirty="0" smtClean="0"/>
          </a:p>
          <a:p>
            <a:pPr lvl="1"/>
            <a:r>
              <a:rPr lang="cs-CZ" dirty="0" smtClean="0"/>
              <a:t>televizní kanál online</a:t>
            </a:r>
          </a:p>
          <a:p>
            <a:pPr lvl="1"/>
            <a:r>
              <a:rPr lang="cs-CZ" dirty="0" smtClean="0"/>
              <a:t>podpora komunitní role</a:t>
            </a:r>
          </a:p>
          <a:p>
            <a:pPr lvl="1"/>
            <a:r>
              <a:rPr lang="cs-CZ" dirty="0" smtClean="0"/>
              <a:t>vzdělávací???, propagační???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657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Prezentace online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Slideshare</a:t>
            </a:r>
            <a:r>
              <a:rPr lang="cs-CZ" dirty="0" smtClean="0"/>
              <a:t>, </a:t>
            </a:r>
            <a:r>
              <a:rPr lang="cs-CZ" dirty="0" err="1" smtClean="0"/>
              <a:t>Authorstream</a:t>
            </a:r>
            <a:r>
              <a:rPr lang="cs-CZ" dirty="0" smtClean="0"/>
              <a:t>, </a:t>
            </a:r>
            <a:r>
              <a:rPr lang="cs-CZ" dirty="0" err="1" smtClean="0"/>
              <a:t>Prezi</a:t>
            </a:r>
            <a:endParaRPr lang="cs-CZ" dirty="0"/>
          </a:p>
          <a:p>
            <a:r>
              <a:rPr lang="cs-CZ" dirty="0" smtClean="0"/>
              <a:t>prezentace z přednášek online</a:t>
            </a:r>
          </a:p>
          <a:p>
            <a:r>
              <a:rPr lang="cs-CZ" dirty="0" smtClean="0"/>
              <a:t>cílení na širší publikum</a:t>
            </a:r>
          </a:p>
          <a:p>
            <a:r>
              <a:rPr lang="cs-CZ" dirty="0" smtClean="0"/>
              <a:t>důraz na budování oborné pověsti!!!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962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Kolaborativní</a:t>
            </a:r>
            <a:r>
              <a:rPr lang="cs-CZ" dirty="0" smtClean="0"/>
              <a:t> 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Collabtive</a:t>
            </a:r>
            <a:r>
              <a:rPr lang="cs-CZ" dirty="0" smtClean="0"/>
              <a:t>, </a:t>
            </a:r>
            <a:r>
              <a:rPr lang="cs-CZ" dirty="0" err="1" smtClean="0"/>
              <a:t>Basecamp</a:t>
            </a:r>
            <a:r>
              <a:rPr lang="cs-CZ" dirty="0" smtClean="0"/>
              <a:t>, </a:t>
            </a:r>
            <a:r>
              <a:rPr lang="cs-CZ" dirty="0" err="1" smtClean="0"/>
              <a:t>OnlyOffice</a:t>
            </a:r>
            <a:r>
              <a:rPr lang="cs-CZ" dirty="0" smtClean="0"/>
              <a:t> (</a:t>
            </a:r>
            <a:r>
              <a:rPr lang="cs-CZ" dirty="0" err="1" smtClean="0"/>
              <a:t>TeamLab</a:t>
            </a:r>
            <a:r>
              <a:rPr lang="cs-CZ" dirty="0" smtClean="0"/>
              <a:t>), </a:t>
            </a:r>
            <a:r>
              <a:rPr lang="cs-CZ" dirty="0" err="1" smtClean="0"/>
              <a:t>Capsa</a:t>
            </a:r>
            <a:r>
              <a:rPr lang="cs-CZ" dirty="0" smtClean="0"/>
              <a:t>, Wiki systémy</a:t>
            </a:r>
          </a:p>
          <a:p>
            <a:r>
              <a:rPr lang="cs-CZ" dirty="0" smtClean="0"/>
              <a:t>podpora projektového řízení</a:t>
            </a:r>
          </a:p>
          <a:p>
            <a:r>
              <a:rPr lang="cs-CZ" dirty="0" smtClean="0"/>
              <a:t>tým, úkoly, termíny a kalendář, </a:t>
            </a:r>
            <a:r>
              <a:rPr lang="cs-CZ" dirty="0" err="1" smtClean="0"/>
              <a:t>Gantt</a:t>
            </a:r>
            <a:r>
              <a:rPr lang="cs-CZ" dirty="0" smtClean="0"/>
              <a:t> správa dokumentů, diskuze (chat, IM, videokonference), emaily</a:t>
            </a:r>
          </a:p>
          <a:p>
            <a:r>
              <a:rPr lang="cs-CZ" dirty="0" smtClean="0"/>
              <a:t>služby na správu dokumentů</a:t>
            </a:r>
          </a:p>
          <a:p>
            <a:pPr lvl="1"/>
            <a:r>
              <a:rPr lang="cs-CZ" dirty="0" smtClean="0"/>
              <a:t>Google </a:t>
            </a:r>
            <a:r>
              <a:rPr lang="cs-CZ" dirty="0" err="1" smtClean="0"/>
              <a:t>Docs</a:t>
            </a:r>
            <a:r>
              <a:rPr lang="cs-CZ" dirty="0" smtClean="0"/>
              <a:t>/Drive, </a:t>
            </a:r>
            <a:r>
              <a:rPr lang="cs-CZ" dirty="0" err="1" smtClean="0"/>
              <a:t>OneDrive</a:t>
            </a:r>
            <a:r>
              <a:rPr lang="cs-CZ" dirty="0" smtClean="0"/>
              <a:t>,…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411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Terminály, obrazovky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přístup do katalogu</a:t>
            </a:r>
          </a:p>
          <a:p>
            <a:r>
              <a:rPr lang="cs-CZ" dirty="0" smtClean="0"/>
              <a:t>prezentace služeb</a:t>
            </a:r>
          </a:p>
          <a:p>
            <a:r>
              <a:rPr lang="cs-CZ" dirty="0" smtClean="0"/>
              <a:t>obrazovky v knihovně</a:t>
            </a:r>
          </a:p>
          <a:p>
            <a:pPr lvl="1"/>
            <a:r>
              <a:rPr lang="cs-CZ" dirty="0" smtClean="0"/>
              <a:t>akce a aktuality</a:t>
            </a:r>
          </a:p>
          <a:p>
            <a:r>
              <a:rPr lang="cs-CZ" dirty="0" smtClean="0"/>
              <a:t>prezentace, videa, interaktivní aplikace</a:t>
            </a:r>
          </a:p>
        </p:txBody>
      </p:sp>
    </p:spTree>
    <p:extLst>
      <p:ext uri="{BB962C8B-B14F-4D97-AF65-F5344CB8AC3E}">
        <p14:creationId xmlns:p14="http://schemas.microsoft.com/office/powerpoint/2010/main" val="273818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Mobilní </a:t>
            </a:r>
            <a:r>
              <a:rPr lang="cs-CZ" dirty="0" err="1" smtClean="0"/>
              <a:t>zařizení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aplikace pro vyhledávání v katalogu, dotazy a digitální knihovny</a:t>
            </a:r>
          </a:p>
          <a:p>
            <a:pPr lvl="1"/>
            <a:r>
              <a:rPr lang="cs-CZ" dirty="0" err="1" smtClean="0"/>
              <a:t>SmartLib</a:t>
            </a:r>
            <a:r>
              <a:rPr lang="cs-CZ" dirty="0" smtClean="0"/>
              <a:t> (</a:t>
            </a:r>
            <a:r>
              <a:rPr lang="cs-CZ" dirty="0" smtClean="0">
                <a:hlinkClick r:id="rId2"/>
              </a:rPr>
              <a:t>rozhovor</a:t>
            </a:r>
            <a:r>
              <a:rPr lang="cs-CZ" dirty="0" smtClean="0"/>
              <a:t>), </a:t>
            </a:r>
            <a:r>
              <a:rPr lang="cs-CZ" dirty="0" err="1" smtClean="0">
                <a:hlinkClick r:id="rId3"/>
              </a:rPr>
              <a:t>Smartkatalog</a:t>
            </a:r>
            <a:r>
              <a:rPr lang="cs-CZ" dirty="0" smtClean="0"/>
              <a:t>, </a:t>
            </a:r>
            <a:r>
              <a:rPr lang="cs-CZ" dirty="0">
                <a:hlinkClick r:id="rId4" tooltip="Ptejte se knihovny"/>
              </a:rPr>
              <a:t>Ptejte se </a:t>
            </a:r>
            <a:r>
              <a:rPr lang="cs-CZ" dirty="0" smtClean="0">
                <a:hlinkClick r:id="rId4" tooltip="Ptejte se knihovny"/>
              </a:rPr>
              <a:t>knihovny</a:t>
            </a:r>
            <a:r>
              <a:rPr lang="cs-CZ" dirty="0" smtClean="0"/>
              <a:t>, </a:t>
            </a:r>
            <a:r>
              <a:rPr lang="cs-CZ" dirty="0" err="1" smtClean="0"/>
              <a:t>eMuni</a:t>
            </a:r>
            <a:endParaRPr lang="cs-CZ" dirty="0" smtClean="0"/>
          </a:p>
          <a:p>
            <a:r>
              <a:rPr lang="cs-CZ" dirty="0" smtClean="0"/>
              <a:t>aplikace pro EIZ</a:t>
            </a:r>
          </a:p>
          <a:p>
            <a:pPr lvl="1"/>
            <a:r>
              <a:rPr lang="cs-CZ" dirty="0" smtClean="0"/>
              <a:t>EBSCO </a:t>
            </a:r>
            <a:r>
              <a:rPr lang="cs-CZ" dirty="0" err="1" smtClean="0"/>
              <a:t>app</a:t>
            </a:r>
            <a:endParaRPr lang="cs-CZ" dirty="0" smtClean="0"/>
          </a:p>
          <a:p>
            <a:r>
              <a:rPr lang="cs-CZ" dirty="0" smtClean="0"/>
              <a:t>výpůjčky přes mobil</a:t>
            </a:r>
          </a:p>
          <a:p>
            <a:pPr lvl="1"/>
            <a:r>
              <a:rPr lang="cs-CZ" dirty="0" smtClean="0"/>
              <a:t>Berlín, RFID</a:t>
            </a:r>
          </a:p>
          <a:p>
            <a:r>
              <a:rPr lang="cs-CZ" dirty="0" smtClean="0"/>
              <a:t>citační manažery</a:t>
            </a:r>
          </a:p>
          <a:p>
            <a:pPr lvl="1"/>
            <a:r>
              <a:rPr lang="cs-CZ" dirty="0" err="1" smtClean="0"/>
              <a:t>Mendeley</a:t>
            </a:r>
            <a:r>
              <a:rPr lang="cs-CZ" dirty="0" smtClean="0"/>
              <a:t> pro tablet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067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smtClean="0">
                <a:solidFill>
                  <a:srgbClr val="FFFF00"/>
                </a:solidFill>
              </a:rPr>
              <a:t>Svět 2.0</a:t>
            </a:r>
            <a:endParaRPr lang="uk-UA" altLang="cs-CZ" sz="7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82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Web 2.0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Tim</a:t>
            </a:r>
            <a:r>
              <a:rPr lang="cs-CZ" dirty="0" smtClean="0"/>
              <a:t> </a:t>
            </a:r>
            <a:r>
              <a:rPr lang="cs-CZ" dirty="0" err="1" smtClean="0"/>
              <a:t>O‘reily</a:t>
            </a:r>
            <a:endParaRPr lang="cs-CZ" dirty="0" smtClean="0"/>
          </a:p>
          <a:p>
            <a:r>
              <a:rPr lang="cs-CZ" dirty="0" smtClean="0"/>
              <a:t>nová generace webových služeb</a:t>
            </a:r>
          </a:p>
          <a:p>
            <a:r>
              <a:rPr lang="cs-CZ" dirty="0" smtClean="0"/>
              <a:t>dynamický web</a:t>
            </a:r>
          </a:p>
          <a:p>
            <a:r>
              <a:rPr lang="cs-CZ" dirty="0" smtClean="0"/>
              <a:t>charakteristické rysy</a:t>
            </a:r>
          </a:p>
          <a:p>
            <a:pPr lvl="1"/>
            <a:r>
              <a:rPr lang="cs-CZ" dirty="0" smtClean="0"/>
              <a:t>spolupráce na budování obsahu (</a:t>
            </a:r>
            <a:r>
              <a:rPr lang="cs-CZ" dirty="0"/>
              <a:t>model </a:t>
            </a:r>
            <a:r>
              <a:rPr lang="cs-CZ" dirty="0" smtClean="0"/>
              <a:t>many2many), obohacování obsahu, kolektivní kontrola, sdílení informací, důraz na lepší organizaci a </a:t>
            </a:r>
            <a:r>
              <a:rPr lang="cs-CZ" dirty="0" err="1" smtClean="0"/>
              <a:t>prolinkování</a:t>
            </a:r>
            <a:r>
              <a:rPr lang="cs-CZ" dirty="0" smtClean="0"/>
              <a:t>, nové formy komunikace (otevřená – např. sociální sítě), </a:t>
            </a:r>
            <a:r>
              <a:rPr lang="cs-CZ" dirty="0" err="1" smtClean="0"/>
              <a:t>mashupy</a:t>
            </a:r>
            <a:r>
              <a:rPr lang="cs-CZ" dirty="0" smtClean="0"/>
              <a:t>, </a:t>
            </a:r>
            <a:r>
              <a:rPr lang="cs-CZ" dirty="0" err="1" smtClean="0"/>
              <a:t>longtail</a:t>
            </a:r>
            <a:r>
              <a:rPr lang="cs-CZ" dirty="0" smtClean="0"/>
              <a:t>, webové aplikace, BETA FOREVER</a:t>
            </a:r>
          </a:p>
        </p:txBody>
      </p:sp>
    </p:spTree>
    <p:extLst>
      <p:ext uri="{BB962C8B-B14F-4D97-AF65-F5344CB8AC3E}">
        <p14:creationId xmlns:p14="http://schemas.microsoft.com/office/powerpoint/2010/main" val="4488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Library</a:t>
            </a:r>
            <a:r>
              <a:rPr lang="cs-CZ" dirty="0" smtClean="0"/>
              <a:t> 2.0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Michael </a:t>
            </a:r>
            <a:r>
              <a:rPr lang="cs-CZ" dirty="0" err="1" smtClean="0"/>
              <a:t>Casey</a:t>
            </a:r>
            <a:r>
              <a:rPr lang="cs-CZ" dirty="0" smtClean="0"/>
              <a:t> (2005)</a:t>
            </a:r>
          </a:p>
          <a:p>
            <a:r>
              <a:rPr lang="cs-CZ" dirty="0" smtClean="0"/>
              <a:t>aplikace Webu 2.0 na knihovny</a:t>
            </a:r>
          </a:p>
          <a:p>
            <a:r>
              <a:rPr lang="cs-CZ" dirty="0" smtClean="0"/>
              <a:t>charakteristické rysy</a:t>
            </a:r>
          </a:p>
          <a:p>
            <a:pPr lvl="1"/>
            <a:r>
              <a:rPr lang="cs-CZ" sz="2000" dirty="0" smtClean="0"/>
              <a:t>soustředění na uživatele, účast uživatelů na rozvoji systémů knihoven (obohacování obsahu katalogů, zohledňování ve vyhledávání,…), používat systémy, které využívají uživatelé, přispívání uživatelů na web knihovny (foto, odkazy,…), rozhraní pro kolaboraci a sdílení </a:t>
            </a:r>
            <a:r>
              <a:rPr lang="cs-CZ" sz="2000" dirty="0" err="1" smtClean="0"/>
              <a:t>info</a:t>
            </a:r>
            <a:r>
              <a:rPr lang="cs-CZ" sz="2000" dirty="0" smtClean="0"/>
              <a:t>, knihovna neklade uživatelům překážky, online služby,…</a:t>
            </a:r>
          </a:p>
          <a:p>
            <a:r>
              <a:rPr lang="cs-CZ" sz="2600" dirty="0" err="1" smtClean="0"/>
              <a:t>Librarian</a:t>
            </a:r>
            <a:r>
              <a:rPr lang="cs-CZ" sz="2600" dirty="0" smtClean="0"/>
              <a:t> 2.0 = nová generace knihovníků</a:t>
            </a:r>
          </a:p>
          <a:p>
            <a:pPr lvl="1"/>
            <a:r>
              <a:rPr lang="cs-CZ" sz="2000" dirty="0" smtClean="0"/>
              <a:t>zná a využívá možnosti Webu 2.0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1566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Library</a:t>
            </a:r>
            <a:r>
              <a:rPr lang="cs-CZ" dirty="0" smtClean="0"/>
              <a:t> 3.0, 4.0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196975"/>
            <a:ext cx="7993508" cy="5472113"/>
          </a:xfrm>
        </p:spPr>
        <p:txBody>
          <a:bodyPr/>
          <a:lstStyle/>
          <a:p>
            <a:r>
              <a:rPr lang="cs-CZ" dirty="0" smtClean="0"/>
              <a:t>3.0 = sémantický web</a:t>
            </a:r>
          </a:p>
          <a:p>
            <a:pPr lvl="1"/>
            <a:r>
              <a:rPr lang="cs-CZ" dirty="0" smtClean="0"/>
              <a:t>popis webu, </a:t>
            </a:r>
            <a:r>
              <a:rPr lang="cs-CZ" dirty="0" err="1" smtClean="0"/>
              <a:t>mikroformáty</a:t>
            </a:r>
            <a:endParaRPr lang="cs-CZ" dirty="0" smtClean="0"/>
          </a:p>
          <a:p>
            <a:pPr lvl="1"/>
            <a:r>
              <a:rPr lang="cs-CZ" dirty="0" smtClean="0"/>
              <a:t>inteligentní vyhledávání</a:t>
            </a:r>
          </a:p>
          <a:p>
            <a:pPr lvl="1"/>
            <a:r>
              <a:rPr lang="cs-CZ" dirty="0" smtClean="0"/>
              <a:t>přirozený jazyk</a:t>
            </a:r>
          </a:p>
          <a:p>
            <a:r>
              <a:rPr lang="cs-CZ" dirty="0" smtClean="0"/>
              <a:t>4.0 = operační systémy „v prohlížeči“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504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smtClean="0">
                <a:solidFill>
                  <a:srgbClr val="FFFF00"/>
                </a:solidFill>
              </a:rPr>
              <a:t>Protokoly</a:t>
            </a:r>
            <a:endParaRPr lang="uk-UA" altLang="cs-CZ" sz="7200" dirty="0" smtClean="0"/>
          </a:p>
        </p:txBody>
      </p:sp>
    </p:spTree>
    <p:extLst>
      <p:ext uri="{BB962C8B-B14F-4D97-AF65-F5344CB8AC3E}">
        <p14:creationId xmlns:p14="http://schemas.microsoft.com/office/powerpoint/2010/main" val="330058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smtClean="0">
                <a:solidFill>
                  <a:srgbClr val="FFFF00"/>
                </a:solidFill>
              </a:rPr>
              <a:t>Trendy</a:t>
            </a:r>
            <a:endParaRPr lang="uk-UA" altLang="cs-CZ" sz="7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95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Obohacování obsahu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Obálkyknih.cz</a:t>
            </a:r>
          </a:p>
          <a:p>
            <a:pPr lvl="1"/>
            <a:r>
              <a:rPr lang="cs-CZ" dirty="0" smtClean="0"/>
              <a:t>obálky a obsahy do katalogu</a:t>
            </a:r>
          </a:p>
          <a:p>
            <a:pPr lvl="1"/>
            <a:r>
              <a:rPr lang="cs-CZ" dirty="0" smtClean="0">
                <a:hlinkClick r:id="rId2"/>
              </a:rPr>
              <a:t>API rozhraní</a:t>
            </a:r>
            <a:endParaRPr lang="cs-CZ" dirty="0" smtClean="0"/>
          </a:p>
          <a:p>
            <a:r>
              <a:rPr lang="cs-CZ" dirty="0" smtClean="0"/>
              <a:t>Bibliografické údaje</a:t>
            </a:r>
          </a:p>
          <a:p>
            <a:pPr lvl="1"/>
            <a:r>
              <a:rPr lang="cs-CZ" dirty="0" err="1" smtClean="0"/>
              <a:t>LibraryThing</a:t>
            </a:r>
            <a:r>
              <a:rPr lang="cs-CZ" dirty="0" smtClean="0"/>
              <a:t>, Amazon API, </a:t>
            </a:r>
            <a:r>
              <a:rPr lang="cs-CZ" dirty="0" err="1" smtClean="0"/>
              <a:t>xISBN</a:t>
            </a:r>
            <a:r>
              <a:rPr lang="cs-CZ" dirty="0" smtClean="0"/>
              <a:t>, </a:t>
            </a:r>
            <a:r>
              <a:rPr lang="cs-CZ" dirty="0" err="1" smtClean="0"/>
              <a:t>xISSN</a:t>
            </a:r>
            <a:r>
              <a:rPr lang="cs-CZ" dirty="0" smtClean="0"/>
              <a:t>, Crossref.org</a:t>
            </a:r>
          </a:p>
          <a:p>
            <a:r>
              <a:rPr lang="cs-CZ" dirty="0" smtClean="0"/>
              <a:t>API = rozhraní pro programování aplikací, pro předávání dat mezi systémy, definovány funkce, různé metody (např. XML a </a:t>
            </a:r>
            <a:r>
              <a:rPr lang="cs-CZ" dirty="0" err="1" smtClean="0"/>
              <a:t>openURL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885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Sdílení záznamů a autority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přebírání záznamů z jiných knihoven</a:t>
            </a:r>
          </a:p>
          <a:p>
            <a:r>
              <a:rPr lang="cs-CZ" dirty="0" smtClean="0"/>
              <a:t>u nás hlavně NKP a </a:t>
            </a:r>
            <a:r>
              <a:rPr lang="cs-CZ" dirty="0" err="1" smtClean="0"/>
              <a:t>LoC</a:t>
            </a:r>
            <a:endParaRPr lang="cs-CZ" dirty="0" smtClean="0"/>
          </a:p>
          <a:p>
            <a:r>
              <a:rPr lang="cs-CZ" dirty="0" smtClean="0"/>
              <a:t>přispívání do SK ČR</a:t>
            </a:r>
          </a:p>
          <a:p>
            <a:r>
              <a:rPr lang="cs-CZ" dirty="0" smtClean="0"/>
              <a:t>autority – jednoznačná identifikace (např. autoři, geografické údaje,…)</a:t>
            </a:r>
          </a:p>
          <a:p>
            <a:pPr lvl="1"/>
            <a:r>
              <a:rPr lang="cs-CZ" dirty="0" smtClean="0"/>
              <a:t>Soubor národních autorit</a:t>
            </a:r>
          </a:p>
          <a:p>
            <a:pPr lvl="1"/>
            <a:r>
              <a:rPr lang="cs-CZ" dirty="0" smtClean="0"/>
              <a:t>VIAF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253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Statistiky a měření výkonu knihoven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ROI, </a:t>
            </a:r>
            <a:r>
              <a:rPr lang="cs-CZ" dirty="0" err="1" smtClean="0"/>
              <a:t>benchmarking</a:t>
            </a:r>
            <a:r>
              <a:rPr lang="cs-CZ" dirty="0" smtClean="0"/>
              <a:t>, výzkumy spokojenosti, </a:t>
            </a:r>
            <a:r>
              <a:rPr lang="cs-CZ" dirty="0" err="1" smtClean="0"/>
              <a:t>mystery</a:t>
            </a:r>
            <a:r>
              <a:rPr lang="cs-CZ" dirty="0" smtClean="0"/>
              <a:t> shopping,…</a:t>
            </a:r>
          </a:p>
          <a:p>
            <a:r>
              <a:rPr lang="cs-CZ" dirty="0" smtClean="0"/>
              <a:t>různé systémy</a:t>
            </a:r>
          </a:p>
          <a:p>
            <a:pPr lvl="1"/>
            <a:r>
              <a:rPr lang="cs-CZ" dirty="0" smtClean="0"/>
              <a:t>Benchmarkingknihoven.cz, BIX, </a:t>
            </a:r>
            <a:r>
              <a:rPr lang="cs-CZ" dirty="0" err="1" smtClean="0"/>
              <a:t>LibQual</a:t>
            </a:r>
            <a:r>
              <a:rPr lang="cs-CZ" dirty="0" smtClean="0"/>
              <a:t>+, </a:t>
            </a:r>
            <a:r>
              <a:rPr lang="cs-CZ" dirty="0" err="1" smtClean="0"/>
              <a:t>DigiQual</a:t>
            </a:r>
            <a:r>
              <a:rPr lang="cs-CZ" dirty="0" smtClean="0"/>
              <a:t>,…</a:t>
            </a:r>
          </a:p>
          <a:p>
            <a:r>
              <a:rPr lang="cs-CZ" dirty="0" smtClean="0"/>
              <a:t>aktuálně řeší akademické knihovny</a:t>
            </a:r>
          </a:p>
          <a:p>
            <a:r>
              <a:rPr lang="cs-CZ" dirty="0" smtClean="0"/>
              <a:t>důležité pro rozvoj a zlepšování služeb</a:t>
            </a:r>
          </a:p>
          <a:p>
            <a:r>
              <a:rPr lang="cs-CZ" dirty="0" smtClean="0"/>
              <a:t>diskuze na parametry a indikátory</a:t>
            </a:r>
          </a:p>
          <a:p>
            <a:pPr lvl="1"/>
            <a:r>
              <a:rPr lang="cs-CZ" dirty="0" smtClean="0"/>
              <a:t>11.12. na VUT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146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Půjčování e-knih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196975"/>
            <a:ext cx="7921500" cy="5472113"/>
          </a:xfrm>
        </p:spPr>
        <p:txBody>
          <a:bodyPr/>
          <a:lstStyle/>
          <a:p>
            <a:r>
              <a:rPr lang="cs-CZ" dirty="0" smtClean="0"/>
              <a:t>hledání funkčního obchodního modelu</a:t>
            </a:r>
          </a:p>
          <a:p>
            <a:r>
              <a:rPr lang="cs-CZ" dirty="0" smtClean="0"/>
              <a:t>aktuálně implementace e-</a:t>
            </a:r>
            <a:r>
              <a:rPr lang="cs-CZ" dirty="0" err="1" smtClean="0"/>
              <a:t>Readingu</a:t>
            </a:r>
            <a:r>
              <a:rPr lang="cs-CZ" dirty="0" smtClean="0"/>
              <a:t> do ARL</a:t>
            </a:r>
          </a:p>
          <a:p>
            <a:r>
              <a:rPr lang="cs-CZ" dirty="0" smtClean="0"/>
              <a:t>využití protokolů, zabezpečení, DRM</a:t>
            </a:r>
          </a:p>
          <a:p>
            <a:r>
              <a:rPr lang="cs-CZ" dirty="0" smtClean="0"/>
              <a:t>může přivést nové uživatele</a:t>
            </a:r>
          </a:p>
        </p:txBody>
      </p:sp>
    </p:spTree>
    <p:extLst>
      <p:ext uri="{BB962C8B-B14F-4D97-AF65-F5344CB8AC3E}">
        <p14:creationId xmlns:p14="http://schemas.microsoft.com/office/powerpoint/2010/main" val="151411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Digitalizace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Národní digitální knihovna</a:t>
            </a:r>
          </a:p>
          <a:p>
            <a:r>
              <a:rPr lang="cs-CZ" dirty="0" smtClean="0"/>
              <a:t>dílčí projekty v malých knihovnách</a:t>
            </a:r>
          </a:p>
          <a:p>
            <a:r>
              <a:rPr lang="cs-CZ" dirty="0" smtClean="0"/>
              <a:t>náročné na technologie</a:t>
            </a:r>
          </a:p>
          <a:p>
            <a:pPr lvl="1"/>
            <a:r>
              <a:rPr lang="cs-CZ" dirty="0" smtClean="0"/>
              <a:t>HW, SW</a:t>
            </a:r>
          </a:p>
          <a:p>
            <a:pPr lvl="1"/>
            <a:r>
              <a:rPr lang="cs-CZ" dirty="0" smtClean="0"/>
              <a:t>projekt Dr. Bartoška a MZK – jak to dělat levně</a:t>
            </a:r>
          </a:p>
          <a:p>
            <a:r>
              <a:rPr lang="cs-CZ" dirty="0" smtClean="0"/>
              <a:t>povinný výtisk e-knih</a:t>
            </a:r>
          </a:p>
          <a:p>
            <a:r>
              <a:rPr lang="cs-CZ" dirty="0" smtClean="0"/>
              <a:t>sdílení mezi knihovnami</a:t>
            </a:r>
          </a:p>
          <a:p>
            <a:r>
              <a:rPr lang="cs-CZ" dirty="0" smtClean="0"/>
              <a:t>vyřešit zpřístupňování</a:t>
            </a:r>
          </a:p>
          <a:p>
            <a:pPr lvl="1"/>
            <a:r>
              <a:rPr lang="cs-CZ" dirty="0" smtClean="0"/>
              <a:t>e-</a:t>
            </a:r>
            <a:r>
              <a:rPr lang="cs-CZ" dirty="0" err="1" smtClean="0"/>
              <a:t>prezenčka</a:t>
            </a:r>
            <a:r>
              <a:rPr lang="cs-CZ" dirty="0" smtClean="0"/>
              <a:t>, licence, náhrady (DILIA)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688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Silný portál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jedno místo pro přístup ke službám</a:t>
            </a:r>
          </a:p>
          <a:p>
            <a:r>
              <a:rPr lang="cs-CZ" dirty="0" smtClean="0"/>
              <a:t>Knihovny.cz???</a:t>
            </a:r>
          </a:p>
          <a:p>
            <a:r>
              <a:rPr lang="cs-CZ" dirty="0" err="1" smtClean="0"/>
              <a:t>discovery</a:t>
            </a:r>
            <a:r>
              <a:rPr lang="cs-CZ" dirty="0" smtClean="0"/>
              <a:t> služby knihoven</a:t>
            </a:r>
          </a:p>
          <a:p>
            <a:pPr lvl="1"/>
            <a:r>
              <a:rPr lang="cs-CZ" dirty="0" smtClean="0"/>
              <a:t>přístup do všech zdrojů instituce</a:t>
            </a:r>
          </a:p>
          <a:p>
            <a:pPr lvl="1"/>
            <a:r>
              <a:rPr lang="cs-CZ" dirty="0" smtClean="0"/>
              <a:t>nasazení na všechny zdroje v ČR, nyní JIB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655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6600" dirty="0" smtClean="0"/>
          </a:p>
          <a:p>
            <a:pPr marL="0" indent="0">
              <a:buNone/>
            </a:pPr>
            <a:r>
              <a:rPr lang="cs-CZ" sz="6600" b="1" dirty="0" smtClean="0"/>
              <a:t>Další </a:t>
            </a:r>
            <a:r>
              <a:rPr lang="cs-CZ" sz="6600" b="1" dirty="0" smtClean="0">
                <a:solidFill>
                  <a:srgbClr val="008000"/>
                </a:solidFill>
              </a:rPr>
              <a:t>trendy</a:t>
            </a:r>
            <a:r>
              <a:rPr lang="cs-CZ" sz="6600" b="1" dirty="0" smtClean="0"/>
              <a:t>???</a:t>
            </a:r>
            <a:endParaRPr lang="cs-CZ" sz="6600" b="1" dirty="0"/>
          </a:p>
        </p:txBody>
      </p:sp>
    </p:spTree>
    <p:extLst>
      <p:ext uri="{BB962C8B-B14F-4D97-AF65-F5344CB8AC3E}">
        <p14:creationId xmlns:p14="http://schemas.microsoft.com/office/powerpoint/2010/main" val="88448059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altLang="cs-CZ" sz="3200" smtClean="0"/>
              <a:t>Závěr</a:t>
            </a:r>
            <a:endParaRPr lang="en-US" altLang="cs-CZ" sz="320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b="1" smtClean="0"/>
              <a:t>Děkuji Vám za pozornost</a:t>
            </a:r>
            <a:endParaRPr lang="en-US" altLang="cs-CZ" b="1" smtClean="0"/>
          </a:p>
        </p:txBody>
      </p:sp>
      <p:pic>
        <p:nvPicPr>
          <p:cNvPr id="46084" name="Picture 8" descr="billboard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  <a:noFill/>
        </p:spPr>
      </p:pic>
      <p:sp>
        <p:nvSpPr>
          <p:cNvPr id="46085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000" b="1" dirty="0">
                <a:latin typeface="Verdana" pitchFamily="34" charset="0"/>
              </a:rPr>
              <a:t>Martin Krčál</a:t>
            </a:r>
          </a:p>
          <a:p>
            <a:pPr algn="r" eaLnBrk="1" hangingPunct="1"/>
            <a:r>
              <a:rPr lang="cs-CZ" altLang="cs-CZ" sz="2000" b="1" dirty="0" smtClean="0">
                <a:latin typeface="Verdana" pitchFamily="34" charset="0"/>
              </a:rPr>
              <a:t>krcal@phil.muni.cz</a:t>
            </a:r>
            <a:endParaRPr lang="cs-CZ" altLang="cs-CZ" sz="20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Z39.50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standard pro výměnu dat mezi systémy</a:t>
            </a:r>
          </a:p>
          <a:p>
            <a:r>
              <a:rPr lang="cs-CZ" dirty="0" err="1" smtClean="0"/>
              <a:t>Library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Congress</a:t>
            </a:r>
            <a:endParaRPr lang="cs-CZ" dirty="0" smtClean="0"/>
          </a:p>
          <a:p>
            <a:r>
              <a:rPr lang="cs-CZ" dirty="0" smtClean="0"/>
              <a:t>počátky v 70.letech</a:t>
            </a:r>
          </a:p>
          <a:p>
            <a:pPr lvl="1"/>
            <a:r>
              <a:rPr lang="cs-CZ" dirty="0" smtClean="0"/>
              <a:t>komunikace </a:t>
            </a:r>
            <a:r>
              <a:rPr lang="cs-CZ" dirty="0" err="1" smtClean="0"/>
              <a:t>LoC</a:t>
            </a:r>
            <a:r>
              <a:rPr lang="cs-CZ" dirty="0" smtClean="0"/>
              <a:t> a OCLC</a:t>
            </a:r>
          </a:p>
          <a:p>
            <a:r>
              <a:rPr lang="cs-CZ" dirty="0" smtClean="0"/>
              <a:t>architektura klient-server</a:t>
            </a:r>
          </a:p>
          <a:p>
            <a:r>
              <a:rPr lang="cs-CZ" dirty="0" smtClean="0"/>
              <a:t>Z-jazyk + kódování</a:t>
            </a:r>
          </a:p>
          <a:p>
            <a:r>
              <a:rPr lang="cs-CZ" dirty="0" smtClean="0"/>
              <a:t>nezávislý na platformě a systému</a:t>
            </a:r>
          </a:p>
          <a:p>
            <a:pPr lvl="1"/>
            <a:r>
              <a:rPr lang="cs-CZ" dirty="0" smtClean="0"/>
              <a:t>univerzální použití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2703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Z39.50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vyhledávání, editace, získávání, předávání informací z/do vzdálených systémů</a:t>
            </a:r>
          </a:p>
          <a:p>
            <a:pPr lvl="1"/>
            <a:r>
              <a:rPr lang="cs-CZ" dirty="0" smtClean="0"/>
              <a:t>lze využít jen pro některou část</a:t>
            </a:r>
          </a:p>
          <a:p>
            <a:r>
              <a:rPr lang="cs-CZ" dirty="0" smtClean="0"/>
              <a:t>praxe</a:t>
            </a:r>
          </a:p>
          <a:p>
            <a:pPr lvl="1"/>
            <a:r>
              <a:rPr lang="cs-CZ" dirty="0" smtClean="0"/>
              <a:t>vyhledávání ve vzdálených knihovních systémech (</a:t>
            </a:r>
            <a:r>
              <a:rPr lang="cs-CZ" dirty="0" err="1" smtClean="0"/>
              <a:t>metavyhledávače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sdílená katalogizace</a:t>
            </a:r>
          </a:p>
          <a:p>
            <a:pPr lvl="1"/>
            <a:r>
              <a:rPr lang="cs-CZ" dirty="0" smtClean="0"/>
              <a:t>přispívání do Souborného katalogu ČR</a:t>
            </a:r>
          </a:p>
          <a:p>
            <a:r>
              <a:rPr lang="cs-CZ" dirty="0" smtClean="0">
                <a:hlinkClick r:id="rId2"/>
              </a:rPr>
              <a:t>Z39.50 </a:t>
            </a:r>
            <a:r>
              <a:rPr lang="cs-CZ" dirty="0" err="1" smtClean="0">
                <a:hlinkClick r:id="rId2"/>
              </a:rPr>
              <a:t>gateway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4840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OAI-PMH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protokol pro sklízení </a:t>
            </a:r>
            <a:r>
              <a:rPr lang="cs-CZ" dirty="0" err="1" smtClean="0"/>
              <a:t>metadat</a:t>
            </a:r>
            <a:endParaRPr lang="cs-CZ" dirty="0" smtClean="0"/>
          </a:p>
          <a:p>
            <a:pPr lvl="1"/>
            <a:r>
              <a:rPr lang="cs-CZ" dirty="0"/>
              <a:t>nesklízí se vše</a:t>
            </a:r>
          </a:p>
          <a:p>
            <a:pPr lvl="1"/>
            <a:r>
              <a:rPr lang="cs-CZ" dirty="0" smtClean="0"/>
              <a:t>pouze </a:t>
            </a:r>
            <a:r>
              <a:rPr lang="cs-CZ" dirty="0" err="1" smtClean="0"/>
              <a:t>updatované</a:t>
            </a:r>
            <a:r>
              <a:rPr lang="cs-CZ" dirty="0" smtClean="0"/>
              <a:t> záznamy</a:t>
            </a:r>
          </a:p>
          <a:p>
            <a:r>
              <a:rPr lang="cs-CZ" dirty="0" err="1" smtClean="0"/>
              <a:t>client</a:t>
            </a:r>
            <a:r>
              <a:rPr lang="cs-CZ" dirty="0" smtClean="0"/>
              <a:t>-server</a:t>
            </a:r>
          </a:p>
          <a:p>
            <a:r>
              <a:rPr lang="cs-CZ" dirty="0" smtClean="0"/>
              <a:t>podporuje XML ve formátu Dublin </a:t>
            </a:r>
            <a:r>
              <a:rPr lang="cs-CZ" dirty="0" err="1" smtClean="0"/>
              <a:t>Core</a:t>
            </a:r>
            <a:endParaRPr lang="cs-CZ" dirty="0" smtClean="0"/>
          </a:p>
          <a:p>
            <a:r>
              <a:rPr lang="cs-CZ" dirty="0" smtClean="0"/>
              <a:t>verze 2.0 (2008)</a:t>
            </a:r>
          </a:p>
          <a:p>
            <a:r>
              <a:rPr lang="cs-CZ" dirty="0"/>
              <a:t>Herbert van der </a:t>
            </a:r>
            <a:r>
              <a:rPr lang="cs-CZ" dirty="0" err="1"/>
              <a:t>Sompel</a:t>
            </a:r>
            <a:r>
              <a:rPr lang="cs-CZ" dirty="0"/>
              <a:t> (</a:t>
            </a:r>
            <a:r>
              <a:rPr lang="cs-CZ" dirty="0" err="1"/>
              <a:t>Gent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protokol pro sklízení dat z </a:t>
            </a:r>
            <a:r>
              <a:rPr lang="cs-CZ" dirty="0" smtClean="0"/>
              <a:t>DL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979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OAI-PMH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využití v praxi:</a:t>
            </a:r>
          </a:p>
          <a:p>
            <a:pPr lvl="1"/>
            <a:r>
              <a:rPr lang="cs-CZ" dirty="0" smtClean="0"/>
              <a:t>digitální knihovny</a:t>
            </a:r>
          </a:p>
          <a:p>
            <a:pPr lvl="1"/>
            <a:r>
              <a:rPr lang="cs-CZ" dirty="0" err="1" smtClean="0"/>
              <a:t>repozitáře</a:t>
            </a:r>
            <a:r>
              <a:rPr lang="cs-CZ" dirty="0" smtClean="0"/>
              <a:t> a archivy</a:t>
            </a:r>
          </a:p>
          <a:p>
            <a:pPr lvl="1"/>
            <a:r>
              <a:rPr lang="cs-CZ" dirty="0" smtClean="0"/>
              <a:t>Thesis.cz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006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Fungování OAI-PMH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http://www.jbi.hio.no/bibin/dill/summer_school/2010/oai_architec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96975"/>
            <a:ext cx="67151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059832" y="6309320"/>
            <a:ext cx="56886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/>
              <a:t>Zdroj: http://www.jbi.hio.no/bibin/dill/summer_school/2011/xml-making_use.html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052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2aebd15cf062ffa49c2a793ed68acb94302abd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4506</TotalTime>
  <Words>1061</Words>
  <Application>Microsoft Office PowerPoint</Application>
  <PresentationFormat>Předvádění na obrazovce (4:3)</PresentationFormat>
  <Paragraphs>272</Paragraphs>
  <Slides>48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53" baseType="lpstr">
      <vt:lpstr>Arial</vt:lpstr>
      <vt:lpstr>Tahoma</vt:lpstr>
      <vt:lpstr>Verdana</vt:lpstr>
      <vt:lpstr>Wingdings</vt:lpstr>
      <vt:lpstr>template</vt:lpstr>
      <vt:lpstr>Knihovnické systémy a standardy (VIKBA10)</vt:lpstr>
      <vt:lpstr>Technologie v knihovnách</vt:lpstr>
      <vt:lpstr>Technologie v knihovnách?</vt:lpstr>
      <vt:lpstr>Protokoly</vt:lpstr>
      <vt:lpstr>Z39.50</vt:lpstr>
      <vt:lpstr>Z39.50</vt:lpstr>
      <vt:lpstr>OAI-PMH</vt:lpstr>
      <vt:lpstr>OAI-PMH</vt:lpstr>
      <vt:lpstr>Fungování OAI-PMH</vt:lpstr>
      <vt:lpstr>Výstup v DC</vt:lpstr>
      <vt:lpstr>Příkazy</vt:lpstr>
      <vt:lpstr>SRU/SRW</vt:lpstr>
      <vt:lpstr>SRU/SRW</vt:lpstr>
      <vt:lpstr>SOAP</vt:lpstr>
      <vt:lpstr>SOAP</vt:lpstr>
      <vt:lpstr>SIP2</vt:lpstr>
      <vt:lpstr>Ochrana a identifikace dokumentů</vt:lpstr>
      <vt:lpstr>Magnetické proužky</vt:lpstr>
      <vt:lpstr>RFID</vt:lpstr>
      <vt:lpstr>Zařízení</vt:lpstr>
      <vt:lpstr>Přechod na RFID</vt:lpstr>
      <vt:lpstr>Využití v praxi</vt:lpstr>
      <vt:lpstr>Výpůjční proces</vt:lpstr>
      <vt:lpstr>Snímače</vt:lpstr>
      <vt:lpstr>Snímače</vt:lpstr>
      <vt:lpstr>(De)aktivátory</vt:lpstr>
      <vt:lpstr>Komunikační technologie</vt:lpstr>
      <vt:lpstr>„Klasické“</vt:lpstr>
      <vt:lpstr>Blogy, videoblogy</vt:lpstr>
      <vt:lpstr>Webináře</vt:lpstr>
      <vt:lpstr>Streamovaná videa</vt:lpstr>
      <vt:lpstr>Prezentace online</vt:lpstr>
      <vt:lpstr>Kolaborativní systémy</vt:lpstr>
      <vt:lpstr>Terminály, obrazovky</vt:lpstr>
      <vt:lpstr>Mobilní zařizení</vt:lpstr>
      <vt:lpstr>Svět 2.0</vt:lpstr>
      <vt:lpstr>Web 2.0</vt:lpstr>
      <vt:lpstr>Library 2.0</vt:lpstr>
      <vt:lpstr>Library 3.0, 4.0</vt:lpstr>
      <vt:lpstr>Trendy</vt:lpstr>
      <vt:lpstr>Obohacování obsahu</vt:lpstr>
      <vt:lpstr>Sdílení záznamů a autority</vt:lpstr>
      <vt:lpstr>Statistiky a měření výkonu knihoven</vt:lpstr>
      <vt:lpstr>Půjčování e-knih</vt:lpstr>
      <vt:lpstr>Digitalizace</vt:lpstr>
      <vt:lpstr>Silný portál</vt:lpstr>
      <vt:lpstr>Prezentace aplikace PowerPoint</vt:lpstr>
      <vt:lpstr>Závěr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345</cp:revision>
  <dcterms:created xsi:type="dcterms:W3CDTF">2008-06-02T21:04:14Z</dcterms:created>
  <dcterms:modified xsi:type="dcterms:W3CDTF">2014-12-12T00:11:07Z</dcterms:modified>
</cp:coreProperties>
</file>