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9"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33376-425E-42D3-96FF-9918171647AC}"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cs-CZ"/>
        </a:p>
      </dgm:t>
    </dgm:pt>
    <dgm:pt modelId="{8050F337-27B8-4720-8E23-5041FFA50E10}">
      <dgm:prSet phldrT="[Text]" custT="1"/>
      <dgm:spPr/>
      <dgm:t>
        <a:bodyPr/>
        <a:lstStyle/>
        <a:p>
          <a:r>
            <a:rPr lang="cs-CZ" sz="2400" b="1" dirty="0" smtClean="0"/>
            <a:t>Teorie</a:t>
          </a:r>
          <a:endParaRPr lang="cs-CZ" sz="2400" b="1" dirty="0"/>
        </a:p>
      </dgm:t>
    </dgm:pt>
    <dgm:pt modelId="{5C54AD5D-B76B-4241-A9A6-27B9082586E0}" type="parTrans" cxnId="{D41D0112-F1BE-4E07-AE26-96B13A44CEA5}">
      <dgm:prSet/>
      <dgm:spPr/>
      <dgm:t>
        <a:bodyPr/>
        <a:lstStyle/>
        <a:p>
          <a:endParaRPr lang="cs-CZ"/>
        </a:p>
      </dgm:t>
    </dgm:pt>
    <dgm:pt modelId="{66AC307D-2BA5-4C5F-85C3-11CDD8109BB1}" type="sibTrans" cxnId="{D41D0112-F1BE-4E07-AE26-96B13A44CEA5}">
      <dgm:prSet/>
      <dgm:spPr/>
      <dgm:t>
        <a:bodyPr/>
        <a:lstStyle/>
        <a:p>
          <a:endParaRPr lang="cs-CZ"/>
        </a:p>
      </dgm:t>
    </dgm:pt>
    <dgm:pt modelId="{B047D958-940F-4594-8461-8F29FD9D6C56}">
      <dgm:prSet phldrT="[Text]" custT="1"/>
      <dgm:spPr/>
      <dgm:t>
        <a:bodyPr/>
        <a:lstStyle/>
        <a:p>
          <a:r>
            <a:rPr lang="cs-CZ" sz="2400" b="1" dirty="0" smtClean="0"/>
            <a:t>Hypotézy</a:t>
          </a:r>
          <a:endParaRPr lang="cs-CZ" sz="2400" b="1" dirty="0"/>
        </a:p>
      </dgm:t>
    </dgm:pt>
    <dgm:pt modelId="{B8461A6D-13DE-4088-A39F-4B9ECF3BB3B5}" type="parTrans" cxnId="{0FF25782-53BA-4946-8F3C-94CBEB08A79D}">
      <dgm:prSet/>
      <dgm:spPr/>
      <dgm:t>
        <a:bodyPr/>
        <a:lstStyle/>
        <a:p>
          <a:endParaRPr lang="cs-CZ"/>
        </a:p>
      </dgm:t>
    </dgm:pt>
    <dgm:pt modelId="{3ECA50BC-EE54-4A6D-BAC6-41B8F00FE2D4}" type="sibTrans" cxnId="{0FF25782-53BA-4946-8F3C-94CBEB08A79D}">
      <dgm:prSet/>
      <dgm:spPr/>
      <dgm:t>
        <a:bodyPr/>
        <a:lstStyle/>
        <a:p>
          <a:endParaRPr lang="cs-CZ"/>
        </a:p>
      </dgm:t>
    </dgm:pt>
    <dgm:pt modelId="{2E3695DE-7D04-4211-8297-AF9496F6526B}">
      <dgm:prSet phldrT="[Text]" custT="1"/>
      <dgm:spPr/>
      <dgm:t>
        <a:bodyPr/>
        <a:lstStyle/>
        <a:p>
          <a:r>
            <a:rPr lang="cs-CZ" sz="2400" b="1" dirty="0" smtClean="0"/>
            <a:t>Operacionalizace</a:t>
          </a:r>
          <a:endParaRPr lang="cs-CZ" sz="2400" b="1" dirty="0"/>
        </a:p>
      </dgm:t>
    </dgm:pt>
    <dgm:pt modelId="{8E7A3407-D896-442B-A4B8-A586B88AA9E5}" type="parTrans" cxnId="{51D32382-FECB-430B-B189-7DAF5BD1558A}">
      <dgm:prSet/>
      <dgm:spPr/>
      <dgm:t>
        <a:bodyPr/>
        <a:lstStyle/>
        <a:p>
          <a:endParaRPr lang="cs-CZ"/>
        </a:p>
      </dgm:t>
    </dgm:pt>
    <dgm:pt modelId="{B5311FCD-C414-434B-9749-DC43FBBE4F90}" type="sibTrans" cxnId="{51D32382-FECB-430B-B189-7DAF5BD1558A}">
      <dgm:prSet/>
      <dgm:spPr/>
      <dgm:t>
        <a:bodyPr/>
        <a:lstStyle/>
        <a:p>
          <a:endParaRPr lang="cs-CZ"/>
        </a:p>
      </dgm:t>
    </dgm:pt>
    <dgm:pt modelId="{04C06460-8F19-46C7-A8DC-27A305FE36D3}">
      <dgm:prSet phldrT="[Text]" custT="1"/>
      <dgm:spPr/>
      <dgm:t>
        <a:bodyPr/>
        <a:lstStyle/>
        <a:p>
          <a:r>
            <a:rPr lang="cs-CZ" sz="2400" b="1" dirty="0" smtClean="0"/>
            <a:t>Vzorkování</a:t>
          </a:r>
          <a:endParaRPr lang="cs-CZ" sz="2400" b="1" dirty="0"/>
        </a:p>
      </dgm:t>
    </dgm:pt>
    <dgm:pt modelId="{A4F0B638-36C3-4991-8E47-25275A7CE8D6}" type="parTrans" cxnId="{39F0C78D-538A-4914-921A-0808F127693E}">
      <dgm:prSet/>
      <dgm:spPr/>
      <dgm:t>
        <a:bodyPr/>
        <a:lstStyle/>
        <a:p>
          <a:endParaRPr lang="cs-CZ"/>
        </a:p>
      </dgm:t>
    </dgm:pt>
    <dgm:pt modelId="{A071525F-B31A-4889-B0CF-AE94842B3F40}" type="sibTrans" cxnId="{39F0C78D-538A-4914-921A-0808F127693E}">
      <dgm:prSet/>
      <dgm:spPr/>
      <dgm:t>
        <a:bodyPr/>
        <a:lstStyle/>
        <a:p>
          <a:endParaRPr lang="cs-CZ"/>
        </a:p>
      </dgm:t>
    </dgm:pt>
    <dgm:pt modelId="{58CA3E59-7CAA-4393-8724-82489C0DB259}">
      <dgm:prSet phldrT="[Text]" custT="1"/>
      <dgm:spPr/>
      <dgm:t>
        <a:bodyPr/>
        <a:lstStyle/>
        <a:p>
          <a:r>
            <a:rPr lang="cs-CZ" sz="2400" b="1" dirty="0" smtClean="0"/>
            <a:t>Sběr</a:t>
          </a:r>
          <a:endParaRPr lang="cs-CZ" sz="2400" b="1" dirty="0"/>
        </a:p>
      </dgm:t>
    </dgm:pt>
    <dgm:pt modelId="{4F994A7F-20A3-4783-8E75-E5D5F7F63299}" type="parTrans" cxnId="{6464C165-A56B-4EC2-A236-29B31540D80F}">
      <dgm:prSet/>
      <dgm:spPr/>
      <dgm:t>
        <a:bodyPr/>
        <a:lstStyle/>
        <a:p>
          <a:endParaRPr lang="cs-CZ"/>
        </a:p>
      </dgm:t>
    </dgm:pt>
    <dgm:pt modelId="{41669414-97D2-4008-9F95-15C0FDB551A9}" type="sibTrans" cxnId="{6464C165-A56B-4EC2-A236-29B31540D80F}">
      <dgm:prSet/>
      <dgm:spPr/>
      <dgm:t>
        <a:bodyPr/>
        <a:lstStyle/>
        <a:p>
          <a:endParaRPr lang="cs-CZ"/>
        </a:p>
      </dgm:t>
    </dgm:pt>
    <dgm:pt modelId="{C7DF3B54-66E7-4518-A77E-525086E9DFE4}">
      <dgm:prSet phldrT="[Text]" custT="1"/>
      <dgm:spPr/>
      <dgm:t>
        <a:bodyPr/>
        <a:lstStyle/>
        <a:p>
          <a:r>
            <a:rPr lang="cs-CZ" sz="2400" b="1" dirty="0" smtClean="0"/>
            <a:t>Interpretace</a:t>
          </a:r>
          <a:endParaRPr lang="cs-CZ" sz="2400" b="1" dirty="0"/>
        </a:p>
      </dgm:t>
    </dgm:pt>
    <dgm:pt modelId="{A1419784-E907-43CB-A37D-32AB15F60B43}" type="parTrans" cxnId="{6E8AFF8E-D385-4419-B48F-1D530C7C4C60}">
      <dgm:prSet/>
      <dgm:spPr/>
      <dgm:t>
        <a:bodyPr/>
        <a:lstStyle/>
        <a:p>
          <a:endParaRPr lang="cs-CZ"/>
        </a:p>
      </dgm:t>
    </dgm:pt>
    <dgm:pt modelId="{BCD45795-79E9-49AF-AD62-31A77CACFAEB}" type="sibTrans" cxnId="{6E8AFF8E-D385-4419-B48F-1D530C7C4C60}">
      <dgm:prSet/>
      <dgm:spPr/>
      <dgm:t>
        <a:bodyPr/>
        <a:lstStyle/>
        <a:p>
          <a:endParaRPr lang="cs-CZ"/>
        </a:p>
      </dgm:t>
    </dgm:pt>
    <dgm:pt modelId="{08478620-2AAB-4AD2-8EF1-82F41D3F0E50}">
      <dgm:prSet phldrT="[Text]" custT="1"/>
      <dgm:spPr/>
      <dgm:t>
        <a:bodyPr/>
        <a:lstStyle/>
        <a:p>
          <a:r>
            <a:rPr lang="cs-CZ" sz="2400" b="1" dirty="0" err="1" smtClean="0"/>
            <a:t>Validizace</a:t>
          </a:r>
          <a:endParaRPr lang="cs-CZ" sz="2400" b="1" dirty="0"/>
        </a:p>
      </dgm:t>
    </dgm:pt>
    <dgm:pt modelId="{219E2E6E-7041-43D0-8573-D8DC5311E23B}" type="parTrans" cxnId="{14A432EA-CBC5-474E-BC0D-731161F6CE78}">
      <dgm:prSet/>
      <dgm:spPr/>
      <dgm:t>
        <a:bodyPr/>
        <a:lstStyle/>
        <a:p>
          <a:endParaRPr lang="cs-CZ"/>
        </a:p>
      </dgm:t>
    </dgm:pt>
    <dgm:pt modelId="{DF600DA0-2204-4062-9DFB-E2C20CAA10B3}" type="sibTrans" cxnId="{14A432EA-CBC5-474E-BC0D-731161F6CE78}">
      <dgm:prSet/>
      <dgm:spPr/>
      <dgm:t>
        <a:bodyPr/>
        <a:lstStyle/>
        <a:p>
          <a:endParaRPr lang="cs-CZ"/>
        </a:p>
      </dgm:t>
    </dgm:pt>
    <dgm:pt modelId="{45D97453-1B1A-4ECA-A79A-83D55A1FBE9D}" type="pres">
      <dgm:prSet presAssocID="{DA333376-425E-42D3-96FF-9918171647AC}" presName="diagram" presStyleCnt="0">
        <dgm:presLayoutVars>
          <dgm:dir/>
          <dgm:resizeHandles val="exact"/>
        </dgm:presLayoutVars>
      </dgm:prSet>
      <dgm:spPr/>
      <dgm:t>
        <a:bodyPr/>
        <a:lstStyle/>
        <a:p>
          <a:endParaRPr lang="cs-CZ"/>
        </a:p>
      </dgm:t>
    </dgm:pt>
    <dgm:pt modelId="{BE8167EA-89F3-4BE5-B7B4-2C54AB6CA3A9}" type="pres">
      <dgm:prSet presAssocID="{8050F337-27B8-4720-8E23-5041FFA50E10}" presName="node" presStyleLbl="node1" presStyleIdx="0" presStyleCnt="7">
        <dgm:presLayoutVars>
          <dgm:bulletEnabled val="1"/>
        </dgm:presLayoutVars>
      </dgm:prSet>
      <dgm:spPr/>
      <dgm:t>
        <a:bodyPr/>
        <a:lstStyle/>
        <a:p>
          <a:endParaRPr lang="cs-CZ"/>
        </a:p>
      </dgm:t>
    </dgm:pt>
    <dgm:pt modelId="{302AE572-9A0E-4BC8-A3D9-E0E618896BFF}" type="pres">
      <dgm:prSet presAssocID="{66AC307D-2BA5-4C5F-85C3-11CDD8109BB1}" presName="sibTrans" presStyleLbl="sibTrans2D1" presStyleIdx="0" presStyleCnt="6"/>
      <dgm:spPr/>
      <dgm:t>
        <a:bodyPr/>
        <a:lstStyle/>
        <a:p>
          <a:endParaRPr lang="cs-CZ"/>
        </a:p>
      </dgm:t>
    </dgm:pt>
    <dgm:pt modelId="{452A9D29-1EBE-48A7-9F46-2B5EF72A6839}" type="pres">
      <dgm:prSet presAssocID="{66AC307D-2BA5-4C5F-85C3-11CDD8109BB1}" presName="connectorText" presStyleLbl="sibTrans2D1" presStyleIdx="0" presStyleCnt="6"/>
      <dgm:spPr/>
      <dgm:t>
        <a:bodyPr/>
        <a:lstStyle/>
        <a:p>
          <a:endParaRPr lang="cs-CZ"/>
        </a:p>
      </dgm:t>
    </dgm:pt>
    <dgm:pt modelId="{878233E8-DF07-4774-8578-64C7D6BDB662}" type="pres">
      <dgm:prSet presAssocID="{B047D958-940F-4594-8461-8F29FD9D6C56}" presName="node" presStyleLbl="node1" presStyleIdx="1" presStyleCnt="7">
        <dgm:presLayoutVars>
          <dgm:bulletEnabled val="1"/>
        </dgm:presLayoutVars>
      </dgm:prSet>
      <dgm:spPr/>
      <dgm:t>
        <a:bodyPr/>
        <a:lstStyle/>
        <a:p>
          <a:endParaRPr lang="cs-CZ"/>
        </a:p>
      </dgm:t>
    </dgm:pt>
    <dgm:pt modelId="{D7EE8D37-C89C-4627-970A-4D48BCD678B6}" type="pres">
      <dgm:prSet presAssocID="{3ECA50BC-EE54-4A6D-BAC6-41B8F00FE2D4}" presName="sibTrans" presStyleLbl="sibTrans2D1" presStyleIdx="1" presStyleCnt="6"/>
      <dgm:spPr/>
      <dgm:t>
        <a:bodyPr/>
        <a:lstStyle/>
        <a:p>
          <a:endParaRPr lang="cs-CZ"/>
        </a:p>
      </dgm:t>
    </dgm:pt>
    <dgm:pt modelId="{97BCD1FB-EDA4-4620-89B2-221E3766A775}" type="pres">
      <dgm:prSet presAssocID="{3ECA50BC-EE54-4A6D-BAC6-41B8F00FE2D4}" presName="connectorText" presStyleLbl="sibTrans2D1" presStyleIdx="1" presStyleCnt="6"/>
      <dgm:spPr/>
      <dgm:t>
        <a:bodyPr/>
        <a:lstStyle/>
        <a:p>
          <a:endParaRPr lang="cs-CZ"/>
        </a:p>
      </dgm:t>
    </dgm:pt>
    <dgm:pt modelId="{BF5379E6-21E3-4CD7-8C8A-61F82F586DCD}" type="pres">
      <dgm:prSet presAssocID="{2E3695DE-7D04-4211-8297-AF9496F6526B}" presName="node" presStyleLbl="node1" presStyleIdx="2" presStyleCnt="7">
        <dgm:presLayoutVars>
          <dgm:bulletEnabled val="1"/>
        </dgm:presLayoutVars>
      </dgm:prSet>
      <dgm:spPr/>
      <dgm:t>
        <a:bodyPr/>
        <a:lstStyle/>
        <a:p>
          <a:endParaRPr lang="cs-CZ"/>
        </a:p>
      </dgm:t>
    </dgm:pt>
    <dgm:pt modelId="{74F6E37A-ABAF-4FE2-A0D7-0BEF74A27D85}" type="pres">
      <dgm:prSet presAssocID="{B5311FCD-C414-434B-9749-DC43FBBE4F90}" presName="sibTrans" presStyleLbl="sibTrans2D1" presStyleIdx="2" presStyleCnt="6"/>
      <dgm:spPr/>
      <dgm:t>
        <a:bodyPr/>
        <a:lstStyle/>
        <a:p>
          <a:endParaRPr lang="cs-CZ"/>
        </a:p>
      </dgm:t>
    </dgm:pt>
    <dgm:pt modelId="{F0087A88-CFDE-4FC4-A860-33659A1D74DA}" type="pres">
      <dgm:prSet presAssocID="{B5311FCD-C414-434B-9749-DC43FBBE4F90}" presName="connectorText" presStyleLbl="sibTrans2D1" presStyleIdx="2" presStyleCnt="6"/>
      <dgm:spPr/>
      <dgm:t>
        <a:bodyPr/>
        <a:lstStyle/>
        <a:p>
          <a:endParaRPr lang="cs-CZ"/>
        </a:p>
      </dgm:t>
    </dgm:pt>
    <dgm:pt modelId="{F17CFE73-787B-4F0F-BDCE-9DC7F7E1A980}" type="pres">
      <dgm:prSet presAssocID="{04C06460-8F19-46C7-A8DC-27A305FE36D3}" presName="node" presStyleLbl="node1" presStyleIdx="3" presStyleCnt="7">
        <dgm:presLayoutVars>
          <dgm:bulletEnabled val="1"/>
        </dgm:presLayoutVars>
      </dgm:prSet>
      <dgm:spPr/>
      <dgm:t>
        <a:bodyPr/>
        <a:lstStyle/>
        <a:p>
          <a:endParaRPr lang="cs-CZ"/>
        </a:p>
      </dgm:t>
    </dgm:pt>
    <dgm:pt modelId="{878BF68D-8532-4D4A-BF78-E784352D7E6A}" type="pres">
      <dgm:prSet presAssocID="{A071525F-B31A-4889-B0CF-AE94842B3F40}" presName="sibTrans" presStyleLbl="sibTrans2D1" presStyleIdx="3" presStyleCnt="6"/>
      <dgm:spPr/>
      <dgm:t>
        <a:bodyPr/>
        <a:lstStyle/>
        <a:p>
          <a:endParaRPr lang="cs-CZ"/>
        </a:p>
      </dgm:t>
    </dgm:pt>
    <dgm:pt modelId="{70197062-E184-4E47-A83A-210D3274FD7D}" type="pres">
      <dgm:prSet presAssocID="{A071525F-B31A-4889-B0CF-AE94842B3F40}" presName="connectorText" presStyleLbl="sibTrans2D1" presStyleIdx="3" presStyleCnt="6"/>
      <dgm:spPr/>
      <dgm:t>
        <a:bodyPr/>
        <a:lstStyle/>
        <a:p>
          <a:endParaRPr lang="cs-CZ"/>
        </a:p>
      </dgm:t>
    </dgm:pt>
    <dgm:pt modelId="{62868FEE-F09A-4BE1-8EBF-1113EF537EC5}" type="pres">
      <dgm:prSet presAssocID="{58CA3E59-7CAA-4393-8724-82489C0DB259}" presName="node" presStyleLbl="node1" presStyleIdx="4" presStyleCnt="7">
        <dgm:presLayoutVars>
          <dgm:bulletEnabled val="1"/>
        </dgm:presLayoutVars>
      </dgm:prSet>
      <dgm:spPr/>
      <dgm:t>
        <a:bodyPr/>
        <a:lstStyle/>
        <a:p>
          <a:endParaRPr lang="cs-CZ"/>
        </a:p>
      </dgm:t>
    </dgm:pt>
    <dgm:pt modelId="{A8DECE79-891E-43FE-9ADF-4C9FF6524188}" type="pres">
      <dgm:prSet presAssocID="{41669414-97D2-4008-9F95-15C0FDB551A9}" presName="sibTrans" presStyleLbl="sibTrans2D1" presStyleIdx="4" presStyleCnt="6"/>
      <dgm:spPr/>
      <dgm:t>
        <a:bodyPr/>
        <a:lstStyle/>
        <a:p>
          <a:endParaRPr lang="cs-CZ"/>
        </a:p>
      </dgm:t>
    </dgm:pt>
    <dgm:pt modelId="{FAE24CDB-651A-430D-B1DA-28968834A3F5}" type="pres">
      <dgm:prSet presAssocID="{41669414-97D2-4008-9F95-15C0FDB551A9}" presName="connectorText" presStyleLbl="sibTrans2D1" presStyleIdx="4" presStyleCnt="6"/>
      <dgm:spPr/>
      <dgm:t>
        <a:bodyPr/>
        <a:lstStyle/>
        <a:p>
          <a:endParaRPr lang="cs-CZ"/>
        </a:p>
      </dgm:t>
    </dgm:pt>
    <dgm:pt modelId="{F5E67DF3-3B7C-46EB-9D92-E600D1CA3D27}" type="pres">
      <dgm:prSet presAssocID="{C7DF3B54-66E7-4518-A77E-525086E9DFE4}" presName="node" presStyleLbl="node1" presStyleIdx="5" presStyleCnt="7">
        <dgm:presLayoutVars>
          <dgm:bulletEnabled val="1"/>
        </dgm:presLayoutVars>
      </dgm:prSet>
      <dgm:spPr/>
      <dgm:t>
        <a:bodyPr/>
        <a:lstStyle/>
        <a:p>
          <a:endParaRPr lang="cs-CZ"/>
        </a:p>
      </dgm:t>
    </dgm:pt>
    <dgm:pt modelId="{32F949AD-2235-4B3B-8C7E-2BBEF3B27C0D}" type="pres">
      <dgm:prSet presAssocID="{BCD45795-79E9-49AF-AD62-31A77CACFAEB}" presName="sibTrans" presStyleLbl="sibTrans2D1" presStyleIdx="5" presStyleCnt="6"/>
      <dgm:spPr/>
      <dgm:t>
        <a:bodyPr/>
        <a:lstStyle/>
        <a:p>
          <a:endParaRPr lang="cs-CZ"/>
        </a:p>
      </dgm:t>
    </dgm:pt>
    <dgm:pt modelId="{85583567-58C4-421F-BDA9-4C826B2788CB}" type="pres">
      <dgm:prSet presAssocID="{BCD45795-79E9-49AF-AD62-31A77CACFAEB}" presName="connectorText" presStyleLbl="sibTrans2D1" presStyleIdx="5" presStyleCnt="6"/>
      <dgm:spPr/>
      <dgm:t>
        <a:bodyPr/>
        <a:lstStyle/>
        <a:p>
          <a:endParaRPr lang="cs-CZ"/>
        </a:p>
      </dgm:t>
    </dgm:pt>
    <dgm:pt modelId="{6FB8601C-4E16-489B-B6D8-7A42DADBE6CB}" type="pres">
      <dgm:prSet presAssocID="{08478620-2AAB-4AD2-8EF1-82F41D3F0E50}" presName="node" presStyleLbl="node1" presStyleIdx="6" presStyleCnt="7">
        <dgm:presLayoutVars>
          <dgm:bulletEnabled val="1"/>
        </dgm:presLayoutVars>
      </dgm:prSet>
      <dgm:spPr/>
      <dgm:t>
        <a:bodyPr/>
        <a:lstStyle/>
        <a:p>
          <a:endParaRPr lang="cs-CZ"/>
        </a:p>
      </dgm:t>
    </dgm:pt>
  </dgm:ptLst>
  <dgm:cxnLst>
    <dgm:cxn modelId="{4EB3C45A-5C7E-4B52-A2AA-0484329C481E}" type="presOf" srcId="{C7DF3B54-66E7-4518-A77E-525086E9DFE4}" destId="{F5E67DF3-3B7C-46EB-9D92-E600D1CA3D27}" srcOrd="0" destOrd="0" presId="urn:microsoft.com/office/officeart/2005/8/layout/process5"/>
    <dgm:cxn modelId="{D724ACB7-EC5C-4DFE-BA47-C5DABE8D164C}" type="presOf" srcId="{A071525F-B31A-4889-B0CF-AE94842B3F40}" destId="{70197062-E184-4E47-A83A-210D3274FD7D}" srcOrd="1" destOrd="0" presId="urn:microsoft.com/office/officeart/2005/8/layout/process5"/>
    <dgm:cxn modelId="{D41D0112-F1BE-4E07-AE26-96B13A44CEA5}" srcId="{DA333376-425E-42D3-96FF-9918171647AC}" destId="{8050F337-27B8-4720-8E23-5041FFA50E10}" srcOrd="0" destOrd="0" parTransId="{5C54AD5D-B76B-4241-A9A6-27B9082586E0}" sibTransId="{66AC307D-2BA5-4C5F-85C3-11CDD8109BB1}"/>
    <dgm:cxn modelId="{8684CFB5-D1E8-4349-A912-0608C0595751}" type="presOf" srcId="{08478620-2AAB-4AD2-8EF1-82F41D3F0E50}" destId="{6FB8601C-4E16-489B-B6D8-7A42DADBE6CB}" srcOrd="0" destOrd="0" presId="urn:microsoft.com/office/officeart/2005/8/layout/process5"/>
    <dgm:cxn modelId="{6E8AFF8E-D385-4419-B48F-1D530C7C4C60}" srcId="{DA333376-425E-42D3-96FF-9918171647AC}" destId="{C7DF3B54-66E7-4518-A77E-525086E9DFE4}" srcOrd="5" destOrd="0" parTransId="{A1419784-E907-43CB-A37D-32AB15F60B43}" sibTransId="{BCD45795-79E9-49AF-AD62-31A77CACFAEB}"/>
    <dgm:cxn modelId="{96B9F425-5A08-4B28-B46D-8C553E8775BD}" type="presOf" srcId="{B5311FCD-C414-434B-9749-DC43FBBE4F90}" destId="{74F6E37A-ABAF-4FE2-A0D7-0BEF74A27D85}" srcOrd="0" destOrd="0" presId="urn:microsoft.com/office/officeart/2005/8/layout/process5"/>
    <dgm:cxn modelId="{9E06A077-26A4-43BA-AF3A-05DAFC5A2988}" type="presOf" srcId="{B047D958-940F-4594-8461-8F29FD9D6C56}" destId="{878233E8-DF07-4774-8578-64C7D6BDB662}" srcOrd="0" destOrd="0" presId="urn:microsoft.com/office/officeart/2005/8/layout/process5"/>
    <dgm:cxn modelId="{1D02F5B0-F4A1-40E2-8E35-B7267D47A0CF}" type="presOf" srcId="{3ECA50BC-EE54-4A6D-BAC6-41B8F00FE2D4}" destId="{D7EE8D37-C89C-4627-970A-4D48BCD678B6}" srcOrd="0" destOrd="0" presId="urn:microsoft.com/office/officeart/2005/8/layout/process5"/>
    <dgm:cxn modelId="{8C12E3DB-A15D-485B-8876-C2501D4A0290}" type="presOf" srcId="{41669414-97D2-4008-9F95-15C0FDB551A9}" destId="{A8DECE79-891E-43FE-9ADF-4C9FF6524188}" srcOrd="0" destOrd="0" presId="urn:microsoft.com/office/officeart/2005/8/layout/process5"/>
    <dgm:cxn modelId="{0F3EFCC8-44D3-4417-AEC2-AC2BD5B0D8AD}" type="presOf" srcId="{A071525F-B31A-4889-B0CF-AE94842B3F40}" destId="{878BF68D-8532-4D4A-BF78-E784352D7E6A}" srcOrd="0" destOrd="0" presId="urn:microsoft.com/office/officeart/2005/8/layout/process5"/>
    <dgm:cxn modelId="{6464C165-A56B-4EC2-A236-29B31540D80F}" srcId="{DA333376-425E-42D3-96FF-9918171647AC}" destId="{58CA3E59-7CAA-4393-8724-82489C0DB259}" srcOrd="4" destOrd="0" parTransId="{4F994A7F-20A3-4783-8E75-E5D5F7F63299}" sibTransId="{41669414-97D2-4008-9F95-15C0FDB551A9}"/>
    <dgm:cxn modelId="{19EBA0B9-FD2F-44E6-B672-ADABA02A47B6}" type="presOf" srcId="{2E3695DE-7D04-4211-8297-AF9496F6526B}" destId="{BF5379E6-21E3-4CD7-8C8A-61F82F586DCD}" srcOrd="0" destOrd="0" presId="urn:microsoft.com/office/officeart/2005/8/layout/process5"/>
    <dgm:cxn modelId="{0FF25782-53BA-4946-8F3C-94CBEB08A79D}" srcId="{DA333376-425E-42D3-96FF-9918171647AC}" destId="{B047D958-940F-4594-8461-8F29FD9D6C56}" srcOrd="1" destOrd="0" parTransId="{B8461A6D-13DE-4088-A39F-4B9ECF3BB3B5}" sibTransId="{3ECA50BC-EE54-4A6D-BAC6-41B8F00FE2D4}"/>
    <dgm:cxn modelId="{D66B8F2F-3A15-4D12-8416-08126F7F9142}" type="presOf" srcId="{66AC307D-2BA5-4C5F-85C3-11CDD8109BB1}" destId="{452A9D29-1EBE-48A7-9F46-2B5EF72A6839}" srcOrd="1" destOrd="0" presId="urn:microsoft.com/office/officeart/2005/8/layout/process5"/>
    <dgm:cxn modelId="{C956B4B6-180C-482B-B866-80EA652FDC52}" type="presOf" srcId="{41669414-97D2-4008-9F95-15C0FDB551A9}" destId="{FAE24CDB-651A-430D-B1DA-28968834A3F5}" srcOrd="1" destOrd="0" presId="urn:microsoft.com/office/officeart/2005/8/layout/process5"/>
    <dgm:cxn modelId="{B4D42182-B83D-48AA-8ED5-A7048B25C244}" type="presOf" srcId="{58CA3E59-7CAA-4393-8724-82489C0DB259}" destId="{62868FEE-F09A-4BE1-8EBF-1113EF537EC5}" srcOrd="0" destOrd="0" presId="urn:microsoft.com/office/officeart/2005/8/layout/process5"/>
    <dgm:cxn modelId="{39F0C78D-538A-4914-921A-0808F127693E}" srcId="{DA333376-425E-42D3-96FF-9918171647AC}" destId="{04C06460-8F19-46C7-A8DC-27A305FE36D3}" srcOrd="3" destOrd="0" parTransId="{A4F0B638-36C3-4991-8E47-25275A7CE8D6}" sibTransId="{A071525F-B31A-4889-B0CF-AE94842B3F40}"/>
    <dgm:cxn modelId="{678C4505-2B66-4FD9-BECF-D7CF695679C6}" type="presOf" srcId="{8050F337-27B8-4720-8E23-5041FFA50E10}" destId="{BE8167EA-89F3-4BE5-B7B4-2C54AB6CA3A9}" srcOrd="0" destOrd="0" presId="urn:microsoft.com/office/officeart/2005/8/layout/process5"/>
    <dgm:cxn modelId="{14A432EA-CBC5-474E-BC0D-731161F6CE78}" srcId="{DA333376-425E-42D3-96FF-9918171647AC}" destId="{08478620-2AAB-4AD2-8EF1-82F41D3F0E50}" srcOrd="6" destOrd="0" parTransId="{219E2E6E-7041-43D0-8573-D8DC5311E23B}" sibTransId="{DF600DA0-2204-4062-9DFB-E2C20CAA10B3}"/>
    <dgm:cxn modelId="{972CCC21-385C-4635-BC7B-D20C445E75AC}" type="presOf" srcId="{DA333376-425E-42D3-96FF-9918171647AC}" destId="{45D97453-1B1A-4ECA-A79A-83D55A1FBE9D}" srcOrd="0" destOrd="0" presId="urn:microsoft.com/office/officeart/2005/8/layout/process5"/>
    <dgm:cxn modelId="{D99DF915-00D9-4814-A41A-675D3E533F10}" type="presOf" srcId="{04C06460-8F19-46C7-A8DC-27A305FE36D3}" destId="{F17CFE73-787B-4F0F-BDCE-9DC7F7E1A980}" srcOrd="0" destOrd="0" presId="urn:microsoft.com/office/officeart/2005/8/layout/process5"/>
    <dgm:cxn modelId="{7EDFF17C-82EC-4493-8244-C0C1FA8EB00B}" type="presOf" srcId="{B5311FCD-C414-434B-9749-DC43FBBE4F90}" destId="{F0087A88-CFDE-4FC4-A860-33659A1D74DA}" srcOrd="1" destOrd="0" presId="urn:microsoft.com/office/officeart/2005/8/layout/process5"/>
    <dgm:cxn modelId="{E9C0A1B4-2B96-4F41-BA91-DA33BFC15C36}" type="presOf" srcId="{BCD45795-79E9-49AF-AD62-31A77CACFAEB}" destId="{85583567-58C4-421F-BDA9-4C826B2788CB}" srcOrd="1" destOrd="0" presId="urn:microsoft.com/office/officeart/2005/8/layout/process5"/>
    <dgm:cxn modelId="{3848670F-9AE0-45D9-AF11-072AB56FCB0A}" type="presOf" srcId="{66AC307D-2BA5-4C5F-85C3-11CDD8109BB1}" destId="{302AE572-9A0E-4BC8-A3D9-E0E618896BFF}" srcOrd="0" destOrd="0" presId="urn:microsoft.com/office/officeart/2005/8/layout/process5"/>
    <dgm:cxn modelId="{51D32382-FECB-430B-B189-7DAF5BD1558A}" srcId="{DA333376-425E-42D3-96FF-9918171647AC}" destId="{2E3695DE-7D04-4211-8297-AF9496F6526B}" srcOrd="2" destOrd="0" parTransId="{8E7A3407-D896-442B-A4B8-A586B88AA9E5}" sibTransId="{B5311FCD-C414-434B-9749-DC43FBBE4F90}"/>
    <dgm:cxn modelId="{44EA6BE6-ECB8-416F-B09C-B7E6495FCB79}" type="presOf" srcId="{3ECA50BC-EE54-4A6D-BAC6-41B8F00FE2D4}" destId="{97BCD1FB-EDA4-4620-89B2-221E3766A775}" srcOrd="1" destOrd="0" presId="urn:microsoft.com/office/officeart/2005/8/layout/process5"/>
    <dgm:cxn modelId="{07CB7660-04CC-44BC-B1B6-CDDE693219F6}" type="presOf" srcId="{BCD45795-79E9-49AF-AD62-31A77CACFAEB}" destId="{32F949AD-2235-4B3B-8C7E-2BBEF3B27C0D}" srcOrd="0" destOrd="0" presId="urn:microsoft.com/office/officeart/2005/8/layout/process5"/>
    <dgm:cxn modelId="{EF1B4BF6-41AD-447C-8F60-24D617FD5893}" type="presParOf" srcId="{45D97453-1B1A-4ECA-A79A-83D55A1FBE9D}" destId="{BE8167EA-89F3-4BE5-B7B4-2C54AB6CA3A9}" srcOrd="0" destOrd="0" presId="urn:microsoft.com/office/officeart/2005/8/layout/process5"/>
    <dgm:cxn modelId="{1E1908B6-A148-417F-9628-CE960FA7C2A8}" type="presParOf" srcId="{45D97453-1B1A-4ECA-A79A-83D55A1FBE9D}" destId="{302AE572-9A0E-4BC8-A3D9-E0E618896BFF}" srcOrd="1" destOrd="0" presId="urn:microsoft.com/office/officeart/2005/8/layout/process5"/>
    <dgm:cxn modelId="{B6B9FDA1-80CF-4179-B817-76CF653E7F65}" type="presParOf" srcId="{302AE572-9A0E-4BC8-A3D9-E0E618896BFF}" destId="{452A9D29-1EBE-48A7-9F46-2B5EF72A6839}" srcOrd="0" destOrd="0" presId="urn:microsoft.com/office/officeart/2005/8/layout/process5"/>
    <dgm:cxn modelId="{4AA35E2D-CA22-4764-AD8E-1339C2AA0E2F}" type="presParOf" srcId="{45D97453-1B1A-4ECA-A79A-83D55A1FBE9D}" destId="{878233E8-DF07-4774-8578-64C7D6BDB662}" srcOrd="2" destOrd="0" presId="urn:microsoft.com/office/officeart/2005/8/layout/process5"/>
    <dgm:cxn modelId="{E05985EB-E8A6-4C98-8E19-7636DF6CEFA6}" type="presParOf" srcId="{45D97453-1B1A-4ECA-A79A-83D55A1FBE9D}" destId="{D7EE8D37-C89C-4627-970A-4D48BCD678B6}" srcOrd="3" destOrd="0" presId="urn:microsoft.com/office/officeart/2005/8/layout/process5"/>
    <dgm:cxn modelId="{0F3417F3-81CF-4C5E-A936-4A4FF45B505F}" type="presParOf" srcId="{D7EE8D37-C89C-4627-970A-4D48BCD678B6}" destId="{97BCD1FB-EDA4-4620-89B2-221E3766A775}" srcOrd="0" destOrd="0" presId="urn:microsoft.com/office/officeart/2005/8/layout/process5"/>
    <dgm:cxn modelId="{A91ABB68-36B6-4D67-89D6-D386106EFE0C}" type="presParOf" srcId="{45D97453-1B1A-4ECA-A79A-83D55A1FBE9D}" destId="{BF5379E6-21E3-4CD7-8C8A-61F82F586DCD}" srcOrd="4" destOrd="0" presId="urn:microsoft.com/office/officeart/2005/8/layout/process5"/>
    <dgm:cxn modelId="{7A3175B2-0ACB-485E-87CD-AC502C1BD7F9}" type="presParOf" srcId="{45D97453-1B1A-4ECA-A79A-83D55A1FBE9D}" destId="{74F6E37A-ABAF-4FE2-A0D7-0BEF74A27D85}" srcOrd="5" destOrd="0" presId="urn:microsoft.com/office/officeart/2005/8/layout/process5"/>
    <dgm:cxn modelId="{AF06F0F3-4169-4A79-A2AA-530FC768D719}" type="presParOf" srcId="{74F6E37A-ABAF-4FE2-A0D7-0BEF74A27D85}" destId="{F0087A88-CFDE-4FC4-A860-33659A1D74DA}" srcOrd="0" destOrd="0" presId="urn:microsoft.com/office/officeart/2005/8/layout/process5"/>
    <dgm:cxn modelId="{BC5DE86A-8D44-41DB-90D6-A6A35900620D}" type="presParOf" srcId="{45D97453-1B1A-4ECA-A79A-83D55A1FBE9D}" destId="{F17CFE73-787B-4F0F-BDCE-9DC7F7E1A980}" srcOrd="6" destOrd="0" presId="urn:microsoft.com/office/officeart/2005/8/layout/process5"/>
    <dgm:cxn modelId="{81DE25E0-41E4-4FFA-918D-1C60D3F4266C}" type="presParOf" srcId="{45D97453-1B1A-4ECA-A79A-83D55A1FBE9D}" destId="{878BF68D-8532-4D4A-BF78-E784352D7E6A}" srcOrd="7" destOrd="0" presId="urn:microsoft.com/office/officeart/2005/8/layout/process5"/>
    <dgm:cxn modelId="{C0642A9D-84B0-48B5-B5E1-C1DBF821A2DB}" type="presParOf" srcId="{878BF68D-8532-4D4A-BF78-E784352D7E6A}" destId="{70197062-E184-4E47-A83A-210D3274FD7D}" srcOrd="0" destOrd="0" presId="urn:microsoft.com/office/officeart/2005/8/layout/process5"/>
    <dgm:cxn modelId="{D8702243-9BC8-4872-803F-93B1DEA2D37D}" type="presParOf" srcId="{45D97453-1B1A-4ECA-A79A-83D55A1FBE9D}" destId="{62868FEE-F09A-4BE1-8EBF-1113EF537EC5}" srcOrd="8" destOrd="0" presId="urn:microsoft.com/office/officeart/2005/8/layout/process5"/>
    <dgm:cxn modelId="{311DC9DD-62CC-44BB-9BDA-B738C0009C80}" type="presParOf" srcId="{45D97453-1B1A-4ECA-A79A-83D55A1FBE9D}" destId="{A8DECE79-891E-43FE-9ADF-4C9FF6524188}" srcOrd="9" destOrd="0" presId="urn:microsoft.com/office/officeart/2005/8/layout/process5"/>
    <dgm:cxn modelId="{0ADE0319-E1FE-4E02-8B03-62B71DEED7C2}" type="presParOf" srcId="{A8DECE79-891E-43FE-9ADF-4C9FF6524188}" destId="{FAE24CDB-651A-430D-B1DA-28968834A3F5}" srcOrd="0" destOrd="0" presId="urn:microsoft.com/office/officeart/2005/8/layout/process5"/>
    <dgm:cxn modelId="{8D7AD132-F99A-4716-BAF5-5F2A23F34219}" type="presParOf" srcId="{45D97453-1B1A-4ECA-A79A-83D55A1FBE9D}" destId="{F5E67DF3-3B7C-46EB-9D92-E600D1CA3D27}" srcOrd="10" destOrd="0" presId="urn:microsoft.com/office/officeart/2005/8/layout/process5"/>
    <dgm:cxn modelId="{BEF8B535-8015-4879-AC41-69F2F091B6E3}" type="presParOf" srcId="{45D97453-1B1A-4ECA-A79A-83D55A1FBE9D}" destId="{32F949AD-2235-4B3B-8C7E-2BBEF3B27C0D}" srcOrd="11" destOrd="0" presId="urn:microsoft.com/office/officeart/2005/8/layout/process5"/>
    <dgm:cxn modelId="{E4FF8885-4E03-416E-A2FA-6483105CF442}" type="presParOf" srcId="{32F949AD-2235-4B3B-8C7E-2BBEF3B27C0D}" destId="{85583567-58C4-421F-BDA9-4C826B2788CB}" srcOrd="0" destOrd="0" presId="urn:microsoft.com/office/officeart/2005/8/layout/process5"/>
    <dgm:cxn modelId="{733EF040-EC09-40F3-96D1-E6FA733ADB60}" type="presParOf" srcId="{45D97453-1B1A-4ECA-A79A-83D55A1FBE9D}" destId="{6FB8601C-4E16-489B-B6D8-7A42DADBE6CB}" srcOrd="1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60651-DD5B-4A00-8492-EE6EEC2FBEC6}"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cs-CZ"/>
        </a:p>
      </dgm:t>
    </dgm:pt>
    <dgm:pt modelId="{BC2CCD7F-1753-440B-B954-8B64FA55A271}">
      <dgm:prSet phldrT="[Text]"/>
      <dgm:spPr/>
      <dgm:t>
        <a:bodyPr/>
        <a:lstStyle/>
        <a:p>
          <a:r>
            <a:rPr lang="cs-CZ" b="1" dirty="0" smtClean="0"/>
            <a:t>Případ – Sběr – interpretace</a:t>
          </a:r>
          <a:endParaRPr lang="cs-CZ" b="1" dirty="0"/>
        </a:p>
      </dgm:t>
    </dgm:pt>
    <dgm:pt modelId="{50530125-13BF-48F4-A865-D2F73F89BFC3}" type="parTrans" cxnId="{9FBBBA92-ED1F-4969-90CD-29CF5771211A}">
      <dgm:prSet/>
      <dgm:spPr/>
      <dgm:t>
        <a:bodyPr/>
        <a:lstStyle/>
        <a:p>
          <a:endParaRPr lang="cs-CZ"/>
        </a:p>
      </dgm:t>
    </dgm:pt>
    <dgm:pt modelId="{9974E0CE-0351-437F-8B7E-5138545AF553}" type="sibTrans" cxnId="{9FBBBA92-ED1F-4969-90CD-29CF5771211A}">
      <dgm:prSet/>
      <dgm:spPr/>
      <dgm:t>
        <a:bodyPr/>
        <a:lstStyle/>
        <a:p>
          <a:endParaRPr lang="cs-CZ"/>
        </a:p>
      </dgm:t>
    </dgm:pt>
    <dgm:pt modelId="{8C1D109F-37E0-48D5-975D-0D669B8C77F1}">
      <dgm:prSet phldrT="[Text]"/>
      <dgm:spPr/>
      <dgm:t>
        <a:bodyPr/>
        <a:lstStyle/>
        <a:p>
          <a:r>
            <a:rPr lang="cs-CZ" b="1" dirty="0" smtClean="0"/>
            <a:t>Případ – Sběr – interpretace</a:t>
          </a:r>
          <a:endParaRPr lang="cs-CZ" b="1" dirty="0"/>
        </a:p>
      </dgm:t>
    </dgm:pt>
    <dgm:pt modelId="{8E3BAFE7-01EB-4DFE-A883-969C9BF87C64}" type="parTrans" cxnId="{CD3FDB80-8EF0-4830-BDDF-BF6E010FD2EF}">
      <dgm:prSet/>
      <dgm:spPr/>
      <dgm:t>
        <a:bodyPr/>
        <a:lstStyle/>
        <a:p>
          <a:endParaRPr lang="cs-CZ"/>
        </a:p>
      </dgm:t>
    </dgm:pt>
    <dgm:pt modelId="{F2C00980-6DCF-4336-936F-D7434AC4DF6F}" type="sibTrans" cxnId="{CD3FDB80-8EF0-4830-BDDF-BF6E010FD2EF}">
      <dgm:prSet/>
      <dgm:spPr/>
      <dgm:t>
        <a:bodyPr/>
        <a:lstStyle/>
        <a:p>
          <a:endParaRPr lang="cs-CZ"/>
        </a:p>
      </dgm:t>
    </dgm:pt>
    <dgm:pt modelId="{43AF0041-BFC3-4399-9C2E-A118F45DADB2}">
      <dgm:prSet phldrT="[Text]"/>
      <dgm:spPr/>
      <dgm:t>
        <a:bodyPr/>
        <a:lstStyle/>
        <a:p>
          <a:r>
            <a:rPr lang="cs-CZ" b="1" dirty="0" smtClean="0"/>
            <a:t>Případ – Sběr – interpretace</a:t>
          </a:r>
          <a:endParaRPr lang="cs-CZ" b="1" dirty="0"/>
        </a:p>
      </dgm:t>
    </dgm:pt>
    <dgm:pt modelId="{2B33546D-B59E-4470-AD3D-58A8F0B7FE5D}" type="parTrans" cxnId="{11E7256B-8E05-462A-AC7E-5B87F539CC1F}">
      <dgm:prSet/>
      <dgm:spPr/>
      <dgm:t>
        <a:bodyPr/>
        <a:lstStyle/>
        <a:p>
          <a:endParaRPr lang="cs-CZ"/>
        </a:p>
      </dgm:t>
    </dgm:pt>
    <dgm:pt modelId="{82B9733E-F587-444B-BED9-4863F90C174B}" type="sibTrans" cxnId="{11E7256B-8E05-462A-AC7E-5B87F539CC1F}">
      <dgm:prSet/>
      <dgm:spPr/>
      <dgm:t>
        <a:bodyPr/>
        <a:lstStyle/>
        <a:p>
          <a:endParaRPr lang="cs-CZ"/>
        </a:p>
      </dgm:t>
    </dgm:pt>
    <dgm:pt modelId="{63C5085B-DAA3-4C12-9512-A3BE13F29267}" type="pres">
      <dgm:prSet presAssocID="{61760651-DD5B-4A00-8492-EE6EEC2FBEC6}" presName="cycle" presStyleCnt="0">
        <dgm:presLayoutVars>
          <dgm:dir/>
          <dgm:resizeHandles val="exact"/>
        </dgm:presLayoutVars>
      </dgm:prSet>
      <dgm:spPr/>
      <dgm:t>
        <a:bodyPr/>
        <a:lstStyle/>
        <a:p>
          <a:endParaRPr lang="cs-CZ"/>
        </a:p>
      </dgm:t>
    </dgm:pt>
    <dgm:pt modelId="{0CFC57D2-EC7F-4276-B7CE-FBD348A49D88}" type="pres">
      <dgm:prSet presAssocID="{BC2CCD7F-1753-440B-B954-8B64FA55A271}" presName="node" presStyleLbl="node1" presStyleIdx="0" presStyleCnt="3">
        <dgm:presLayoutVars>
          <dgm:bulletEnabled val="1"/>
        </dgm:presLayoutVars>
      </dgm:prSet>
      <dgm:spPr/>
      <dgm:t>
        <a:bodyPr/>
        <a:lstStyle/>
        <a:p>
          <a:endParaRPr lang="cs-CZ"/>
        </a:p>
      </dgm:t>
    </dgm:pt>
    <dgm:pt modelId="{693C70F5-9922-4037-83A6-6E3989CDDDBF}" type="pres">
      <dgm:prSet presAssocID="{BC2CCD7F-1753-440B-B954-8B64FA55A271}" presName="spNode" presStyleCnt="0"/>
      <dgm:spPr/>
    </dgm:pt>
    <dgm:pt modelId="{2D0EC834-B11F-4143-B4FC-AFE242BFBB80}" type="pres">
      <dgm:prSet presAssocID="{9974E0CE-0351-437F-8B7E-5138545AF553}" presName="sibTrans" presStyleLbl="sibTrans1D1" presStyleIdx="0" presStyleCnt="3"/>
      <dgm:spPr/>
      <dgm:t>
        <a:bodyPr/>
        <a:lstStyle/>
        <a:p>
          <a:endParaRPr lang="cs-CZ"/>
        </a:p>
      </dgm:t>
    </dgm:pt>
    <dgm:pt modelId="{9E1B8398-B3E0-46E1-A18E-75FE071C3D11}" type="pres">
      <dgm:prSet presAssocID="{8C1D109F-37E0-48D5-975D-0D669B8C77F1}" presName="node" presStyleLbl="node1" presStyleIdx="1" presStyleCnt="3">
        <dgm:presLayoutVars>
          <dgm:bulletEnabled val="1"/>
        </dgm:presLayoutVars>
      </dgm:prSet>
      <dgm:spPr/>
      <dgm:t>
        <a:bodyPr/>
        <a:lstStyle/>
        <a:p>
          <a:endParaRPr lang="cs-CZ"/>
        </a:p>
      </dgm:t>
    </dgm:pt>
    <dgm:pt modelId="{989ABC3E-B704-47B1-A22A-21CDB08B5861}" type="pres">
      <dgm:prSet presAssocID="{8C1D109F-37E0-48D5-975D-0D669B8C77F1}" presName="spNode" presStyleCnt="0"/>
      <dgm:spPr/>
    </dgm:pt>
    <dgm:pt modelId="{E76056FA-CC58-4B66-8D3A-71597D9B671C}" type="pres">
      <dgm:prSet presAssocID="{F2C00980-6DCF-4336-936F-D7434AC4DF6F}" presName="sibTrans" presStyleLbl="sibTrans1D1" presStyleIdx="1" presStyleCnt="3"/>
      <dgm:spPr/>
      <dgm:t>
        <a:bodyPr/>
        <a:lstStyle/>
        <a:p>
          <a:endParaRPr lang="cs-CZ"/>
        </a:p>
      </dgm:t>
    </dgm:pt>
    <dgm:pt modelId="{9298AAD8-1BD3-4718-B820-11F4C718764C}" type="pres">
      <dgm:prSet presAssocID="{43AF0041-BFC3-4399-9C2E-A118F45DADB2}" presName="node" presStyleLbl="node1" presStyleIdx="2" presStyleCnt="3">
        <dgm:presLayoutVars>
          <dgm:bulletEnabled val="1"/>
        </dgm:presLayoutVars>
      </dgm:prSet>
      <dgm:spPr/>
      <dgm:t>
        <a:bodyPr/>
        <a:lstStyle/>
        <a:p>
          <a:endParaRPr lang="cs-CZ"/>
        </a:p>
      </dgm:t>
    </dgm:pt>
    <dgm:pt modelId="{4D5A651B-76DA-4AD3-B809-E054642B35EE}" type="pres">
      <dgm:prSet presAssocID="{43AF0041-BFC3-4399-9C2E-A118F45DADB2}" presName="spNode" presStyleCnt="0"/>
      <dgm:spPr/>
    </dgm:pt>
    <dgm:pt modelId="{A545FBF1-7C1A-42C3-8546-0240C9B3BC21}" type="pres">
      <dgm:prSet presAssocID="{82B9733E-F587-444B-BED9-4863F90C174B}" presName="sibTrans" presStyleLbl="sibTrans1D1" presStyleIdx="2" presStyleCnt="3"/>
      <dgm:spPr/>
      <dgm:t>
        <a:bodyPr/>
        <a:lstStyle/>
        <a:p>
          <a:endParaRPr lang="cs-CZ"/>
        </a:p>
      </dgm:t>
    </dgm:pt>
  </dgm:ptLst>
  <dgm:cxnLst>
    <dgm:cxn modelId="{E0C70193-C8F6-4A35-817B-AE09F9D24C62}" type="presOf" srcId="{61760651-DD5B-4A00-8492-EE6EEC2FBEC6}" destId="{63C5085B-DAA3-4C12-9512-A3BE13F29267}" srcOrd="0" destOrd="0" presId="urn:microsoft.com/office/officeart/2005/8/layout/cycle6"/>
    <dgm:cxn modelId="{9FBBBA92-ED1F-4969-90CD-29CF5771211A}" srcId="{61760651-DD5B-4A00-8492-EE6EEC2FBEC6}" destId="{BC2CCD7F-1753-440B-B954-8B64FA55A271}" srcOrd="0" destOrd="0" parTransId="{50530125-13BF-48F4-A865-D2F73F89BFC3}" sibTransId="{9974E0CE-0351-437F-8B7E-5138545AF553}"/>
    <dgm:cxn modelId="{CD3FDB80-8EF0-4830-BDDF-BF6E010FD2EF}" srcId="{61760651-DD5B-4A00-8492-EE6EEC2FBEC6}" destId="{8C1D109F-37E0-48D5-975D-0D669B8C77F1}" srcOrd="1" destOrd="0" parTransId="{8E3BAFE7-01EB-4DFE-A883-969C9BF87C64}" sibTransId="{F2C00980-6DCF-4336-936F-D7434AC4DF6F}"/>
    <dgm:cxn modelId="{9E63DC53-2422-4F6D-8C98-53477CDDFEA0}" type="presOf" srcId="{43AF0041-BFC3-4399-9C2E-A118F45DADB2}" destId="{9298AAD8-1BD3-4718-B820-11F4C718764C}" srcOrd="0" destOrd="0" presId="urn:microsoft.com/office/officeart/2005/8/layout/cycle6"/>
    <dgm:cxn modelId="{5011D7E5-4165-49E0-B589-1AFAD49FFE3D}" type="presOf" srcId="{82B9733E-F587-444B-BED9-4863F90C174B}" destId="{A545FBF1-7C1A-42C3-8546-0240C9B3BC21}" srcOrd="0" destOrd="0" presId="urn:microsoft.com/office/officeart/2005/8/layout/cycle6"/>
    <dgm:cxn modelId="{9F8125C8-C1D5-46A9-B8BF-01A08A087D3E}" type="presOf" srcId="{BC2CCD7F-1753-440B-B954-8B64FA55A271}" destId="{0CFC57D2-EC7F-4276-B7CE-FBD348A49D88}" srcOrd="0" destOrd="0" presId="urn:microsoft.com/office/officeart/2005/8/layout/cycle6"/>
    <dgm:cxn modelId="{DF5806DF-DF08-4AC2-B87D-FB116BC0DB1A}" type="presOf" srcId="{F2C00980-6DCF-4336-936F-D7434AC4DF6F}" destId="{E76056FA-CC58-4B66-8D3A-71597D9B671C}" srcOrd="0" destOrd="0" presId="urn:microsoft.com/office/officeart/2005/8/layout/cycle6"/>
    <dgm:cxn modelId="{11E7256B-8E05-462A-AC7E-5B87F539CC1F}" srcId="{61760651-DD5B-4A00-8492-EE6EEC2FBEC6}" destId="{43AF0041-BFC3-4399-9C2E-A118F45DADB2}" srcOrd="2" destOrd="0" parTransId="{2B33546D-B59E-4470-AD3D-58A8F0B7FE5D}" sibTransId="{82B9733E-F587-444B-BED9-4863F90C174B}"/>
    <dgm:cxn modelId="{0398B630-3B50-4D8E-B7B7-FDCBAEFA4865}" type="presOf" srcId="{9974E0CE-0351-437F-8B7E-5138545AF553}" destId="{2D0EC834-B11F-4143-B4FC-AFE242BFBB80}" srcOrd="0" destOrd="0" presId="urn:microsoft.com/office/officeart/2005/8/layout/cycle6"/>
    <dgm:cxn modelId="{DA2B0DF0-766F-4DDC-B1DB-118268C62B20}" type="presOf" srcId="{8C1D109F-37E0-48D5-975D-0D669B8C77F1}" destId="{9E1B8398-B3E0-46E1-A18E-75FE071C3D11}" srcOrd="0" destOrd="0" presId="urn:microsoft.com/office/officeart/2005/8/layout/cycle6"/>
    <dgm:cxn modelId="{FDB09E02-41A1-40A5-8383-C9006BA9BC15}" type="presParOf" srcId="{63C5085B-DAA3-4C12-9512-A3BE13F29267}" destId="{0CFC57D2-EC7F-4276-B7CE-FBD348A49D88}" srcOrd="0" destOrd="0" presId="urn:microsoft.com/office/officeart/2005/8/layout/cycle6"/>
    <dgm:cxn modelId="{368D11CB-60A7-49F6-9361-AEA5F593748B}" type="presParOf" srcId="{63C5085B-DAA3-4C12-9512-A3BE13F29267}" destId="{693C70F5-9922-4037-83A6-6E3989CDDDBF}" srcOrd="1" destOrd="0" presId="urn:microsoft.com/office/officeart/2005/8/layout/cycle6"/>
    <dgm:cxn modelId="{FCDB39E5-6308-402D-90D9-38A8706DEA3C}" type="presParOf" srcId="{63C5085B-DAA3-4C12-9512-A3BE13F29267}" destId="{2D0EC834-B11F-4143-B4FC-AFE242BFBB80}" srcOrd="2" destOrd="0" presId="urn:microsoft.com/office/officeart/2005/8/layout/cycle6"/>
    <dgm:cxn modelId="{11CF3E4D-C36B-49BB-B9B4-0FD0439FE7F9}" type="presParOf" srcId="{63C5085B-DAA3-4C12-9512-A3BE13F29267}" destId="{9E1B8398-B3E0-46E1-A18E-75FE071C3D11}" srcOrd="3" destOrd="0" presId="urn:microsoft.com/office/officeart/2005/8/layout/cycle6"/>
    <dgm:cxn modelId="{506EBC73-009A-43A6-A0E8-26495BF40008}" type="presParOf" srcId="{63C5085B-DAA3-4C12-9512-A3BE13F29267}" destId="{989ABC3E-B704-47B1-A22A-21CDB08B5861}" srcOrd="4" destOrd="0" presId="urn:microsoft.com/office/officeart/2005/8/layout/cycle6"/>
    <dgm:cxn modelId="{F26854D6-8DBF-40F3-9B2F-9C24BCB1D276}" type="presParOf" srcId="{63C5085B-DAA3-4C12-9512-A3BE13F29267}" destId="{E76056FA-CC58-4B66-8D3A-71597D9B671C}" srcOrd="5" destOrd="0" presId="urn:microsoft.com/office/officeart/2005/8/layout/cycle6"/>
    <dgm:cxn modelId="{ABE2E707-E040-4F50-8B57-F375D08A41C5}" type="presParOf" srcId="{63C5085B-DAA3-4C12-9512-A3BE13F29267}" destId="{9298AAD8-1BD3-4718-B820-11F4C718764C}" srcOrd="6" destOrd="0" presId="urn:microsoft.com/office/officeart/2005/8/layout/cycle6"/>
    <dgm:cxn modelId="{78FCC51E-9795-4D57-B282-F13B81943BB2}" type="presParOf" srcId="{63C5085B-DAA3-4C12-9512-A3BE13F29267}" destId="{4D5A651B-76DA-4AD3-B809-E054642B35EE}" srcOrd="7" destOrd="0" presId="urn:microsoft.com/office/officeart/2005/8/layout/cycle6"/>
    <dgm:cxn modelId="{D916FBF4-6E13-474B-B4D1-3847691DBF71}" type="presParOf" srcId="{63C5085B-DAA3-4C12-9512-A3BE13F29267}" destId="{A545FBF1-7C1A-42C3-8546-0240C9B3BC21}"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2204B-DE64-45E9-A1E8-10AFA38199BD}" type="doc">
      <dgm:prSet loTypeId="urn:microsoft.com/office/officeart/2005/8/layout/cycle2" loCatId="cycle" qsTypeId="urn:microsoft.com/office/officeart/2005/8/quickstyle/simple4" qsCatId="simple" csTypeId="urn:microsoft.com/office/officeart/2005/8/colors/accent1_4" csCatId="accent1" phldr="1"/>
      <dgm:spPr/>
      <dgm:t>
        <a:bodyPr/>
        <a:lstStyle/>
        <a:p>
          <a:endParaRPr lang="cs-CZ"/>
        </a:p>
      </dgm:t>
    </dgm:pt>
    <dgm:pt modelId="{ECE3C545-3C59-47BF-B58D-75152D810616}">
      <dgm:prSet phldrT="[Text]"/>
      <dgm:spPr/>
      <dgm:t>
        <a:bodyPr/>
        <a:lstStyle/>
        <a:p>
          <a:r>
            <a:rPr lang="cs-CZ" b="1" dirty="0" smtClean="0"/>
            <a:t>Výzkumný problém</a:t>
          </a:r>
          <a:r>
            <a:rPr lang="cs-CZ" dirty="0" smtClean="0"/>
            <a:t> </a:t>
          </a:r>
        </a:p>
        <a:p>
          <a:r>
            <a:rPr lang="cs-CZ" dirty="0" smtClean="0"/>
            <a:t>(z praxe)</a:t>
          </a:r>
          <a:endParaRPr lang="cs-CZ" dirty="0"/>
        </a:p>
      </dgm:t>
    </dgm:pt>
    <dgm:pt modelId="{517B88D0-7B1D-4068-81A5-5FFD846B3301}" type="parTrans" cxnId="{CA9D5620-B3E4-48FA-A1A2-AD46FB2F03EC}">
      <dgm:prSet/>
      <dgm:spPr/>
      <dgm:t>
        <a:bodyPr/>
        <a:lstStyle/>
        <a:p>
          <a:endParaRPr lang="cs-CZ"/>
        </a:p>
      </dgm:t>
    </dgm:pt>
    <dgm:pt modelId="{AEA6D025-5AD2-4EAA-9C8F-B392F74293F8}" type="sibTrans" cxnId="{CA9D5620-B3E4-48FA-A1A2-AD46FB2F03EC}">
      <dgm:prSet/>
      <dgm:spPr/>
      <dgm:t>
        <a:bodyPr/>
        <a:lstStyle/>
        <a:p>
          <a:endParaRPr lang="cs-CZ"/>
        </a:p>
      </dgm:t>
    </dgm:pt>
    <dgm:pt modelId="{BEC3E810-7557-43C3-A95C-8E242BBA58E2}">
      <dgm:prSet phldrT="[Text]"/>
      <dgm:spPr/>
      <dgm:t>
        <a:bodyPr/>
        <a:lstStyle/>
        <a:p>
          <a:r>
            <a:rPr lang="cs-CZ" b="1" dirty="0" smtClean="0"/>
            <a:t>Získávání dat </a:t>
          </a:r>
        </a:p>
        <a:p>
          <a:r>
            <a:rPr lang="cs-CZ" dirty="0" smtClean="0"/>
            <a:t>(důkazů)</a:t>
          </a:r>
          <a:endParaRPr lang="cs-CZ" dirty="0"/>
        </a:p>
      </dgm:t>
    </dgm:pt>
    <dgm:pt modelId="{813D6E54-AF4D-467B-BFD6-1EEDD03339AF}" type="parTrans" cxnId="{6076CDCD-B2B0-45EA-99EB-45DEEC3A58B7}">
      <dgm:prSet/>
      <dgm:spPr/>
      <dgm:t>
        <a:bodyPr/>
        <a:lstStyle/>
        <a:p>
          <a:endParaRPr lang="cs-CZ"/>
        </a:p>
      </dgm:t>
    </dgm:pt>
    <dgm:pt modelId="{C8135E1F-3AE6-45C1-B6F8-12AB1D9AD264}" type="sibTrans" cxnId="{6076CDCD-B2B0-45EA-99EB-45DEEC3A58B7}">
      <dgm:prSet/>
      <dgm:spPr/>
      <dgm:t>
        <a:bodyPr/>
        <a:lstStyle/>
        <a:p>
          <a:endParaRPr lang="cs-CZ"/>
        </a:p>
      </dgm:t>
    </dgm:pt>
    <dgm:pt modelId="{70CF73BB-7540-47BD-A572-69D65005C9EC}">
      <dgm:prSet phldrT="[Text]"/>
      <dgm:spPr/>
      <dgm:t>
        <a:bodyPr/>
        <a:lstStyle/>
        <a:p>
          <a:r>
            <a:rPr lang="cs-CZ" b="1" dirty="0" smtClean="0"/>
            <a:t>Ověřování</a:t>
          </a:r>
          <a:endParaRPr lang="cs-CZ" b="1" dirty="0"/>
        </a:p>
      </dgm:t>
    </dgm:pt>
    <dgm:pt modelId="{C107507A-479A-419C-9445-2F55085D632F}" type="parTrans" cxnId="{9BE4B3FF-222B-42F9-A751-C4B180D4259A}">
      <dgm:prSet/>
      <dgm:spPr/>
      <dgm:t>
        <a:bodyPr/>
        <a:lstStyle/>
        <a:p>
          <a:endParaRPr lang="cs-CZ"/>
        </a:p>
      </dgm:t>
    </dgm:pt>
    <dgm:pt modelId="{06C0D265-64AC-4C21-BB13-794E83CD7211}" type="sibTrans" cxnId="{9BE4B3FF-222B-42F9-A751-C4B180D4259A}">
      <dgm:prSet/>
      <dgm:spPr/>
      <dgm:t>
        <a:bodyPr/>
        <a:lstStyle/>
        <a:p>
          <a:endParaRPr lang="cs-CZ"/>
        </a:p>
      </dgm:t>
    </dgm:pt>
    <dgm:pt modelId="{26A76B46-C3CC-4E0F-9CA1-0A433379CF43}">
      <dgm:prSet phldrT="[Text]"/>
      <dgm:spPr/>
      <dgm:t>
        <a:bodyPr/>
        <a:lstStyle/>
        <a:p>
          <a:r>
            <a:rPr lang="cs-CZ" b="1" dirty="0" smtClean="0"/>
            <a:t>Aplikace</a:t>
          </a:r>
        </a:p>
        <a:p>
          <a:r>
            <a:rPr lang="cs-CZ" dirty="0" smtClean="0"/>
            <a:t>(akce)</a:t>
          </a:r>
          <a:endParaRPr lang="cs-CZ" dirty="0"/>
        </a:p>
      </dgm:t>
    </dgm:pt>
    <dgm:pt modelId="{87F3DFEE-FA86-4C24-A591-909F429B8254}" type="parTrans" cxnId="{4A27130F-1525-4FC8-BA1C-2F13EF096DC4}">
      <dgm:prSet/>
      <dgm:spPr/>
      <dgm:t>
        <a:bodyPr/>
        <a:lstStyle/>
        <a:p>
          <a:endParaRPr lang="cs-CZ"/>
        </a:p>
      </dgm:t>
    </dgm:pt>
    <dgm:pt modelId="{2E6B4271-7363-4C7F-9D6D-913C6D67A824}" type="sibTrans" cxnId="{4A27130F-1525-4FC8-BA1C-2F13EF096DC4}">
      <dgm:prSet/>
      <dgm:spPr/>
      <dgm:t>
        <a:bodyPr/>
        <a:lstStyle/>
        <a:p>
          <a:endParaRPr lang="cs-CZ"/>
        </a:p>
      </dgm:t>
    </dgm:pt>
    <dgm:pt modelId="{E376EEA0-6C8B-4EFD-8117-EFA1E0E547DE}">
      <dgm:prSet phldrT="[Text]"/>
      <dgm:spPr/>
      <dgm:t>
        <a:bodyPr/>
        <a:lstStyle/>
        <a:p>
          <a:r>
            <a:rPr lang="cs-CZ" b="1" dirty="0" smtClean="0"/>
            <a:t>Změření účinku akce</a:t>
          </a:r>
          <a:endParaRPr lang="cs-CZ" b="1" dirty="0"/>
        </a:p>
      </dgm:t>
    </dgm:pt>
    <dgm:pt modelId="{432A6C3E-9BE5-49B5-A199-4B5A21BE621C}" type="parTrans" cxnId="{2BF544E3-2612-4D6A-A3F4-A2AF7CA5780F}">
      <dgm:prSet/>
      <dgm:spPr/>
      <dgm:t>
        <a:bodyPr/>
        <a:lstStyle/>
        <a:p>
          <a:endParaRPr lang="cs-CZ"/>
        </a:p>
      </dgm:t>
    </dgm:pt>
    <dgm:pt modelId="{7A25C064-5108-453D-B5A9-35804FB266F8}" type="sibTrans" cxnId="{2BF544E3-2612-4D6A-A3F4-A2AF7CA5780F}">
      <dgm:prSet/>
      <dgm:spPr/>
      <dgm:t>
        <a:bodyPr/>
        <a:lstStyle/>
        <a:p>
          <a:endParaRPr lang="cs-CZ"/>
        </a:p>
      </dgm:t>
    </dgm:pt>
    <dgm:pt modelId="{21245BFF-5058-4EF2-B37A-BF2DD2FF9BB1}" type="pres">
      <dgm:prSet presAssocID="{EAE2204B-DE64-45E9-A1E8-10AFA38199BD}" presName="cycle" presStyleCnt="0">
        <dgm:presLayoutVars>
          <dgm:dir/>
          <dgm:resizeHandles val="exact"/>
        </dgm:presLayoutVars>
      </dgm:prSet>
      <dgm:spPr/>
      <dgm:t>
        <a:bodyPr/>
        <a:lstStyle/>
        <a:p>
          <a:endParaRPr lang="cs-CZ"/>
        </a:p>
      </dgm:t>
    </dgm:pt>
    <dgm:pt modelId="{C31013E5-7D7D-461A-B500-2672F8F24CB0}" type="pres">
      <dgm:prSet presAssocID="{ECE3C545-3C59-47BF-B58D-75152D810616}" presName="node" presStyleLbl="node1" presStyleIdx="0" presStyleCnt="5">
        <dgm:presLayoutVars>
          <dgm:bulletEnabled val="1"/>
        </dgm:presLayoutVars>
      </dgm:prSet>
      <dgm:spPr/>
      <dgm:t>
        <a:bodyPr/>
        <a:lstStyle/>
        <a:p>
          <a:endParaRPr lang="cs-CZ"/>
        </a:p>
      </dgm:t>
    </dgm:pt>
    <dgm:pt modelId="{3F759BAB-AEEC-4B87-AD90-E337C59ADDB4}" type="pres">
      <dgm:prSet presAssocID="{AEA6D025-5AD2-4EAA-9C8F-B392F74293F8}" presName="sibTrans" presStyleLbl="sibTrans2D1" presStyleIdx="0" presStyleCnt="5"/>
      <dgm:spPr/>
      <dgm:t>
        <a:bodyPr/>
        <a:lstStyle/>
        <a:p>
          <a:endParaRPr lang="cs-CZ"/>
        </a:p>
      </dgm:t>
    </dgm:pt>
    <dgm:pt modelId="{92F8B152-4B98-49C2-96C2-9E630E01D31C}" type="pres">
      <dgm:prSet presAssocID="{AEA6D025-5AD2-4EAA-9C8F-B392F74293F8}" presName="connectorText" presStyleLbl="sibTrans2D1" presStyleIdx="0" presStyleCnt="5"/>
      <dgm:spPr/>
      <dgm:t>
        <a:bodyPr/>
        <a:lstStyle/>
        <a:p>
          <a:endParaRPr lang="cs-CZ"/>
        </a:p>
      </dgm:t>
    </dgm:pt>
    <dgm:pt modelId="{F0A511B8-B98C-498A-B442-1436147E91E7}" type="pres">
      <dgm:prSet presAssocID="{BEC3E810-7557-43C3-A95C-8E242BBA58E2}" presName="node" presStyleLbl="node1" presStyleIdx="1" presStyleCnt="5">
        <dgm:presLayoutVars>
          <dgm:bulletEnabled val="1"/>
        </dgm:presLayoutVars>
      </dgm:prSet>
      <dgm:spPr/>
      <dgm:t>
        <a:bodyPr/>
        <a:lstStyle/>
        <a:p>
          <a:endParaRPr lang="cs-CZ"/>
        </a:p>
      </dgm:t>
    </dgm:pt>
    <dgm:pt modelId="{82E33BA2-844D-45E1-959D-840D3546C6C4}" type="pres">
      <dgm:prSet presAssocID="{C8135E1F-3AE6-45C1-B6F8-12AB1D9AD264}" presName="sibTrans" presStyleLbl="sibTrans2D1" presStyleIdx="1" presStyleCnt="5"/>
      <dgm:spPr/>
      <dgm:t>
        <a:bodyPr/>
        <a:lstStyle/>
        <a:p>
          <a:endParaRPr lang="cs-CZ"/>
        </a:p>
      </dgm:t>
    </dgm:pt>
    <dgm:pt modelId="{F9F1442C-7429-4558-9694-6235605F632F}" type="pres">
      <dgm:prSet presAssocID="{C8135E1F-3AE6-45C1-B6F8-12AB1D9AD264}" presName="connectorText" presStyleLbl="sibTrans2D1" presStyleIdx="1" presStyleCnt="5"/>
      <dgm:spPr/>
      <dgm:t>
        <a:bodyPr/>
        <a:lstStyle/>
        <a:p>
          <a:endParaRPr lang="cs-CZ"/>
        </a:p>
      </dgm:t>
    </dgm:pt>
    <dgm:pt modelId="{9A74D7A8-6A1F-4ECA-AF80-82C6127A1E8F}" type="pres">
      <dgm:prSet presAssocID="{70CF73BB-7540-47BD-A572-69D65005C9EC}" presName="node" presStyleLbl="node1" presStyleIdx="2" presStyleCnt="5">
        <dgm:presLayoutVars>
          <dgm:bulletEnabled val="1"/>
        </dgm:presLayoutVars>
      </dgm:prSet>
      <dgm:spPr/>
      <dgm:t>
        <a:bodyPr/>
        <a:lstStyle/>
        <a:p>
          <a:endParaRPr lang="cs-CZ"/>
        </a:p>
      </dgm:t>
    </dgm:pt>
    <dgm:pt modelId="{8C2D66E4-27B0-45C3-B170-72FA9FB61696}" type="pres">
      <dgm:prSet presAssocID="{06C0D265-64AC-4C21-BB13-794E83CD7211}" presName="sibTrans" presStyleLbl="sibTrans2D1" presStyleIdx="2" presStyleCnt="5"/>
      <dgm:spPr/>
      <dgm:t>
        <a:bodyPr/>
        <a:lstStyle/>
        <a:p>
          <a:endParaRPr lang="cs-CZ"/>
        </a:p>
      </dgm:t>
    </dgm:pt>
    <dgm:pt modelId="{25300A97-7FE3-432C-9097-5D5F19B2CFC3}" type="pres">
      <dgm:prSet presAssocID="{06C0D265-64AC-4C21-BB13-794E83CD7211}" presName="connectorText" presStyleLbl="sibTrans2D1" presStyleIdx="2" presStyleCnt="5"/>
      <dgm:spPr/>
      <dgm:t>
        <a:bodyPr/>
        <a:lstStyle/>
        <a:p>
          <a:endParaRPr lang="cs-CZ"/>
        </a:p>
      </dgm:t>
    </dgm:pt>
    <dgm:pt modelId="{E0910DBC-B4A3-4E04-B4E7-4E7F35EF7311}" type="pres">
      <dgm:prSet presAssocID="{26A76B46-C3CC-4E0F-9CA1-0A433379CF43}" presName="node" presStyleLbl="node1" presStyleIdx="3" presStyleCnt="5">
        <dgm:presLayoutVars>
          <dgm:bulletEnabled val="1"/>
        </dgm:presLayoutVars>
      </dgm:prSet>
      <dgm:spPr/>
      <dgm:t>
        <a:bodyPr/>
        <a:lstStyle/>
        <a:p>
          <a:endParaRPr lang="cs-CZ"/>
        </a:p>
      </dgm:t>
    </dgm:pt>
    <dgm:pt modelId="{EF048BFC-6DE8-463E-9E71-819C2445C63E}" type="pres">
      <dgm:prSet presAssocID="{2E6B4271-7363-4C7F-9D6D-913C6D67A824}" presName="sibTrans" presStyleLbl="sibTrans2D1" presStyleIdx="3" presStyleCnt="5"/>
      <dgm:spPr/>
      <dgm:t>
        <a:bodyPr/>
        <a:lstStyle/>
        <a:p>
          <a:endParaRPr lang="cs-CZ"/>
        </a:p>
      </dgm:t>
    </dgm:pt>
    <dgm:pt modelId="{FC5B105F-8283-44E2-B3FB-AE3E29585A98}" type="pres">
      <dgm:prSet presAssocID="{2E6B4271-7363-4C7F-9D6D-913C6D67A824}" presName="connectorText" presStyleLbl="sibTrans2D1" presStyleIdx="3" presStyleCnt="5"/>
      <dgm:spPr/>
      <dgm:t>
        <a:bodyPr/>
        <a:lstStyle/>
        <a:p>
          <a:endParaRPr lang="cs-CZ"/>
        </a:p>
      </dgm:t>
    </dgm:pt>
    <dgm:pt modelId="{D504362C-AD80-4FB3-BF6D-5AE8DDDD86A8}" type="pres">
      <dgm:prSet presAssocID="{E376EEA0-6C8B-4EFD-8117-EFA1E0E547DE}" presName="node" presStyleLbl="node1" presStyleIdx="4" presStyleCnt="5">
        <dgm:presLayoutVars>
          <dgm:bulletEnabled val="1"/>
        </dgm:presLayoutVars>
      </dgm:prSet>
      <dgm:spPr/>
      <dgm:t>
        <a:bodyPr/>
        <a:lstStyle/>
        <a:p>
          <a:endParaRPr lang="cs-CZ"/>
        </a:p>
      </dgm:t>
    </dgm:pt>
    <dgm:pt modelId="{C6FD5B50-1F3B-4C4A-AAF9-DB64BE34E679}" type="pres">
      <dgm:prSet presAssocID="{7A25C064-5108-453D-B5A9-35804FB266F8}" presName="sibTrans" presStyleLbl="sibTrans2D1" presStyleIdx="4" presStyleCnt="5"/>
      <dgm:spPr/>
      <dgm:t>
        <a:bodyPr/>
        <a:lstStyle/>
        <a:p>
          <a:endParaRPr lang="cs-CZ"/>
        </a:p>
      </dgm:t>
    </dgm:pt>
    <dgm:pt modelId="{A2B4CA34-6C0A-4444-A602-D1EB1CC75A93}" type="pres">
      <dgm:prSet presAssocID="{7A25C064-5108-453D-B5A9-35804FB266F8}" presName="connectorText" presStyleLbl="sibTrans2D1" presStyleIdx="4" presStyleCnt="5"/>
      <dgm:spPr/>
      <dgm:t>
        <a:bodyPr/>
        <a:lstStyle/>
        <a:p>
          <a:endParaRPr lang="cs-CZ"/>
        </a:p>
      </dgm:t>
    </dgm:pt>
  </dgm:ptLst>
  <dgm:cxnLst>
    <dgm:cxn modelId="{4A27130F-1525-4FC8-BA1C-2F13EF096DC4}" srcId="{EAE2204B-DE64-45E9-A1E8-10AFA38199BD}" destId="{26A76B46-C3CC-4E0F-9CA1-0A433379CF43}" srcOrd="3" destOrd="0" parTransId="{87F3DFEE-FA86-4C24-A591-909F429B8254}" sibTransId="{2E6B4271-7363-4C7F-9D6D-913C6D67A824}"/>
    <dgm:cxn modelId="{A5B7C95D-1421-42A3-B332-D525522517F8}" type="presOf" srcId="{AEA6D025-5AD2-4EAA-9C8F-B392F74293F8}" destId="{3F759BAB-AEEC-4B87-AD90-E337C59ADDB4}" srcOrd="0" destOrd="0" presId="urn:microsoft.com/office/officeart/2005/8/layout/cycle2"/>
    <dgm:cxn modelId="{0826D6A6-E38B-4E64-BE24-CF712AA03C36}" type="presOf" srcId="{ECE3C545-3C59-47BF-B58D-75152D810616}" destId="{C31013E5-7D7D-461A-B500-2672F8F24CB0}" srcOrd="0" destOrd="0" presId="urn:microsoft.com/office/officeart/2005/8/layout/cycle2"/>
    <dgm:cxn modelId="{8A4284F9-A0E2-4A88-B7BA-F503A9A6D162}" type="presOf" srcId="{C8135E1F-3AE6-45C1-B6F8-12AB1D9AD264}" destId="{F9F1442C-7429-4558-9694-6235605F632F}" srcOrd="1" destOrd="0" presId="urn:microsoft.com/office/officeart/2005/8/layout/cycle2"/>
    <dgm:cxn modelId="{3AB94AD6-D1E0-4A80-8CCD-95432D311DFC}" type="presOf" srcId="{7A25C064-5108-453D-B5A9-35804FB266F8}" destId="{A2B4CA34-6C0A-4444-A602-D1EB1CC75A93}" srcOrd="1" destOrd="0" presId="urn:microsoft.com/office/officeart/2005/8/layout/cycle2"/>
    <dgm:cxn modelId="{29128EE5-35FE-48FA-AD13-E825B6410C18}" type="presOf" srcId="{E376EEA0-6C8B-4EFD-8117-EFA1E0E547DE}" destId="{D504362C-AD80-4FB3-BF6D-5AE8DDDD86A8}" srcOrd="0" destOrd="0" presId="urn:microsoft.com/office/officeart/2005/8/layout/cycle2"/>
    <dgm:cxn modelId="{F901A15E-E5F2-4369-A08E-1D8556EA90F0}" type="presOf" srcId="{06C0D265-64AC-4C21-BB13-794E83CD7211}" destId="{25300A97-7FE3-432C-9097-5D5F19B2CFC3}" srcOrd="1" destOrd="0" presId="urn:microsoft.com/office/officeart/2005/8/layout/cycle2"/>
    <dgm:cxn modelId="{A13B7645-F722-454C-9833-1A562FBD67BE}" type="presOf" srcId="{7A25C064-5108-453D-B5A9-35804FB266F8}" destId="{C6FD5B50-1F3B-4C4A-AAF9-DB64BE34E679}" srcOrd="0" destOrd="0" presId="urn:microsoft.com/office/officeart/2005/8/layout/cycle2"/>
    <dgm:cxn modelId="{C122B02B-F38A-46AA-918F-63D06375BFDF}" type="presOf" srcId="{2E6B4271-7363-4C7F-9D6D-913C6D67A824}" destId="{EF048BFC-6DE8-463E-9E71-819C2445C63E}" srcOrd="0" destOrd="0" presId="urn:microsoft.com/office/officeart/2005/8/layout/cycle2"/>
    <dgm:cxn modelId="{6076CDCD-B2B0-45EA-99EB-45DEEC3A58B7}" srcId="{EAE2204B-DE64-45E9-A1E8-10AFA38199BD}" destId="{BEC3E810-7557-43C3-A95C-8E242BBA58E2}" srcOrd="1" destOrd="0" parTransId="{813D6E54-AF4D-467B-BFD6-1EEDD03339AF}" sibTransId="{C8135E1F-3AE6-45C1-B6F8-12AB1D9AD264}"/>
    <dgm:cxn modelId="{A0A08A51-AF99-4A59-A850-8E3551DAA209}" type="presOf" srcId="{C8135E1F-3AE6-45C1-B6F8-12AB1D9AD264}" destId="{82E33BA2-844D-45E1-959D-840D3546C6C4}" srcOrd="0" destOrd="0" presId="urn:microsoft.com/office/officeart/2005/8/layout/cycle2"/>
    <dgm:cxn modelId="{8358939B-6A86-4485-A8DF-B1B44064FCC5}" type="presOf" srcId="{AEA6D025-5AD2-4EAA-9C8F-B392F74293F8}" destId="{92F8B152-4B98-49C2-96C2-9E630E01D31C}" srcOrd="1" destOrd="0" presId="urn:microsoft.com/office/officeart/2005/8/layout/cycle2"/>
    <dgm:cxn modelId="{2C88F4F6-1E3C-481C-A26C-8D968A226420}" type="presOf" srcId="{06C0D265-64AC-4C21-BB13-794E83CD7211}" destId="{8C2D66E4-27B0-45C3-B170-72FA9FB61696}" srcOrd="0" destOrd="0" presId="urn:microsoft.com/office/officeart/2005/8/layout/cycle2"/>
    <dgm:cxn modelId="{2BF544E3-2612-4D6A-A3F4-A2AF7CA5780F}" srcId="{EAE2204B-DE64-45E9-A1E8-10AFA38199BD}" destId="{E376EEA0-6C8B-4EFD-8117-EFA1E0E547DE}" srcOrd="4" destOrd="0" parTransId="{432A6C3E-9BE5-49B5-A199-4B5A21BE621C}" sibTransId="{7A25C064-5108-453D-B5A9-35804FB266F8}"/>
    <dgm:cxn modelId="{9BE4B3FF-222B-42F9-A751-C4B180D4259A}" srcId="{EAE2204B-DE64-45E9-A1E8-10AFA38199BD}" destId="{70CF73BB-7540-47BD-A572-69D65005C9EC}" srcOrd="2" destOrd="0" parTransId="{C107507A-479A-419C-9445-2F55085D632F}" sibTransId="{06C0D265-64AC-4C21-BB13-794E83CD7211}"/>
    <dgm:cxn modelId="{CA9D5620-B3E4-48FA-A1A2-AD46FB2F03EC}" srcId="{EAE2204B-DE64-45E9-A1E8-10AFA38199BD}" destId="{ECE3C545-3C59-47BF-B58D-75152D810616}" srcOrd="0" destOrd="0" parTransId="{517B88D0-7B1D-4068-81A5-5FFD846B3301}" sibTransId="{AEA6D025-5AD2-4EAA-9C8F-B392F74293F8}"/>
    <dgm:cxn modelId="{F21FBAD4-2DA0-4007-9C51-B03DCA3F15AF}" type="presOf" srcId="{BEC3E810-7557-43C3-A95C-8E242BBA58E2}" destId="{F0A511B8-B98C-498A-B442-1436147E91E7}" srcOrd="0" destOrd="0" presId="urn:microsoft.com/office/officeart/2005/8/layout/cycle2"/>
    <dgm:cxn modelId="{777BAE9A-DD3F-4C63-BD2A-FEEC15CB69CA}" type="presOf" srcId="{EAE2204B-DE64-45E9-A1E8-10AFA38199BD}" destId="{21245BFF-5058-4EF2-B37A-BF2DD2FF9BB1}" srcOrd="0" destOrd="0" presId="urn:microsoft.com/office/officeart/2005/8/layout/cycle2"/>
    <dgm:cxn modelId="{93BD225B-7D1F-478E-915B-6B0A8B27AA9A}" type="presOf" srcId="{2E6B4271-7363-4C7F-9D6D-913C6D67A824}" destId="{FC5B105F-8283-44E2-B3FB-AE3E29585A98}" srcOrd="1" destOrd="0" presId="urn:microsoft.com/office/officeart/2005/8/layout/cycle2"/>
    <dgm:cxn modelId="{67291A8A-3BD9-4B77-83DA-7FF530DF015A}" type="presOf" srcId="{70CF73BB-7540-47BD-A572-69D65005C9EC}" destId="{9A74D7A8-6A1F-4ECA-AF80-82C6127A1E8F}" srcOrd="0" destOrd="0" presId="urn:microsoft.com/office/officeart/2005/8/layout/cycle2"/>
    <dgm:cxn modelId="{C4C9FC99-1780-4CAB-B77D-5790CD134697}" type="presOf" srcId="{26A76B46-C3CC-4E0F-9CA1-0A433379CF43}" destId="{E0910DBC-B4A3-4E04-B4E7-4E7F35EF7311}" srcOrd="0" destOrd="0" presId="urn:microsoft.com/office/officeart/2005/8/layout/cycle2"/>
    <dgm:cxn modelId="{E2C27D39-4CBB-41CE-8FE6-0F448BB6705D}" type="presParOf" srcId="{21245BFF-5058-4EF2-B37A-BF2DD2FF9BB1}" destId="{C31013E5-7D7D-461A-B500-2672F8F24CB0}" srcOrd="0" destOrd="0" presId="urn:microsoft.com/office/officeart/2005/8/layout/cycle2"/>
    <dgm:cxn modelId="{785D4ECA-ACC0-47D3-841F-A22F8B7B607D}" type="presParOf" srcId="{21245BFF-5058-4EF2-B37A-BF2DD2FF9BB1}" destId="{3F759BAB-AEEC-4B87-AD90-E337C59ADDB4}" srcOrd="1" destOrd="0" presId="urn:microsoft.com/office/officeart/2005/8/layout/cycle2"/>
    <dgm:cxn modelId="{D97F3CAF-7093-4CF6-9D91-9D004078668D}" type="presParOf" srcId="{3F759BAB-AEEC-4B87-AD90-E337C59ADDB4}" destId="{92F8B152-4B98-49C2-96C2-9E630E01D31C}" srcOrd="0" destOrd="0" presId="urn:microsoft.com/office/officeart/2005/8/layout/cycle2"/>
    <dgm:cxn modelId="{695C8DD2-ED71-4840-93F2-CA09E6EA3EA7}" type="presParOf" srcId="{21245BFF-5058-4EF2-B37A-BF2DD2FF9BB1}" destId="{F0A511B8-B98C-498A-B442-1436147E91E7}" srcOrd="2" destOrd="0" presId="urn:microsoft.com/office/officeart/2005/8/layout/cycle2"/>
    <dgm:cxn modelId="{74787A86-068D-46F2-B243-9AACBB924359}" type="presParOf" srcId="{21245BFF-5058-4EF2-B37A-BF2DD2FF9BB1}" destId="{82E33BA2-844D-45E1-959D-840D3546C6C4}" srcOrd="3" destOrd="0" presId="urn:microsoft.com/office/officeart/2005/8/layout/cycle2"/>
    <dgm:cxn modelId="{FCE87201-9D1A-49E6-BD67-A87B312A9C61}" type="presParOf" srcId="{82E33BA2-844D-45E1-959D-840D3546C6C4}" destId="{F9F1442C-7429-4558-9694-6235605F632F}" srcOrd="0" destOrd="0" presId="urn:microsoft.com/office/officeart/2005/8/layout/cycle2"/>
    <dgm:cxn modelId="{DD7DCFD2-A449-4F5D-9264-C04CF09FA41E}" type="presParOf" srcId="{21245BFF-5058-4EF2-B37A-BF2DD2FF9BB1}" destId="{9A74D7A8-6A1F-4ECA-AF80-82C6127A1E8F}" srcOrd="4" destOrd="0" presId="urn:microsoft.com/office/officeart/2005/8/layout/cycle2"/>
    <dgm:cxn modelId="{7D296B41-CF3B-46B5-B54A-B6E35A742F1F}" type="presParOf" srcId="{21245BFF-5058-4EF2-B37A-BF2DD2FF9BB1}" destId="{8C2D66E4-27B0-45C3-B170-72FA9FB61696}" srcOrd="5" destOrd="0" presId="urn:microsoft.com/office/officeart/2005/8/layout/cycle2"/>
    <dgm:cxn modelId="{B8416DB1-E176-4D5C-89E3-F50447DB879A}" type="presParOf" srcId="{8C2D66E4-27B0-45C3-B170-72FA9FB61696}" destId="{25300A97-7FE3-432C-9097-5D5F19B2CFC3}" srcOrd="0" destOrd="0" presId="urn:microsoft.com/office/officeart/2005/8/layout/cycle2"/>
    <dgm:cxn modelId="{7F932BD0-0BB4-4EB5-BF19-AB8034854C3D}" type="presParOf" srcId="{21245BFF-5058-4EF2-B37A-BF2DD2FF9BB1}" destId="{E0910DBC-B4A3-4E04-B4E7-4E7F35EF7311}" srcOrd="6" destOrd="0" presId="urn:microsoft.com/office/officeart/2005/8/layout/cycle2"/>
    <dgm:cxn modelId="{352AF367-5A3C-408F-BBC6-5BC5D4D2F3E4}" type="presParOf" srcId="{21245BFF-5058-4EF2-B37A-BF2DD2FF9BB1}" destId="{EF048BFC-6DE8-463E-9E71-819C2445C63E}" srcOrd="7" destOrd="0" presId="urn:microsoft.com/office/officeart/2005/8/layout/cycle2"/>
    <dgm:cxn modelId="{5F2E9EE4-F568-4AF7-8E30-038C54E126B4}" type="presParOf" srcId="{EF048BFC-6DE8-463E-9E71-819C2445C63E}" destId="{FC5B105F-8283-44E2-B3FB-AE3E29585A98}" srcOrd="0" destOrd="0" presId="urn:microsoft.com/office/officeart/2005/8/layout/cycle2"/>
    <dgm:cxn modelId="{D347DFE0-3B47-4AE7-8A5A-9AA295C989B7}" type="presParOf" srcId="{21245BFF-5058-4EF2-B37A-BF2DD2FF9BB1}" destId="{D504362C-AD80-4FB3-BF6D-5AE8DDDD86A8}" srcOrd="8" destOrd="0" presId="urn:microsoft.com/office/officeart/2005/8/layout/cycle2"/>
    <dgm:cxn modelId="{C8E9F030-C65A-4060-A190-8B6E36290404}" type="presParOf" srcId="{21245BFF-5058-4EF2-B37A-BF2DD2FF9BB1}" destId="{C6FD5B50-1F3B-4C4A-AAF9-DB64BE34E679}" srcOrd="9" destOrd="0" presId="urn:microsoft.com/office/officeart/2005/8/layout/cycle2"/>
    <dgm:cxn modelId="{BB16AAA7-09F6-4892-B99D-1EE5A2555435}" type="presParOf" srcId="{C6FD5B50-1F3B-4C4A-AAF9-DB64BE34E679}" destId="{A2B4CA34-6C0A-4444-A602-D1EB1CC75A93}"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8167EA-89F3-4BE5-B7B4-2C54AB6CA3A9}">
      <dsp:nvSpPr>
        <dsp:cNvPr id="0" name=""/>
        <dsp:cNvSpPr/>
      </dsp:nvSpPr>
      <dsp:spPr>
        <a:xfrm>
          <a:off x="267990" y="2063"/>
          <a:ext cx="1810748" cy="1086448"/>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Teorie</a:t>
          </a:r>
          <a:endParaRPr lang="cs-CZ" sz="2400" b="1" kern="1200" dirty="0"/>
        </a:p>
      </dsp:txBody>
      <dsp:txXfrm>
        <a:off x="267990" y="2063"/>
        <a:ext cx="1810748" cy="1086448"/>
      </dsp:txXfrm>
    </dsp:sp>
    <dsp:sp modelId="{302AE572-9A0E-4BC8-A3D9-E0E618896BFF}">
      <dsp:nvSpPr>
        <dsp:cNvPr id="0" name=""/>
        <dsp:cNvSpPr/>
      </dsp:nvSpPr>
      <dsp:spPr>
        <a:xfrm>
          <a:off x="2238084" y="320755"/>
          <a:ext cx="383878" cy="4490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a:off x="2238084" y="320755"/>
        <a:ext cx="383878" cy="449065"/>
      </dsp:txXfrm>
    </dsp:sp>
    <dsp:sp modelId="{878233E8-DF07-4774-8578-64C7D6BDB662}">
      <dsp:nvSpPr>
        <dsp:cNvPr id="0" name=""/>
        <dsp:cNvSpPr/>
      </dsp:nvSpPr>
      <dsp:spPr>
        <a:xfrm>
          <a:off x="2803037" y="2063"/>
          <a:ext cx="1810748" cy="1086448"/>
        </a:xfrm>
        <a:prstGeom prst="roundRect">
          <a:avLst>
            <a:gd name="adj" fmla="val 10000"/>
          </a:avLst>
        </a:prstGeom>
        <a:solidFill>
          <a:schemeClr val="accent3">
            <a:hueOff val="-2300600"/>
            <a:satOff val="-6064"/>
            <a:lumOff val="-156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Hypotézy</a:t>
          </a:r>
          <a:endParaRPr lang="cs-CZ" sz="2400" b="1" kern="1200" dirty="0"/>
        </a:p>
      </dsp:txBody>
      <dsp:txXfrm>
        <a:off x="2803037" y="2063"/>
        <a:ext cx="1810748" cy="1086448"/>
      </dsp:txXfrm>
    </dsp:sp>
    <dsp:sp modelId="{D7EE8D37-C89C-4627-970A-4D48BCD678B6}">
      <dsp:nvSpPr>
        <dsp:cNvPr id="0" name=""/>
        <dsp:cNvSpPr/>
      </dsp:nvSpPr>
      <dsp:spPr>
        <a:xfrm>
          <a:off x="4773131" y="320755"/>
          <a:ext cx="383878" cy="449065"/>
        </a:xfrm>
        <a:prstGeom prst="rightArrow">
          <a:avLst>
            <a:gd name="adj1" fmla="val 60000"/>
            <a:gd name="adj2" fmla="val 50000"/>
          </a:avLst>
        </a:prstGeom>
        <a:solidFill>
          <a:schemeClr val="accent3">
            <a:hueOff val="-2760720"/>
            <a:satOff val="-7277"/>
            <a:lumOff val="-1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a:off x="4773131" y="320755"/>
        <a:ext cx="383878" cy="449065"/>
      </dsp:txXfrm>
    </dsp:sp>
    <dsp:sp modelId="{BF5379E6-21E3-4CD7-8C8A-61F82F586DCD}">
      <dsp:nvSpPr>
        <dsp:cNvPr id="0" name=""/>
        <dsp:cNvSpPr/>
      </dsp:nvSpPr>
      <dsp:spPr>
        <a:xfrm>
          <a:off x="5338085" y="2063"/>
          <a:ext cx="1810748" cy="1086448"/>
        </a:xfrm>
        <a:prstGeom prst="roundRect">
          <a:avLst>
            <a:gd name="adj" fmla="val 10000"/>
          </a:avLst>
        </a:prstGeom>
        <a:solidFill>
          <a:schemeClr val="accent3">
            <a:hueOff val="-4601200"/>
            <a:satOff val="-12128"/>
            <a:lumOff val="-313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Operacionalizace</a:t>
          </a:r>
          <a:endParaRPr lang="cs-CZ" sz="2400" b="1" kern="1200" dirty="0"/>
        </a:p>
      </dsp:txBody>
      <dsp:txXfrm>
        <a:off x="5338085" y="2063"/>
        <a:ext cx="1810748" cy="1086448"/>
      </dsp:txXfrm>
    </dsp:sp>
    <dsp:sp modelId="{74F6E37A-ABAF-4FE2-A0D7-0BEF74A27D85}">
      <dsp:nvSpPr>
        <dsp:cNvPr id="0" name=""/>
        <dsp:cNvSpPr/>
      </dsp:nvSpPr>
      <dsp:spPr>
        <a:xfrm rot="5400000">
          <a:off x="6051519" y="1215264"/>
          <a:ext cx="383878" cy="449065"/>
        </a:xfrm>
        <a:prstGeom prst="rightArrow">
          <a:avLst>
            <a:gd name="adj1" fmla="val 60000"/>
            <a:gd name="adj2" fmla="val 50000"/>
          </a:avLst>
        </a:prstGeom>
        <a:solidFill>
          <a:schemeClr val="accent3">
            <a:hueOff val="-5521439"/>
            <a:satOff val="-14554"/>
            <a:lumOff val="-3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5400000">
        <a:off x="6051519" y="1215264"/>
        <a:ext cx="383878" cy="449065"/>
      </dsp:txXfrm>
    </dsp:sp>
    <dsp:sp modelId="{F17CFE73-787B-4F0F-BDCE-9DC7F7E1A980}">
      <dsp:nvSpPr>
        <dsp:cNvPr id="0" name=""/>
        <dsp:cNvSpPr/>
      </dsp:nvSpPr>
      <dsp:spPr>
        <a:xfrm>
          <a:off x="5338085" y="1812811"/>
          <a:ext cx="1810748" cy="1086448"/>
        </a:xfrm>
        <a:prstGeom prst="roundRect">
          <a:avLst>
            <a:gd name="adj" fmla="val 10000"/>
          </a:avLst>
        </a:prstGeom>
        <a:solidFill>
          <a:schemeClr val="accent3">
            <a:hueOff val="-6901799"/>
            <a:satOff val="-18192"/>
            <a:lumOff val="-470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Vzorkování</a:t>
          </a:r>
          <a:endParaRPr lang="cs-CZ" sz="2400" b="1" kern="1200" dirty="0"/>
        </a:p>
      </dsp:txBody>
      <dsp:txXfrm>
        <a:off x="5338085" y="1812811"/>
        <a:ext cx="1810748" cy="1086448"/>
      </dsp:txXfrm>
    </dsp:sp>
    <dsp:sp modelId="{878BF68D-8532-4D4A-BF78-E784352D7E6A}">
      <dsp:nvSpPr>
        <dsp:cNvPr id="0" name=""/>
        <dsp:cNvSpPr/>
      </dsp:nvSpPr>
      <dsp:spPr>
        <a:xfrm rot="10800000">
          <a:off x="4794860" y="2131503"/>
          <a:ext cx="383878" cy="449065"/>
        </a:xfrm>
        <a:prstGeom prst="rightArrow">
          <a:avLst>
            <a:gd name="adj1" fmla="val 60000"/>
            <a:gd name="adj2" fmla="val 50000"/>
          </a:avLst>
        </a:prstGeom>
        <a:solidFill>
          <a:schemeClr val="accent3">
            <a:hueOff val="-8282159"/>
            <a:satOff val="-21831"/>
            <a:lumOff val="-5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10800000">
        <a:off x="4794860" y="2131503"/>
        <a:ext cx="383878" cy="449065"/>
      </dsp:txXfrm>
    </dsp:sp>
    <dsp:sp modelId="{62868FEE-F09A-4BE1-8EBF-1113EF537EC5}">
      <dsp:nvSpPr>
        <dsp:cNvPr id="0" name=""/>
        <dsp:cNvSpPr/>
      </dsp:nvSpPr>
      <dsp:spPr>
        <a:xfrm>
          <a:off x="2803037" y="1812811"/>
          <a:ext cx="1810748" cy="1086448"/>
        </a:xfrm>
        <a:prstGeom prst="roundRect">
          <a:avLst>
            <a:gd name="adj" fmla="val 10000"/>
          </a:avLst>
        </a:prstGeom>
        <a:solidFill>
          <a:schemeClr val="accent3">
            <a:hueOff val="-9202399"/>
            <a:satOff val="-24257"/>
            <a:lumOff val="-627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Sběr</a:t>
          </a:r>
          <a:endParaRPr lang="cs-CZ" sz="2400" b="1" kern="1200" dirty="0"/>
        </a:p>
      </dsp:txBody>
      <dsp:txXfrm>
        <a:off x="2803037" y="1812811"/>
        <a:ext cx="1810748" cy="1086448"/>
      </dsp:txXfrm>
    </dsp:sp>
    <dsp:sp modelId="{A8DECE79-891E-43FE-9ADF-4C9FF6524188}">
      <dsp:nvSpPr>
        <dsp:cNvPr id="0" name=""/>
        <dsp:cNvSpPr/>
      </dsp:nvSpPr>
      <dsp:spPr>
        <a:xfrm rot="10800000">
          <a:off x="2259813" y="2131503"/>
          <a:ext cx="383878" cy="449065"/>
        </a:xfrm>
        <a:prstGeom prst="rightArrow">
          <a:avLst>
            <a:gd name="adj1" fmla="val 60000"/>
            <a:gd name="adj2" fmla="val 50000"/>
          </a:avLst>
        </a:prstGeom>
        <a:solidFill>
          <a:schemeClr val="accent3">
            <a:hueOff val="-11042878"/>
            <a:satOff val="-29108"/>
            <a:lumOff val="-7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10800000">
        <a:off x="2259813" y="2131503"/>
        <a:ext cx="383878" cy="449065"/>
      </dsp:txXfrm>
    </dsp:sp>
    <dsp:sp modelId="{F5E67DF3-3B7C-46EB-9D92-E600D1CA3D27}">
      <dsp:nvSpPr>
        <dsp:cNvPr id="0" name=""/>
        <dsp:cNvSpPr/>
      </dsp:nvSpPr>
      <dsp:spPr>
        <a:xfrm>
          <a:off x="267990" y="1812811"/>
          <a:ext cx="1810748" cy="1086448"/>
        </a:xfrm>
        <a:prstGeom prst="roundRect">
          <a:avLst>
            <a:gd name="adj" fmla="val 10000"/>
          </a:avLst>
        </a:prstGeom>
        <a:solidFill>
          <a:schemeClr val="accent3">
            <a:hueOff val="-11502998"/>
            <a:satOff val="-30321"/>
            <a:lumOff val="-784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Interpretace</a:t>
          </a:r>
          <a:endParaRPr lang="cs-CZ" sz="2400" b="1" kern="1200" dirty="0"/>
        </a:p>
      </dsp:txBody>
      <dsp:txXfrm>
        <a:off x="267990" y="1812811"/>
        <a:ext cx="1810748" cy="1086448"/>
      </dsp:txXfrm>
    </dsp:sp>
    <dsp:sp modelId="{32F949AD-2235-4B3B-8C7E-2BBEF3B27C0D}">
      <dsp:nvSpPr>
        <dsp:cNvPr id="0" name=""/>
        <dsp:cNvSpPr/>
      </dsp:nvSpPr>
      <dsp:spPr>
        <a:xfrm rot="5400000">
          <a:off x="981425" y="3026012"/>
          <a:ext cx="383878" cy="449065"/>
        </a:xfrm>
        <a:prstGeom prst="rightArrow">
          <a:avLst>
            <a:gd name="adj1" fmla="val 60000"/>
            <a:gd name="adj2" fmla="val 50000"/>
          </a:avLst>
        </a:prstGeom>
        <a:solidFill>
          <a:schemeClr val="accent3">
            <a:hueOff val="-13803598"/>
            <a:satOff val="-3638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5400000">
        <a:off x="981425" y="3026012"/>
        <a:ext cx="383878" cy="449065"/>
      </dsp:txXfrm>
    </dsp:sp>
    <dsp:sp modelId="{6FB8601C-4E16-489B-B6D8-7A42DADBE6CB}">
      <dsp:nvSpPr>
        <dsp:cNvPr id="0" name=""/>
        <dsp:cNvSpPr/>
      </dsp:nvSpPr>
      <dsp:spPr>
        <a:xfrm>
          <a:off x="267990" y="3623559"/>
          <a:ext cx="1810748" cy="1086448"/>
        </a:xfrm>
        <a:prstGeom prst="roundRect">
          <a:avLst>
            <a:gd name="adj" fmla="val 10000"/>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err="1" smtClean="0"/>
            <a:t>Validizace</a:t>
          </a:r>
          <a:endParaRPr lang="cs-CZ" sz="2400" b="1" kern="1200" dirty="0"/>
        </a:p>
      </dsp:txBody>
      <dsp:txXfrm>
        <a:off x="267990" y="3623559"/>
        <a:ext cx="1810748" cy="10864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FC57D2-EC7F-4276-B7CE-FBD348A49D88}">
      <dsp:nvSpPr>
        <dsp:cNvPr id="0" name=""/>
        <dsp:cNvSpPr/>
      </dsp:nvSpPr>
      <dsp:spPr>
        <a:xfrm>
          <a:off x="2313819" y="2212"/>
          <a:ext cx="2285128" cy="1485333"/>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b="1" kern="1200" dirty="0" smtClean="0"/>
            <a:t>Případ – Sběr – interpretace</a:t>
          </a:r>
          <a:endParaRPr lang="cs-CZ" sz="2700" b="1" kern="1200" dirty="0"/>
        </a:p>
      </dsp:txBody>
      <dsp:txXfrm>
        <a:off x="2313819" y="2212"/>
        <a:ext cx="2285128" cy="1485333"/>
      </dsp:txXfrm>
    </dsp:sp>
    <dsp:sp modelId="{2D0EC834-B11F-4143-B4FC-AFE242BFBB80}">
      <dsp:nvSpPr>
        <dsp:cNvPr id="0" name=""/>
        <dsp:cNvSpPr/>
      </dsp:nvSpPr>
      <dsp:spPr>
        <a:xfrm>
          <a:off x="1474873" y="744879"/>
          <a:ext cx="3963020" cy="3963020"/>
        </a:xfrm>
        <a:custGeom>
          <a:avLst/>
          <a:gdLst/>
          <a:ahLst/>
          <a:cxnLst/>
          <a:rect l="0" t="0" r="0" b="0"/>
          <a:pathLst>
            <a:path>
              <a:moveTo>
                <a:pt x="3140685" y="374433"/>
              </a:moveTo>
              <a:arcTo wR="1981510" hR="1981510" stAng="18348161" swAng="3647982"/>
            </a:path>
          </a:pathLst>
        </a:custGeom>
        <a:noFill/>
        <a:ln w="635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1B8398-B3E0-46E1-A18E-75FE071C3D11}">
      <dsp:nvSpPr>
        <dsp:cNvPr id="0" name=""/>
        <dsp:cNvSpPr/>
      </dsp:nvSpPr>
      <dsp:spPr>
        <a:xfrm>
          <a:off x="4029857" y="2974477"/>
          <a:ext cx="2285128" cy="1485333"/>
        </a:xfrm>
        <a:prstGeom prst="roundRect">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b="1" kern="1200" dirty="0" smtClean="0"/>
            <a:t>Případ – Sběr – interpretace</a:t>
          </a:r>
          <a:endParaRPr lang="cs-CZ" sz="2700" b="1" kern="1200" dirty="0"/>
        </a:p>
      </dsp:txBody>
      <dsp:txXfrm>
        <a:off x="4029857" y="2974477"/>
        <a:ext cx="2285128" cy="1485333"/>
      </dsp:txXfrm>
    </dsp:sp>
    <dsp:sp modelId="{E76056FA-CC58-4B66-8D3A-71597D9B671C}">
      <dsp:nvSpPr>
        <dsp:cNvPr id="0" name=""/>
        <dsp:cNvSpPr/>
      </dsp:nvSpPr>
      <dsp:spPr>
        <a:xfrm>
          <a:off x="1474873" y="744879"/>
          <a:ext cx="3963020" cy="3963020"/>
        </a:xfrm>
        <a:custGeom>
          <a:avLst/>
          <a:gdLst/>
          <a:ahLst/>
          <a:cxnLst/>
          <a:rect l="0" t="0" r="0" b="0"/>
          <a:pathLst>
            <a:path>
              <a:moveTo>
                <a:pt x="2924685" y="3724153"/>
              </a:moveTo>
              <a:arcTo wR="1981510" hR="1981510" stAng="3694578" swAng="3410843"/>
            </a:path>
          </a:pathLst>
        </a:custGeom>
        <a:noFill/>
        <a:ln w="6350" cap="rnd" cmpd="sng" algn="ctr">
          <a:solidFill>
            <a:schemeClr val="accent2">
              <a:hueOff val="4765848"/>
              <a:satOff val="9751"/>
              <a:lumOff val="3725"/>
              <a:alphaOff val="0"/>
            </a:schemeClr>
          </a:solidFill>
          <a:prstDash val="solid"/>
        </a:ln>
        <a:effectLst/>
      </dsp:spPr>
      <dsp:style>
        <a:lnRef idx="1">
          <a:scrgbClr r="0" g="0" b="0"/>
        </a:lnRef>
        <a:fillRef idx="0">
          <a:scrgbClr r="0" g="0" b="0"/>
        </a:fillRef>
        <a:effectRef idx="0">
          <a:scrgbClr r="0" g="0" b="0"/>
        </a:effectRef>
        <a:fontRef idx="minor"/>
      </dsp:style>
    </dsp:sp>
    <dsp:sp modelId="{9298AAD8-1BD3-4718-B820-11F4C718764C}">
      <dsp:nvSpPr>
        <dsp:cNvPr id="0" name=""/>
        <dsp:cNvSpPr/>
      </dsp:nvSpPr>
      <dsp:spPr>
        <a:xfrm>
          <a:off x="597781" y="2974477"/>
          <a:ext cx="2285128" cy="1485333"/>
        </a:xfrm>
        <a:prstGeom prst="roundRect">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b="1" kern="1200" dirty="0" smtClean="0"/>
            <a:t>Případ – Sběr – interpretace</a:t>
          </a:r>
          <a:endParaRPr lang="cs-CZ" sz="2700" b="1" kern="1200" dirty="0"/>
        </a:p>
      </dsp:txBody>
      <dsp:txXfrm>
        <a:off x="597781" y="2974477"/>
        <a:ext cx="2285128" cy="1485333"/>
      </dsp:txXfrm>
    </dsp:sp>
    <dsp:sp modelId="{A545FBF1-7C1A-42C3-8546-0240C9B3BC21}">
      <dsp:nvSpPr>
        <dsp:cNvPr id="0" name=""/>
        <dsp:cNvSpPr/>
      </dsp:nvSpPr>
      <dsp:spPr>
        <a:xfrm>
          <a:off x="1474873" y="744879"/>
          <a:ext cx="3963020" cy="3963020"/>
        </a:xfrm>
        <a:custGeom>
          <a:avLst/>
          <a:gdLst/>
          <a:ahLst/>
          <a:cxnLst/>
          <a:rect l="0" t="0" r="0" b="0"/>
          <a:pathLst>
            <a:path>
              <a:moveTo>
                <a:pt x="13141" y="2209341"/>
              </a:moveTo>
              <a:arcTo wR="1981510" hR="1981510" stAng="10403857" swAng="3647982"/>
            </a:path>
          </a:pathLst>
        </a:custGeom>
        <a:noFill/>
        <a:ln w="6350" cap="rnd" cmpd="sng" algn="ctr">
          <a:solidFill>
            <a:schemeClr val="accent2">
              <a:hueOff val="9531695"/>
              <a:satOff val="19501"/>
              <a:lumOff val="745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1013E5-7D7D-461A-B500-2672F8F24CB0}">
      <dsp:nvSpPr>
        <dsp:cNvPr id="0" name=""/>
        <dsp:cNvSpPr/>
      </dsp:nvSpPr>
      <dsp:spPr>
        <a:xfrm>
          <a:off x="3609350" y="562"/>
          <a:ext cx="1299823" cy="1299823"/>
        </a:xfrm>
        <a:prstGeom prst="ellipse">
          <a:avLst/>
        </a:prstGeom>
        <a:gradFill rotWithShape="0">
          <a:gsLst>
            <a:gs pos="0">
              <a:schemeClr val="accent1">
                <a:shade val="50000"/>
                <a:hueOff val="0"/>
                <a:satOff val="0"/>
                <a:lumOff val="0"/>
                <a:alphaOff val="0"/>
                <a:shade val="47500"/>
                <a:satMod val="137000"/>
              </a:schemeClr>
            </a:gs>
            <a:gs pos="55000">
              <a:schemeClr val="accent1">
                <a:shade val="50000"/>
                <a:hueOff val="0"/>
                <a:satOff val="0"/>
                <a:lumOff val="0"/>
                <a:alphaOff val="0"/>
                <a:shade val="69000"/>
                <a:satMod val="137000"/>
              </a:schemeClr>
            </a:gs>
            <a:gs pos="100000">
              <a:schemeClr val="accent1">
                <a:shade val="5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Výzkumný problém</a:t>
          </a:r>
          <a:r>
            <a:rPr lang="cs-CZ" sz="1500" kern="1200" dirty="0" smtClean="0"/>
            <a:t> </a:t>
          </a:r>
        </a:p>
        <a:p>
          <a:pPr lvl="0" algn="ctr" defTabSz="666750">
            <a:lnSpc>
              <a:spcPct val="90000"/>
            </a:lnSpc>
            <a:spcBef>
              <a:spcPct val="0"/>
            </a:spcBef>
            <a:spcAft>
              <a:spcPct val="35000"/>
            </a:spcAft>
          </a:pPr>
          <a:r>
            <a:rPr lang="cs-CZ" sz="1500" kern="1200" dirty="0" smtClean="0"/>
            <a:t>(z praxe)</a:t>
          </a:r>
          <a:endParaRPr lang="cs-CZ" sz="1500" kern="1200" dirty="0"/>
        </a:p>
      </dsp:txBody>
      <dsp:txXfrm>
        <a:off x="3609350" y="562"/>
        <a:ext cx="1299823" cy="1299823"/>
      </dsp:txXfrm>
    </dsp:sp>
    <dsp:sp modelId="{3F759BAB-AEEC-4B87-AD90-E337C59ADDB4}">
      <dsp:nvSpPr>
        <dsp:cNvPr id="0" name=""/>
        <dsp:cNvSpPr/>
      </dsp:nvSpPr>
      <dsp:spPr>
        <a:xfrm rot="2160000">
          <a:off x="4868297" y="999449"/>
          <a:ext cx="346383" cy="438690"/>
        </a:xfrm>
        <a:prstGeom prst="rightArrow">
          <a:avLst>
            <a:gd name="adj1" fmla="val 60000"/>
            <a:gd name="adj2" fmla="val 50000"/>
          </a:avLst>
        </a:prstGeom>
        <a:gradFill rotWithShape="0">
          <a:gsLst>
            <a:gs pos="0">
              <a:schemeClr val="accent1">
                <a:shade val="90000"/>
                <a:hueOff val="0"/>
                <a:satOff val="0"/>
                <a:lumOff val="0"/>
                <a:alphaOff val="0"/>
                <a:shade val="47500"/>
                <a:satMod val="137000"/>
              </a:schemeClr>
            </a:gs>
            <a:gs pos="55000">
              <a:schemeClr val="accent1">
                <a:shade val="90000"/>
                <a:hueOff val="0"/>
                <a:satOff val="0"/>
                <a:lumOff val="0"/>
                <a:alphaOff val="0"/>
                <a:shade val="69000"/>
                <a:satMod val="137000"/>
              </a:schemeClr>
            </a:gs>
            <a:gs pos="100000">
              <a:schemeClr val="accent1">
                <a:shade val="9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2160000">
        <a:off x="4868297" y="999449"/>
        <a:ext cx="346383" cy="438690"/>
      </dsp:txXfrm>
    </dsp:sp>
    <dsp:sp modelId="{F0A511B8-B98C-498A-B442-1436147E91E7}">
      <dsp:nvSpPr>
        <dsp:cNvPr id="0" name=""/>
        <dsp:cNvSpPr/>
      </dsp:nvSpPr>
      <dsp:spPr>
        <a:xfrm>
          <a:off x="5189666" y="1148729"/>
          <a:ext cx="1299823" cy="1299823"/>
        </a:xfrm>
        <a:prstGeom prst="ellipse">
          <a:avLst/>
        </a:prstGeom>
        <a:gradFill rotWithShape="0">
          <a:gsLst>
            <a:gs pos="0">
              <a:schemeClr val="accent1">
                <a:shade val="50000"/>
                <a:hueOff val="-264225"/>
                <a:satOff val="-7693"/>
                <a:lumOff val="19567"/>
                <a:alphaOff val="0"/>
                <a:shade val="47500"/>
                <a:satMod val="137000"/>
              </a:schemeClr>
            </a:gs>
            <a:gs pos="55000">
              <a:schemeClr val="accent1">
                <a:shade val="50000"/>
                <a:hueOff val="-264225"/>
                <a:satOff val="-7693"/>
                <a:lumOff val="19567"/>
                <a:alphaOff val="0"/>
                <a:shade val="69000"/>
                <a:satMod val="137000"/>
              </a:schemeClr>
            </a:gs>
            <a:gs pos="100000">
              <a:schemeClr val="accent1">
                <a:shade val="50000"/>
                <a:hueOff val="-264225"/>
                <a:satOff val="-7693"/>
                <a:lumOff val="19567"/>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Získávání dat </a:t>
          </a:r>
        </a:p>
        <a:p>
          <a:pPr lvl="0" algn="ctr" defTabSz="666750">
            <a:lnSpc>
              <a:spcPct val="90000"/>
            </a:lnSpc>
            <a:spcBef>
              <a:spcPct val="0"/>
            </a:spcBef>
            <a:spcAft>
              <a:spcPct val="35000"/>
            </a:spcAft>
          </a:pPr>
          <a:r>
            <a:rPr lang="cs-CZ" sz="1500" kern="1200" dirty="0" smtClean="0"/>
            <a:t>(důkazů)</a:t>
          </a:r>
          <a:endParaRPr lang="cs-CZ" sz="1500" kern="1200" dirty="0"/>
        </a:p>
      </dsp:txBody>
      <dsp:txXfrm>
        <a:off x="5189666" y="1148729"/>
        <a:ext cx="1299823" cy="1299823"/>
      </dsp:txXfrm>
    </dsp:sp>
    <dsp:sp modelId="{82E33BA2-844D-45E1-959D-840D3546C6C4}">
      <dsp:nvSpPr>
        <dsp:cNvPr id="0" name=""/>
        <dsp:cNvSpPr/>
      </dsp:nvSpPr>
      <dsp:spPr>
        <a:xfrm rot="6480000">
          <a:off x="5367602" y="2498858"/>
          <a:ext cx="346383" cy="438690"/>
        </a:xfrm>
        <a:prstGeom prst="rightArrow">
          <a:avLst>
            <a:gd name="adj1" fmla="val 60000"/>
            <a:gd name="adj2" fmla="val 50000"/>
          </a:avLst>
        </a:prstGeom>
        <a:gradFill rotWithShape="0">
          <a:gsLst>
            <a:gs pos="0">
              <a:schemeClr val="accent1">
                <a:shade val="90000"/>
                <a:hueOff val="-281147"/>
                <a:satOff val="-7856"/>
                <a:lumOff val="16163"/>
                <a:alphaOff val="0"/>
                <a:shade val="47500"/>
                <a:satMod val="137000"/>
              </a:schemeClr>
            </a:gs>
            <a:gs pos="55000">
              <a:schemeClr val="accent1">
                <a:shade val="90000"/>
                <a:hueOff val="-281147"/>
                <a:satOff val="-7856"/>
                <a:lumOff val="16163"/>
                <a:alphaOff val="0"/>
                <a:shade val="69000"/>
                <a:satMod val="137000"/>
              </a:schemeClr>
            </a:gs>
            <a:gs pos="100000">
              <a:schemeClr val="accent1">
                <a:shade val="90000"/>
                <a:hueOff val="-281147"/>
                <a:satOff val="-7856"/>
                <a:lumOff val="1616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6480000">
        <a:off x="5367602" y="2498858"/>
        <a:ext cx="346383" cy="438690"/>
      </dsp:txXfrm>
    </dsp:sp>
    <dsp:sp modelId="{9A74D7A8-6A1F-4ECA-AF80-82C6127A1E8F}">
      <dsp:nvSpPr>
        <dsp:cNvPr id="0" name=""/>
        <dsp:cNvSpPr/>
      </dsp:nvSpPr>
      <dsp:spPr>
        <a:xfrm>
          <a:off x="4586039" y="3006502"/>
          <a:ext cx="1299823" cy="1299823"/>
        </a:xfrm>
        <a:prstGeom prst="ellipse">
          <a:avLst/>
        </a:prstGeom>
        <a:gradFill rotWithShape="0">
          <a:gsLst>
            <a:gs pos="0">
              <a:schemeClr val="accent1">
                <a:shade val="50000"/>
                <a:hueOff val="-528450"/>
                <a:satOff val="-15386"/>
                <a:lumOff val="39134"/>
                <a:alphaOff val="0"/>
                <a:shade val="47500"/>
                <a:satMod val="137000"/>
              </a:schemeClr>
            </a:gs>
            <a:gs pos="55000">
              <a:schemeClr val="accent1">
                <a:shade val="50000"/>
                <a:hueOff val="-528450"/>
                <a:satOff val="-15386"/>
                <a:lumOff val="39134"/>
                <a:alphaOff val="0"/>
                <a:shade val="69000"/>
                <a:satMod val="137000"/>
              </a:schemeClr>
            </a:gs>
            <a:gs pos="100000">
              <a:schemeClr val="accent1">
                <a:shade val="50000"/>
                <a:hueOff val="-528450"/>
                <a:satOff val="-15386"/>
                <a:lumOff val="39134"/>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Ověřování</a:t>
          </a:r>
          <a:endParaRPr lang="cs-CZ" sz="1500" b="1" kern="1200" dirty="0"/>
        </a:p>
      </dsp:txBody>
      <dsp:txXfrm>
        <a:off x="4586039" y="3006502"/>
        <a:ext cx="1299823" cy="1299823"/>
      </dsp:txXfrm>
    </dsp:sp>
    <dsp:sp modelId="{8C2D66E4-27B0-45C3-B170-72FA9FB61696}">
      <dsp:nvSpPr>
        <dsp:cNvPr id="0" name=""/>
        <dsp:cNvSpPr/>
      </dsp:nvSpPr>
      <dsp:spPr>
        <a:xfrm rot="10800000">
          <a:off x="4095873" y="3437068"/>
          <a:ext cx="346383" cy="438690"/>
        </a:xfrm>
        <a:prstGeom prst="rightArrow">
          <a:avLst>
            <a:gd name="adj1" fmla="val 60000"/>
            <a:gd name="adj2" fmla="val 50000"/>
          </a:avLst>
        </a:prstGeom>
        <a:gradFill rotWithShape="0">
          <a:gsLst>
            <a:gs pos="0">
              <a:schemeClr val="accent1">
                <a:shade val="90000"/>
                <a:hueOff val="-562294"/>
                <a:satOff val="-15713"/>
                <a:lumOff val="32326"/>
                <a:alphaOff val="0"/>
                <a:shade val="47500"/>
                <a:satMod val="137000"/>
              </a:schemeClr>
            </a:gs>
            <a:gs pos="55000">
              <a:schemeClr val="accent1">
                <a:shade val="90000"/>
                <a:hueOff val="-562294"/>
                <a:satOff val="-15713"/>
                <a:lumOff val="32326"/>
                <a:alphaOff val="0"/>
                <a:shade val="69000"/>
                <a:satMod val="137000"/>
              </a:schemeClr>
            </a:gs>
            <a:gs pos="100000">
              <a:schemeClr val="accent1">
                <a:shade val="90000"/>
                <a:hueOff val="-562294"/>
                <a:satOff val="-15713"/>
                <a:lumOff val="3232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10800000">
        <a:off x="4095873" y="3437068"/>
        <a:ext cx="346383" cy="438690"/>
      </dsp:txXfrm>
    </dsp:sp>
    <dsp:sp modelId="{E0910DBC-B4A3-4E04-B4E7-4E7F35EF7311}">
      <dsp:nvSpPr>
        <dsp:cNvPr id="0" name=""/>
        <dsp:cNvSpPr/>
      </dsp:nvSpPr>
      <dsp:spPr>
        <a:xfrm>
          <a:off x="2632661" y="3006502"/>
          <a:ext cx="1299823" cy="1299823"/>
        </a:xfrm>
        <a:prstGeom prst="ellipse">
          <a:avLst/>
        </a:prstGeom>
        <a:gradFill rotWithShape="0">
          <a:gsLst>
            <a:gs pos="0">
              <a:schemeClr val="accent1">
                <a:shade val="50000"/>
                <a:hueOff val="-528450"/>
                <a:satOff val="-15386"/>
                <a:lumOff val="39134"/>
                <a:alphaOff val="0"/>
                <a:shade val="47500"/>
                <a:satMod val="137000"/>
              </a:schemeClr>
            </a:gs>
            <a:gs pos="55000">
              <a:schemeClr val="accent1">
                <a:shade val="50000"/>
                <a:hueOff val="-528450"/>
                <a:satOff val="-15386"/>
                <a:lumOff val="39134"/>
                <a:alphaOff val="0"/>
                <a:shade val="69000"/>
                <a:satMod val="137000"/>
              </a:schemeClr>
            </a:gs>
            <a:gs pos="100000">
              <a:schemeClr val="accent1">
                <a:shade val="50000"/>
                <a:hueOff val="-528450"/>
                <a:satOff val="-15386"/>
                <a:lumOff val="39134"/>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Aplikace</a:t>
          </a:r>
        </a:p>
        <a:p>
          <a:pPr lvl="0" algn="ctr" defTabSz="666750">
            <a:lnSpc>
              <a:spcPct val="90000"/>
            </a:lnSpc>
            <a:spcBef>
              <a:spcPct val="0"/>
            </a:spcBef>
            <a:spcAft>
              <a:spcPct val="35000"/>
            </a:spcAft>
          </a:pPr>
          <a:r>
            <a:rPr lang="cs-CZ" sz="1500" kern="1200" dirty="0" smtClean="0"/>
            <a:t>(akce)</a:t>
          </a:r>
          <a:endParaRPr lang="cs-CZ" sz="1500" kern="1200" dirty="0"/>
        </a:p>
      </dsp:txBody>
      <dsp:txXfrm>
        <a:off x="2632661" y="3006502"/>
        <a:ext cx="1299823" cy="1299823"/>
      </dsp:txXfrm>
    </dsp:sp>
    <dsp:sp modelId="{EF048BFC-6DE8-463E-9E71-819C2445C63E}">
      <dsp:nvSpPr>
        <dsp:cNvPr id="0" name=""/>
        <dsp:cNvSpPr/>
      </dsp:nvSpPr>
      <dsp:spPr>
        <a:xfrm rot="15120000">
          <a:off x="2810597" y="2517505"/>
          <a:ext cx="346383" cy="438690"/>
        </a:xfrm>
        <a:prstGeom prst="rightArrow">
          <a:avLst>
            <a:gd name="adj1" fmla="val 60000"/>
            <a:gd name="adj2" fmla="val 50000"/>
          </a:avLst>
        </a:prstGeom>
        <a:gradFill rotWithShape="0">
          <a:gsLst>
            <a:gs pos="0">
              <a:schemeClr val="accent1">
                <a:shade val="90000"/>
                <a:hueOff val="-562294"/>
                <a:satOff val="-15713"/>
                <a:lumOff val="32326"/>
                <a:alphaOff val="0"/>
                <a:shade val="47500"/>
                <a:satMod val="137000"/>
              </a:schemeClr>
            </a:gs>
            <a:gs pos="55000">
              <a:schemeClr val="accent1">
                <a:shade val="90000"/>
                <a:hueOff val="-562294"/>
                <a:satOff val="-15713"/>
                <a:lumOff val="32326"/>
                <a:alphaOff val="0"/>
                <a:shade val="69000"/>
                <a:satMod val="137000"/>
              </a:schemeClr>
            </a:gs>
            <a:gs pos="100000">
              <a:schemeClr val="accent1">
                <a:shade val="90000"/>
                <a:hueOff val="-562294"/>
                <a:satOff val="-15713"/>
                <a:lumOff val="3232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15120000">
        <a:off x="2810597" y="2517505"/>
        <a:ext cx="346383" cy="438690"/>
      </dsp:txXfrm>
    </dsp:sp>
    <dsp:sp modelId="{D504362C-AD80-4FB3-BF6D-5AE8DDDD86A8}">
      <dsp:nvSpPr>
        <dsp:cNvPr id="0" name=""/>
        <dsp:cNvSpPr/>
      </dsp:nvSpPr>
      <dsp:spPr>
        <a:xfrm>
          <a:off x="2029034" y="1148729"/>
          <a:ext cx="1299823" cy="1299823"/>
        </a:xfrm>
        <a:prstGeom prst="ellipse">
          <a:avLst/>
        </a:prstGeom>
        <a:gradFill rotWithShape="0">
          <a:gsLst>
            <a:gs pos="0">
              <a:schemeClr val="accent1">
                <a:shade val="50000"/>
                <a:hueOff val="-264225"/>
                <a:satOff val="-7693"/>
                <a:lumOff val="19567"/>
                <a:alphaOff val="0"/>
                <a:shade val="47500"/>
                <a:satMod val="137000"/>
              </a:schemeClr>
            </a:gs>
            <a:gs pos="55000">
              <a:schemeClr val="accent1">
                <a:shade val="50000"/>
                <a:hueOff val="-264225"/>
                <a:satOff val="-7693"/>
                <a:lumOff val="19567"/>
                <a:alphaOff val="0"/>
                <a:shade val="69000"/>
                <a:satMod val="137000"/>
              </a:schemeClr>
            </a:gs>
            <a:gs pos="100000">
              <a:schemeClr val="accent1">
                <a:shade val="50000"/>
                <a:hueOff val="-264225"/>
                <a:satOff val="-7693"/>
                <a:lumOff val="19567"/>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Změření účinku akce</a:t>
          </a:r>
          <a:endParaRPr lang="cs-CZ" sz="1500" b="1" kern="1200" dirty="0"/>
        </a:p>
      </dsp:txBody>
      <dsp:txXfrm>
        <a:off x="2029034" y="1148729"/>
        <a:ext cx="1299823" cy="1299823"/>
      </dsp:txXfrm>
    </dsp:sp>
    <dsp:sp modelId="{C6FD5B50-1F3B-4C4A-AAF9-DB64BE34E679}">
      <dsp:nvSpPr>
        <dsp:cNvPr id="0" name=""/>
        <dsp:cNvSpPr/>
      </dsp:nvSpPr>
      <dsp:spPr>
        <a:xfrm rot="19440000">
          <a:off x="3287981" y="1010974"/>
          <a:ext cx="346383" cy="438690"/>
        </a:xfrm>
        <a:prstGeom prst="rightArrow">
          <a:avLst>
            <a:gd name="adj1" fmla="val 60000"/>
            <a:gd name="adj2" fmla="val 50000"/>
          </a:avLst>
        </a:prstGeom>
        <a:gradFill rotWithShape="0">
          <a:gsLst>
            <a:gs pos="0">
              <a:schemeClr val="accent1">
                <a:shade val="90000"/>
                <a:hueOff val="-281147"/>
                <a:satOff val="-7856"/>
                <a:lumOff val="16163"/>
                <a:alphaOff val="0"/>
                <a:shade val="47500"/>
                <a:satMod val="137000"/>
              </a:schemeClr>
            </a:gs>
            <a:gs pos="55000">
              <a:schemeClr val="accent1">
                <a:shade val="90000"/>
                <a:hueOff val="-281147"/>
                <a:satOff val="-7856"/>
                <a:lumOff val="16163"/>
                <a:alphaOff val="0"/>
                <a:shade val="69000"/>
                <a:satMod val="137000"/>
              </a:schemeClr>
            </a:gs>
            <a:gs pos="100000">
              <a:schemeClr val="accent1">
                <a:shade val="90000"/>
                <a:hueOff val="-281147"/>
                <a:satOff val="-7856"/>
                <a:lumOff val="1616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19440000">
        <a:off x="3287981" y="1010974"/>
        <a:ext cx="346383" cy="4386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smtClean="0"/>
              <a:t>Klepnutím lze upravit styl předlohy nadpisů.</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smtClean="0"/>
              <a:t>Klepnutím lze upravit styl předlohy podnadpisů.</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19.9.2014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19.9.2014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19.9.2014</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19.9.2014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75C2EE1-6FF4-4578-AC15-E68D0797C2A2}" type="datetimeFigureOut">
              <a:rPr lang="cs-CZ" smtClean="0"/>
              <a:pPr/>
              <a:t>19.9.2014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75C2EE1-6FF4-4578-AC15-E68D0797C2A2}" type="datetimeFigureOut">
              <a:rPr lang="cs-CZ" smtClean="0"/>
              <a:pPr/>
              <a:t>19.9.2014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875C2EE1-6FF4-4578-AC15-E68D0797C2A2}" type="datetimeFigureOut">
              <a:rPr lang="cs-CZ" smtClean="0"/>
              <a:pPr/>
              <a:t>19.9.2014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875C2EE1-6FF4-4578-AC15-E68D0797C2A2}" type="datetimeFigureOut">
              <a:rPr lang="cs-CZ" smtClean="0"/>
              <a:pPr/>
              <a:t>19.9.2014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75C2EE1-6FF4-4578-AC15-E68D0797C2A2}" type="datetimeFigureOut">
              <a:rPr lang="cs-CZ" smtClean="0"/>
              <a:pPr/>
              <a:t>19.9.2014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75C2EE1-6FF4-4578-AC15-E68D0797C2A2}" type="datetimeFigureOut">
              <a:rPr lang="cs-CZ" smtClean="0"/>
              <a:pPr/>
              <a:t>19.9.2014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492D3D-56B9-40FB-9840-9C469C577409}"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875C2EE1-6FF4-4578-AC15-E68D0797C2A2}" type="datetimeFigureOut">
              <a:rPr lang="cs-CZ" smtClean="0"/>
              <a:pPr/>
              <a:t>19.9.2014</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64492D3D-56B9-40FB-9840-9C469C577409}"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75C2EE1-6FF4-4578-AC15-E68D0797C2A2}" type="datetimeFigureOut">
              <a:rPr lang="cs-CZ" smtClean="0"/>
              <a:pPr/>
              <a:t>19.9.2014</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4492D3D-56B9-40FB-9840-9C469C57740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ucha@phil.mu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3490" name="Picture 2" descr="http://www.bivingsreport.com/wp-content/uploads/2011/06/librarian.jpg"/>
          <p:cNvPicPr>
            <a:picLocks noChangeAspect="1" noChangeArrowheads="1"/>
          </p:cNvPicPr>
          <p:nvPr/>
        </p:nvPicPr>
        <p:blipFill>
          <a:blip r:embed="rId2" cstate="print"/>
          <a:srcRect/>
          <a:stretch>
            <a:fillRect/>
          </a:stretch>
        </p:blipFill>
        <p:spPr bwMode="auto">
          <a:xfrm>
            <a:off x="-324545" y="0"/>
            <a:ext cx="10119007" cy="6858000"/>
          </a:xfrm>
          <a:prstGeom prst="rect">
            <a:avLst/>
          </a:prstGeom>
          <a:noFill/>
        </p:spPr>
      </p:pic>
      <p:sp>
        <p:nvSpPr>
          <p:cNvPr id="5" name="Obdélník 4"/>
          <p:cNvSpPr/>
          <p:nvPr/>
        </p:nvSpPr>
        <p:spPr>
          <a:xfrm>
            <a:off x="539552" y="4365104"/>
            <a:ext cx="7704856" cy="1569660"/>
          </a:xfrm>
          <a:prstGeom prst="rect">
            <a:avLst/>
          </a:prstGeom>
          <a:solidFill>
            <a:schemeClr val="tx1"/>
          </a:solidFill>
        </p:spPr>
        <p:txBody>
          <a:bodyPr wrap="square">
            <a:spAutoFit/>
          </a:bodyPr>
          <a:lstStyle/>
          <a:p>
            <a:r>
              <a:rPr lang="cs-CZ" sz="3200" b="1" dirty="0" smtClean="0">
                <a:solidFill>
                  <a:schemeClr val="accent1"/>
                </a:solidFill>
              </a:rPr>
              <a:t>Metodologie v ISK</a:t>
            </a:r>
          </a:p>
          <a:p>
            <a:pPr marL="514350" indent="-514350"/>
            <a:r>
              <a:rPr lang="cs-CZ" sz="3200" i="1" dirty="0" smtClean="0">
                <a:solidFill>
                  <a:schemeClr val="bg1"/>
                </a:solidFill>
              </a:rPr>
              <a:t>Historie a úvod do problematiky</a:t>
            </a:r>
          </a:p>
          <a:p>
            <a:pPr marL="514350" indent="-514350"/>
            <a:r>
              <a:rPr lang="cs-CZ" sz="3200" i="1" dirty="0" smtClean="0">
                <a:solidFill>
                  <a:schemeClr val="bg1"/>
                </a:solidFill>
              </a:rPr>
              <a:t>19. </a:t>
            </a:r>
            <a:r>
              <a:rPr lang="cs-CZ" sz="3200" i="1" dirty="0" smtClean="0">
                <a:solidFill>
                  <a:schemeClr val="bg1"/>
                </a:solidFill>
              </a:rPr>
              <a:t>září </a:t>
            </a:r>
            <a:r>
              <a:rPr lang="cs-CZ" sz="3200" i="1" dirty="0" smtClean="0">
                <a:solidFill>
                  <a:schemeClr val="bg1"/>
                </a:solidFill>
              </a:rPr>
              <a:t>2014</a:t>
            </a:r>
            <a:endParaRPr lang="cs-CZ" sz="3200" i="1" dirty="0"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Výzkumné strategie</a:t>
            </a:r>
            <a:endParaRPr lang="cs-CZ" dirty="0"/>
          </a:p>
        </p:txBody>
      </p:sp>
      <p:graphicFrame>
        <p:nvGraphicFramePr>
          <p:cNvPr id="4" name="Zástupný symbol pro obsah 3"/>
          <p:cNvGraphicFramePr>
            <a:graphicFrameLocks noGrp="1"/>
          </p:cNvGraphicFramePr>
          <p:nvPr>
            <p:ph idx="1"/>
          </p:nvPr>
        </p:nvGraphicFramePr>
        <p:xfrm>
          <a:off x="457200" y="1774825"/>
          <a:ext cx="8229600" cy="4663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cs-CZ" sz="2400" dirty="0" smtClean="0"/>
                        <a:t>Kvantitativní</a:t>
                      </a:r>
                      <a:r>
                        <a:rPr lang="cs-CZ" sz="2400" baseline="0" dirty="0" smtClean="0"/>
                        <a:t> výzkum</a:t>
                      </a:r>
                      <a:endParaRPr lang="cs-CZ" sz="2400" dirty="0"/>
                    </a:p>
                  </a:txBody>
                  <a:tcPr/>
                </a:tc>
                <a:tc>
                  <a:txBody>
                    <a:bodyPr/>
                    <a:lstStyle/>
                    <a:p>
                      <a:pPr algn="ctr"/>
                      <a:r>
                        <a:rPr lang="cs-CZ" sz="2400" dirty="0" smtClean="0"/>
                        <a:t>Kvalitativní výzkum</a:t>
                      </a:r>
                      <a:endParaRPr lang="cs-CZ" sz="2400" dirty="0"/>
                    </a:p>
                  </a:txBody>
                  <a:tcPr/>
                </a:tc>
              </a:tr>
              <a:tr h="370840">
                <a:tc>
                  <a:txBody>
                    <a:bodyPr/>
                    <a:lstStyle/>
                    <a:p>
                      <a:r>
                        <a:rPr lang="cs-CZ" sz="2400" dirty="0" smtClean="0"/>
                        <a:t>Deduktivní</a:t>
                      </a:r>
                      <a:endParaRPr lang="cs-CZ" sz="2400" dirty="0"/>
                    </a:p>
                  </a:txBody>
                  <a:tcPr/>
                </a:tc>
                <a:tc>
                  <a:txBody>
                    <a:bodyPr/>
                    <a:lstStyle/>
                    <a:p>
                      <a:r>
                        <a:rPr lang="cs-CZ" sz="2400" dirty="0" smtClean="0"/>
                        <a:t>Induktivní</a:t>
                      </a:r>
                      <a:endParaRPr lang="cs-CZ" sz="2400" dirty="0"/>
                    </a:p>
                  </a:txBody>
                  <a:tcPr/>
                </a:tc>
              </a:tr>
              <a:tr h="370840">
                <a:tc>
                  <a:txBody>
                    <a:bodyPr/>
                    <a:lstStyle/>
                    <a:p>
                      <a:r>
                        <a:rPr lang="cs-CZ" sz="2400" dirty="0" smtClean="0"/>
                        <a:t>Testování</a:t>
                      </a:r>
                      <a:r>
                        <a:rPr lang="cs-CZ" sz="2400" baseline="0" dirty="0" smtClean="0"/>
                        <a:t> teorií, hypotéz</a:t>
                      </a:r>
                      <a:endParaRPr lang="cs-CZ" sz="2400" dirty="0"/>
                    </a:p>
                  </a:txBody>
                  <a:tcPr/>
                </a:tc>
                <a:tc>
                  <a:txBody>
                    <a:bodyPr/>
                    <a:lstStyle/>
                    <a:p>
                      <a:r>
                        <a:rPr lang="cs-CZ" sz="2400" dirty="0" smtClean="0"/>
                        <a:t>Vytváření teorií</a:t>
                      </a:r>
                      <a:endParaRPr lang="cs-CZ" sz="2400" dirty="0"/>
                    </a:p>
                  </a:txBody>
                  <a:tcPr/>
                </a:tc>
              </a:tr>
              <a:tr h="370840">
                <a:tc>
                  <a:txBody>
                    <a:bodyPr/>
                    <a:lstStyle/>
                    <a:p>
                      <a:r>
                        <a:rPr lang="cs-CZ" sz="2400" dirty="0" smtClean="0"/>
                        <a:t>Strukturované,</a:t>
                      </a:r>
                      <a:r>
                        <a:rPr lang="cs-CZ" sz="2400" baseline="0" dirty="0" smtClean="0"/>
                        <a:t> standardizované metody (dotazník)</a:t>
                      </a:r>
                      <a:endParaRPr lang="cs-CZ" sz="2400" dirty="0"/>
                    </a:p>
                  </a:txBody>
                  <a:tcPr/>
                </a:tc>
                <a:tc>
                  <a:txBody>
                    <a:bodyPr/>
                    <a:lstStyle/>
                    <a:p>
                      <a:r>
                        <a:rPr lang="cs-CZ" sz="2400" dirty="0" smtClean="0"/>
                        <a:t>Rozhovor, pozorování</a:t>
                      </a:r>
                      <a:endParaRPr lang="cs-CZ" sz="2400" dirty="0"/>
                    </a:p>
                  </a:txBody>
                  <a:tcPr/>
                </a:tc>
              </a:tr>
              <a:tr h="370840">
                <a:tc>
                  <a:txBody>
                    <a:bodyPr/>
                    <a:lstStyle/>
                    <a:p>
                      <a:r>
                        <a:rPr lang="cs-CZ" sz="2400" dirty="0" smtClean="0"/>
                        <a:t>Velký výzkumný vzorek</a:t>
                      </a:r>
                      <a:endParaRPr lang="cs-CZ" sz="2400" dirty="0"/>
                    </a:p>
                  </a:txBody>
                  <a:tcPr/>
                </a:tc>
                <a:tc>
                  <a:txBody>
                    <a:bodyPr/>
                    <a:lstStyle/>
                    <a:p>
                      <a:r>
                        <a:rPr lang="cs-CZ" sz="2400" dirty="0" smtClean="0"/>
                        <a:t>Menší výzkumný vzorek</a:t>
                      </a:r>
                      <a:endParaRPr lang="cs-CZ" sz="2400" dirty="0"/>
                    </a:p>
                  </a:txBody>
                  <a:tcPr/>
                </a:tc>
              </a:tr>
              <a:tr h="370840">
                <a:tc>
                  <a:txBody>
                    <a:bodyPr/>
                    <a:lstStyle/>
                    <a:p>
                      <a:r>
                        <a:rPr lang="cs-CZ" sz="2400" dirty="0" smtClean="0"/>
                        <a:t>Redukce informací</a:t>
                      </a:r>
                      <a:endParaRPr lang="cs-CZ" sz="2400" dirty="0"/>
                    </a:p>
                  </a:txBody>
                  <a:tcPr/>
                </a:tc>
                <a:tc>
                  <a:txBody>
                    <a:bodyPr/>
                    <a:lstStyle/>
                    <a:p>
                      <a:r>
                        <a:rPr lang="cs-CZ" sz="2400" dirty="0" smtClean="0"/>
                        <a:t>Vyčerpávající</a:t>
                      </a:r>
                      <a:r>
                        <a:rPr lang="cs-CZ" sz="2400" baseline="0" dirty="0" smtClean="0"/>
                        <a:t> informace o případu</a:t>
                      </a:r>
                      <a:endParaRPr lang="cs-CZ" sz="2400" dirty="0"/>
                    </a:p>
                  </a:txBody>
                  <a:tcPr/>
                </a:tc>
              </a:tr>
              <a:tr h="370840">
                <a:tc>
                  <a:txBody>
                    <a:bodyPr/>
                    <a:lstStyle/>
                    <a:p>
                      <a:r>
                        <a:rPr lang="cs-CZ" sz="2400" dirty="0" smtClean="0"/>
                        <a:t>Zprostředkovaný kontakt s respondenty</a:t>
                      </a:r>
                      <a:endParaRPr lang="cs-CZ" sz="2400" dirty="0"/>
                    </a:p>
                  </a:txBody>
                  <a:tcPr/>
                </a:tc>
                <a:tc>
                  <a:txBody>
                    <a:bodyPr/>
                    <a:lstStyle/>
                    <a:p>
                      <a:r>
                        <a:rPr lang="cs-CZ" sz="2400" dirty="0" smtClean="0"/>
                        <a:t>Těsný</a:t>
                      </a:r>
                      <a:r>
                        <a:rPr lang="cs-CZ" sz="2400" baseline="0" dirty="0" smtClean="0"/>
                        <a:t> a dlouhodobý kontakt</a:t>
                      </a:r>
                      <a:endParaRPr lang="cs-CZ" sz="240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Výzkumné strategie</a:t>
            </a:r>
            <a:endParaRPr lang="cs-CZ" dirty="0"/>
          </a:p>
        </p:txBody>
      </p:sp>
      <p:graphicFrame>
        <p:nvGraphicFramePr>
          <p:cNvPr id="6" name="Zástupný symbol pro obsah 3"/>
          <p:cNvGraphicFramePr>
            <a:graphicFrameLocks/>
          </p:cNvGraphicFramePr>
          <p:nvPr/>
        </p:nvGraphicFramePr>
        <p:xfrm>
          <a:off x="467544" y="1844824"/>
          <a:ext cx="8229600" cy="2651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cs-CZ" sz="2400" dirty="0" smtClean="0"/>
                        <a:t>Kvantitativní</a:t>
                      </a:r>
                      <a:r>
                        <a:rPr lang="cs-CZ" sz="2400" baseline="0" dirty="0" smtClean="0"/>
                        <a:t> výzkum</a:t>
                      </a:r>
                      <a:endParaRPr lang="cs-CZ" sz="2400" dirty="0"/>
                    </a:p>
                  </a:txBody>
                  <a:tcPr/>
                </a:tc>
                <a:tc>
                  <a:txBody>
                    <a:bodyPr/>
                    <a:lstStyle/>
                    <a:p>
                      <a:pPr algn="ctr"/>
                      <a:r>
                        <a:rPr lang="cs-CZ" sz="2400" dirty="0" smtClean="0"/>
                        <a:t>Kvalitativní výzkum</a:t>
                      </a:r>
                      <a:endParaRPr lang="cs-CZ" sz="2400" dirty="0"/>
                    </a:p>
                  </a:txBody>
                  <a:tcPr/>
                </a:tc>
              </a:tr>
              <a:tr h="370840">
                <a:tc>
                  <a:txBody>
                    <a:bodyPr/>
                    <a:lstStyle/>
                    <a:p>
                      <a:r>
                        <a:rPr lang="cs-CZ" sz="2400" dirty="0" smtClean="0"/>
                        <a:t>Matematické, statistické zpracování</a:t>
                      </a:r>
                      <a:endParaRPr lang="cs-CZ" sz="2400" dirty="0"/>
                    </a:p>
                  </a:txBody>
                  <a:tcPr/>
                </a:tc>
                <a:tc>
                  <a:txBody>
                    <a:bodyPr/>
                    <a:lstStyle/>
                    <a:p>
                      <a:r>
                        <a:rPr lang="cs-CZ" sz="2400" dirty="0" smtClean="0"/>
                        <a:t>Kódování</a:t>
                      </a:r>
                      <a:endParaRPr lang="cs-CZ" sz="2400" dirty="0"/>
                    </a:p>
                  </a:txBody>
                  <a:tcPr/>
                </a:tc>
              </a:tr>
              <a:tr h="370840">
                <a:tc>
                  <a:txBody>
                    <a:bodyPr/>
                    <a:lstStyle/>
                    <a:p>
                      <a:r>
                        <a:rPr lang="cs-CZ" sz="2400" dirty="0" smtClean="0"/>
                        <a:t>Generalizace je možná</a:t>
                      </a:r>
                      <a:endParaRPr lang="cs-CZ" sz="2400" dirty="0"/>
                    </a:p>
                  </a:txBody>
                  <a:tcPr/>
                </a:tc>
                <a:tc>
                  <a:txBody>
                    <a:bodyPr/>
                    <a:lstStyle/>
                    <a:p>
                      <a:r>
                        <a:rPr lang="cs-CZ" sz="2400" dirty="0" smtClean="0"/>
                        <a:t>Generalizace je nemožná</a:t>
                      </a:r>
                      <a:endParaRPr lang="cs-CZ" sz="2400" dirty="0"/>
                    </a:p>
                  </a:txBody>
                  <a:tcPr/>
                </a:tc>
              </a:tr>
              <a:tr h="370840">
                <a:tc>
                  <a:txBody>
                    <a:bodyPr/>
                    <a:lstStyle/>
                    <a:p>
                      <a:r>
                        <a:rPr lang="cs-CZ" sz="2400" dirty="0" smtClean="0"/>
                        <a:t>Vysoká </a:t>
                      </a:r>
                      <a:r>
                        <a:rPr lang="cs-CZ" sz="2400" dirty="0" err="1" smtClean="0"/>
                        <a:t>reliabilita</a:t>
                      </a:r>
                      <a:endParaRPr lang="cs-CZ" sz="2400" dirty="0"/>
                    </a:p>
                  </a:txBody>
                  <a:tcPr/>
                </a:tc>
                <a:tc>
                  <a:txBody>
                    <a:bodyPr/>
                    <a:lstStyle/>
                    <a:p>
                      <a:r>
                        <a:rPr lang="cs-CZ" sz="2400" dirty="0" err="1" smtClean="0"/>
                        <a:t>Reliabilita</a:t>
                      </a:r>
                      <a:r>
                        <a:rPr lang="cs-CZ" sz="2400" dirty="0" smtClean="0"/>
                        <a:t> je nízká</a:t>
                      </a:r>
                      <a:endParaRPr lang="cs-CZ" sz="2400" dirty="0"/>
                    </a:p>
                  </a:txBody>
                  <a:tcPr/>
                </a:tc>
              </a:tr>
              <a:tr h="370840">
                <a:tc>
                  <a:txBody>
                    <a:bodyPr/>
                    <a:lstStyle/>
                    <a:p>
                      <a:r>
                        <a:rPr lang="cs-CZ" sz="2400" dirty="0" smtClean="0"/>
                        <a:t>Nízká validita</a:t>
                      </a:r>
                      <a:endParaRPr lang="cs-CZ" sz="2400" dirty="0"/>
                    </a:p>
                  </a:txBody>
                  <a:tcPr/>
                </a:tc>
                <a:tc>
                  <a:txBody>
                    <a:bodyPr/>
                    <a:lstStyle/>
                    <a:p>
                      <a:r>
                        <a:rPr lang="cs-CZ" sz="2400" dirty="0" smtClean="0"/>
                        <a:t>Vysoká validita</a:t>
                      </a:r>
                      <a:endParaRPr lang="cs-CZ" sz="24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 kvantitativního výzkumu</a:t>
            </a:r>
            <a:endParaRPr lang="cs-CZ" dirty="0"/>
          </a:p>
        </p:txBody>
      </p:sp>
      <p:graphicFrame>
        <p:nvGraphicFramePr>
          <p:cNvPr id="4" name="Diagram 3"/>
          <p:cNvGraphicFramePr/>
          <p:nvPr/>
        </p:nvGraphicFramePr>
        <p:xfrm>
          <a:off x="755576" y="1844824"/>
          <a:ext cx="7416824"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 kvalitativního výzkumu</a:t>
            </a:r>
            <a:endParaRPr lang="cs-CZ" dirty="0"/>
          </a:p>
        </p:txBody>
      </p:sp>
      <p:graphicFrame>
        <p:nvGraphicFramePr>
          <p:cNvPr id="4" name="Diagram 3"/>
          <p:cNvGraphicFramePr/>
          <p:nvPr/>
        </p:nvGraphicFramePr>
        <p:xfrm>
          <a:off x="0" y="1412776"/>
          <a:ext cx="691276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a:off x="179512" y="3068960"/>
            <a:ext cx="1336648" cy="369332"/>
          </a:xfrm>
          <a:prstGeom prst="rect">
            <a:avLst/>
          </a:prstGeom>
          <a:noFill/>
        </p:spPr>
        <p:txBody>
          <a:bodyPr wrap="none" rtlCol="0">
            <a:spAutoFit/>
          </a:bodyPr>
          <a:lstStyle/>
          <a:p>
            <a:r>
              <a:rPr lang="cs-CZ" dirty="0" smtClean="0"/>
              <a:t>Porovnávání</a:t>
            </a:r>
            <a:endParaRPr lang="cs-CZ" dirty="0"/>
          </a:p>
        </p:txBody>
      </p:sp>
      <p:sp>
        <p:nvSpPr>
          <p:cNvPr id="6" name="TextovéPole 5"/>
          <p:cNvSpPr txBox="1"/>
          <p:nvPr/>
        </p:nvSpPr>
        <p:spPr>
          <a:xfrm>
            <a:off x="1475656" y="5949280"/>
            <a:ext cx="1336648" cy="369332"/>
          </a:xfrm>
          <a:prstGeom prst="rect">
            <a:avLst/>
          </a:prstGeom>
          <a:noFill/>
        </p:spPr>
        <p:txBody>
          <a:bodyPr wrap="none" rtlCol="0">
            <a:spAutoFit/>
          </a:bodyPr>
          <a:lstStyle/>
          <a:p>
            <a:r>
              <a:rPr lang="cs-CZ" dirty="0" smtClean="0"/>
              <a:t>Porovnávání</a:t>
            </a:r>
            <a:endParaRPr lang="cs-CZ" dirty="0"/>
          </a:p>
        </p:txBody>
      </p:sp>
      <p:sp>
        <p:nvSpPr>
          <p:cNvPr id="7" name="TextovéPole 6"/>
          <p:cNvSpPr txBox="1"/>
          <p:nvPr/>
        </p:nvSpPr>
        <p:spPr>
          <a:xfrm>
            <a:off x="3779912" y="3429000"/>
            <a:ext cx="1336648" cy="369332"/>
          </a:xfrm>
          <a:prstGeom prst="rect">
            <a:avLst/>
          </a:prstGeom>
          <a:noFill/>
        </p:spPr>
        <p:txBody>
          <a:bodyPr wrap="none" rtlCol="0">
            <a:spAutoFit/>
          </a:bodyPr>
          <a:lstStyle/>
          <a:p>
            <a:r>
              <a:rPr lang="cs-CZ" dirty="0" smtClean="0"/>
              <a:t>Porovnávání</a:t>
            </a:r>
            <a:endParaRPr lang="cs-CZ" dirty="0"/>
          </a:p>
        </p:txBody>
      </p:sp>
      <p:sp>
        <p:nvSpPr>
          <p:cNvPr id="8" name="TextovéPole 7"/>
          <p:cNvSpPr txBox="1"/>
          <p:nvPr/>
        </p:nvSpPr>
        <p:spPr>
          <a:xfrm>
            <a:off x="1619672" y="3717032"/>
            <a:ext cx="1198533" cy="369332"/>
          </a:xfrm>
          <a:prstGeom prst="rect">
            <a:avLst/>
          </a:prstGeom>
          <a:noFill/>
        </p:spPr>
        <p:txBody>
          <a:bodyPr wrap="none" rtlCol="0">
            <a:spAutoFit/>
          </a:bodyPr>
          <a:lstStyle/>
          <a:p>
            <a:r>
              <a:rPr lang="cs-CZ" dirty="0" smtClean="0"/>
              <a:t>Vzorkování</a:t>
            </a:r>
            <a:endParaRPr lang="cs-CZ" dirty="0"/>
          </a:p>
        </p:txBody>
      </p:sp>
      <p:sp>
        <p:nvSpPr>
          <p:cNvPr id="9" name="TextovéPole 8"/>
          <p:cNvSpPr txBox="1"/>
          <p:nvPr/>
        </p:nvSpPr>
        <p:spPr>
          <a:xfrm>
            <a:off x="2987824" y="6093296"/>
            <a:ext cx="1198533" cy="369332"/>
          </a:xfrm>
          <a:prstGeom prst="rect">
            <a:avLst/>
          </a:prstGeom>
          <a:noFill/>
        </p:spPr>
        <p:txBody>
          <a:bodyPr wrap="none" rtlCol="0">
            <a:spAutoFit/>
          </a:bodyPr>
          <a:lstStyle/>
          <a:p>
            <a:r>
              <a:rPr lang="cs-CZ" dirty="0" smtClean="0"/>
              <a:t>Vzorkování</a:t>
            </a:r>
            <a:endParaRPr lang="cs-CZ" dirty="0"/>
          </a:p>
        </p:txBody>
      </p:sp>
      <p:sp>
        <p:nvSpPr>
          <p:cNvPr id="10" name="TextovéPole 9"/>
          <p:cNvSpPr txBox="1"/>
          <p:nvPr/>
        </p:nvSpPr>
        <p:spPr>
          <a:xfrm>
            <a:off x="4644008" y="2780928"/>
            <a:ext cx="1198533" cy="369332"/>
          </a:xfrm>
          <a:prstGeom prst="rect">
            <a:avLst/>
          </a:prstGeom>
          <a:noFill/>
        </p:spPr>
        <p:txBody>
          <a:bodyPr wrap="none" rtlCol="0">
            <a:spAutoFit/>
          </a:bodyPr>
          <a:lstStyle/>
          <a:p>
            <a:r>
              <a:rPr lang="cs-CZ" dirty="0" smtClean="0"/>
              <a:t>Vzorkování</a:t>
            </a:r>
            <a:endParaRPr lang="cs-CZ" dirty="0"/>
          </a:p>
        </p:txBody>
      </p:sp>
      <p:sp>
        <p:nvSpPr>
          <p:cNvPr id="11" name="TextovéPole 10"/>
          <p:cNvSpPr txBox="1"/>
          <p:nvPr/>
        </p:nvSpPr>
        <p:spPr>
          <a:xfrm>
            <a:off x="4644008" y="1700808"/>
            <a:ext cx="3682483" cy="769441"/>
          </a:xfrm>
          <a:prstGeom prst="rect">
            <a:avLst/>
          </a:prstGeom>
          <a:noFill/>
        </p:spPr>
        <p:txBody>
          <a:bodyPr wrap="none" rtlCol="0">
            <a:spAutoFit/>
          </a:bodyPr>
          <a:lstStyle/>
          <a:p>
            <a:r>
              <a:rPr lang="en-US" sz="4400" b="1" dirty="0" smtClean="0">
                <a:sym typeface="Wingdings" pitchFamily="2" charset="2"/>
              </a:rPr>
              <a:t></a:t>
            </a:r>
            <a:r>
              <a:rPr lang="cs-CZ" sz="4400" b="1" dirty="0" smtClean="0"/>
              <a:t>Předpoklady</a:t>
            </a:r>
            <a:endParaRPr lang="cs-CZ" sz="4400" b="1" dirty="0"/>
          </a:p>
        </p:txBody>
      </p:sp>
      <p:sp>
        <p:nvSpPr>
          <p:cNvPr id="12" name="TextovéPole 11"/>
          <p:cNvSpPr txBox="1"/>
          <p:nvPr/>
        </p:nvSpPr>
        <p:spPr>
          <a:xfrm>
            <a:off x="6372200" y="4653136"/>
            <a:ext cx="2630335" cy="923330"/>
          </a:xfrm>
          <a:prstGeom prst="rect">
            <a:avLst/>
          </a:prstGeom>
          <a:noFill/>
        </p:spPr>
        <p:txBody>
          <a:bodyPr wrap="none" rtlCol="0">
            <a:spAutoFit/>
          </a:bodyPr>
          <a:lstStyle/>
          <a:p>
            <a:r>
              <a:rPr lang="cs-CZ" sz="5400" b="1" dirty="0" smtClean="0">
                <a:sym typeface="Wingdings" pitchFamily="2" charset="2"/>
              </a:rPr>
              <a:t></a:t>
            </a:r>
            <a:r>
              <a:rPr lang="cs-CZ" sz="5400" b="1" dirty="0" smtClean="0"/>
              <a:t>Teorie</a:t>
            </a:r>
            <a:endParaRPr lang="cs-CZ" sz="5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2770" name="Picture 2" descr="http://farm5.staticflickr.com/4047/4327188888_34b79b7bbb_b.jpg"/>
          <p:cNvPicPr>
            <a:picLocks noChangeAspect="1" noChangeArrowheads="1"/>
          </p:cNvPicPr>
          <p:nvPr/>
        </p:nvPicPr>
        <p:blipFill>
          <a:blip r:embed="rId2" cstate="print"/>
          <a:srcRect l="10796"/>
          <a:stretch>
            <a:fillRect/>
          </a:stretch>
        </p:blipFill>
        <p:spPr bwMode="auto">
          <a:xfrm>
            <a:off x="-8490" y="14238"/>
            <a:ext cx="9152490" cy="6843762"/>
          </a:xfrm>
          <a:prstGeom prst="rect">
            <a:avLst/>
          </a:prstGeom>
          <a:noFill/>
        </p:spPr>
      </p:pic>
      <p:sp>
        <p:nvSpPr>
          <p:cNvPr id="5" name="Obdélník 4"/>
          <p:cNvSpPr/>
          <p:nvPr/>
        </p:nvSpPr>
        <p:spPr>
          <a:xfrm>
            <a:off x="3275856" y="5733256"/>
            <a:ext cx="5400600" cy="584775"/>
          </a:xfrm>
          <a:prstGeom prst="rect">
            <a:avLst/>
          </a:prstGeom>
          <a:solidFill>
            <a:schemeClr val="tx1">
              <a:alpha val="50000"/>
            </a:schemeClr>
          </a:solidFill>
        </p:spPr>
        <p:txBody>
          <a:bodyPr wrap="square">
            <a:spAutoFit/>
          </a:bodyPr>
          <a:lstStyle/>
          <a:p>
            <a:pPr algn="ctr"/>
            <a:r>
              <a:rPr lang="cs-CZ" sz="3200" b="1" dirty="0" smtClean="0">
                <a:solidFill>
                  <a:schemeClr val="accent1"/>
                </a:solidFill>
              </a:rPr>
              <a:t>Historie výzkumů v ISK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Počátky:</a:t>
            </a:r>
          </a:p>
          <a:p>
            <a:pPr>
              <a:buFont typeface="Arial" charset="0"/>
              <a:buChar char="•"/>
            </a:pPr>
            <a:r>
              <a:rPr lang="cs-CZ" dirty="0" smtClean="0"/>
              <a:t>University </a:t>
            </a:r>
            <a:r>
              <a:rPr lang="cs-CZ" dirty="0" err="1" smtClean="0"/>
              <a:t>of</a:t>
            </a:r>
            <a:r>
              <a:rPr lang="cs-CZ" dirty="0" smtClean="0"/>
              <a:t> Chicago</a:t>
            </a:r>
          </a:p>
          <a:p>
            <a:pPr>
              <a:buFont typeface="Arial" charset="0"/>
              <a:buChar char="•"/>
            </a:pPr>
            <a:r>
              <a:rPr lang="cs-CZ" dirty="0" smtClean="0"/>
              <a:t>citační analýzy</a:t>
            </a:r>
          </a:p>
          <a:p>
            <a:pPr>
              <a:buFont typeface="Arial" charset="0"/>
              <a:buChar char="•"/>
            </a:pPr>
            <a:r>
              <a:rPr lang="cs-CZ" dirty="0" smtClean="0"/>
              <a:t>výzkumy čtenářství</a:t>
            </a:r>
          </a:p>
          <a:p>
            <a:endParaRPr lang="cs-CZ" b="1" dirty="0" smtClean="0"/>
          </a:p>
          <a:p>
            <a:pPr>
              <a:buNone/>
            </a:pPr>
            <a:r>
              <a:rPr lang="cs-CZ" b="1" dirty="0" smtClean="0"/>
              <a:t>50-60. léta:</a:t>
            </a:r>
          </a:p>
          <a:p>
            <a:pPr>
              <a:buFont typeface="Arial" charset="0"/>
              <a:buChar char="•"/>
            </a:pPr>
            <a:r>
              <a:rPr lang="cs-CZ" dirty="0" smtClean="0"/>
              <a:t>výzkumy zaměřené na uživatele</a:t>
            </a:r>
          </a:p>
          <a:p>
            <a:pPr>
              <a:buFont typeface="Arial" charset="0"/>
              <a:buChar char="•"/>
            </a:pPr>
            <a:r>
              <a:rPr lang="cs-CZ" dirty="0" smtClean="0"/>
              <a:t>typicky kvantitativní výzkumy (dotazníky, rozhovory, historické metody)</a:t>
            </a:r>
          </a:p>
          <a:p>
            <a:pPr>
              <a:buFont typeface="Arial" charset="0"/>
              <a:buChar char="•"/>
            </a:pPr>
            <a:r>
              <a:rPr lang="cs-CZ" dirty="0" smtClean="0"/>
              <a:t>počátky výzkumu v </a:t>
            </a:r>
            <a:r>
              <a:rPr lang="cs-CZ" dirty="0" err="1" smtClean="0"/>
              <a:t>information</a:t>
            </a:r>
            <a:r>
              <a:rPr lang="cs-CZ" dirty="0" smtClean="0"/>
              <a:t> </a:t>
            </a:r>
            <a:r>
              <a:rPr lang="cs-CZ" dirty="0" err="1" smtClean="0"/>
              <a:t>retrieval</a:t>
            </a:r>
            <a:r>
              <a:rPr lang="cs-CZ" dirty="0" smtClean="0"/>
              <a:t> (zvyšování efektivity při vyhledávání)</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II</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b="1" dirty="0" smtClean="0"/>
              <a:t>60.–70. léta:</a:t>
            </a:r>
          </a:p>
          <a:p>
            <a:pPr>
              <a:buFont typeface="Arial" charset="0"/>
              <a:buChar char="•"/>
            </a:pPr>
            <a:r>
              <a:rPr lang="cs-CZ" dirty="0" smtClean="0"/>
              <a:t>výzkumy využívání informací a požadavků uživatelů</a:t>
            </a:r>
          </a:p>
          <a:p>
            <a:pPr>
              <a:buFont typeface="Arial" charset="0"/>
              <a:buChar char="•"/>
            </a:pPr>
            <a:r>
              <a:rPr lang="cs-CZ" dirty="0" smtClean="0"/>
              <a:t>výzkum ve vyhledávání informací (formulace dotazu, techniky vyhledávání)</a:t>
            </a:r>
          </a:p>
          <a:p>
            <a:pPr>
              <a:buFont typeface="Arial" charset="0"/>
              <a:buChar char="•"/>
            </a:pPr>
            <a:r>
              <a:rPr lang="cs-CZ" dirty="0" smtClean="0"/>
              <a:t>výzkumy prováděné v týmech</a:t>
            </a:r>
          </a:p>
          <a:p>
            <a:pPr>
              <a:buFont typeface="Arial" charset="0"/>
              <a:buChar char="•"/>
            </a:pPr>
            <a:r>
              <a:rPr lang="cs-CZ" dirty="0" smtClean="0"/>
              <a:t>univerzity výzkumnými centry (PhD programy)</a:t>
            </a:r>
          </a:p>
          <a:p>
            <a:pPr>
              <a:buFont typeface="Arial" charset="0"/>
              <a:buChar char="•"/>
            </a:pPr>
            <a:r>
              <a:rPr lang="cs-CZ" dirty="0" smtClean="0"/>
              <a:t>snižování financování základního výzkumu</a:t>
            </a:r>
          </a:p>
          <a:p>
            <a:pPr>
              <a:buFont typeface="Arial" charset="0"/>
              <a:buChar char="•"/>
            </a:pPr>
            <a:r>
              <a:rPr lang="cs-CZ" dirty="0" smtClean="0"/>
              <a:t>konference, semináře</a:t>
            </a:r>
          </a:p>
          <a:p>
            <a:pPr>
              <a:buFont typeface="Arial" charset="0"/>
              <a:buChar char="•"/>
            </a:pPr>
            <a:r>
              <a:rPr lang="cs-CZ" dirty="0" smtClean="0"/>
              <a:t>zvýšený zájem o výzkum mimo ISK</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III</a:t>
            </a:r>
            <a:endParaRPr lang="cs-CZ" dirty="0"/>
          </a:p>
        </p:txBody>
      </p:sp>
      <p:sp>
        <p:nvSpPr>
          <p:cNvPr id="3" name="Zástupný symbol pro obsah 2"/>
          <p:cNvSpPr>
            <a:spLocks noGrp="1"/>
          </p:cNvSpPr>
          <p:nvPr>
            <p:ph idx="1"/>
          </p:nvPr>
        </p:nvSpPr>
        <p:spPr/>
        <p:txBody>
          <a:bodyPr>
            <a:noAutofit/>
          </a:bodyPr>
          <a:lstStyle/>
          <a:p>
            <a:pPr>
              <a:buNone/>
            </a:pPr>
            <a:r>
              <a:rPr lang="cs-CZ" sz="2600" b="1" dirty="0" smtClean="0"/>
              <a:t>80. léta – 2000:</a:t>
            </a:r>
          </a:p>
          <a:p>
            <a:pPr>
              <a:buFont typeface="Arial" charset="0"/>
              <a:buChar char="•"/>
            </a:pPr>
            <a:r>
              <a:rPr lang="cs-CZ" sz="2600" dirty="0" smtClean="0"/>
              <a:t>důraz na aplikovaný výzkum (propojování výzkumných center a komerčního sektoru)</a:t>
            </a:r>
          </a:p>
          <a:p>
            <a:pPr>
              <a:buFont typeface="Arial" charset="0"/>
              <a:buChar char="•"/>
            </a:pPr>
            <a:r>
              <a:rPr lang="cs-CZ" sz="2600" dirty="0" smtClean="0"/>
              <a:t>nové oblasti zkoumání: online </a:t>
            </a:r>
            <a:r>
              <a:rPr lang="cs-CZ" sz="2600" dirty="0" err="1" smtClean="0"/>
              <a:t>retrieval</a:t>
            </a:r>
            <a:r>
              <a:rPr lang="cs-CZ" sz="2600" dirty="0" smtClean="0"/>
              <a:t>, digitální knihovny, aplikace ICT, informační chování, e-</a:t>
            </a:r>
            <a:r>
              <a:rPr lang="cs-CZ" sz="2600" dirty="0" err="1" smtClean="0"/>
              <a:t>health</a:t>
            </a:r>
            <a:r>
              <a:rPr lang="cs-CZ" sz="2600" dirty="0" smtClean="0"/>
              <a:t>, …</a:t>
            </a:r>
          </a:p>
          <a:p>
            <a:pPr>
              <a:buFont typeface="Arial" charset="0"/>
              <a:buChar char="•"/>
            </a:pPr>
            <a:r>
              <a:rPr lang="cs-CZ" sz="2600" dirty="0" smtClean="0"/>
              <a:t>objevují se nové metody (zejména kvalitativní výzkumy)</a:t>
            </a:r>
          </a:p>
          <a:p>
            <a:endParaRPr lang="cs-CZ" sz="2600" b="1" dirty="0" smtClean="0"/>
          </a:p>
          <a:p>
            <a:pPr>
              <a:buNone/>
            </a:pPr>
            <a:r>
              <a:rPr lang="cs-CZ" sz="2600" b="1" dirty="0" smtClean="0"/>
              <a:t>Nové trendy:</a:t>
            </a:r>
          </a:p>
          <a:p>
            <a:pPr>
              <a:buFont typeface="Arial" charset="0"/>
              <a:buChar char="•"/>
            </a:pPr>
            <a:r>
              <a:rPr lang="it-IT" sz="2600" dirty="0" smtClean="0"/>
              <a:t>interdisciplinarita (důležitá i pro financování výzkumu)</a:t>
            </a:r>
          </a:p>
          <a:p>
            <a:pPr>
              <a:buFont typeface="Arial" charset="0"/>
              <a:buChar char="•"/>
            </a:pPr>
            <a:r>
              <a:rPr lang="cs-CZ" sz="2600" dirty="0" smtClean="0"/>
              <a:t>široké spektrum metod, vyváženější použití</a:t>
            </a:r>
          </a:p>
          <a:p>
            <a:pPr>
              <a:buFont typeface="Arial" charset="0"/>
              <a:buChar char="•"/>
            </a:pPr>
            <a:r>
              <a:rPr lang="cs-CZ" sz="2600" dirty="0" smtClean="0"/>
              <a:t>EBL </a:t>
            </a:r>
            <a:r>
              <a:rPr lang="cs-CZ" sz="2600" dirty="0" err="1" smtClean="0"/>
              <a:t>movement</a:t>
            </a:r>
            <a:r>
              <a:rPr lang="cs-CZ" sz="2600" dirty="0" smtClean="0"/>
              <a:t> (evidence-</a:t>
            </a:r>
            <a:r>
              <a:rPr lang="cs-CZ" sz="2600" dirty="0" err="1" smtClean="0"/>
              <a:t>based</a:t>
            </a:r>
            <a:r>
              <a:rPr lang="cs-CZ" sz="2600" dirty="0" smtClean="0"/>
              <a:t> </a:t>
            </a:r>
            <a:r>
              <a:rPr lang="cs-CZ" sz="2600" dirty="0" err="1" smtClean="0"/>
              <a:t>librarianship</a:t>
            </a:r>
            <a:r>
              <a:rPr lang="cs-CZ" sz="2600"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Evidence </a:t>
            </a:r>
            <a:r>
              <a:rPr lang="cs-CZ" dirty="0" err="1" smtClean="0"/>
              <a:t>based</a:t>
            </a:r>
            <a:r>
              <a:rPr lang="cs-CZ" dirty="0" smtClean="0"/>
              <a:t> </a:t>
            </a:r>
            <a:r>
              <a:rPr lang="cs-CZ" dirty="0" err="1" smtClean="0"/>
              <a:t>librarianship</a:t>
            </a:r>
            <a:endParaRPr lang="cs-CZ" dirty="0"/>
          </a:p>
        </p:txBody>
      </p:sp>
      <p:graphicFrame>
        <p:nvGraphicFramePr>
          <p:cNvPr id="4" name="Zástupný symbol pro obsah 3"/>
          <p:cNvGraphicFramePr>
            <a:graphicFrameLocks noGrp="1"/>
          </p:cNvGraphicFramePr>
          <p:nvPr>
            <p:ph idx="1"/>
          </p:nvPr>
        </p:nvGraphicFramePr>
        <p:xfrm>
          <a:off x="323528" y="1988840"/>
          <a:ext cx="8518525" cy="430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Akční výzkum</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sociální </a:t>
            </a:r>
            <a:r>
              <a:rPr lang="cs-CZ" dirty="0" smtClean="0"/>
              <a:t>změna</a:t>
            </a:r>
            <a:endParaRPr lang="cs-CZ" dirty="0" smtClean="0"/>
          </a:p>
          <a:p>
            <a:r>
              <a:rPr lang="cs-CZ" dirty="0" smtClean="0"/>
              <a:t>podpora </a:t>
            </a:r>
            <a:r>
              <a:rPr lang="cs-CZ" dirty="0" smtClean="0"/>
              <a:t>individuálních účastníků </a:t>
            </a:r>
            <a:r>
              <a:rPr lang="cs-CZ" dirty="0" smtClean="0"/>
              <a:t>procesu</a:t>
            </a:r>
            <a:endParaRPr lang="cs-CZ" dirty="0" smtClean="0"/>
          </a:p>
          <a:p>
            <a:r>
              <a:rPr lang="cs-CZ" dirty="0" smtClean="0"/>
              <a:t>spolupráce</a:t>
            </a:r>
            <a:endParaRPr lang="cs-CZ" dirty="0" smtClean="0"/>
          </a:p>
          <a:p>
            <a:r>
              <a:rPr lang="cs-CZ" dirty="0" smtClean="0"/>
              <a:t>produkce </a:t>
            </a:r>
            <a:r>
              <a:rPr lang="cs-CZ" dirty="0" smtClean="0"/>
              <a:t>nových </a:t>
            </a:r>
            <a:r>
              <a:rPr lang="cs-CZ" dirty="0" smtClean="0"/>
              <a:t>znalostí</a:t>
            </a:r>
          </a:p>
          <a:p>
            <a:pPr>
              <a:buNone/>
            </a:pPr>
            <a:endParaRPr lang="cs-CZ" dirty="0" smtClean="0"/>
          </a:p>
          <a:p>
            <a:pPr marL="633222" indent="-514350">
              <a:buFont typeface="+mj-lt"/>
              <a:buAutoNum type="arabicPeriod"/>
            </a:pPr>
            <a:r>
              <a:rPr lang="cs-CZ" b="1" dirty="0" smtClean="0"/>
              <a:t>Plánování</a:t>
            </a:r>
            <a:r>
              <a:rPr lang="cs-CZ" dirty="0" smtClean="0"/>
              <a:t>: definování problému, identifikace zúčastněných stran, rozhodování o datech a </a:t>
            </a:r>
            <a:r>
              <a:rPr lang="cs-CZ" dirty="0" smtClean="0"/>
              <a:t>způsobu </a:t>
            </a:r>
            <a:r>
              <a:rPr lang="cs-CZ" dirty="0" smtClean="0"/>
              <a:t>jejich sběru.</a:t>
            </a:r>
          </a:p>
          <a:p>
            <a:pPr marL="633222" indent="-514350">
              <a:buFont typeface="+mj-lt"/>
              <a:buAutoNum type="arabicPeriod"/>
            </a:pPr>
            <a:r>
              <a:rPr lang="cs-CZ" b="1" dirty="0" smtClean="0"/>
              <a:t>Akce</a:t>
            </a:r>
            <a:r>
              <a:rPr lang="cs-CZ" dirty="0" smtClean="0"/>
              <a:t>: implementace projektu, sběr a analýza dat, kritická reflexe akce.</a:t>
            </a:r>
          </a:p>
          <a:p>
            <a:pPr marL="633222" indent="-514350">
              <a:buFont typeface="+mj-lt"/>
              <a:buAutoNum type="arabicPeriod"/>
            </a:pPr>
            <a:r>
              <a:rPr lang="cs-CZ" b="1" dirty="0" smtClean="0"/>
              <a:t>Reflexe</a:t>
            </a:r>
            <a:r>
              <a:rPr lang="cs-CZ" dirty="0" smtClean="0"/>
              <a:t>: Evaluace výsledků, popis, jakým způsobem mohou být použity výsledky, sdílení</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 čem to dnes bude?</a:t>
            </a:r>
            <a:endParaRPr lang="cs-CZ" dirty="0"/>
          </a:p>
        </p:txBody>
      </p:sp>
      <p:sp>
        <p:nvSpPr>
          <p:cNvPr id="3" name="Zástupný symbol pro obsah 2"/>
          <p:cNvSpPr>
            <a:spLocks noGrp="1"/>
          </p:cNvSpPr>
          <p:nvPr>
            <p:ph idx="1"/>
          </p:nvPr>
        </p:nvSpPr>
        <p:spPr/>
        <p:txBody>
          <a:bodyPr/>
          <a:lstStyle/>
          <a:p>
            <a:r>
              <a:rPr lang="cs-CZ" dirty="0" smtClean="0"/>
              <a:t>Věda a vědecké poznávání</a:t>
            </a:r>
          </a:p>
          <a:p>
            <a:r>
              <a:rPr lang="cs-CZ" dirty="0" smtClean="0"/>
              <a:t>Typy výzkumů</a:t>
            </a:r>
          </a:p>
          <a:p>
            <a:r>
              <a:rPr lang="cs-CZ" dirty="0" smtClean="0"/>
              <a:t>Co je ISK za vědu?</a:t>
            </a:r>
          </a:p>
          <a:p>
            <a:r>
              <a:rPr lang="cs-CZ" dirty="0" smtClean="0"/>
              <a:t>Historie výzkumů v ISK</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Design služeb </a:t>
            </a:r>
            <a:r>
              <a:rPr lang="cs-CZ" dirty="0" smtClean="0"/>
              <a:t>/ participativní design</a:t>
            </a:r>
            <a:endParaRPr lang="cs-CZ" dirty="0"/>
          </a:p>
        </p:txBody>
      </p:sp>
      <p:graphicFrame>
        <p:nvGraphicFramePr>
          <p:cNvPr id="4" name="Tabulka 3"/>
          <p:cNvGraphicFramePr>
            <a:graphicFrameLocks noGrp="1"/>
          </p:cNvGraphicFramePr>
          <p:nvPr/>
        </p:nvGraphicFramePr>
        <p:xfrm>
          <a:off x="539552" y="2060848"/>
          <a:ext cx="8064897" cy="4317460"/>
        </p:xfrm>
        <a:graphic>
          <a:graphicData uri="http://schemas.openxmlformats.org/drawingml/2006/table">
            <a:tbl>
              <a:tblPr firstRow="1" bandRow="1">
                <a:tableStyleId>{5940675A-B579-460E-94D1-54222C63F5DA}</a:tableStyleId>
              </a:tblPr>
              <a:tblGrid>
                <a:gridCol w="1836562"/>
                <a:gridCol w="3114168"/>
                <a:gridCol w="3114167"/>
              </a:tblGrid>
              <a:tr h="606925">
                <a:tc>
                  <a:txBody>
                    <a:bodyPr/>
                    <a:lstStyle/>
                    <a:p>
                      <a:endParaRPr lang="cs-CZ" sz="2400" b="1" dirty="0">
                        <a:latin typeface="+mj-lt"/>
                      </a:endParaRPr>
                    </a:p>
                  </a:txBody>
                  <a:tcPr>
                    <a:solidFill>
                      <a:schemeClr val="bg1"/>
                    </a:solidFill>
                  </a:tcPr>
                </a:tc>
                <a:tc>
                  <a:txBody>
                    <a:bodyPr/>
                    <a:lstStyle/>
                    <a:p>
                      <a:r>
                        <a:rPr lang="cs-CZ" sz="1800" b="1" dirty="0" smtClean="0">
                          <a:latin typeface="+mj-lt"/>
                        </a:rPr>
                        <a:t>Tržní</a:t>
                      </a:r>
                      <a:r>
                        <a:rPr lang="cs-CZ" sz="1800" b="1" baseline="0" dirty="0" smtClean="0">
                          <a:latin typeface="+mj-lt"/>
                        </a:rPr>
                        <a:t> (marketingový) výzkum</a:t>
                      </a:r>
                      <a:endParaRPr lang="cs-CZ" sz="1800" b="1" dirty="0">
                        <a:latin typeface="+mj-lt"/>
                      </a:endParaRPr>
                    </a:p>
                  </a:txBody>
                  <a:tcPr>
                    <a:solidFill>
                      <a:schemeClr val="bg1"/>
                    </a:solidFill>
                  </a:tcPr>
                </a:tc>
                <a:tc>
                  <a:txBody>
                    <a:bodyPr/>
                    <a:lstStyle/>
                    <a:p>
                      <a:r>
                        <a:rPr lang="cs-CZ" sz="1800" b="1" dirty="0" err="1" smtClean="0">
                          <a:latin typeface="+mj-lt"/>
                        </a:rPr>
                        <a:t>Service</a:t>
                      </a:r>
                      <a:r>
                        <a:rPr lang="cs-CZ" sz="1800" b="1" dirty="0" smtClean="0">
                          <a:latin typeface="+mj-lt"/>
                        </a:rPr>
                        <a:t> design </a:t>
                      </a:r>
                      <a:r>
                        <a:rPr lang="cs-CZ" sz="1800" b="1" dirty="0" err="1" smtClean="0">
                          <a:latin typeface="+mj-lt"/>
                        </a:rPr>
                        <a:t>research</a:t>
                      </a:r>
                      <a:endParaRPr lang="cs-CZ" sz="1800" b="1" dirty="0">
                        <a:latin typeface="+mj-lt"/>
                      </a:endParaRPr>
                    </a:p>
                  </a:txBody>
                  <a:tcPr>
                    <a:solidFill>
                      <a:schemeClr val="bg1"/>
                    </a:solidFill>
                  </a:tcPr>
                </a:tc>
              </a:tr>
              <a:tr h="606925">
                <a:tc>
                  <a:txBody>
                    <a:bodyPr/>
                    <a:lstStyle/>
                    <a:p>
                      <a:r>
                        <a:rPr lang="cs-CZ" b="0" dirty="0" smtClean="0">
                          <a:latin typeface="+mj-lt"/>
                        </a:rPr>
                        <a:t>Cíle</a:t>
                      </a:r>
                      <a:endParaRPr lang="cs-CZ" b="0" dirty="0">
                        <a:latin typeface="+mj-lt"/>
                      </a:endParaRPr>
                    </a:p>
                  </a:txBody>
                  <a:tcPr>
                    <a:solidFill>
                      <a:schemeClr val="bg1"/>
                    </a:solidFill>
                  </a:tcPr>
                </a:tc>
                <a:tc>
                  <a:txBody>
                    <a:bodyPr/>
                    <a:lstStyle/>
                    <a:p>
                      <a:r>
                        <a:rPr lang="cs-CZ" sz="1600" dirty="0" smtClean="0">
                          <a:latin typeface="+mj-lt"/>
                        </a:rPr>
                        <a:t>Vytvářet hodnoty pro organizaci (zvýšení efektivity, výnosů)</a:t>
                      </a:r>
                      <a:endParaRPr lang="cs-CZ" sz="1600" dirty="0">
                        <a:latin typeface="+mj-lt"/>
                      </a:endParaRPr>
                    </a:p>
                  </a:txBody>
                  <a:tcPr>
                    <a:solidFill>
                      <a:schemeClr val="bg1"/>
                    </a:solidFill>
                  </a:tcPr>
                </a:tc>
                <a:tc>
                  <a:txBody>
                    <a:bodyPr/>
                    <a:lstStyle/>
                    <a:p>
                      <a:r>
                        <a:rPr lang="cs-CZ" sz="1600" dirty="0" smtClean="0">
                          <a:latin typeface="+mj-lt"/>
                        </a:rPr>
                        <a:t>Vytvářet hodnotu pro uživatele</a:t>
                      </a:r>
                      <a:endParaRPr lang="cs-CZ" sz="1600" dirty="0">
                        <a:latin typeface="+mj-lt"/>
                      </a:endParaRPr>
                    </a:p>
                  </a:txBody>
                  <a:tcPr>
                    <a:solidFill>
                      <a:schemeClr val="bg1"/>
                    </a:solidFill>
                  </a:tcPr>
                </a:tc>
              </a:tr>
              <a:tr h="606925">
                <a:tc>
                  <a:txBody>
                    <a:bodyPr/>
                    <a:lstStyle/>
                    <a:p>
                      <a:r>
                        <a:rPr lang="cs-CZ" b="0" dirty="0" smtClean="0">
                          <a:latin typeface="+mj-lt"/>
                        </a:rPr>
                        <a:t>Proces</a:t>
                      </a:r>
                      <a:endParaRPr lang="cs-CZ" b="0" dirty="0">
                        <a:latin typeface="+mj-lt"/>
                      </a:endParaRPr>
                    </a:p>
                  </a:txBody>
                  <a:tcPr>
                    <a:solidFill>
                      <a:schemeClr val="bg1"/>
                    </a:solidFill>
                  </a:tcPr>
                </a:tc>
                <a:tc>
                  <a:txBody>
                    <a:bodyPr/>
                    <a:lstStyle/>
                    <a:p>
                      <a:r>
                        <a:rPr lang="cs-CZ" sz="1600" dirty="0" smtClean="0">
                          <a:latin typeface="+mj-lt"/>
                        </a:rPr>
                        <a:t>Systematické / standardizované  získávání dat a jejich následná analýza</a:t>
                      </a:r>
                      <a:endParaRPr lang="cs-CZ" sz="1600" dirty="0">
                        <a:latin typeface="+mj-lt"/>
                      </a:endParaRPr>
                    </a:p>
                  </a:txBody>
                  <a:tcPr>
                    <a:solidFill>
                      <a:schemeClr val="bg1"/>
                    </a:solidFill>
                  </a:tcPr>
                </a:tc>
                <a:tc>
                  <a:txBody>
                    <a:bodyPr/>
                    <a:lstStyle/>
                    <a:p>
                      <a:r>
                        <a:rPr lang="cs-CZ" sz="1600" dirty="0" smtClean="0">
                          <a:latin typeface="+mj-lt"/>
                        </a:rPr>
                        <a:t>Kumulativní</a:t>
                      </a:r>
                      <a:r>
                        <a:rPr lang="cs-CZ" sz="1600" baseline="0" dirty="0" smtClean="0">
                          <a:latin typeface="+mj-lt"/>
                        </a:rPr>
                        <a:t> získávání zážitků uživatelů a jejich syntetické zpracování</a:t>
                      </a:r>
                      <a:endParaRPr lang="cs-CZ" sz="1600" dirty="0">
                        <a:latin typeface="+mj-lt"/>
                      </a:endParaRPr>
                    </a:p>
                  </a:txBody>
                  <a:tcPr>
                    <a:solidFill>
                      <a:schemeClr val="bg1"/>
                    </a:solidFill>
                  </a:tcPr>
                </a:tc>
              </a:tr>
              <a:tr h="606925">
                <a:tc>
                  <a:txBody>
                    <a:bodyPr/>
                    <a:lstStyle/>
                    <a:p>
                      <a:r>
                        <a:rPr lang="cs-CZ" b="0" dirty="0" smtClean="0">
                          <a:latin typeface="+mj-lt"/>
                        </a:rPr>
                        <a:t>Jak?</a:t>
                      </a:r>
                      <a:endParaRPr lang="cs-CZ" b="0" dirty="0">
                        <a:latin typeface="+mj-lt"/>
                      </a:endParaRPr>
                    </a:p>
                  </a:txBody>
                  <a:tcPr>
                    <a:solidFill>
                      <a:schemeClr val="bg1"/>
                    </a:solidFill>
                  </a:tcPr>
                </a:tc>
                <a:tc>
                  <a:txBody>
                    <a:bodyPr/>
                    <a:lstStyle/>
                    <a:p>
                      <a:r>
                        <a:rPr lang="cs-CZ" sz="1600" dirty="0" smtClean="0">
                          <a:latin typeface="+mj-lt"/>
                        </a:rPr>
                        <a:t>Logika</a:t>
                      </a:r>
                      <a:endParaRPr lang="cs-CZ" sz="1600" dirty="0">
                        <a:latin typeface="+mj-lt"/>
                      </a:endParaRPr>
                    </a:p>
                  </a:txBody>
                  <a:tcPr>
                    <a:solidFill>
                      <a:schemeClr val="bg1"/>
                    </a:solidFill>
                  </a:tcPr>
                </a:tc>
                <a:tc>
                  <a:txBody>
                    <a:bodyPr/>
                    <a:lstStyle/>
                    <a:p>
                      <a:r>
                        <a:rPr lang="cs-CZ" sz="1600" dirty="0" smtClean="0">
                          <a:latin typeface="+mj-lt"/>
                        </a:rPr>
                        <a:t>Empatie</a:t>
                      </a:r>
                      <a:endParaRPr lang="cs-CZ" sz="1600" dirty="0">
                        <a:latin typeface="+mj-lt"/>
                      </a:endParaRPr>
                    </a:p>
                  </a:txBody>
                  <a:tcPr>
                    <a:solidFill>
                      <a:schemeClr val="bg1"/>
                    </a:solidFill>
                  </a:tcPr>
                </a:tc>
              </a:tr>
              <a:tr h="606925">
                <a:tc>
                  <a:txBody>
                    <a:bodyPr/>
                    <a:lstStyle/>
                    <a:p>
                      <a:r>
                        <a:rPr lang="cs-CZ" b="0" dirty="0" smtClean="0">
                          <a:latin typeface="+mj-lt"/>
                        </a:rPr>
                        <a:t>Komunikační kanály</a:t>
                      </a:r>
                      <a:endParaRPr lang="cs-CZ" b="0" dirty="0">
                        <a:latin typeface="+mj-lt"/>
                      </a:endParaRPr>
                    </a:p>
                  </a:txBody>
                  <a:tcPr>
                    <a:solidFill>
                      <a:schemeClr val="bg1"/>
                    </a:solidFill>
                  </a:tcPr>
                </a:tc>
                <a:tc>
                  <a:txBody>
                    <a:bodyPr/>
                    <a:lstStyle/>
                    <a:p>
                      <a:r>
                        <a:rPr lang="cs-CZ" sz="1600" dirty="0" smtClean="0">
                          <a:latin typeface="+mj-lt"/>
                        </a:rPr>
                        <a:t>Zprávy a prezentace</a:t>
                      </a:r>
                      <a:r>
                        <a:rPr lang="cs-CZ" sz="1600" baseline="0" dirty="0" smtClean="0">
                          <a:latin typeface="+mj-lt"/>
                        </a:rPr>
                        <a:t> s tabulkami a grafy, tržní analýzy</a:t>
                      </a:r>
                      <a:endParaRPr lang="cs-CZ" sz="1600" dirty="0">
                        <a:latin typeface="+mj-lt"/>
                      </a:endParaRPr>
                    </a:p>
                  </a:txBody>
                  <a:tcPr>
                    <a:solidFill>
                      <a:schemeClr val="bg1"/>
                    </a:solidFill>
                  </a:tcPr>
                </a:tc>
                <a:tc>
                  <a:txBody>
                    <a:bodyPr/>
                    <a:lstStyle/>
                    <a:p>
                      <a:r>
                        <a:rPr lang="cs-CZ" sz="1600" dirty="0" smtClean="0">
                          <a:latin typeface="+mj-lt"/>
                        </a:rPr>
                        <a:t>Multimediální</a:t>
                      </a:r>
                      <a:r>
                        <a:rPr lang="cs-CZ" sz="1600" dirty="0" smtClean="0">
                          <a:latin typeface="+mj-lt"/>
                        </a:rPr>
                        <a:t>,</a:t>
                      </a:r>
                      <a:r>
                        <a:rPr lang="cs-CZ" sz="1600" baseline="0" dirty="0" smtClean="0">
                          <a:latin typeface="+mj-lt"/>
                        </a:rPr>
                        <a:t> zapojení všech technologií, komplexní  prezentace potřeb, vzorů chování. Příběhy.</a:t>
                      </a:r>
                      <a:endParaRPr lang="cs-CZ" sz="1600" dirty="0">
                        <a:latin typeface="+mj-lt"/>
                      </a:endParaRPr>
                    </a:p>
                  </a:txBody>
                  <a:tcPr>
                    <a:solidFill>
                      <a:schemeClr val="bg1"/>
                    </a:solidFill>
                  </a:tcPr>
                </a:tc>
              </a:tr>
              <a:tr h="606925">
                <a:tc>
                  <a:txBody>
                    <a:bodyPr/>
                    <a:lstStyle/>
                    <a:p>
                      <a:r>
                        <a:rPr lang="cs-CZ" b="0" dirty="0" smtClean="0">
                          <a:latin typeface="+mj-lt"/>
                        </a:rPr>
                        <a:t>Cíl</a:t>
                      </a:r>
                      <a:endParaRPr lang="cs-CZ" b="0" dirty="0">
                        <a:latin typeface="+mj-lt"/>
                      </a:endParaRPr>
                    </a:p>
                  </a:txBody>
                  <a:tcPr>
                    <a:solidFill>
                      <a:schemeClr val="bg1"/>
                    </a:solidFill>
                  </a:tcPr>
                </a:tc>
                <a:tc>
                  <a:txBody>
                    <a:bodyPr/>
                    <a:lstStyle/>
                    <a:p>
                      <a:r>
                        <a:rPr lang="cs-CZ" sz="1600" dirty="0" smtClean="0">
                          <a:latin typeface="+mj-lt"/>
                        </a:rPr>
                        <a:t>Rozhodnutí na základě definovaných</a:t>
                      </a:r>
                      <a:r>
                        <a:rPr lang="cs-CZ" sz="1600" baseline="0" dirty="0" smtClean="0">
                          <a:latin typeface="+mj-lt"/>
                        </a:rPr>
                        <a:t> možností</a:t>
                      </a:r>
                      <a:endParaRPr lang="cs-CZ" sz="1600" dirty="0">
                        <a:latin typeface="+mj-lt"/>
                      </a:endParaRPr>
                    </a:p>
                  </a:txBody>
                  <a:tcPr>
                    <a:solidFill>
                      <a:schemeClr val="bg1"/>
                    </a:solidFill>
                  </a:tcPr>
                </a:tc>
                <a:tc>
                  <a:txBody>
                    <a:bodyPr/>
                    <a:lstStyle/>
                    <a:p>
                      <a:r>
                        <a:rPr lang="cs-CZ" sz="1600" dirty="0" smtClean="0">
                          <a:latin typeface="+mj-lt"/>
                        </a:rPr>
                        <a:t>Řešení, které vyhovuje potřebám uživatele.</a:t>
                      </a:r>
                      <a:endParaRPr lang="cs-CZ" sz="1600" dirty="0">
                        <a:latin typeface="+mj-lt"/>
                      </a:endParaRPr>
                    </a:p>
                  </a:txBody>
                  <a:tcPr>
                    <a:solidFill>
                      <a:schemeClr val="bg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None/>
            </a:pPr>
            <a:r>
              <a:rPr lang="cs-CZ" b="1" dirty="0" smtClean="0"/>
              <a:t>A to je konec!</a:t>
            </a:r>
          </a:p>
          <a:p>
            <a:pPr>
              <a:buNone/>
            </a:pPr>
            <a:endParaRPr lang="cs-CZ" b="1" dirty="0" smtClean="0"/>
          </a:p>
          <a:p>
            <a:pPr>
              <a:buNone/>
            </a:pPr>
            <a:endParaRPr lang="cs-CZ" b="1" dirty="0" smtClean="0"/>
          </a:p>
          <a:p>
            <a:pPr>
              <a:buNone/>
            </a:pPr>
            <a:endParaRPr lang="cs-CZ" b="1" dirty="0" smtClean="0"/>
          </a:p>
          <a:p>
            <a:pPr>
              <a:buNone/>
            </a:pPr>
            <a:r>
              <a:rPr lang="cs-CZ" b="1" dirty="0" smtClean="0"/>
              <a:t>Kontakty:</a:t>
            </a:r>
          </a:p>
          <a:p>
            <a:r>
              <a:rPr lang="cs-CZ" dirty="0" smtClean="0">
                <a:hlinkClick r:id="rId2"/>
              </a:rPr>
              <a:t>sucha</a:t>
            </a:r>
            <a:r>
              <a:rPr lang="en-US" dirty="0" smtClean="0">
                <a:hlinkClick r:id="rId2"/>
              </a:rPr>
              <a:t>@</a:t>
            </a:r>
            <a:r>
              <a:rPr lang="cs-CZ" dirty="0" err="1" smtClean="0">
                <a:hlinkClick r:id="rId2"/>
              </a:rPr>
              <a:t>phil.muni.cz</a:t>
            </a:r>
            <a:endParaRPr lang="cs-CZ" dirty="0" smtClean="0"/>
          </a:p>
          <a:p>
            <a:r>
              <a:rPr lang="cs-CZ" dirty="0" smtClean="0"/>
              <a:t>KISK kancelář – konzultace po předchozí domluvě</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http://farm4.staticflickr.com/3181/2949467896_c646d8cf36_b.jpg"/>
          <p:cNvPicPr>
            <a:picLocks noChangeAspect="1" noChangeArrowheads="1"/>
          </p:cNvPicPr>
          <p:nvPr/>
        </p:nvPicPr>
        <p:blipFill>
          <a:blip r:embed="rId2" cstate="print"/>
          <a:srcRect l="2768" r="6921"/>
          <a:stretch>
            <a:fillRect/>
          </a:stretch>
        </p:blipFill>
        <p:spPr bwMode="auto">
          <a:xfrm>
            <a:off x="-111756" y="0"/>
            <a:ext cx="9285554" cy="6858000"/>
          </a:xfrm>
          <a:prstGeom prst="rect">
            <a:avLst/>
          </a:prstGeom>
          <a:noFill/>
        </p:spPr>
      </p:pic>
      <p:sp>
        <p:nvSpPr>
          <p:cNvPr id="5" name="Obdélník 4"/>
          <p:cNvSpPr/>
          <p:nvPr/>
        </p:nvSpPr>
        <p:spPr>
          <a:xfrm>
            <a:off x="611560" y="5301208"/>
            <a:ext cx="7776864" cy="1077218"/>
          </a:xfrm>
          <a:prstGeom prst="rect">
            <a:avLst/>
          </a:prstGeom>
          <a:solidFill>
            <a:schemeClr val="tx1">
              <a:alpha val="50000"/>
            </a:schemeClr>
          </a:solidFill>
        </p:spPr>
        <p:txBody>
          <a:bodyPr wrap="square">
            <a:spAutoFit/>
          </a:bodyPr>
          <a:lstStyle/>
          <a:p>
            <a:pPr algn="ctr"/>
            <a:r>
              <a:rPr lang="cs-CZ" sz="3200" b="1" dirty="0" smtClean="0">
                <a:solidFill>
                  <a:schemeClr val="accent1"/>
                </a:solidFill>
              </a:rPr>
              <a:t>Jak se liší věda od každodenního poznávání?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poznáváme?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Metody poznávání dle </a:t>
            </a:r>
            <a:r>
              <a:rPr lang="cs-CZ" b="1" dirty="0" err="1" smtClean="0"/>
              <a:t>Peirce</a:t>
            </a:r>
            <a:r>
              <a:rPr lang="cs-CZ" b="1" dirty="0" smtClean="0"/>
              <a:t>:</a:t>
            </a:r>
          </a:p>
          <a:p>
            <a:r>
              <a:rPr lang="cs-CZ" dirty="0" smtClean="0"/>
              <a:t>Metoda tradice</a:t>
            </a:r>
          </a:p>
          <a:p>
            <a:r>
              <a:rPr lang="cs-CZ" dirty="0" smtClean="0"/>
              <a:t>Metoda autority</a:t>
            </a:r>
          </a:p>
          <a:p>
            <a:r>
              <a:rPr lang="cs-CZ" dirty="0" smtClean="0"/>
              <a:t>Metoda a priori</a:t>
            </a:r>
          </a:p>
          <a:p>
            <a:r>
              <a:rPr lang="cs-CZ" dirty="0" smtClean="0"/>
              <a:t>Metoda vědy</a:t>
            </a:r>
          </a:p>
          <a:p>
            <a:endParaRPr lang="cs-CZ" dirty="0" smtClean="0"/>
          </a:p>
          <a:p>
            <a:pPr>
              <a:buNone/>
            </a:pPr>
            <a:r>
              <a:rPr lang="cs-CZ" i="1" dirty="0" smtClean="0"/>
              <a:t>"...je nutné, abychom našli metodu, pomocí níž lze určit naše názory ne něčím lidským, ale pomocí nějakého pevného bodu mimo nás ... metoda musí být taková, aby konečný závěr každého člověka  byl stejný. Taková je metoda vědy...„</a:t>
            </a:r>
          </a:p>
          <a:p>
            <a:pPr algn="r">
              <a:buNone/>
            </a:pPr>
            <a:r>
              <a:rPr lang="cs-CZ" dirty="0" smtClean="0"/>
              <a:t>(</a:t>
            </a:r>
            <a:r>
              <a:rPr lang="cs-CZ" dirty="0" err="1" smtClean="0"/>
              <a:t>The</a:t>
            </a:r>
            <a:r>
              <a:rPr lang="cs-CZ" dirty="0" smtClean="0"/>
              <a:t> </a:t>
            </a:r>
            <a:r>
              <a:rPr lang="cs-CZ" dirty="0" err="1" smtClean="0"/>
              <a:t>Fixation</a:t>
            </a:r>
            <a:r>
              <a:rPr lang="cs-CZ" dirty="0" smtClean="0"/>
              <a:t> </a:t>
            </a:r>
            <a:r>
              <a:rPr lang="cs-CZ" dirty="0" err="1" smtClean="0"/>
              <a:t>of</a:t>
            </a:r>
            <a:r>
              <a:rPr lang="cs-CZ" dirty="0" smtClean="0"/>
              <a:t> </a:t>
            </a:r>
            <a:r>
              <a:rPr lang="cs-CZ" dirty="0" err="1" smtClean="0"/>
              <a:t>Belief</a:t>
            </a:r>
            <a:r>
              <a:rPr lang="cs-CZ" dirty="0" smtClean="0"/>
              <a:t>, 1877)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Věda vs. „zdravý rozum“</a:t>
            </a:r>
            <a:endParaRPr lang="cs-CZ" dirty="0"/>
          </a:p>
        </p:txBody>
      </p:sp>
      <p:sp>
        <p:nvSpPr>
          <p:cNvPr id="3" name="Zástupný symbol pro obsah 2"/>
          <p:cNvSpPr>
            <a:spLocks noGrp="1"/>
          </p:cNvSpPr>
          <p:nvPr>
            <p:ph idx="1"/>
          </p:nvPr>
        </p:nvSpPr>
        <p:spPr>
          <a:xfrm>
            <a:off x="457200" y="1775191"/>
            <a:ext cx="8075240" cy="4625609"/>
          </a:xfrm>
        </p:spPr>
        <p:txBody>
          <a:bodyPr>
            <a:normAutofit fontScale="92500" lnSpcReduction="20000"/>
          </a:bodyPr>
          <a:lstStyle/>
          <a:p>
            <a:r>
              <a:rPr lang="cs-CZ" b="1" dirty="0" smtClean="0"/>
              <a:t>Zodpovědný </a:t>
            </a:r>
            <a:r>
              <a:rPr lang="cs-CZ" b="1" dirty="0" err="1" smtClean="0"/>
              <a:t>diskurz</a:t>
            </a:r>
            <a:r>
              <a:rPr lang="cs-CZ" b="1" dirty="0" smtClean="0"/>
              <a:t> </a:t>
            </a:r>
            <a:r>
              <a:rPr lang="cs-CZ" dirty="0" smtClean="0"/>
              <a:t/>
            </a:r>
            <a:br>
              <a:rPr lang="cs-CZ" dirty="0" smtClean="0"/>
            </a:br>
            <a:r>
              <a:rPr lang="cs-CZ" dirty="0" smtClean="0"/>
              <a:t>(konceptuální schémata, </a:t>
            </a:r>
            <a:br>
              <a:rPr lang="cs-CZ" dirty="0" smtClean="0"/>
            </a:br>
            <a:r>
              <a:rPr lang="cs-CZ" dirty="0" smtClean="0"/>
              <a:t>teorie, empirické ověřování)</a:t>
            </a:r>
          </a:p>
          <a:p>
            <a:r>
              <a:rPr lang="cs-CZ" b="1" dirty="0" smtClean="0"/>
              <a:t>Rozsah pole </a:t>
            </a:r>
            <a:r>
              <a:rPr lang="cs-CZ" dirty="0" smtClean="0"/>
              <a:t>(za každodenní </a:t>
            </a:r>
            <a:br>
              <a:rPr lang="cs-CZ" dirty="0" smtClean="0"/>
            </a:br>
            <a:r>
              <a:rPr lang="cs-CZ" dirty="0" smtClean="0"/>
              <a:t>individuální zkušenost)</a:t>
            </a:r>
          </a:p>
          <a:p>
            <a:r>
              <a:rPr lang="cs-CZ" b="1" dirty="0" err="1" smtClean="0"/>
              <a:t>Osmyslnění</a:t>
            </a:r>
            <a:r>
              <a:rPr lang="cs-CZ" b="1" dirty="0" smtClean="0"/>
              <a:t> lidské reality </a:t>
            </a:r>
            <a:r>
              <a:rPr lang="cs-CZ" dirty="0" smtClean="0"/>
              <a:t/>
            </a:r>
            <a:br>
              <a:rPr lang="cs-CZ" dirty="0" smtClean="0"/>
            </a:br>
            <a:r>
              <a:rPr lang="cs-CZ" dirty="0" smtClean="0"/>
              <a:t>(za vztahy mezi jevy – sítě </a:t>
            </a:r>
            <a:br>
              <a:rPr lang="cs-CZ" dirty="0" smtClean="0"/>
            </a:br>
            <a:r>
              <a:rPr lang="cs-CZ" dirty="0" smtClean="0"/>
              <a:t>závislostí, ne individuální aktéři)</a:t>
            </a:r>
          </a:p>
          <a:p>
            <a:r>
              <a:rPr lang="cs-CZ" b="1" dirty="0" err="1" smtClean="0"/>
              <a:t>Oddůvěrnění</a:t>
            </a:r>
            <a:r>
              <a:rPr lang="cs-CZ" b="1" dirty="0" smtClean="0"/>
              <a:t> důvěrného </a:t>
            </a:r>
            <a:r>
              <a:rPr lang="cs-CZ" dirty="0" smtClean="0"/>
              <a:t/>
            </a:r>
            <a:br>
              <a:rPr lang="cs-CZ" dirty="0" smtClean="0"/>
            </a:br>
            <a:r>
              <a:rPr lang="cs-CZ" dirty="0" smtClean="0"/>
              <a:t>(zpochybňování rutiny, kritické myšlení)</a:t>
            </a:r>
          </a:p>
          <a:p>
            <a:pPr algn="r">
              <a:buNone/>
            </a:pPr>
            <a:endParaRPr lang="cs-CZ" i="1" dirty="0" smtClean="0"/>
          </a:p>
          <a:p>
            <a:pPr algn="r">
              <a:buNone/>
            </a:pPr>
            <a:r>
              <a:rPr lang="cs-CZ" i="1" dirty="0" smtClean="0"/>
              <a:t>Z. </a:t>
            </a:r>
            <a:r>
              <a:rPr lang="cs-CZ" i="1" dirty="0" err="1" smtClean="0"/>
              <a:t>Bauman</a:t>
            </a:r>
            <a:r>
              <a:rPr lang="cs-CZ" i="1" dirty="0" smtClean="0"/>
              <a:t>, Myslet sociologicky</a:t>
            </a:r>
          </a:p>
          <a:p>
            <a:endParaRPr lang="cs-CZ" dirty="0"/>
          </a:p>
        </p:txBody>
      </p:sp>
      <p:pic>
        <p:nvPicPr>
          <p:cNvPr id="29698" name="Picture 2" descr="http://www.jewishbookweek.com/2012/images/bauman2.jpg"/>
          <p:cNvPicPr>
            <a:picLocks noChangeAspect="1" noChangeArrowheads="1"/>
          </p:cNvPicPr>
          <p:nvPr/>
        </p:nvPicPr>
        <p:blipFill>
          <a:blip r:embed="rId2" cstate="print"/>
          <a:srcRect/>
          <a:stretch>
            <a:fillRect/>
          </a:stretch>
        </p:blipFill>
        <p:spPr bwMode="auto">
          <a:xfrm>
            <a:off x="6084168" y="1916832"/>
            <a:ext cx="2781300" cy="2667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farm4.staticflickr.com/3118/2581128432_a3455fd53a_b.jpg"/>
          <p:cNvPicPr>
            <a:picLocks noChangeAspect="1" noChangeArrowheads="1"/>
          </p:cNvPicPr>
          <p:nvPr/>
        </p:nvPicPr>
        <p:blipFill>
          <a:blip r:embed="rId2" cstate="print"/>
          <a:srcRect l="11350"/>
          <a:stretch>
            <a:fillRect/>
          </a:stretch>
        </p:blipFill>
        <p:spPr bwMode="auto">
          <a:xfrm>
            <a:off x="-10570" y="0"/>
            <a:ext cx="9154570" cy="6858000"/>
          </a:xfrm>
          <a:prstGeom prst="rect">
            <a:avLst/>
          </a:prstGeom>
          <a:noFill/>
        </p:spPr>
      </p:pic>
      <p:sp>
        <p:nvSpPr>
          <p:cNvPr id="5" name="Obdélník 4"/>
          <p:cNvSpPr/>
          <p:nvPr/>
        </p:nvSpPr>
        <p:spPr>
          <a:xfrm>
            <a:off x="4139952" y="548680"/>
            <a:ext cx="4680520" cy="4524315"/>
          </a:xfrm>
          <a:prstGeom prst="rect">
            <a:avLst/>
          </a:prstGeom>
          <a:solidFill>
            <a:schemeClr val="tx1"/>
          </a:solidFill>
        </p:spPr>
        <p:txBody>
          <a:bodyPr wrap="square">
            <a:spAutoFit/>
          </a:bodyPr>
          <a:lstStyle/>
          <a:p>
            <a:r>
              <a:rPr lang="cs-CZ" sz="3200" b="1" dirty="0" smtClean="0">
                <a:solidFill>
                  <a:schemeClr val="accent1"/>
                </a:solidFill>
              </a:rPr>
              <a:t>Vědecké poznávání je…</a:t>
            </a:r>
          </a:p>
          <a:p>
            <a:endParaRPr lang="cs-CZ" sz="3200" b="1" dirty="0" smtClean="0">
              <a:solidFill>
                <a:schemeClr val="accent1"/>
              </a:solidFill>
            </a:endParaRPr>
          </a:p>
          <a:p>
            <a:pPr>
              <a:buFont typeface="Arial" pitchFamily="34" charset="0"/>
              <a:buChar char="•"/>
            </a:pPr>
            <a:r>
              <a:rPr lang="cs-CZ" sz="3200" b="1" dirty="0">
                <a:solidFill>
                  <a:schemeClr val="bg1"/>
                </a:solidFill>
              </a:rPr>
              <a:t> </a:t>
            </a:r>
            <a:r>
              <a:rPr lang="cs-CZ" sz="3200" b="1" dirty="0" smtClean="0">
                <a:solidFill>
                  <a:schemeClr val="bg1"/>
                </a:solidFill>
              </a:rPr>
              <a:t>předmětné</a:t>
            </a:r>
          </a:p>
          <a:p>
            <a:pPr>
              <a:buFont typeface="Arial" pitchFamily="34" charset="0"/>
              <a:buChar char="•"/>
            </a:pPr>
            <a:r>
              <a:rPr lang="cs-CZ" sz="3200" b="1" dirty="0">
                <a:solidFill>
                  <a:schemeClr val="bg1"/>
                </a:solidFill>
              </a:rPr>
              <a:t> </a:t>
            </a:r>
            <a:r>
              <a:rPr lang="cs-CZ" sz="3200" b="1" dirty="0" smtClean="0">
                <a:solidFill>
                  <a:schemeClr val="bg1"/>
                </a:solidFill>
              </a:rPr>
              <a:t>systematické</a:t>
            </a:r>
          </a:p>
          <a:p>
            <a:pPr>
              <a:buFont typeface="Arial" pitchFamily="34" charset="0"/>
              <a:buChar char="•"/>
            </a:pPr>
            <a:r>
              <a:rPr lang="cs-CZ" sz="3200" b="1" dirty="0">
                <a:solidFill>
                  <a:schemeClr val="bg1"/>
                </a:solidFill>
              </a:rPr>
              <a:t> </a:t>
            </a:r>
            <a:r>
              <a:rPr lang="cs-CZ" sz="3200" b="1" dirty="0" smtClean="0">
                <a:solidFill>
                  <a:schemeClr val="bg1"/>
                </a:solidFill>
              </a:rPr>
              <a:t>empirické</a:t>
            </a:r>
          </a:p>
          <a:p>
            <a:pPr>
              <a:buFont typeface="Arial" pitchFamily="34" charset="0"/>
              <a:buChar char="•"/>
            </a:pPr>
            <a:r>
              <a:rPr lang="cs-CZ" sz="3200" b="1" dirty="0">
                <a:solidFill>
                  <a:schemeClr val="bg1"/>
                </a:solidFill>
              </a:rPr>
              <a:t> </a:t>
            </a:r>
            <a:r>
              <a:rPr lang="cs-CZ" sz="3200" b="1" dirty="0" smtClean="0">
                <a:solidFill>
                  <a:schemeClr val="bg1"/>
                </a:solidFill>
              </a:rPr>
              <a:t>kritické</a:t>
            </a:r>
          </a:p>
          <a:p>
            <a:pPr>
              <a:buFont typeface="Arial" pitchFamily="34" charset="0"/>
              <a:buChar char="•"/>
            </a:pPr>
            <a:r>
              <a:rPr lang="cs-CZ" sz="3200" b="1" dirty="0">
                <a:solidFill>
                  <a:schemeClr val="bg1"/>
                </a:solidFill>
              </a:rPr>
              <a:t> </a:t>
            </a:r>
            <a:r>
              <a:rPr lang="cs-CZ" sz="3200" b="1" dirty="0" smtClean="0">
                <a:solidFill>
                  <a:schemeClr val="bg1"/>
                </a:solidFill>
              </a:rPr>
              <a:t>kontrolovatelné</a:t>
            </a:r>
          </a:p>
          <a:p>
            <a:pPr>
              <a:buFont typeface="Arial" pitchFamily="34" charset="0"/>
              <a:buChar char="•"/>
            </a:pPr>
            <a:r>
              <a:rPr lang="cs-CZ" sz="3200" b="1" dirty="0">
                <a:solidFill>
                  <a:schemeClr val="bg1"/>
                </a:solidFill>
              </a:rPr>
              <a:t> </a:t>
            </a:r>
            <a:r>
              <a:rPr lang="cs-CZ" sz="3200" b="1" dirty="0" smtClean="0">
                <a:solidFill>
                  <a:schemeClr val="bg1"/>
                </a:solidFill>
              </a:rPr>
              <a:t>reprodukovatelné</a:t>
            </a:r>
          </a:p>
          <a:p>
            <a:pPr>
              <a:buFont typeface="Arial" pitchFamily="34" charset="0"/>
              <a:buChar char="•"/>
            </a:pPr>
            <a:r>
              <a:rPr lang="cs-CZ" sz="3200" b="1" dirty="0">
                <a:solidFill>
                  <a:schemeClr val="bg1"/>
                </a:solidFill>
              </a:rPr>
              <a:t> </a:t>
            </a:r>
            <a:r>
              <a:rPr lang="cs-CZ" sz="3200" b="1" dirty="0" smtClean="0">
                <a:solidFill>
                  <a:schemeClr val="bg1"/>
                </a:solidFill>
              </a:rPr>
              <a:t>a sociálně podmíněné…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výzkumu I</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t>Orientační</a:t>
            </a:r>
          </a:p>
          <a:p>
            <a:pPr lvl="1"/>
            <a:r>
              <a:rPr lang="cs-CZ" dirty="0" smtClean="0"/>
              <a:t>Také jako </a:t>
            </a:r>
            <a:r>
              <a:rPr lang="cs-CZ" dirty="0" err="1" smtClean="0"/>
              <a:t>předvýzkum</a:t>
            </a:r>
            <a:endParaRPr lang="cs-CZ" dirty="0" smtClean="0"/>
          </a:p>
          <a:p>
            <a:r>
              <a:rPr lang="cs-CZ" b="1" dirty="0" smtClean="0"/>
              <a:t>Deskriptivní</a:t>
            </a:r>
          </a:p>
          <a:p>
            <a:pPr lvl="1"/>
            <a:r>
              <a:rPr lang="cs-CZ" dirty="0" smtClean="0"/>
              <a:t>Popisný výzkum, pomáhá vysvětlovat jevy</a:t>
            </a:r>
          </a:p>
          <a:p>
            <a:r>
              <a:rPr lang="cs-CZ" b="1" dirty="0" smtClean="0"/>
              <a:t>Explanační</a:t>
            </a:r>
          </a:p>
          <a:p>
            <a:pPr lvl="1"/>
            <a:r>
              <a:rPr lang="cs-CZ" dirty="0" smtClean="0"/>
              <a:t>Zaměřuje se na hlubší příčiny a souvislosti, uchopení problematiky na základě rozsáhlých výzkumných činností</a:t>
            </a:r>
          </a:p>
          <a:p>
            <a:r>
              <a:rPr lang="cs-CZ" b="1" dirty="0" smtClean="0"/>
              <a:t>Prognostický</a:t>
            </a:r>
          </a:p>
          <a:p>
            <a:pPr lvl="1"/>
            <a:r>
              <a:rPr lang="cs-CZ" dirty="0" smtClean="0"/>
              <a:t>Poskytuje výhledy do budoucna</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výzkumu II</a:t>
            </a:r>
            <a:endParaRPr lang="cs-CZ" dirty="0"/>
          </a:p>
        </p:txBody>
      </p:sp>
      <p:sp>
        <p:nvSpPr>
          <p:cNvPr id="3" name="Zástupný symbol pro obsah 2"/>
          <p:cNvSpPr>
            <a:spLocks noGrp="1"/>
          </p:cNvSpPr>
          <p:nvPr>
            <p:ph idx="1"/>
          </p:nvPr>
        </p:nvSpPr>
        <p:spPr/>
        <p:txBody>
          <a:bodyPr/>
          <a:lstStyle/>
          <a:p>
            <a:r>
              <a:rPr lang="cs-CZ" dirty="0" smtClean="0"/>
              <a:t>Základní výzkum</a:t>
            </a:r>
          </a:p>
          <a:p>
            <a:r>
              <a:rPr lang="cs-CZ" dirty="0" smtClean="0"/>
              <a:t>Aplikovaný výzkum</a:t>
            </a:r>
          </a:p>
          <a:p>
            <a:endParaRPr lang="cs-CZ" dirty="0" smtClean="0"/>
          </a:p>
          <a:p>
            <a:endParaRPr lang="cs-CZ" dirty="0" smtClean="0"/>
          </a:p>
          <a:p>
            <a:r>
              <a:rPr lang="cs-CZ" dirty="0" smtClean="0"/>
              <a:t>Primární výzkum</a:t>
            </a:r>
          </a:p>
          <a:p>
            <a:r>
              <a:rPr lang="cs-CZ" dirty="0" smtClean="0"/>
              <a:t>Sekundární výzkum</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Indukce vs. dedukce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Indukce</a:t>
            </a:r>
          </a:p>
          <a:p>
            <a:r>
              <a:rPr lang="cs-CZ" dirty="0" smtClean="0"/>
              <a:t>Vyvozování - logické tvoření závěrů na základě úsudků z jednotlivých případů = zobecňování</a:t>
            </a:r>
            <a:endParaRPr lang="cs-CZ" i="1" dirty="0" smtClean="0"/>
          </a:p>
          <a:p>
            <a:r>
              <a:rPr lang="cs-CZ" i="1" dirty="0" smtClean="0"/>
              <a:t>pozorování → nalezené pravidelnosti → předběžné závěry → teorie</a:t>
            </a:r>
          </a:p>
          <a:p>
            <a:endParaRPr lang="cs-CZ" i="1" dirty="0" smtClean="0"/>
          </a:p>
          <a:p>
            <a:pPr>
              <a:buNone/>
            </a:pPr>
            <a:r>
              <a:rPr lang="cs-CZ" b="1" dirty="0" smtClean="0"/>
              <a:t>Dedukce</a:t>
            </a:r>
          </a:p>
          <a:p>
            <a:r>
              <a:rPr lang="cs-CZ" dirty="0" smtClean="0"/>
              <a:t>logické tvoření závěrů od všeobecného soudu k jednotlivým případům</a:t>
            </a:r>
            <a:endParaRPr lang="cs-CZ" i="1" dirty="0" smtClean="0"/>
          </a:p>
          <a:p>
            <a:r>
              <a:rPr lang="cs-CZ" i="1" dirty="0" smtClean="0"/>
              <a:t>teorie → hypotézy →pozorování → přijaté/zamítnuté hypotézy</a:t>
            </a:r>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116</TotalTime>
  <Words>685</Words>
  <Application>Microsoft Office PowerPoint</Application>
  <PresentationFormat>Předvádění na obrazovce (4:3)</PresentationFormat>
  <Paragraphs>177</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Modul</vt:lpstr>
      <vt:lpstr>Snímek 1</vt:lpstr>
      <vt:lpstr>O čem to dnes bude?</vt:lpstr>
      <vt:lpstr>Snímek 3</vt:lpstr>
      <vt:lpstr>Jak poznáváme?</vt:lpstr>
      <vt:lpstr>Věda vs. „zdravý rozum“</vt:lpstr>
      <vt:lpstr>Snímek 6</vt:lpstr>
      <vt:lpstr>Druhy výzkumu I</vt:lpstr>
      <vt:lpstr>Druhy výzkumu II</vt:lpstr>
      <vt:lpstr>Indukce vs. dedukce</vt:lpstr>
      <vt:lpstr>Výzkumné strategie</vt:lpstr>
      <vt:lpstr>Výzkumné strategie</vt:lpstr>
      <vt:lpstr>Model kvantitativního výzkumu</vt:lpstr>
      <vt:lpstr>Model kvalitativního výzkumu</vt:lpstr>
      <vt:lpstr>Snímek 14</vt:lpstr>
      <vt:lpstr>Historie výzkumů v ISK I</vt:lpstr>
      <vt:lpstr>Historie výzkumů v ISK II</vt:lpstr>
      <vt:lpstr>Historie výzkumů v ISK III</vt:lpstr>
      <vt:lpstr>Evidence based librarianship</vt:lpstr>
      <vt:lpstr>Akční výzkum</vt:lpstr>
      <vt:lpstr>Design služeb / participativní design</vt:lpstr>
      <vt:lpstr>Snímek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Honza Zikuška</dc:creator>
  <cp:lastModifiedBy>Ladislava Suchá</cp:lastModifiedBy>
  <cp:revision>4</cp:revision>
  <dcterms:created xsi:type="dcterms:W3CDTF">2012-09-21T03:19:39Z</dcterms:created>
  <dcterms:modified xsi:type="dcterms:W3CDTF">2014-09-19T09:32:50Z</dcterms:modified>
</cp:coreProperties>
</file>