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65" r:id="rId4"/>
    <p:sldId id="285" r:id="rId5"/>
    <p:sldId id="286" r:id="rId6"/>
    <p:sldId id="287" r:id="rId7"/>
    <p:sldId id="288" r:id="rId8"/>
    <p:sldId id="257" r:id="rId9"/>
    <p:sldId id="266" r:id="rId10"/>
    <p:sldId id="259" r:id="rId11"/>
    <p:sldId id="260" r:id="rId12"/>
    <p:sldId id="267" r:id="rId13"/>
    <p:sldId id="262" r:id="rId14"/>
    <p:sldId id="263" r:id="rId15"/>
    <p:sldId id="264" r:id="rId16"/>
    <p:sldId id="269" r:id="rId17"/>
    <p:sldId id="273" r:id="rId18"/>
    <p:sldId id="276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2BCF49-DEDB-4E3F-86D7-94632102ED86}" type="datetimeFigureOut">
              <a:rPr lang="cs-CZ" smtClean="0"/>
              <a:pPr/>
              <a:t>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FC6F33-AD2C-4095-AD32-9F34D34A7F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74081881300036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iencedirect.com/science/article/pii/S07408188130003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 descr="http://farm1.staticflickr.com/5/5681426_c652e6de0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55576" y="5013176"/>
            <a:ext cx="7200800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>Teorie v ISK</a:t>
            </a:r>
          </a:p>
          <a:p>
            <a:r>
              <a:rPr lang="cs-CZ" sz="4000" b="1" dirty="0" smtClean="0">
                <a:solidFill>
                  <a:schemeClr val="bg1"/>
                </a:solidFill>
              </a:rPr>
              <a:t>Metodologie ISK, </a:t>
            </a:r>
            <a:r>
              <a:rPr lang="cs-CZ" sz="4000" b="1" dirty="0" smtClean="0">
                <a:solidFill>
                  <a:schemeClr val="bg1"/>
                </a:solidFill>
              </a:rPr>
              <a:t>3. 10. 2014</a:t>
            </a:r>
            <a:endParaRPr lang="cs-CZ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Teorie vytváření smyslu (</a:t>
            </a:r>
            <a:r>
              <a:rPr lang="cs-CZ" dirty="0" err="1" smtClean="0"/>
              <a:t>sense</a:t>
            </a:r>
            <a:r>
              <a:rPr lang="cs-CZ" dirty="0" smtClean="0"/>
              <a:t>-</a:t>
            </a:r>
            <a:r>
              <a:rPr lang="cs-CZ" dirty="0" err="1" smtClean="0"/>
              <a:t>making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Vysvětluje vztah komunikace, informace a smyslu </a:t>
            </a:r>
          </a:p>
          <a:p>
            <a:r>
              <a:rPr lang="cs-CZ" dirty="0" smtClean="0"/>
              <a:t>Aktivní proces uplatňující se při vyhledávání informací</a:t>
            </a:r>
          </a:p>
          <a:p>
            <a:r>
              <a:rPr lang="cs-CZ" dirty="0" smtClean="0"/>
              <a:t>proces, při kterém lidé dávají smysl prožitku/zkušenosti</a:t>
            </a:r>
          </a:p>
          <a:p>
            <a:r>
              <a:rPr lang="cs-CZ" b="1" dirty="0" smtClean="0"/>
              <a:t>„</a:t>
            </a:r>
            <a:r>
              <a:rPr lang="cs-CZ" b="1" dirty="0" err="1" smtClean="0"/>
              <a:t>sense</a:t>
            </a:r>
            <a:r>
              <a:rPr lang="cs-CZ" b="1" dirty="0" smtClean="0"/>
              <a:t>-</a:t>
            </a:r>
            <a:r>
              <a:rPr lang="cs-CZ" b="1" dirty="0" err="1" smtClean="0"/>
              <a:t>making</a:t>
            </a:r>
            <a:r>
              <a:rPr lang="cs-CZ" b="1" dirty="0" smtClean="0"/>
              <a:t>“ informace</a:t>
            </a:r>
            <a:r>
              <a:rPr lang="cs-CZ" dirty="0" smtClean="0"/>
              <a:t> nám pomáhají porozumět našemu okolí a světu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vytváření smyslu (</a:t>
            </a:r>
            <a:r>
              <a:rPr lang="cs-CZ" dirty="0" err="1" smtClean="0"/>
              <a:t>Dervin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3010" name="AutoShape 2" descr="data:image/jpeg;base64,/9j/4AAQSkZJRgABAQAAAQABAAD/2wCEAAkGBhQQEBAUEhQWFBUQFRQVFhAUFBUUFhQYGBcXGhQWFBYYHSYeFxklHBQdHy8gJDMqLCwsFiAyNTAqNyYrLCkBCQoKDgwOGg8PGikgHBwsLCwpKS0tKSwsLCksKSksLCkpLCkpLCksKSkpKSksKSksLCwsLCkpKSkpKSwpKSwpLP/AABEIAIcAoAMBIgACEQEDEQH/xAAcAAACAgMBAQAAAAAAAAAAAAAFBgABAwQHAgj/xABGEAABAgMEBQYKBgoDAQAAAAABAgMABBEFEiExBhMUQWEHFSIyUVMWI0JxcoGRo7PSJFJikqGyJTM1Y3OTscHh8EN0gjT/xAAZAQADAQEBAAAAAAAAAAAAAAAAAQIDBAX/xAAnEQACAgEFAAICAQUAAAAAAAAAAQIREgMTITFRBDIFYSJBQlKBkf/aAAwDAQACEQMRAD8A5zY1nJWylRSDUqxIrvjd5mT9RP3RBXQ2RvybZ7VOfmMG+a+EehGapHmakZOTpifzMj6ifuiL5lR9RP3RDfzXwixZfCK3I+GeEvRP5kR9RPsETmRH1E+wQ4818IvmvhBnHweEvRO5jR9RP3RE5jR9RPsEOQsrhF81cIM4+BhL1ibzGju0+wROYkd2n2Q5c1cIsWXwhZx8HhL1ibzCju0+yJzA33afZDnzXwi+auEGcfAwl6JfMDfdp9kTwfb7tPsh05q4RfNfCDOPg8JesS/B5vu0xPB5vu0+yHXmvhE5q4Qs4+Dwl6xK8HW+7T7Ing633afxh25ri+aoM4+BhL1iT4ON92n8Y0bcsdDTClpSAQU4ivaI6LzTAHTmz7ki6ftN/mETKUWi4RkpLkNcmVm37NaVTy3vzmGrmbhGLkXlAqx2D+8f+IYeObxHmS1mm0d20nyJ3M/CLFjcIcdgEXsIid9htITuZuEQWNwhx2ERewiFvsNpCfzNwixY3CG/YhF7EIN9j2kKHM3CILG4Q37EIvYxBvsNpChzNwi+ZuEN2yCL2QQt9htIUhY3CL5m4QzvatFL6kprleIFe2lc4yiVEG9INtCnzNwixY3CGzZRF7MIW8x7aFPmaLFjcIa9nEXs4g3pBtoVOZ+EKXKrZtyyn1UyU18QR1fZxCNy1NAWLM+mx8RMVDVbkkJ6aR65Ef2Mx/Ef+KqH2ELkQ/YzH8SY+IqH2MdT7M0XRVIuJEiBkiouKrABcSkDrS0gl5b9c8hsnAJKhePmSMT6hG+2sKAIyIBHrg5A9RUXWJABIoxcUYAEy37RS05MpUSp5QBbR0VJLdOikhYN2qkqBp9cnzNVmLSWWinqltBHmoKRx61bZSpa1FxvWlS1lJWAb5JbSmm+6V4jMBJNDiY7HJNhDTafqpSKeZIGEdetBQjHm2Ywk5N+GxEiqxcchsSJEiQASETlsH6FmfSY+KmHuEXlrH6FmfSZ+KmNNP7IT6PHIh+x2f4sx8RUPsIHIcf0O1wdf+IYfXXQkFSiAEipUTQAbySd0LU+zBdHqka89PtsIK3VpQhOalEAe0wsP6c7Q8iXkEhxTgX9LWlWzoKB0wCBV1QBGCcMRiICuTSWLUmA+HZ5xtphTCdWF6txWs1gQB4tgYIxViBvNYMfR2HHdMXZhh52RZBbaQ4RMTCi2lSkAkhLYBWcqY3YXrYmHTIyMy7OPOKmFyi1SrV1oKacKS6hDTXjFkJJyJOG7KMsw+JZl7bJtMo3NPOvbO3cW6Q51mw6Qor46tOF6l6FF/lOblwsWXJJKGAAX3AQaDIU/WEYbz6opfpCoe02aUzkrMSMolCG2n21636OpzWau4rJSzQo8oVoYkxpo7Q33ZaXxIvLdbboQSKeON5WWdwV3COf2dpDadrFWpU8q7gttlKZZtu8DgpZINT5z5oLyHJhPyytobEsXADVhVHiqtCalxISTVPaD9qBX/cNpenVbCeUuWYUp1D6lIBL7YAQ5XykgYAGCEBtFJ196WSqZYEu4FKTqhldTgFBPkg9lTh54Mxm+wKJhVneUJgF1DNXXmy4jVi6aLQopIUAq8nEYGmMNREcvtvklmHr/wBLbfKgf/qlkXxWuTyAVebDCHFL+oAS2uTd+bdXMhAb2pQcU0FJJQFU1nRWAb3WNKkVOdIarftDWT1ntNuzMre1iXlmrSQlKAW09OrSlFZ3V/pCg7o3atmNq1WuS0jpFUu6l5AAxqWlAEUpjRMYrP5XJtaHAqXZm2mwCpahqisZ9TFKsBnSKub/AGPFVwdClbTnmp5cqFtzaW5dD19wBh2i1qQE3kApUejWtE57oK2Zpow66phdWJhGCmHaA1wwQsG6vMHA1ocoQNHdLrNfcS7LvKs59YCFIWE6pYBqEG+C3SpwulBFYYkNGWM1trG1MzjuuMwy2HEJ8WhACmKlaaBHXSVduEJ1dMQ9xcc/0TmJhEgqZadU6hK5hWyvmpDSHFhCW3OuhWrSMF3q8Kwf0f02YnLiQVMvLSFbM8ChyhFQQCOmCMaprnCcRWMMI/LOf0NM+kz8RMO8JHLQf0NNekz8RMPT+yE+gJyWaSMydisawkrcffS3Lti+68q+ei2gYnz5DeRGW0Jty05IzLqi2y5hL2e2rpvEOXfHq8tRuqo2OiN5MAOR2XpKuuS7N+bLi29peFGGUVBok9YnpXihOJJoSIMOWxK2UktS30ucF6+4o4IUtV5ZcVk2Co11aMYvVajJ12OKbDlpyy3Sh+ZcEkxLXtW0hQQu6oAEOuVoAQOojsGMJ87p2oJLciyGkY1mXk5n6yEHFR3314nsjRl5aZtSYN8qmHk0OdyXlgcjTJHDNSsc46bo5oCzLXVuUeezvkdBJ/do3ec1PmjHk2xjHs59o/ydzE6vXOlSb+c0/VTqganxbZyHZWg88bVp6IsyD77TZWsOtNLWpwhSlLUpwVwAA6u6OwCOa6bkGeeH7hgk9gvO5fhBJvH/AIPTdzMfIeyEtTVBmWK4fZXHT45nyJq8VNYYgsV+4qOlLcABJwAxJOAA3kndFS7Mn2XAV2afeKlyxQG2q0Khe2hQzSk1AS3uv4kqHYOkl6Scp7TjoYZd1bIVR2YT1lpxCgyfIFadM4kZUzOhaHLEmWutSjSVpbSACSUoPonOgHDHhGsILtmTmjq0lOJdbStNaKrgcCkg0UlQ3KBBBHaDGxCjozpCJ5napVIvKVSYlFKAIUMLyFUoFEUzoFCmRFYYZa1ULVcxQ4BUsr6KxxA8ocU1ERKFFp2eLfH0Sa/gvfDVHCZRtIanABmhG7AVZFKD1fhHd7eP0WZ/gvfDVHC5U+Lmh2NNfiz/AIjOV0dGj2xlkuSELk2HJd3B5hlZlnheRfWhKllLgxTUnIg+oQDZ2+yHLrSlsjE7K94yXXj/AMZGA/8AJBjsWhxrZ0h/1Zf4SIITsg28godQlaDmlQqP8HjFyfLMlL05dKaXyk7VEwldnzLouF9tdxt0kEU1vVVUHJwV3VMGrblXNnYYmEX223Wbs80Q2W0JIBUoA1aVdwqgkGu6NPSjkyIBVLDWN+VKrPSp+6WrP0VeowoWFpJMyBUlhWsZQSlcg+SC3uKEKPSZV9lVRwpEJtFYqXMR/TpS5Zr7UvMqVNMOoW41ONpK3W226XjMoQKLSAoeMRmK9GMfK/NIdsF9bagtCywpK0kKSQXE4gjAiNCxLSlZl4TFnlLM22lSXJF+qA4hSgpaboPR6WIcRUVzBhZ5SylDbyZZRZRMNqdmZBVKIWh5kJdbSOoVKcOI6KgkkY1jfTpyXpi+AJYEs8bOQlmYda1pdUtCHLqCbxSCoUNK3QKCmY9eDR+VVt0tKTCtW06opL4AbPVqQCqqak+Vn0u2CGiSFGVlzWlC4KJKkkgLVeveSrOo7BWNnSixVTYGrASptV5BKsCeOHZhhhFyacmmio2lcTrFlztnSLQaZdYaTU18YCVK8pS1mpUrDMmsGWLWZcpcdbXXK64hVfYY+eZLRpgNqVOuTDKk1qEy6VIwyKXLxqCO2kagbs/G49OK3ijLKa4ZhJUDEPTt+mLm12j6XVMpAJKkimdVAU8+Mcy0smkuTsypC0rQWpfpIVeFRrKpqMK4xzVyalTgHJ803FqXI/FUFdDnrzc2TeKQ6gJvJCFXQkUqlOA9URq6TjG3+jf488p8G3oPp63Zbc0C2pxx7ZylN4JTQNqxUaE59naIHaTcpM3PVSpQQ2TXVNgpTwCt6/XC+wUl064vBOqbullLajW7hUL4dkbqmZL608eOql/Wc8qdsdMdNtWkc+rL+VWgSVExVYL3JMFOE4RvqlgKzwpQx7KZK8OjOEUNQQz6iCD/ALURW3PxmH8fUeNHNKHpBxS2FAFaSk1Fa9mHaN0Ep/lHnX2tW64lQxostovpwzSsCoIzqMY0r8jj4qc+8zv4b6f3jZbmLPpixN187ZGfaVcfw88G3PxjyX+SMUrpnONoWkTDhQpC0qQtV8EKSQR0q9sFJZPRmQO4Y+GYE2rNSpZWlhl8LIIDii2ADxoo4fjBSScwewzlpc8f1ahHPrwcUrVHd8R3dOx+0S5UZJuTlGnFrQplhlCiWlFNUtpBoU1gnM8rkghVApxf2kt4ewkGOHWQhhTLZdL4VQYI1agR240p203RvNtyYHVm1Yb1NJrhvx7Y3fx5Pmmcm+lxaO5yXKJZ73VmW0nscq3+KwBC3yiKs95AcbU0qbcNxpxh1sEkJJrMEXgWgEmtQTkBQmOaNvSgreYfUN1XkJ9px/3fGGTU0t8FplxCQlRqt0OgkkXboDaaUpvrXjEPQce1wXDWyfDNk2dXVqU7VxBCklkKTdPalZ6WfYAD6orSV1eyLC3C4AMNdR1xFVJPi3jRSAd6TVJrWgMZXpoqXjvIxOGJpgqmA7eyNTSaVUqWcN03U3aKywBTjhWoxpuxpChw0jWTvljFoOx9BZNSm9rThiFdM182IpSDDwN5A3knGgwwwB8xjS5PVUkZe8CRV3DO6LyyB/UwctBSaDKvrqTwjGf3ZrH6mlPoUborUUofZl/b1CANv2QlUscClSClSSKZg4hPChpjw7BBSbt9tgoQoFRVW6kdYgefLDeeHbC7aNpPTJ6d1CK1DaSST6Ry9VI20NKcpJrow1tSEYtMDLZg9omKImablt45eQI0DLwR0eN0Tddy288sWxn2f4ju/Iu9H/aOP8ZGta/0xZaaqf8Aw1+SMuojLZ6Aq9Tcloe7EbuzR1fGlWnE5fkxvVkwdqIvUQR2aLEtG2Rz7YO1ETZ4I7NHoS0GQ8AYZeDMgrr8ZVg/gsRi2aJZDwJNCD9GbGfYpwR5f5HlJnr/AIxU5AeSlqNt+in+gjKZeN+TY8W36CPyiM2zR6UZcHmShywZLSoUcU3ilXldTDKorj6423VKKr2QN2p4bruOWMerNmri1IVQKClEayoBBJpQ0pljvi5p9spoTdIPSxqlOOGOdcMuMePrOTnyetpJKKoyJfSQkDG8cRT2ACmOJjBpCTsj2QHQVS6QcV7v7/6Y9WalBWoqoRVKRdOdOsKHGlKUPCNfSoJMu6U06V2mO4Ebt2GMRH7It9B/Qa0wiRQkdYqcNSlRBBWa1IHRyzPZvrGXSS2i2WEpCFLdVcCFVFzA1Kk9YgYGmWMLuiM8+pgtNNYNqXSYWeiCTuTmo9oyx3Qds+wg3VSjrHV1K3ldY13DsHARqtDKdvometiqXZoMWcQSpai4tRqXFCh4ADcOEbGywU2aLEtHemkqR57WTtgrZo1EJfZcmC22lwPhATVy5cUlNCVClT6oYRKxeyxGoozVSL03LTdxF2yLFLKKKN4qoTQYCiQABXE5b43xLQVErE2WKTSVIlpt2wVssXssFtli9lgzDAE7NHoS0FdmixKwZhgCDLQJXosAolpxxm9UKCFYKBNSMcscYbtli9miZNS7KjcegOzJBKUpAwSAB5gKCPezQW2aLEtDyFgCVSgIoQCDuIqPZGg7o02erVB+ycD2VSajPzQzbLF7NEtp9lJNdCjMWI8lJDSkE1zKbpphUVFRU41wgPpG4+mWWFs3QopCneiumNQlJGKRXCtP6mOj7NAHTtilnvn0PzpjPGJrGUr5BOh2kEuzLFDrl1QdcJFxZwKsMUgwc8LZPvh/Ld+WJEh2NpWX4XSffe7d+WL8LpPvvdu/LEiQWLFF+F0n33u3flizpfJd97t35YqJCseKL8MJLvvdu/LF+GEl33u3fliRILFSJ4ZSXfe7d+WL8M5Hvvdu/JEiQh0ehpnI9/7t35Yo6ayI/wCb3TvyxIkAUWNNpHv/AHTvyxPDaR7/AN078kXEgCi/DeR7/wB078sQ6cyHf+6d+WLiQh0V4eSHfH+U78sWNPJDe8f5TvyxIkFAkevDyz8fpB9bLvywE020tk35F9tl68tVy6nVuJrRYJxKaDKLiQk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12" name="AutoShape 4" descr="data:image/jpeg;base64,/9j/4AAQSkZJRgABAQAAAQABAAD/2wCEAAkGBhQQEBAUEhQWFBUQFRQVFhAUFBUUFhQYGBcXGhQWFBYYHSYeFxklHBQdHy8gJDMqLCwsFiAyNTAqNyYrLCkBCQoKDgwOGg8PGikgHBwsLCwpKS0tKSwsLCksKSksLCkpLCkpLCksKSkpKSksKSksLCwsLCkpKSkpKSwpKSwpLP/AABEIAIcAoAMBIgACEQEDEQH/xAAcAAACAgMBAQAAAAAAAAAAAAAFBgABAwQHAgj/xABGEAABAgMEBQYKBgoDAQAAAAABAgMABBEFEiExBhMUQWEHFSIyUVMWI0JxcoGRo7PSJFJikqGyJTM1Y3OTscHh8EN0gjT/xAAZAQADAQEBAAAAAAAAAAAAAAAAAQIDBAX/xAAnEQACAgEFAAICAQUAAAAAAAAAAQIREgMTITFRBDIFYSJBQlKBkf/aAAwDAQACEQMRAD8A5zY1nJWylRSDUqxIrvjd5mT9RP3RBXQ2RvybZ7VOfmMG+a+EehGapHmakZOTpifzMj6ifuiL5lR9RP3RDfzXwixZfCK3I+GeEvRP5kR9RPsETmRH1E+wQ4818IvmvhBnHweEvRO5jR9RP3RE5jR9RPsEOQsrhF81cIM4+BhL1ibzGju0+wROYkd2n2Q5c1cIsWXwhZx8HhL1ibzCju0+yJzA33afZDnzXwi+auEGcfAwl6JfMDfdp9kTwfb7tPsh05q4RfNfCDOPg8JesS/B5vu0xPB5vu0+yHXmvhE5q4Qs4+Dwl6xK8HW+7T7Ing633afxh25ri+aoM4+BhL1iT4ON92n8Y0bcsdDTClpSAQU4ivaI6LzTAHTmz7ki6ftN/mETKUWi4RkpLkNcmVm37NaVTy3vzmGrmbhGLkXlAqx2D+8f+IYeObxHmS1mm0d20nyJ3M/CLFjcIcdgEXsIid9htITuZuEQWNwhx2ERewiFvsNpCfzNwixY3CG/YhF7EIN9j2kKHM3CILG4Q37EIvYxBvsNpChzNwi+ZuEN2yCL2QQt9htIUhY3CL5m4QzvatFL6kprleIFe2lc4yiVEG9INtCnzNwixY3CGzZRF7MIW8x7aFPmaLFjcIa9nEXs4g3pBtoVOZ+EKXKrZtyyn1UyU18QR1fZxCNy1NAWLM+mx8RMVDVbkkJ6aR65Ef2Mx/Ef+KqH2ELkQ/YzH8SY+IqH2MdT7M0XRVIuJEiBkiouKrABcSkDrS0gl5b9c8hsnAJKhePmSMT6hG+2sKAIyIBHrg5A9RUXWJABIoxcUYAEy37RS05MpUSp5QBbR0VJLdOikhYN2qkqBp9cnzNVmLSWWinqltBHmoKRx61bZSpa1FxvWlS1lJWAb5JbSmm+6V4jMBJNDiY7HJNhDTafqpSKeZIGEdetBQjHm2Ywk5N+GxEiqxcchsSJEiQASETlsH6FmfSY+KmHuEXlrH6FmfSZ+KmNNP7IT6PHIh+x2f4sx8RUPsIHIcf0O1wdf+IYfXXQkFSiAEipUTQAbySd0LU+zBdHqka89PtsIK3VpQhOalEAe0wsP6c7Q8iXkEhxTgX9LWlWzoKB0wCBV1QBGCcMRiICuTSWLUmA+HZ5xtphTCdWF6txWs1gQB4tgYIxViBvNYMfR2HHdMXZhh52RZBbaQ4RMTCi2lSkAkhLYBWcqY3YXrYmHTIyMy7OPOKmFyi1SrV1oKacKS6hDTXjFkJJyJOG7KMsw+JZl7bJtMo3NPOvbO3cW6Q51mw6Qor46tOF6l6FF/lOblwsWXJJKGAAX3AQaDIU/WEYbz6opfpCoe02aUzkrMSMolCG2n21636OpzWau4rJSzQo8oVoYkxpo7Q33ZaXxIvLdbboQSKeON5WWdwV3COf2dpDadrFWpU8q7gttlKZZtu8DgpZINT5z5oLyHJhPyytobEsXADVhVHiqtCalxISTVPaD9qBX/cNpenVbCeUuWYUp1D6lIBL7YAQ5XykgYAGCEBtFJ196WSqZYEu4FKTqhldTgFBPkg9lTh54Mxm+wKJhVneUJgF1DNXXmy4jVi6aLQopIUAq8nEYGmMNREcvtvklmHr/wBLbfKgf/qlkXxWuTyAVebDCHFL+oAS2uTd+bdXMhAb2pQcU0FJJQFU1nRWAb3WNKkVOdIarftDWT1ntNuzMre1iXlmrSQlKAW09OrSlFZ3V/pCg7o3atmNq1WuS0jpFUu6l5AAxqWlAEUpjRMYrP5XJtaHAqXZm2mwCpahqisZ9TFKsBnSKub/AGPFVwdClbTnmp5cqFtzaW5dD19wBh2i1qQE3kApUejWtE57oK2Zpow66phdWJhGCmHaA1wwQsG6vMHA1ocoQNHdLrNfcS7LvKs59YCFIWE6pYBqEG+C3SpwulBFYYkNGWM1trG1MzjuuMwy2HEJ8WhACmKlaaBHXSVduEJ1dMQ9xcc/0TmJhEgqZadU6hK5hWyvmpDSHFhCW3OuhWrSMF3q8Kwf0f02YnLiQVMvLSFbM8ChyhFQQCOmCMaprnCcRWMMI/LOf0NM+kz8RMO8JHLQf0NNekz8RMPT+yE+gJyWaSMydisawkrcffS3Lti+68q+ei2gYnz5DeRGW0Jty05IzLqi2y5hL2e2rpvEOXfHq8tRuqo2OiN5MAOR2XpKuuS7N+bLi29peFGGUVBok9YnpXihOJJoSIMOWxK2UktS30ucF6+4o4IUtV5ZcVk2Co11aMYvVajJ12OKbDlpyy3Sh+ZcEkxLXtW0hQQu6oAEOuVoAQOojsGMJ87p2oJLciyGkY1mXk5n6yEHFR3314nsjRl5aZtSYN8qmHk0OdyXlgcjTJHDNSsc46bo5oCzLXVuUeezvkdBJ/do3ec1PmjHk2xjHs59o/ydzE6vXOlSb+c0/VTqganxbZyHZWg88bVp6IsyD77TZWsOtNLWpwhSlLUpwVwAA6u6OwCOa6bkGeeH7hgk9gvO5fhBJvH/AIPTdzMfIeyEtTVBmWK4fZXHT45nyJq8VNYYgsV+4qOlLcABJwAxJOAA3kndFS7Mn2XAV2afeKlyxQG2q0Khe2hQzSk1AS3uv4kqHYOkl6Scp7TjoYZd1bIVR2YT1lpxCgyfIFadM4kZUzOhaHLEmWutSjSVpbSACSUoPonOgHDHhGsILtmTmjq0lOJdbStNaKrgcCkg0UlQ3KBBBHaDGxCjozpCJ5napVIvKVSYlFKAIUMLyFUoFEUzoFCmRFYYZa1ULVcxQ4BUsr6KxxA8ocU1ERKFFp2eLfH0Sa/gvfDVHCZRtIanABmhG7AVZFKD1fhHd7eP0WZ/gvfDVHC5U+Lmh2NNfiz/AIjOV0dGj2xlkuSELk2HJd3B5hlZlnheRfWhKllLgxTUnIg+oQDZ2+yHLrSlsjE7K94yXXj/AMZGA/8AJBjsWhxrZ0h/1Zf4SIITsg28godQlaDmlQqP8HjFyfLMlL05dKaXyk7VEwldnzLouF9tdxt0kEU1vVVUHJwV3VMGrblXNnYYmEX223Wbs80Q2W0JIBUoA1aVdwqgkGu6NPSjkyIBVLDWN+VKrPSp+6WrP0VeowoWFpJMyBUlhWsZQSlcg+SC3uKEKPSZV9lVRwpEJtFYqXMR/TpS5Zr7UvMqVNMOoW41ONpK3W226XjMoQKLSAoeMRmK9GMfK/NIdsF9bagtCywpK0kKSQXE4gjAiNCxLSlZl4TFnlLM22lSXJF+qA4hSgpaboPR6WIcRUVzBhZ5SylDbyZZRZRMNqdmZBVKIWh5kJdbSOoVKcOI6KgkkY1jfTpyXpi+AJYEs8bOQlmYda1pdUtCHLqCbxSCoUNK3QKCmY9eDR+VVt0tKTCtW06opL4AbPVqQCqqak+Vn0u2CGiSFGVlzWlC4KJKkkgLVeveSrOo7BWNnSixVTYGrASptV5BKsCeOHZhhhFyacmmio2lcTrFlztnSLQaZdYaTU18YCVK8pS1mpUrDMmsGWLWZcpcdbXXK64hVfYY+eZLRpgNqVOuTDKk1qEy6VIwyKXLxqCO2kagbs/G49OK3ijLKa4ZhJUDEPTt+mLm12j6XVMpAJKkimdVAU8+Mcy0smkuTsypC0rQWpfpIVeFRrKpqMK4xzVyalTgHJ803FqXI/FUFdDnrzc2TeKQ6gJvJCFXQkUqlOA9URq6TjG3+jf488p8G3oPp63Zbc0C2pxx7ZylN4JTQNqxUaE59naIHaTcpM3PVSpQQ2TXVNgpTwCt6/XC+wUl064vBOqbullLajW7hUL4dkbqmZL608eOql/Wc8qdsdMdNtWkc+rL+VWgSVExVYL3JMFOE4RvqlgKzwpQx7KZK8OjOEUNQQz6iCD/ALURW3PxmH8fUeNHNKHpBxS2FAFaSk1Fa9mHaN0Ep/lHnX2tW64lQxostovpwzSsCoIzqMY0r8jj4qc+8zv4b6f3jZbmLPpixN187ZGfaVcfw88G3PxjyX+SMUrpnONoWkTDhQpC0qQtV8EKSQR0q9sFJZPRmQO4Y+GYE2rNSpZWlhl8LIIDii2ADxoo4fjBSScwewzlpc8f1ahHPrwcUrVHd8R3dOx+0S5UZJuTlGnFrQplhlCiWlFNUtpBoU1gnM8rkghVApxf2kt4ewkGOHWQhhTLZdL4VQYI1agR240p203RvNtyYHVm1Yb1NJrhvx7Y3fx5Pmmcm+lxaO5yXKJZ73VmW0nscq3+KwBC3yiKs95AcbU0qbcNxpxh1sEkJJrMEXgWgEmtQTkBQmOaNvSgreYfUN1XkJ9px/3fGGTU0t8FplxCQlRqt0OgkkXboDaaUpvrXjEPQce1wXDWyfDNk2dXVqU7VxBCklkKTdPalZ6WfYAD6orSV1eyLC3C4AMNdR1xFVJPi3jRSAd6TVJrWgMZXpoqXjvIxOGJpgqmA7eyNTSaVUqWcN03U3aKywBTjhWoxpuxpChw0jWTvljFoOx9BZNSm9rThiFdM182IpSDDwN5A3knGgwwwB8xjS5PVUkZe8CRV3DO6LyyB/UwctBSaDKvrqTwjGf3ZrH6mlPoUborUUofZl/b1CANv2QlUscClSClSSKZg4hPChpjw7BBSbt9tgoQoFRVW6kdYgefLDeeHbC7aNpPTJ6d1CK1DaSST6Ry9VI20NKcpJrow1tSEYtMDLZg9omKImablt45eQI0DLwR0eN0Tddy288sWxn2f4ju/Iu9H/aOP8ZGta/0xZaaqf8Aw1+SMuojLZ6Aq9Tcloe7EbuzR1fGlWnE5fkxvVkwdqIvUQR2aLEtG2Rz7YO1ETZ4I7NHoS0GQ8AYZeDMgrr8ZVg/gsRi2aJZDwJNCD9GbGfYpwR5f5HlJnr/AIxU5AeSlqNt+in+gjKZeN+TY8W36CPyiM2zR6UZcHmShywZLSoUcU3ilXldTDKorj6423VKKr2QN2p4bruOWMerNmri1IVQKClEayoBBJpQ0pljvi5p9spoTdIPSxqlOOGOdcMuMePrOTnyetpJKKoyJfSQkDG8cRT2ACmOJjBpCTsj2QHQVS6QcV7v7/6Y9WalBWoqoRVKRdOdOsKHGlKUPCNfSoJMu6U06V2mO4Ebt2GMRH7It9B/Qa0wiRQkdYqcNSlRBBWa1IHRyzPZvrGXSS2i2WEpCFLdVcCFVFzA1Kk9YgYGmWMLuiM8+pgtNNYNqXSYWeiCTuTmo9oyx3Qds+wg3VSjrHV1K3ldY13DsHARqtDKdvometiqXZoMWcQSpai4tRqXFCh4ADcOEbGywU2aLEtHemkqR57WTtgrZo1EJfZcmC22lwPhATVy5cUlNCVClT6oYRKxeyxGoozVSL03LTdxF2yLFLKKKN4qoTQYCiQABXE5b43xLQVErE2WKTSVIlpt2wVssXssFtli9lgzDAE7NHoS0FdmixKwZhgCDLQJXosAolpxxm9UKCFYKBNSMcscYbtli9miZNS7KjcegOzJBKUpAwSAB5gKCPezQW2aLEtDyFgCVSgIoQCDuIqPZGg7o02erVB+ycD2VSajPzQzbLF7NEtp9lJNdCjMWI8lJDSkE1zKbpphUVFRU41wgPpG4+mWWFs3QopCneiumNQlJGKRXCtP6mOj7NAHTtilnvn0PzpjPGJrGUr5BOh2kEuzLFDrl1QdcJFxZwKsMUgwc8LZPvh/Ld+WJEh2NpWX4XSffe7d+WL8LpPvvdu/LEiQWLFF+F0n33u3flizpfJd97t35YqJCseKL8MJLvvdu/LF+GEl33u3fliRILFSJ4ZSXfe7d+WL8M5Hvvdu/JEiQh0ehpnI9/7t35Yo6ayI/wCb3TvyxIkAUWNNpHv/AHTvyxPDaR7/AN078kXEgCi/DeR7/wB078sQ6cyHf+6d+WLiQh0V4eSHfH+U78sWNPJDe8f5TvyxIkFAkevDyz8fpB9bLvywE020tk35F9tl68tVy6nVuJrRYJxKaDKLiQki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3014" name="Picture 6" descr="http://informationr.net/ir/11-4/p269fi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76664" cy="5066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http://farm8.staticflickr.com/7278/7069748077_6db8c7f495_b.jpg"/>
          <p:cNvPicPr>
            <a:picLocks noChangeAspect="1" noChangeArrowheads="1"/>
          </p:cNvPicPr>
          <p:nvPr/>
        </p:nvPicPr>
        <p:blipFill>
          <a:blip r:embed="rId2" cstate="print"/>
          <a:srcRect t="1287" r="5536"/>
          <a:stretch>
            <a:fillRect/>
          </a:stretch>
        </p:blipFill>
        <p:spPr bwMode="auto">
          <a:xfrm>
            <a:off x="0" y="-43427"/>
            <a:ext cx="9213442" cy="6901427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211960" y="4725144"/>
            <a:ext cx="4464496" cy="165380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Nejčastější metody: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Rozhovory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cs-CZ" sz="3200" dirty="0" smtClean="0">
                <a:solidFill>
                  <a:schemeClr val="bg1"/>
                </a:solidFill>
              </a:rPr>
              <a:t>Narativní analýza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Kognitivní autorita (Wilson 1983)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/>
              <a:t>Kognitivní autorita popisuje druh autority, která přirozeně ovlivňuje myšlenky a názory ostatních lidí (působí věrohodně)</a:t>
            </a:r>
            <a:endParaRPr lang="cs-CZ" sz="2800" dirty="0" smtClean="0"/>
          </a:p>
          <a:p>
            <a:r>
              <a:rPr lang="cs-CZ" sz="2800" dirty="0" smtClean="0"/>
              <a:t>vzniká na základě vztahu nejméně dvou lidí</a:t>
            </a:r>
          </a:p>
          <a:p>
            <a:r>
              <a:rPr lang="cs-CZ" sz="2800" dirty="0" smtClean="0"/>
              <a:t>být kognitivní autoritou je něco jiného než být expertem</a:t>
            </a:r>
          </a:p>
          <a:p>
            <a:r>
              <a:rPr lang="cs-CZ" sz="2800" dirty="0" smtClean="0"/>
              <a:t>souvisí s </a:t>
            </a:r>
            <a:r>
              <a:rPr lang="cs-CZ" sz="2800" dirty="0" err="1" smtClean="0"/>
              <a:t>kredibilitou</a:t>
            </a:r>
            <a:r>
              <a:rPr lang="cs-CZ" sz="2800" dirty="0" smtClean="0"/>
              <a:t> – kognitivní autority jsou hodnotnými zdroji informací</a:t>
            </a:r>
          </a:p>
          <a:p>
            <a:r>
              <a:rPr lang="cs-CZ" sz="2800" dirty="0" smtClean="0"/>
              <a:t>nemusí se vždy jednat o jedince - můžeme ji nalézt také v knihách, nástrojích (instrumentech), organizacích, institucích</a:t>
            </a:r>
            <a:endParaRPr lang="cs-C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photos-h.ak.fbcdn.net/hphotos-ak-prn1/s720x720/548208_10151047961742700_1668719559_n.jpg"/>
          <p:cNvPicPr>
            <a:picLocks noChangeAspect="1" noChangeArrowheads="1"/>
          </p:cNvPicPr>
          <p:nvPr/>
        </p:nvPicPr>
        <p:blipFill>
          <a:blip r:embed="rId2" cstate="print"/>
          <a:srcRect r="4724"/>
          <a:stretch>
            <a:fillRect/>
          </a:stretch>
        </p:blipFill>
        <p:spPr bwMode="auto">
          <a:xfrm>
            <a:off x="-612576" y="0"/>
            <a:ext cx="9821555" cy="6858000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211960" y="3933056"/>
            <a:ext cx="4464496" cy="266429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Využití: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Vysvětlení konceptu relevance informací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Metody: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cs-CZ" sz="3200" dirty="0" smtClean="0">
                <a:solidFill>
                  <a:schemeClr val="bg1"/>
                </a:solidFill>
              </a:rPr>
              <a:t>široké spektrum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Fenomén úzkosti z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Constance</a:t>
            </a:r>
            <a:r>
              <a:rPr lang="cs-CZ" b="1" dirty="0" smtClean="0"/>
              <a:t> </a:t>
            </a:r>
            <a:r>
              <a:rPr lang="cs-CZ" b="1" dirty="0" err="1" smtClean="0"/>
              <a:t>Mellon</a:t>
            </a:r>
            <a:r>
              <a:rPr lang="cs-CZ" b="1" dirty="0" smtClean="0"/>
              <a:t> (1986) / </a:t>
            </a:r>
            <a:r>
              <a:rPr lang="cs-CZ" b="1" dirty="0" err="1" smtClean="0"/>
              <a:t>Sharon</a:t>
            </a:r>
            <a:r>
              <a:rPr lang="cs-CZ" b="1" dirty="0" smtClean="0"/>
              <a:t> </a:t>
            </a:r>
            <a:r>
              <a:rPr lang="cs-CZ" b="1" dirty="0" err="1" smtClean="0"/>
              <a:t>Bostick</a:t>
            </a:r>
            <a:r>
              <a:rPr lang="cs-CZ" b="1" dirty="0" smtClean="0"/>
              <a:t> (1992)</a:t>
            </a:r>
          </a:p>
          <a:p>
            <a:r>
              <a:rPr lang="cs-CZ" dirty="0" smtClean="0"/>
              <a:t>Pro VŠ knihovny – vysvětluje bariéry, které stojí mezi studenty a knihovnou – 5 dimenzí:</a:t>
            </a:r>
          </a:p>
          <a:p>
            <a:pPr lvl="2"/>
            <a:r>
              <a:rPr lang="cs-CZ" dirty="0" smtClean="0"/>
              <a:t>Bariéry s personálem</a:t>
            </a:r>
          </a:p>
          <a:p>
            <a:pPr lvl="2"/>
            <a:r>
              <a:rPr lang="cs-CZ" dirty="0" smtClean="0"/>
              <a:t>Citové bariéry</a:t>
            </a:r>
          </a:p>
          <a:p>
            <a:pPr lvl="2"/>
            <a:r>
              <a:rPr lang="cs-CZ" dirty="0" smtClean="0"/>
              <a:t>Pohodlí knihovny</a:t>
            </a:r>
          </a:p>
          <a:p>
            <a:pPr lvl="2"/>
            <a:r>
              <a:rPr lang="cs-CZ" dirty="0" smtClean="0"/>
              <a:t>Znalosti knihovny</a:t>
            </a:r>
          </a:p>
          <a:p>
            <a:pPr lvl="2"/>
            <a:r>
              <a:rPr lang="cs-CZ" dirty="0" smtClean="0"/>
              <a:t>Mechanické překážky</a:t>
            </a:r>
          </a:p>
        </p:txBody>
      </p:sp>
      <p:pic>
        <p:nvPicPr>
          <p:cNvPr id="2050" name="Picture 2" descr="http://images.betterworldbooks.com/081/Library-Anxiety-9780810849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1602583" cy="251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8" name="Picture 4" descr="http://farm4.staticflickr.com/3272/2919607232_c299f9066b_o.jpg"/>
          <p:cNvPicPr>
            <a:picLocks noChangeAspect="1" noChangeArrowheads="1"/>
          </p:cNvPicPr>
          <p:nvPr/>
        </p:nvPicPr>
        <p:blipFill>
          <a:blip r:embed="rId2" cstate="print"/>
          <a:srcRect r="11903"/>
          <a:stretch>
            <a:fillRect/>
          </a:stretch>
        </p:blipFill>
        <p:spPr bwMode="auto">
          <a:xfrm>
            <a:off x="0" y="-81820"/>
            <a:ext cx="9165966" cy="6939820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283968" y="4005064"/>
            <a:ext cx="4464496" cy="266429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Využití: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služeb v knihovnách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Metody: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cs-CZ" sz="3200" dirty="0" smtClean="0">
                <a:solidFill>
                  <a:schemeClr val="bg1"/>
                </a:solidFill>
              </a:rPr>
              <a:t>Dotazníky, kombinace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Teorie </a:t>
            </a:r>
            <a:r>
              <a:rPr lang="cs-CZ" dirty="0" err="1" smtClean="0"/>
              <a:t>flow</a:t>
            </a:r>
            <a:r>
              <a:rPr lang="cs-CZ" dirty="0" smtClean="0"/>
              <a:t> (</a:t>
            </a:r>
            <a:r>
              <a:rPr lang="cs-CZ" dirty="0" err="1" smtClean="0"/>
              <a:t>Csikszentmihalyi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Flow</a:t>
            </a:r>
            <a:r>
              <a:rPr lang="cs-CZ" dirty="0" smtClean="0"/>
              <a:t> – duševní stav zapojení se do aktivity</a:t>
            </a:r>
          </a:p>
          <a:p>
            <a:r>
              <a:rPr lang="cs-CZ" dirty="0" smtClean="0"/>
              <a:t>9 podmínek </a:t>
            </a:r>
            <a:r>
              <a:rPr lang="cs-CZ" dirty="0" err="1" smtClean="0"/>
              <a:t>flow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jasné cíle</a:t>
            </a:r>
          </a:p>
          <a:p>
            <a:pPr lvl="2"/>
            <a:r>
              <a:rPr lang="cs-CZ" dirty="0" smtClean="0"/>
              <a:t>okamžitá odezva</a:t>
            </a:r>
          </a:p>
          <a:p>
            <a:pPr lvl="2"/>
            <a:r>
              <a:rPr lang="cs-CZ" dirty="0" smtClean="0"/>
              <a:t>rovnováha mezi úrovní výzvy a osobní dovedností</a:t>
            </a:r>
          </a:p>
          <a:p>
            <a:pPr lvl="2"/>
            <a:r>
              <a:rPr lang="cs-CZ" dirty="0" smtClean="0"/>
              <a:t>slučování aktivnosti a povědomí</a:t>
            </a:r>
          </a:p>
          <a:p>
            <a:pPr lvl="2"/>
            <a:r>
              <a:rPr lang="cs-CZ" dirty="0" smtClean="0"/>
              <a:t>zaměřená koncentrace na úkol</a:t>
            </a:r>
          </a:p>
          <a:p>
            <a:pPr lvl="2"/>
            <a:r>
              <a:rPr lang="cs-CZ" dirty="0" smtClean="0"/>
              <a:t>pocit potencionální kontroly</a:t>
            </a:r>
          </a:p>
          <a:p>
            <a:pPr lvl="2"/>
            <a:r>
              <a:rPr lang="cs-CZ" dirty="0" smtClean="0"/>
              <a:t>ztráta nesmělosti</a:t>
            </a:r>
          </a:p>
          <a:p>
            <a:pPr lvl="2"/>
            <a:r>
              <a:rPr lang="cs-CZ" dirty="0" smtClean="0"/>
              <a:t>změněné vnímání času</a:t>
            </a:r>
          </a:p>
          <a:p>
            <a:pPr lvl="2"/>
            <a:r>
              <a:rPr lang="cs-CZ" dirty="0" smtClean="0"/>
              <a:t>samovolná či </a:t>
            </a:r>
            <a:r>
              <a:rPr lang="cs-CZ" dirty="0" err="1" smtClean="0"/>
              <a:t>sebeodměňující</a:t>
            </a:r>
            <a:r>
              <a:rPr lang="cs-CZ" dirty="0" smtClean="0"/>
              <a:t> zkušenost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</a:t>
            </a:r>
            <a:r>
              <a:rPr lang="cs-CZ" dirty="0" err="1" smtClean="0"/>
              <a:t>flow</a:t>
            </a:r>
            <a:endParaRPr lang="cs-CZ" dirty="0"/>
          </a:p>
        </p:txBody>
      </p:sp>
      <p:pic>
        <p:nvPicPr>
          <p:cNvPr id="32770" name="Picture 2" descr="http://beacon.wharton.upenn.edu/remurphy/files/2008/02/flow_orig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616624" cy="4723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http://farm4.staticflickr.com/3467/3309510154_5b94153048_b.jpg"/>
          <p:cNvPicPr>
            <a:picLocks noChangeAspect="1" noChangeArrowheads="1"/>
          </p:cNvPicPr>
          <p:nvPr/>
        </p:nvPicPr>
        <p:blipFill>
          <a:blip r:embed="rId2" cstate="print"/>
          <a:srcRect l="10242"/>
          <a:stretch>
            <a:fillRect/>
          </a:stretch>
        </p:blipFill>
        <p:spPr bwMode="auto">
          <a:xfrm>
            <a:off x="-84394" y="0"/>
            <a:ext cx="9228394" cy="6858000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283968" y="3789040"/>
            <a:ext cx="4464496" cy="266429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54864" tIns="9144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Využití: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systémů – CI, měření uživatelského prožitku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Metody: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cs-CZ" sz="3200" dirty="0" smtClean="0">
                <a:solidFill>
                  <a:schemeClr val="bg1"/>
                </a:solidFill>
              </a:rPr>
              <a:t>ESM, deníkové záznamy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4342567734_0271c3716a_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20312"/>
            <a:ext cx="9793088" cy="69957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Teorie informační chudoby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Chatman</a:t>
            </a:r>
            <a:r>
              <a:rPr lang="cs-CZ" b="1" dirty="0" smtClean="0"/>
              <a:t>, 1996</a:t>
            </a:r>
          </a:p>
          <a:p>
            <a:r>
              <a:rPr lang="cs-CZ" dirty="0" smtClean="0"/>
              <a:t>Vychází ze sociologie vědění</a:t>
            </a:r>
          </a:p>
          <a:p>
            <a:r>
              <a:rPr lang="cs-CZ" dirty="0" smtClean="0"/>
              <a:t> výzkumy zaměřené na informační potřeby a chování u sociálně znevýhodněných osob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informační chudoby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Lidé, kteří jsou označeni za informačně chudé, vnímají svou situaci tak, že nemají žádný zdroj, jenž by jim mohl pomoci.</a:t>
            </a:r>
          </a:p>
          <a:p>
            <a:r>
              <a:rPr lang="cs-CZ" dirty="0" smtClean="0"/>
              <a:t>Informační chudoba je částečně spojena s rozdělením společnosti do tříd.</a:t>
            </a:r>
          </a:p>
          <a:p>
            <a:r>
              <a:rPr lang="cs-CZ" dirty="0" smtClean="0"/>
              <a:t>Zakrývání a </a:t>
            </a:r>
            <a:r>
              <a:rPr lang="cs-CZ" dirty="0" err="1" smtClean="0"/>
              <a:t>sebeochraňující</a:t>
            </a:r>
            <a:r>
              <a:rPr lang="cs-CZ" dirty="0" smtClean="0"/>
              <a:t> mechanismy</a:t>
            </a:r>
          </a:p>
          <a:p>
            <a:r>
              <a:rPr lang="cs-CZ" dirty="0" smtClean="0"/>
              <a:t>Pocit, že negativní následky </a:t>
            </a:r>
            <a:r>
              <a:rPr lang="cs-CZ" dirty="0" err="1" smtClean="0"/>
              <a:t>odkyrtí</a:t>
            </a:r>
            <a:r>
              <a:rPr lang="cs-CZ" dirty="0" smtClean="0"/>
              <a:t> informační chudoby převýší výhody.</a:t>
            </a:r>
          </a:p>
          <a:p>
            <a:r>
              <a:rPr lang="cs-CZ" dirty="0" smtClean="0"/>
              <a:t>Nové znalosti budou selektivně předávány dál. Okolnost, která ovlivňuje tento proces, je relevance dané informace pro každodenní problémy a starosti.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arm4.staticflickr.com/3028/2781329487_ba20fd6005_b.jpg"/>
          <p:cNvPicPr>
            <a:picLocks noChangeAspect="1" noChangeArrowheads="1"/>
          </p:cNvPicPr>
          <p:nvPr/>
        </p:nvPicPr>
        <p:blipFill>
          <a:blip r:embed="rId2" cstate="print"/>
          <a:srcRect r="10704"/>
          <a:stretch>
            <a:fillRect/>
          </a:stretch>
        </p:blipFill>
        <p:spPr bwMode="auto">
          <a:xfrm>
            <a:off x="0" y="0"/>
            <a:ext cx="9181034" cy="6858000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404664"/>
            <a:ext cx="4464496" cy="266429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Využití: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Výzkum informačních potřeb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menšin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Metody: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cs-CZ" sz="3200" dirty="0" smtClean="0">
                <a:solidFill>
                  <a:schemeClr val="bg1"/>
                </a:solidFill>
              </a:rPr>
              <a:t>etnografie, kvalitativní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farm1.staticflickr.com/36/116220689_438039ddb3_b.jpg"/>
          <p:cNvPicPr>
            <a:picLocks noChangeAspect="1" noChangeArrowheads="1"/>
          </p:cNvPicPr>
          <p:nvPr/>
        </p:nvPicPr>
        <p:blipFill>
          <a:blip r:embed="rId2" cstate="print"/>
          <a:srcRect l="2307" r="2307" b="1603"/>
          <a:stretch>
            <a:fillRect/>
          </a:stretch>
        </p:blipFill>
        <p:spPr bwMode="auto">
          <a:xfrm>
            <a:off x="-99533" y="-73"/>
            <a:ext cx="9303442" cy="690750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692696"/>
            <a:ext cx="7200800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/>
                </a:solidFill>
              </a:rPr>
              <a:t>Paradigma - rámec</a:t>
            </a:r>
          </a:p>
          <a:p>
            <a:r>
              <a:rPr lang="cs-CZ" sz="4000" b="1" dirty="0" smtClean="0">
                <a:solidFill>
                  <a:schemeClr val="bg1"/>
                </a:solidFill>
              </a:rPr>
              <a:t>Teorie - směr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Využívání teorií v odborné literatuře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9119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Využívání teorií v odborné literatuře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86628" cy="36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400" dirty="0" smtClean="0"/>
              <a:t>Kumasi</a:t>
            </a:r>
            <a:r>
              <a:rPr lang="en-US" sz="1400" dirty="0" smtClean="0"/>
              <a:t>, K.D., Charbonneau, D.H., </a:t>
            </a:r>
            <a:r>
              <a:rPr lang="en-US" sz="1400" dirty="0" err="1" smtClean="0"/>
              <a:t>Walster</a:t>
            </a:r>
            <a:r>
              <a:rPr lang="en-US" sz="1400" dirty="0" smtClean="0"/>
              <a:t>, D. (June 2013). </a:t>
            </a:r>
            <a:r>
              <a:rPr lang="en-US" sz="1400" dirty="0" smtClean="0">
                <a:hlinkClick r:id="rId3"/>
              </a:rPr>
              <a:t>Theory talk in the library science scholarly literature: An exploratory analysis,</a:t>
            </a:r>
            <a:r>
              <a:rPr lang="en-US" sz="1400" dirty="0" smtClean="0"/>
              <a:t> </a:t>
            </a:r>
            <a:r>
              <a:rPr lang="en-US" sz="1400" i="1" dirty="0" smtClean="0"/>
              <a:t>Library &amp; Information Science Research</a:t>
            </a:r>
            <a:r>
              <a:rPr lang="en-US" sz="1400" dirty="0" smtClean="0"/>
              <a:t>, 35 (3), 175-180. </a:t>
            </a:r>
            <a:endParaRPr lang="cs-CZ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Využívání teorií v odborné literatuře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400" dirty="0" smtClean="0"/>
              <a:t>Kumasi</a:t>
            </a:r>
            <a:r>
              <a:rPr lang="en-US" sz="1400" dirty="0" smtClean="0"/>
              <a:t>, K.D., Charbonneau, D.H., </a:t>
            </a:r>
            <a:r>
              <a:rPr lang="en-US" sz="1400" dirty="0" err="1" smtClean="0"/>
              <a:t>Walster</a:t>
            </a:r>
            <a:r>
              <a:rPr lang="en-US" sz="1400" dirty="0" smtClean="0"/>
              <a:t>, D. (June 2013). </a:t>
            </a:r>
            <a:r>
              <a:rPr lang="en-US" sz="1400" dirty="0" smtClean="0">
                <a:hlinkClick r:id="rId2"/>
              </a:rPr>
              <a:t>Theory talk in the library science scholarly literature: An exploratory analysis,</a:t>
            </a:r>
            <a:r>
              <a:rPr lang="en-US" sz="1400" dirty="0" smtClean="0"/>
              <a:t> </a:t>
            </a:r>
            <a:r>
              <a:rPr lang="en-US" sz="1400" i="1" dirty="0" smtClean="0"/>
              <a:t>Library &amp; Information Science Research</a:t>
            </a:r>
            <a:r>
              <a:rPr lang="en-US" sz="1400" dirty="0" smtClean="0"/>
              <a:t>, 35 (3), 175-180. </a:t>
            </a:r>
            <a:endParaRPr lang="cs-CZ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7344816" cy="18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si půjčujeme teorie?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7825"/>
          </a:xfrm>
        </p:spPr>
        <p:txBody>
          <a:bodyPr/>
          <a:lstStyle/>
          <a:p>
            <a:r>
              <a:rPr lang="cs-CZ" dirty="0" smtClean="0"/>
              <a:t>45 </a:t>
            </a:r>
            <a:r>
              <a:rPr lang="en-US" dirty="0" smtClean="0"/>
              <a:t>%</a:t>
            </a:r>
            <a:r>
              <a:rPr lang="cs-CZ" dirty="0" smtClean="0"/>
              <a:t> ze sociálních věd</a:t>
            </a:r>
          </a:p>
          <a:p>
            <a:r>
              <a:rPr lang="cs-CZ" dirty="0" smtClean="0"/>
              <a:t>30 </a:t>
            </a:r>
            <a:r>
              <a:rPr lang="en-US" dirty="0" smtClean="0"/>
              <a:t>%</a:t>
            </a:r>
            <a:r>
              <a:rPr lang="cs-CZ" dirty="0" smtClean="0"/>
              <a:t> z přírodních věd</a:t>
            </a:r>
          </a:p>
          <a:p>
            <a:r>
              <a:rPr lang="cs-CZ" dirty="0" smtClean="0"/>
              <a:t>5 </a:t>
            </a:r>
            <a:r>
              <a:rPr lang="en-US" dirty="0" smtClean="0"/>
              <a:t>% </a:t>
            </a:r>
            <a:r>
              <a:rPr lang="cs-CZ" dirty="0" smtClean="0"/>
              <a:t>z humanitních věd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23928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Pettigrew, K. E., &amp; </a:t>
            </a:r>
            <a:r>
              <a:rPr lang="en-US" dirty="0" err="1" smtClean="0"/>
              <a:t>McKechnie</a:t>
            </a:r>
            <a:r>
              <a:rPr lang="en-US" dirty="0" smtClean="0"/>
              <a:t>, L. (2001). Use of theory in information science research.</a:t>
            </a:r>
          </a:p>
          <a:p>
            <a:r>
              <a:rPr lang="en-US" dirty="0" smtClean="0"/>
              <a:t>Journal of the American Society for Information Science and Technology, 52, 62–73.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Zipfův</a:t>
            </a:r>
            <a:r>
              <a:rPr lang="cs-CZ" dirty="0" smtClean="0"/>
              <a:t> princip nejmenšího úsilí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„Předpokladem PLE je to, že jednotlivci vykonávající nějaký úkol použijí takový způsob, při kterém vynaloží pravděpodobně </a:t>
            </a:r>
            <a:r>
              <a:rPr lang="cs-CZ" b="1" i="1" dirty="0" smtClean="0"/>
              <a:t>nejmenší množství obvyklé práce</a:t>
            </a:r>
            <a:r>
              <a:rPr lang="cs-CZ" i="1" dirty="0" smtClean="0"/>
              <a:t> – </a:t>
            </a:r>
            <a:r>
              <a:rPr lang="cs-CZ" i="1" dirty="0" err="1" smtClean="0"/>
              <a:t>least</a:t>
            </a:r>
            <a:r>
              <a:rPr lang="cs-CZ" i="1" dirty="0" smtClean="0"/>
              <a:t> </a:t>
            </a:r>
            <a:r>
              <a:rPr lang="cs-CZ" i="1" dirty="0" err="1" smtClean="0"/>
              <a:t>effort</a:t>
            </a:r>
            <a:r>
              <a:rPr lang="cs-CZ" i="1" dirty="0" smtClean="0"/>
              <a:t>.“</a:t>
            </a:r>
          </a:p>
          <a:p>
            <a:endParaRPr lang="cs-CZ" dirty="0" smtClean="0"/>
          </a:p>
          <a:p>
            <a:r>
              <a:rPr lang="cs-CZ" dirty="0" smtClean="0"/>
              <a:t>Jakákoliv lidská alokace zdrojů (slov v dokumentech, dokumenty v souborech, nebo lidí ve městech) obvykle řídí principem LE </a:t>
            </a:r>
          </a:p>
          <a:p>
            <a:endParaRPr lang="cs-CZ" dirty="0" smtClean="0"/>
          </a:p>
          <a:p>
            <a:pPr algn="r">
              <a:buNone/>
            </a:pPr>
            <a:r>
              <a:rPr lang="en-US" sz="2000" i="1" dirty="0" smtClean="0"/>
              <a:t>Principle of Least Effort: An Introduction to Human Ecology</a:t>
            </a:r>
            <a:r>
              <a:rPr lang="cs-CZ" sz="2000" i="1" dirty="0" smtClean="0"/>
              <a:t> (1949)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1.staticflickr.com/2/1743995_7950ad9579_b.jpg"/>
          <p:cNvPicPr>
            <a:picLocks noChangeAspect="1" noChangeArrowheads="1"/>
          </p:cNvPicPr>
          <p:nvPr/>
        </p:nvPicPr>
        <p:blipFill>
          <a:blip r:embed="rId2" cstate="print"/>
          <a:srcRect l="6367" t="6275"/>
          <a:stretch>
            <a:fillRect/>
          </a:stretch>
        </p:blipFill>
        <p:spPr bwMode="auto">
          <a:xfrm>
            <a:off x="0" y="0"/>
            <a:ext cx="9144000" cy="686470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4464496" cy="5976664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Metody: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Analýza dokumentů, analýza použitých zdrojů + rozhovory </a:t>
            </a:r>
            <a:r>
              <a:rPr lang="cs-CZ" dirty="0" err="1" smtClean="0">
                <a:solidFill>
                  <a:schemeClr val="bg1"/>
                </a:solidFill>
              </a:rPr>
              <a:t>atd</a:t>
            </a:r>
            <a:r>
              <a:rPr lang="cs-CZ" dirty="0" smtClean="0">
                <a:solidFill>
                  <a:schemeClr val="bg1"/>
                </a:solidFill>
              </a:rPr>
              <a:t>…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Vysvětluje informační chování</a:t>
            </a:r>
            <a:r>
              <a:rPr lang="en-US" dirty="0" smtClean="0">
                <a:solidFill>
                  <a:schemeClr val="bg1"/>
                </a:solidFill>
              </a:rPr>
              <a:t> &gt;</a:t>
            </a:r>
            <a:r>
              <a:rPr lang="cs-CZ" dirty="0" smtClean="0">
                <a:solidFill>
                  <a:schemeClr val="bg1"/>
                </a:solidFill>
              </a:rPr>
              <a:t> pomáhá při designování </a:t>
            </a:r>
            <a:r>
              <a:rPr lang="cs-CZ" dirty="0" err="1" smtClean="0">
                <a:solidFill>
                  <a:schemeClr val="bg1"/>
                </a:solidFill>
              </a:rPr>
              <a:t>OPACů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proč je používán internet, i když neobsahuje kvalitnější informace? </a:t>
            </a:r>
            <a:r>
              <a:rPr lang="cs-CZ" sz="2000" dirty="0" smtClean="0">
                <a:solidFill>
                  <a:schemeClr val="bg1"/>
                </a:solidFill>
              </a:rPr>
              <a:t>( </a:t>
            </a:r>
            <a:r>
              <a:rPr lang="cs-CZ" sz="2000" dirty="0" err="1" smtClean="0">
                <a:solidFill>
                  <a:schemeClr val="bg1"/>
                </a:solidFill>
              </a:rPr>
              <a:t>Zao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Liu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Zheng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Ye</a:t>
            </a:r>
            <a:r>
              <a:rPr lang="cs-CZ" sz="2000" dirty="0" smtClean="0">
                <a:solidFill>
                  <a:schemeClr val="bg1"/>
                </a:solidFill>
              </a:rPr>
              <a:t> Lang, 2004)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376</TotalTime>
  <Words>570</Words>
  <Application>Microsoft Office PowerPoint</Application>
  <PresentationFormat>Předvádění na obrazovce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Modul</vt:lpstr>
      <vt:lpstr>Snímek 1</vt:lpstr>
      <vt:lpstr>Snímek 2</vt:lpstr>
      <vt:lpstr>Snímek 3</vt:lpstr>
      <vt:lpstr>Využívání teorií v odborné literatuře</vt:lpstr>
      <vt:lpstr>Využívání teorií v odborné literatuře</vt:lpstr>
      <vt:lpstr>Využívání teorií v odborné literatuře</vt:lpstr>
      <vt:lpstr>Odkud si půjčujeme teorie?</vt:lpstr>
      <vt:lpstr>Zipfův princip nejmenšího úsilí</vt:lpstr>
      <vt:lpstr>Snímek 9</vt:lpstr>
      <vt:lpstr>Teorie vytváření smyslu (sense-making)</vt:lpstr>
      <vt:lpstr>Teorie vytváření smyslu (Dervin)</vt:lpstr>
      <vt:lpstr>Snímek 12</vt:lpstr>
      <vt:lpstr>Kognitivní autorita (Wilson 1983)</vt:lpstr>
      <vt:lpstr>Snímek 14</vt:lpstr>
      <vt:lpstr>Fenomén úzkosti z knihovny</vt:lpstr>
      <vt:lpstr>Snímek 16</vt:lpstr>
      <vt:lpstr>Teorie flow (Csikszentmihalyi)</vt:lpstr>
      <vt:lpstr>Teorie flow</vt:lpstr>
      <vt:lpstr>Snímek 19</vt:lpstr>
      <vt:lpstr>Teorie informační chudoby</vt:lpstr>
      <vt:lpstr>Teorie informační chudoby</vt:lpstr>
      <vt:lpstr>Snímek 22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Ladislava Suchá</dc:creator>
  <cp:lastModifiedBy>Ladislava Suchá</cp:lastModifiedBy>
  <cp:revision>7</cp:revision>
  <dcterms:created xsi:type="dcterms:W3CDTF">2012-09-21T11:48:50Z</dcterms:created>
  <dcterms:modified xsi:type="dcterms:W3CDTF">2014-10-03T10:09:40Z</dcterms:modified>
</cp:coreProperties>
</file>