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1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Jaké je Vaše vzdělání?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List1!$A$14:$A$18</c:f>
              <c:strCache>
                <c:ptCount val="5"/>
                <c:pt idx="0">
                  <c:v>Základní</c:v>
                </c:pt>
                <c:pt idx="1">
                  <c:v>Vyučen /střední bez maturity</c:v>
                </c:pt>
                <c:pt idx="2">
                  <c:v>Střední s maturitou</c:v>
                </c:pt>
                <c:pt idx="3">
                  <c:v>Pomaturitní nástavba, VOŠ</c:v>
                </c:pt>
                <c:pt idx="4">
                  <c:v>Vysokoškolské</c:v>
                </c:pt>
              </c:strCache>
            </c:strRef>
          </c:cat>
          <c:val>
            <c:numRef>
              <c:f>List1!$B$14:$B$18</c:f>
              <c:numCache>
                <c:formatCode>###0</c:formatCode>
                <c:ptCount val="5"/>
                <c:pt idx="0">
                  <c:v>46</c:v>
                </c:pt>
                <c:pt idx="1">
                  <c:v>62</c:v>
                </c:pt>
                <c:pt idx="2">
                  <c:v>307</c:v>
                </c:pt>
                <c:pt idx="3">
                  <c:v>40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14737904"/>
        <c:axId val="314731240"/>
      </c:barChart>
      <c:catAx>
        <c:axId val="31473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731240"/>
        <c:crosses val="autoZero"/>
        <c:auto val="1"/>
        <c:lblAlgn val="ctr"/>
        <c:lblOffset val="100"/>
        <c:noMultiLvlLbl val="0"/>
      </c:catAx>
      <c:valAx>
        <c:axId val="314731240"/>
        <c:scaling>
          <c:orientation val="minMax"/>
        </c:scaling>
        <c:delete val="0"/>
        <c:axPos val="l"/>
        <c:majorGridlines/>
        <c:numFmt formatCode="###0" sourceLinked="1"/>
        <c:majorTickMark val="none"/>
        <c:minorTickMark val="none"/>
        <c:tickLblPos val="nextTo"/>
        <c:spPr>
          <a:ln w="9525">
            <a:noFill/>
          </a:ln>
        </c:spPr>
        <c:crossAx val="31473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4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4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7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8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3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1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0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8D040F-70EA-4CA1-9EFD-021E9C0B39F6}" type="datetimeFigureOut">
              <a:rPr lang="cs-CZ" smtClean="0"/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F78B2C-916C-4F45-BC19-1908F1F7C87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datasets/" TargetMode="External"/><Relationship Id="rId2" Type="http://schemas.openxmlformats.org/officeDocument/2006/relationships/hyperlink" Target="http://archiv.soc.ca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-data.europa.eu/en/data" TargetMode="External"/><Relationship Id="rId4" Type="http://schemas.openxmlformats.org/officeDocument/2006/relationships/hyperlink" Target="http://project-soap.eu/documen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7" y="-716692"/>
            <a:ext cx="12202927" cy="82839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Vyhodnocování kvantitativních dat (úvod do problematiky)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cs-CZ" b="1" dirty="0" smtClean="0"/>
              <a:t>Metodologie pro ISK</a:t>
            </a:r>
          </a:p>
          <a:p>
            <a:r>
              <a:rPr lang="cs-CZ" b="1" dirty="0" smtClean="0"/>
              <a:t>14. 11. 2014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142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Modus </a:t>
            </a:r>
          </a:p>
          <a:p>
            <a:r>
              <a:rPr lang="cs-CZ" dirty="0" smtClean="0"/>
              <a:t>Medián</a:t>
            </a:r>
          </a:p>
          <a:p>
            <a:r>
              <a:rPr lang="cs-CZ" dirty="0" smtClean="0"/>
              <a:t>Aritmetický průměr (+ směrodatná odchylka)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66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znaků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Kategorizace</a:t>
            </a:r>
          </a:p>
          <a:p>
            <a:r>
              <a:rPr lang="cs-CZ" dirty="0" smtClean="0"/>
              <a:t>Kódování a polootevřených otevřených otázek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druhého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314281"/>
            <a:ext cx="10806510" cy="3030717"/>
          </a:xfrm>
        </p:spPr>
        <p:txBody>
          <a:bodyPr>
            <a:normAutofit/>
          </a:bodyPr>
          <a:lstStyle/>
          <a:p>
            <a:r>
              <a:rPr lang="cs-CZ" dirty="0" smtClean="0"/>
              <a:t>Hledáme souvislosti mezi proměnnými. Výstupy: kontingenční tabulky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Důležité jsou pro nás relativní četnosti.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Musíme </a:t>
            </a:r>
            <a:r>
              <a:rPr lang="cs-CZ" dirty="0"/>
              <a:t>určit, kterou proměnnou považujeme za závislou a kterou za nezávislou.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Je-li </a:t>
            </a:r>
            <a:r>
              <a:rPr lang="cs-CZ" dirty="0"/>
              <a:t>nezávislá proměnná ve sloupcích, porovnáváme sloupcová procenta. Je-li nezávislá proměnná v řádcích, porovnáváme řádková procenta.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88" y="4400482"/>
            <a:ext cx="7006951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pro analýzu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225843" cy="4023360"/>
          </a:xfrm>
        </p:spPr>
        <p:txBody>
          <a:bodyPr/>
          <a:lstStyle/>
          <a:p>
            <a:pPr lvl="0"/>
            <a:r>
              <a:rPr lang="cs-CZ" b="1" dirty="0"/>
              <a:t>Online </a:t>
            </a:r>
            <a:r>
              <a:rPr lang="cs-CZ" b="1" dirty="0" smtClean="0"/>
              <a:t>nástroje</a:t>
            </a:r>
          </a:p>
          <a:p>
            <a:pPr lvl="0"/>
            <a:r>
              <a:rPr lang="cs-CZ" dirty="0" err="1" smtClean="0"/>
              <a:t>Survs</a:t>
            </a:r>
            <a:r>
              <a:rPr lang="cs-CZ" dirty="0" smtClean="0"/>
              <a:t>, </a:t>
            </a:r>
            <a:r>
              <a:rPr lang="cs-CZ" dirty="0" err="1" smtClean="0"/>
              <a:t>SurveyMonkey</a:t>
            </a:r>
            <a:r>
              <a:rPr lang="cs-CZ" dirty="0" smtClean="0"/>
              <a:t>, </a:t>
            </a:r>
            <a:r>
              <a:rPr lang="cs-CZ" dirty="0" err="1" smtClean="0"/>
              <a:t>Survio</a:t>
            </a:r>
            <a:r>
              <a:rPr lang="cs-CZ" dirty="0" smtClean="0"/>
              <a:t>…</a:t>
            </a:r>
          </a:p>
          <a:p>
            <a:pPr lvl="0"/>
            <a:r>
              <a:rPr lang="cs-CZ" b="1" dirty="0" smtClean="0"/>
              <a:t>Běžné </a:t>
            </a:r>
            <a:r>
              <a:rPr lang="cs-CZ" b="1" dirty="0"/>
              <a:t>tabulkové procesory</a:t>
            </a:r>
            <a:r>
              <a:rPr lang="cs-CZ" dirty="0"/>
              <a:t>. </a:t>
            </a:r>
            <a:endParaRPr lang="cs-CZ" dirty="0" smtClean="0"/>
          </a:p>
          <a:p>
            <a:pPr lvl="0"/>
            <a:r>
              <a:rPr lang="cs-CZ" dirty="0" smtClean="0"/>
              <a:t>MS </a:t>
            </a:r>
            <a:r>
              <a:rPr lang="cs-CZ" dirty="0"/>
              <a:t>Excel, Open Office </a:t>
            </a:r>
            <a:r>
              <a:rPr lang="cs-CZ" dirty="0" err="1"/>
              <a:t>Calc</a:t>
            </a:r>
            <a:r>
              <a:rPr lang="cs-CZ" dirty="0"/>
              <a:t> nebo Google </a:t>
            </a:r>
            <a:r>
              <a:rPr lang="cs-CZ" dirty="0" err="1" smtClean="0"/>
              <a:t>Spreadsheets</a:t>
            </a:r>
            <a:endParaRPr lang="cs-CZ" dirty="0"/>
          </a:p>
          <a:p>
            <a:r>
              <a:rPr lang="cs-CZ" b="1" dirty="0"/>
              <a:t>Speciální desktopové nástroje pro statistickou </a:t>
            </a:r>
            <a:r>
              <a:rPr lang="cs-CZ" b="1" dirty="0" smtClean="0"/>
              <a:t>analýzu</a:t>
            </a:r>
            <a:endParaRPr lang="cs-CZ" dirty="0"/>
          </a:p>
          <a:p>
            <a:r>
              <a:rPr lang="cs-CZ" dirty="0" smtClean="0"/>
              <a:t>SPSS, </a:t>
            </a:r>
            <a:r>
              <a:rPr lang="cs-CZ" dirty="0" err="1" smtClean="0"/>
              <a:t>Statistica</a:t>
            </a:r>
            <a:endParaRPr lang="cs-CZ" dirty="0"/>
          </a:p>
        </p:txBody>
      </p:sp>
      <p:pic>
        <p:nvPicPr>
          <p:cNvPr id="4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971" y="2557656"/>
            <a:ext cx="5760720" cy="27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98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– zdroje zkreslení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Zkreslení kvůli výběru (</a:t>
            </a:r>
            <a:r>
              <a:rPr lang="cs-CZ" dirty="0" smtClean="0"/>
              <a:t>1936, </a:t>
            </a:r>
            <a:r>
              <a:rPr lang="cs-CZ" i="1" dirty="0" err="1" smtClean="0"/>
              <a:t>Literary</a:t>
            </a:r>
            <a:r>
              <a:rPr lang="cs-CZ" i="1" dirty="0" smtClean="0"/>
              <a:t> Digest)</a:t>
            </a:r>
          </a:p>
          <a:p>
            <a:r>
              <a:rPr lang="cs-CZ" b="1" dirty="0" smtClean="0"/>
              <a:t>Zkreslení výsledků při publikování </a:t>
            </a:r>
          </a:p>
          <a:p>
            <a:r>
              <a:rPr lang="cs-CZ" b="1" dirty="0" smtClean="0"/>
              <a:t>Zkreslení výsledků kvůli paměti</a:t>
            </a:r>
          </a:p>
          <a:p>
            <a:r>
              <a:rPr lang="cs-CZ" b="1" dirty="0" smtClean="0"/>
              <a:t>Klam přeživších</a:t>
            </a:r>
          </a:p>
          <a:p>
            <a:r>
              <a:rPr lang="cs-CZ" b="1" dirty="0" smtClean="0"/>
              <a:t>Klam zdravého uživatele</a:t>
            </a:r>
          </a:p>
          <a:p>
            <a:r>
              <a:rPr lang="cs-CZ" b="1" dirty="0" smtClean="0"/>
              <a:t>Vliv nepozorovaných proměnných</a:t>
            </a:r>
          </a:p>
          <a:p>
            <a:r>
              <a:rPr lang="cs-CZ" b="1" dirty="0" smtClean="0"/>
              <a:t>Chybná data při zápisu/publikaci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73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 kvantitativním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8270700" cy="4023360"/>
          </a:xfrm>
        </p:spPr>
        <p:txBody>
          <a:bodyPr/>
          <a:lstStyle/>
          <a:p>
            <a:r>
              <a:rPr lang="cs-CZ" b="1" dirty="0" smtClean="0"/>
              <a:t>Platnost – validita</a:t>
            </a:r>
          </a:p>
          <a:p>
            <a:r>
              <a:rPr lang="cs-CZ" dirty="0" smtClean="0"/>
              <a:t>- relevance, zkoumáme skutečně to, co jsme zkoumat chtěli</a:t>
            </a:r>
          </a:p>
          <a:p>
            <a:r>
              <a:rPr lang="cs-CZ" b="1" dirty="0" smtClean="0"/>
              <a:t>Spolehlivost – reliabilita</a:t>
            </a:r>
          </a:p>
          <a:p>
            <a:r>
              <a:rPr lang="cs-CZ" dirty="0" smtClean="0"/>
              <a:t>- stálost, shoda získaných výsledků</a:t>
            </a:r>
          </a:p>
          <a:p>
            <a:r>
              <a:rPr lang="cs-CZ" b="1" dirty="0" err="1" smtClean="0"/>
              <a:t>Zobecnitelnost</a:t>
            </a:r>
            <a:r>
              <a:rPr lang="cs-CZ" b="1" dirty="0" smtClean="0"/>
              <a:t> - </a:t>
            </a:r>
            <a:r>
              <a:rPr lang="cs-CZ" b="1" dirty="0" err="1" smtClean="0"/>
              <a:t>reprezentativita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495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cs-CZ" dirty="0" smtClean="0"/>
              <a:t>Validita </a:t>
            </a:r>
            <a:r>
              <a:rPr lang="cs-CZ" dirty="0"/>
              <a:t>založená </a:t>
            </a:r>
            <a:r>
              <a:rPr lang="cs-CZ" b="1" dirty="0"/>
              <a:t>na členství ve známé skupině</a:t>
            </a:r>
            <a:r>
              <a:rPr lang="cs-CZ" dirty="0"/>
              <a:t> – testujeme na skupině mající danou vlastnost.</a:t>
            </a:r>
          </a:p>
          <a:p>
            <a:pPr algn="just">
              <a:buFont typeface="+mj-lt"/>
              <a:buAutoNum type="arabicPeriod"/>
            </a:pPr>
            <a:r>
              <a:rPr lang="cs-CZ" b="1" dirty="0"/>
              <a:t>Prediktivní validita </a:t>
            </a:r>
            <a:r>
              <a:rPr lang="cs-CZ" dirty="0"/>
              <a:t>– porovnání předpovědi založené na testovaném měření se skutečností.</a:t>
            </a:r>
          </a:p>
          <a:p>
            <a:pPr algn="just">
              <a:buFont typeface="+mj-lt"/>
              <a:buAutoNum type="arabicPeriod"/>
            </a:pPr>
            <a:r>
              <a:rPr lang="cs-CZ" b="1" dirty="0"/>
              <a:t>Souběžná validita </a:t>
            </a:r>
            <a:r>
              <a:rPr lang="cs-CZ" dirty="0"/>
              <a:t>– táž vlastnost je měřena více metodami, čím větší shoda, tím větší validita.</a:t>
            </a:r>
          </a:p>
          <a:p>
            <a:pPr algn="just">
              <a:buFont typeface="+mj-lt"/>
              <a:buAutoNum type="arabicPeriod" startAt="4"/>
            </a:pPr>
            <a:r>
              <a:rPr lang="cs-CZ" b="1" dirty="0" smtClean="0"/>
              <a:t>Konstruovaná </a:t>
            </a:r>
            <a:r>
              <a:rPr lang="cs-CZ" b="1" dirty="0"/>
              <a:t>validita </a:t>
            </a:r>
            <a:r>
              <a:rPr lang="cs-CZ" dirty="0"/>
              <a:t>– je konstruován test hypotéz logicky spojujících zkoumanou vlastnost s technikou měření, kterou užíváme.</a:t>
            </a:r>
          </a:p>
          <a:p>
            <a:pPr algn="just">
              <a:buFont typeface="+mj-lt"/>
              <a:buAutoNum type="arabicPeriod" startAt="5"/>
            </a:pPr>
            <a:r>
              <a:rPr lang="cs-CZ" dirty="0" smtClean="0"/>
              <a:t>Validita </a:t>
            </a:r>
            <a:r>
              <a:rPr lang="cs-CZ" dirty="0"/>
              <a:t>založená na </a:t>
            </a:r>
            <a:r>
              <a:rPr lang="cs-CZ" b="1" dirty="0"/>
              <a:t>mínění skupiny soudců</a:t>
            </a:r>
            <a:r>
              <a:rPr lang="cs-CZ" dirty="0"/>
              <a:t>, nejspíš odborníků z dané oblasti, kteří nezávisle na sobě validitu zváží.</a:t>
            </a:r>
          </a:p>
          <a:p>
            <a:pPr algn="just">
              <a:buFont typeface="+mj-lt"/>
              <a:buAutoNum type="arabicPeriod" startAt="5"/>
            </a:pPr>
            <a:r>
              <a:rPr lang="cs-CZ" b="1" dirty="0"/>
              <a:t>Validita testovaná výčtem obsahu</a:t>
            </a:r>
            <a:r>
              <a:rPr lang="cs-CZ" dirty="0"/>
              <a:t> – hlavně u neabstraktních, ale nejasně definovaných konceptů testujeme, zda naše měření dostatečně kryje doménu zkoumaného jevu</a:t>
            </a:r>
            <a:r>
              <a:rPr lang="cs-CZ" dirty="0" smtClean="0"/>
              <a:t>.</a:t>
            </a:r>
            <a:endParaRPr lang="cs-CZ" dirty="0"/>
          </a:p>
          <a:p>
            <a:pPr algn="just">
              <a:buFont typeface="+mj-lt"/>
              <a:buAutoNum type="arabicPeriod" startAt="5"/>
            </a:pPr>
            <a:r>
              <a:rPr lang="cs-CZ" b="1" dirty="0"/>
              <a:t>Zjevná validita </a:t>
            </a:r>
            <a:r>
              <a:rPr lang="cs-CZ" dirty="0"/>
              <a:t>– když se zdá výzkumníkovi zřejmá; ale může se plést! Př.: „Vaše pohlaví</a:t>
            </a:r>
            <a:r>
              <a:rPr lang="cs-CZ" dirty="0" smtClean="0"/>
              <a:t>?“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Disman</a:t>
            </a:r>
            <a:r>
              <a:rPr lang="cs-CZ" dirty="0" smtClean="0"/>
              <a:t>, Jak se vyrábí sociologická znalost)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59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statistika jako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641381" cy="40233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Deskriptivní statistika</a:t>
            </a:r>
          </a:p>
          <a:p>
            <a:r>
              <a:rPr lang="cs-CZ" dirty="0" smtClean="0"/>
              <a:t>Výzkumné otázky, ne hypotézy (případně deskriptivní hypotézy)</a:t>
            </a:r>
          </a:p>
          <a:p>
            <a:r>
              <a:rPr lang="cs-CZ" dirty="0" smtClean="0"/>
              <a:t>Slouží pro popis výzkumného souboru </a:t>
            </a:r>
          </a:p>
          <a:p>
            <a:pPr marL="0" indent="0">
              <a:buNone/>
            </a:pPr>
            <a:r>
              <a:rPr lang="cs-CZ" b="1" dirty="0" smtClean="0"/>
              <a:t>Inferenční statistika</a:t>
            </a:r>
          </a:p>
          <a:p>
            <a:r>
              <a:rPr lang="cs-CZ" dirty="0" smtClean="0"/>
              <a:t>Výzkumné hypotézy a jejich ověřování</a:t>
            </a:r>
          </a:p>
          <a:p>
            <a:r>
              <a:rPr lang="cs-CZ" dirty="0" smtClean="0"/>
              <a:t>Slouží pro zobecňování závěrů na populaci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78252" y="2286000"/>
            <a:ext cx="446594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cs-CZ" b="1" dirty="0" smtClean="0"/>
              <a:t>Primární analýza</a:t>
            </a:r>
          </a:p>
          <a:p>
            <a:r>
              <a:rPr lang="cs-CZ" dirty="0" smtClean="0"/>
              <a:t>Vlastní výzkum, vlastní data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cs-CZ" b="1" dirty="0" smtClean="0"/>
              <a:t>Sekundární analýza</a:t>
            </a:r>
          </a:p>
          <a:p>
            <a:r>
              <a:rPr lang="cs-CZ" dirty="0" smtClean="0"/>
              <a:t>Využití výsledků předchozích výzkumů a jejich dat</a:t>
            </a:r>
          </a:p>
          <a:p>
            <a:r>
              <a:rPr lang="cs-CZ" dirty="0" smtClean="0"/>
              <a:t>Open Access, Open data (</a:t>
            </a:r>
            <a:r>
              <a:rPr lang="cs-CZ" dirty="0" err="1" smtClean="0"/>
              <a:t>Horizon</a:t>
            </a:r>
            <a:r>
              <a:rPr lang="cs-CZ" dirty="0" smtClean="0"/>
              <a:t> 2020)</a:t>
            </a:r>
          </a:p>
          <a:p>
            <a:r>
              <a:rPr lang="cs-CZ" b="1" dirty="0" err="1" smtClean="0"/>
              <a:t>Metaanalýza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335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dat pro sekundární analýzu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633820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Online </a:t>
            </a:r>
            <a:r>
              <a:rPr lang="cs-CZ" b="1" dirty="0" err="1" smtClean="0"/>
              <a:t>repozitáře</a:t>
            </a:r>
            <a:r>
              <a:rPr lang="cs-CZ" b="1" dirty="0" smtClean="0"/>
              <a:t> dat</a:t>
            </a:r>
            <a:endParaRPr lang="cs-CZ" b="1" dirty="0"/>
          </a:p>
          <a:p>
            <a:r>
              <a:rPr lang="cs-CZ" dirty="0"/>
              <a:t>Oborové (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archiv.soc.cas.cz</a:t>
            </a:r>
            <a:r>
              <a:rPr lang="cs-CZ" dirty="0" smtClean="0"/>
              <a:t>)</a:t>
            </a:r>
          </a:p>
          <a:p>
            <a:r>
              <a:rPr lang="cs-CZ" dirty="0"/>
              <a:t>Institucionální (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www.pewinternet.org/datasets/</a:t>
            </a:r>
            <a:endParaRPr lang="cs-CZ" dirty="0"/>
          </a:p>
          <a:p>
            <a:r>
              <a:rPr lang="cs-CZ" dirty="0" smtClean="0"/>
              <a:t>Projektové </a:t>
            </a:r>
            <a:r>
              <a:rPr lang="cs-CZ" dirty="0"/>
              <a:t>(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project-soap.eu/</a:t>
            </a:r>
            <a:r>
              <a:rPr lang="cs-CZ" dirty="0" err="1" smtClean="0">
                <a:hlinkClick r:id="rId4"/>
              </a:rPr>
              <a:t>documents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Datové soubory zveřejňované státní správou</a:t>
            </a:r>
            <a:endParaRPr lang="cs-CZ" dirty="0" smtClean="0"/>
          </a:p>
          <a:p>
            <a:r>
              <a:rPr lang="cs-CZ" dirty="0" smtClean="0"/>
              <a:t>Statistický úřad, data dle zák. 106</a:t>
            </a:r>
          </a:p>
          <a:p>
            <a:r>
              <a:rPr lang="cs-CZ" dirty="0" smtClean="0"/>
              <a:t>Otevřená data EU: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open-data.europa.eu/en/data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5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požadavky pro data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282404" cy="4023360"/>
          </a:xfrm>
        </p:spPr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Regarding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digital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data </a:t>
            </a:r>
            <a:r>
              <a:rPr lang="cs-CZ" i="1" dirty="0" err="1"/>
              <a:t>generated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action</a:t>
            </a:r>
            <a:r>
              <a:rPr lang="cs-CZ" i="1" dirty="0"/>
              <a:t> (‘data’),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beneficiaries</a:t>
            </a:r>
            <a:r>
              <a:rPr lang="cs-CZ" i="1" dirty="0"/>
              <a:t> </a:t>
            </a:r>
          </a:p>
          <a:p>
            <a:r>
              <a:rPr lang="cs-CZ" i="1" dirty="0" err="1"/>
              <a:t>Must</a:t>
            </a:r>
            <a:r>
              <a:rPr lang="cs-CZ" i="1" dirty="0"/>
              <a:t> deposit in a </a:t>
            </a:r>
            <a:r>
              <a:rPr lang="cs-CZ" i="1" dirty="0" err="1"/>
              <a:t>research</a:t>
            </a:r>
            <a:r>
              <a:rPr lang="cs-CZ" i="1" dirty="0"/>
              <a:t> data </a:t>
            </a:r>
            <a:r>
              <a:rPr lang="cs-CZ" i="1" dirty="0" err="1"/>
              <a:t>repository</a:t>
            </a:r>
            <a:r>
              <a:rPr lang="cs-CZ" i="1" dirty="0"/>
              <a:t> and </a:t>
            </a:r>
            <a:r>
              <a:rPr lang="cs-CZ" i="1" dirty="0" err="1"/>
              <a:t>take</a:t>
            </a:r>
            <a:r>
              <a:rPr lang="cs-CZ" i="1" dirty="0"/>
              <a:t> </a:t>
            </a:r>
            <a:r>
              <a:rPr lang="cs-CZ" i="1" dirty="0" err="1"/>
              <a:t>measures</a:t>
            </a:r>
            <a:r>
              <a:rPr lang="cs-CZ" i="1" dirty="0"/>
              <a:t> to make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possible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third</a:t>
            </a:r>
            <a:r>
              <a:rPr lang="cs-CZ" i="1" dirty="0"/>
              <a:t> </a:t>
            </a:r>
            <a:r>
              <a:rPr lang="cs-CZ" i="1" dirty="0" err="1"/>
              <a:t>parties</a:t>
            </a:r>
            <a:r>
              <a:rPr lang="cs-CZ" i="1" dirty="0"/>
              <a:t> to </a:t>
            </a:r>
            <a:r>
              <a:rPr lang="cs-CZ" i="1" dirty="0" err="1"/>
              <a:t>access</a:t>
            </a:r>
            <a:r>
              <a:rPr lang="cs-CZ" i="1" dirty="0"/>
              <a:t>, mine, </a:t>
            </a:r>
            <a:r>
              <a:rPr lang="cs-CZ" i="1" dirty="0" err="1"/>
              <a:t>exploit</a:t>
            </a:r>
            <a:r>
              <a:rPr lang="cs-CZ" i="1" dirty="0"/>
              <a:t>, </a:t>
            </a:r>
            <a:r>
              <a:rPr lang="cs-CZ" i="1" dirty="0" err="1"/>
              <a:t>reproduce</a:t>
            </a:r>
            <a:r>
              <a:rPr lang="cs-CZ" i="1" dirty="0"/>
              <a:t> and </a:t>
            </a:r>
            <a:r>
              <a:rPr lang="cs-CZ" i="1" dirty="0" err="1"/>
              <a:t>disseminate</a:t>
            </a:r>
            <a:r>
              <a:rPr lang="cs-CZ" i="1" dirty="0"/>
              <a:t> — free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charge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any</a:t>
            </a:r>
            <a:r>
              <a:rPr lang="cs-CZ" i="1" dirty="0"/>
              <a:t> user.“</a:t>
            </a:r>
            <a:br>
              <a:rPr lang="cs-CZ" i="1" dirty="0"/>
            </a:br>
            <a:endParaRPr lang="cs-CZ" i="1" dirty="0"/>
          </a:p>
          <a:p>
            <a:pPr algn="r"/>
            <a:r>
              <a:rPr lang="cs-CZ" i="1" dirty="0" err="1"/>
              <a:t>Horizon</a:t>
            </a:r>
            <a:r>
              <a:rPr lang="cs-CZ" i="1" dirty="0"/>
              <a:t> 2020</a:t>
            </a:r>
          </a:p>
          <a:p>
            <a:endParaRPr lang="cs-CZ" dirty="0"/>
          </a:p>
        </p:txBody>
      </p:sp>
      <p:pic>
        <p:nvPicPr>
          <p:cNvPr id="5" name="obrázek 1" descr="Dilbert-statistician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350" y="2286000"/>
            <a:ext cx="2990850" cy="29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daty?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867625" cy="4023360"/>
          </a:xfrm>
        </p:spPr>
        <p:txBody>
          <a:bodyPr/>
          <a:lstStyle/>
          <a:p>
            <a:r>
              <a:rPr lang="cs-CZ" dirty="0" smtClean="0"/>
              <a:t>Kódování</a:t>
            </a:r>
          </a:p>
          <a:p>
            <a:r>
              <a:rPr lang="cs-CZ" dirty="0" smtClean="0"/>
              <a:t>Čištění</a:t>
            </a:r>
          </a:p>
          <a:p>
            <a:r>
              <a:rPr lang="cs-CZ" dirty="0" smtClean="0"/>
              <a:t>Třídění 1. stupně</a:t>
            </a:r>
          </a:p>
          <a:p>
            <a:r>
              <a:rPr lang="cs-CZ" dirty="0" smtClean="0"/>
              <a:t>Úpravy znaků</a:t>
            </a:r>
          </a:p>
          <a:p>
            <a:r>
              <a:rPr lang="cs-CZ" dirty="0" smtClean="0"/>
              <a:t>Třídění 2. stupně</a:t>
            </a:r>
          </a:p>
          <a:p>
            <a:r>
              <a:rPr lang="cs-CZ" dirty="0" smtClean="0"/>
              <a:t>Statistické analýzy (faktorová, klastrová, korelační…)</a:t>
            </a:r>
          </a:p>
          <a:p>
            <a:r>
              <a:rPr lang="cs-CZ" dirty="0" smtClean="0"/>
              <a:t>Zobecňování (testování hypotéz)</a:t>
            </a:r>
          </a:p>
        </p:txBody>
      </p:sp>
    </p:spTree>
    <p:extLst>
      <p:ext uri="{BB962C8B-B14F-4D97-AF65-F5344CB8AC3E}">
        <p14:creationId xmlns:p14="http://schemas.microsoft.com/office/powerpoint/2010/main" val="191276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Nominální</a:t>
            </a:r>
          </a:p>
          <a:p>
            <a:r>
              <a:rPr lang="cs-CZ" b="1" dirty="0" smtClean="0"/>
              <a:t>Ordinální</a:t>
            </a:r>
          </a:p>
          <a:p>
            <a:r>
              <a:rPr lang="cs-CZ" b="1" dirty="0" smtClean="0"/>
              <a:t>Kardinální</a:t>
            </a:r>
          </a:p>
          <a:p>
            <a:endParaRPr lang="cs-CZ" dirty="0" smtClean="0"/>
          </a:p>
          <a:p>
            <a:r>
              <a:rPr lang="cs-CZ" dirty="0" smtClean="0"/>
              <a:t>Pro každý typ proměnné lze použít jiné statistické procedury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18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961893" cy="4023360"/>
          </a:xfrm>
        </p:spPr>
        <p:txBody>
          <a:bodyPr/>
          <a:lstStyle/>
          <a:p>
            <a:r>
              <a:rPr lang="cs-CZ" dirty="0" smtClean="0"/>
              <a:t>Datové matice</a:t>
            </a:r>
          </a:p>
          <a:p>
            <a:pPr lvl="1"/>
            <a:r>
              <a:rPr lang="cs-CZ" dirty="0" smtClean="0"/>
              <a:t>Respondenti = řádky</a:t>
            </a:r>
          </a:p>
          <a:p>
            <a:pPr lvl="1"/>
            <a:r>
              <a:rPr lang="cs-CZ" dirty="0" smtClean="0"/>
              <a:t>Proměnné = sloupce</a:t>
            </a:r>
          </a:p>
          <a:p>
            <a:pPr lvl="1"/>
            <a:endParaRPr lang="cs-CZ" dirty="0"/>
          </a:p>
          <a:p>
            <a:r>
              <a:rPr lang="cs-CZ" dirty="0" smtClean="0"/>
              <a:t>Práce s kódovacím klíčem</a:t>
            </a:r>
          </a:p>
          <a:p>
            <a:pPr lvl="1"/>
            <a:r>
              <a:rPr lang="cs-CZ" dirty="0" smtClean="0"/>
              <a:t>Přímo v terénu</a:t>
            </a:r>
          </a:p>
          <a:p>
            <a:pPr lvl="1"/>
            <a:r>
              <a:rPr lang="cs-CZ" dirty="0" smtClean="0"/>
              <a:t>Online aplikace – na pozadí</a:t>
            </a:r>
          </a:p>
          <a:p>
            <a:pPr lvl="1"/>
            <a:r>
              <a:rPr lang="cs-CZ" dirty="0" smtClean="0"/>
              <a:t>Ruční kódování</a:t>
            </a:r>
            <a:endParaRPr lang="cs-CZ" dirty="0"/>
          </a:p>
        </p:txBody>
      </p:sp>
      <p:pic>
        <p:nvPicPr>
          <p:cNvPr id="4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734" y="1038860"/>
            <a:ext cx="4210050" cy="24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569" y="3986784"/>
            <a:ext cx="438721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56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každý znak se identifikuje četnost výskytu</a:t>
            </a:r>
          </a:p>
          <a:p>
            <a:r>
              <a:rPr lang="cs-CZ" dirty="0" smtClean="0"/>
              <a:t>Výstup: </a:t>
            </a:r>
            <a:r>
              <a:rPr lang="cs-CZ" b="1" dirty="0" smtClean="0"/>
              <a:t>tabulka četností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3194"/>
              </p:ext>
            </p:extLst>
          </p:nvPr>
        </p:nvGraphicFramePr>
        <p:xfrm>
          <a:off x="1018095" y="3440049"/>
          <a:ext cx="9726105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762"/>
                <a:gridCol w="2575472"/>
                <a:gridCol w="1363600"/>
                <a:gridCol w="1682616"/>
                <a:gridCol w="1361655"/>
              </a:tblGrid>
              <a:tr h="8826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Jaké je Vaše vzdělání?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1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Četnost odpovědí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Relativní četnost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Validní relativní četnost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94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Validní hodnoty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Základní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46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7,5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7,6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Základní vyučen /střední bez maturity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62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10,1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10,2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Střední s maturitou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307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50,1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50,5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5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Pomaturitní nástavba, VOŠ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6,5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6,6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60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Vysokoškolské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153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25,0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25,2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 validní hodnoty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608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99,2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100,0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Chybějící hodnoty (neví, neodpověděl/a)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Chybějící hodnoty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613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100,0</a:t>
                      </a:r>
                      <a:r>
                        <a:rPr lang="en-US" sz="1200">
                          <a:effectLst/>
                        </a:rPr>
                        <a:t> %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235270" cy="4023360"/>
          </a:xfrm>
        </p:spPr>
        <p:txBody>
          <a:bodyPr/>
          <a:lstStyle/>
          <a:p>
            <a:r>
              <a:rPr lang="cs-CZ" dirty="0" smtClean="0"/>
              <a:t>Pro každý znak se identifikuje četnost výskytu</a:t>
            </a:r>
          </a:p>
          <a:p>
            <a:r>
              <a:rPr lang="cs-CZ" dirty="0" smtClean="0"/>
              <a:t>Výstup: </a:t>
            </a:r>
            <a:r>
              <a:rPr lang="cs-CZ" b="1" dirty="0" smtClean="0"/>
              <a:t>grafy četností</a:t>
            </a:r>
            <a:endParaRPr lang="cs-CZ" b="1" dirty="0"/>
          </a:p>
        </p:txBody>
      </p:sp>
      <p:pic>
        <p:nvPicPr>
          <p:cNvPr id="5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771" y="792293"/>
            <a:ext cx="3448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896" y="3727614"/>
            <a:ext cx="3209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„Zákaz“ 6"/>
          <p:cNvSpPr/>
          <p:nvPr/>
        </p:nvSpPr>
        <p:spPr>
          <a:xfrm>
            <a:off x="7658247" y="3199645"/>
            <a:ext cx="3625097" cy="3516198"/>
          </a:xfrm>
          <a:prstGeom prst="noSmoking">
            <a:avLst>
              <a:gd name="adj" fmla="val 56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70233949"/>
              </p:ext>
            </p:extLst>
          </p:nvPr>
        </p:nvGraphicFramePr>
        <p:xfrm>
          <a:off x="1765267" y="3809474"/>
          <a:ext cx="440055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201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</TotalTime>
  <Words>532</Words>
  <Application>Microsoft Office PowerPoint</Application>
  <PresentationFormat>Širokoúhlá obrazovka</PresentationFormat>
  <Paragraphs>139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Tw Cen MT</vt:lpstr>
      <vt:lpstr>Tw Cen MT Condensed</vt:lpstr>
      <vt:lpstr>Wingdings 3</vt:lpstr>
      <vt:lpstr>Integrál</vt:lpstr>
      <vt:lpstr>Vyhodnocování kvantitativních dat (úvod do problematiky)</vt:lpstr>
      <vt:lpstr>Není statistika jako statistika</vt:lpstr>
      <vt:lpstr>Zdroje dat pro sekundární analýzu</vt:lpstr>
      <vt:lpstr>Nové požadavky pro data management</vt:lpstr>
      <vt:lpstr>Co s daty?</vt:lpstr>
      <vt:lpstr>Typy proměnných</vt:lpstr>
      <vt:lpstr>kódování</vt:lpstr>
      <vt:lpstr>Třídění prvního stupně</vt:lpstr>
      <vt:lpstr>Třídění prvního stupně</vt:lpstr>
      <vt:lpstr>Středové hodnoty</vt:lpstr>
      <vt:lpstr>Úpravy znaků</vt:lpstr>
      <vt:lpstr>Třídění druhého stupně</vt:lpstr>
      <vt:lpstr>Nástroje pro analýzu dat</vt:lpstr>
      <vt:lpstr>Na co si dát pozor – zdroje zkreslení dat</vt:lpstr>
      <vt:lpstr>Kvalita v kvantitativním výzkumu</vt:lpstr>
      <vt:lpstr>Validita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Vyhodnocování kvantitativních dat (úvod do problematiky)</dc:title>
  <dc:creator>Ladislava Zbiejczuk Suchá</dc:creator>
  <cp:lastModifiedBy>Ladislava Zbiejczuk Suchá</cp:lastModifiedBy>
  <cp:revision>9</cp:revision>
  <dcterms:created xsi:type="dcterms:W3CDTF">2014-11-14T09:43:16Z</dcterms:created>
  <dcterms:modified xsi:type="dcterms:W3CDTF">2014-11-14T11:21:55Z</dcterms:modified>
</cp:coreProperties>
</file>