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ctiveX/activeX1.xml" ContentType="application/vnd.ms-office.activeX+xml"/>
  <Override PartName="/ppt/tags/tag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81" r:id="rId18"/>
    <p:sldId id="278" r:id="rId19"/>
    <p:sldId id="279" r:id="rId20"/>
    <p:sldId id="280" r:id="rId21"/>
    <p:sldId id="275" r:id="rId22"/>
  </p:sldIdLst>
  <p:sldSz cx="12192000" cy="6858000"/>
  <p:notesSz cx="6858000" cy="9144000"/>
  <p:custDataLst>
    <p:tags r:id="rId24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CD222-7CAD-4D4A-93C5-B501B2D26434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2D893EF8-8D65-443E-88F4-3837782C9D10}">
      <dgm:prSet phldrT="[Text]" custT="1"/>
      <dgm:spPr/>
      <dgm:t>
        <a:bodyPr/>
        <a:lstStyle/>
        <a:p>
          <a:r>
            <a:rPr lang="cs-CZ" sz="2400" dirty="0" err="1" smtClean="0"/>
            <a:t>SaaS</a:t>
          </a:r>
          <a:endParaRPr lang="cs-CZ" sz="3900" dirty="0"/>
        </a:p>
      </dgm:t>
    </dgm:pt>
    <dgm:pt modelId="{37133C12-826A-40FC-A932-8C3B7BD5472D}" type="parTrans" cxnId="{5D221B18-BB40-4727-B555-1E5391756947}">
      <dgm:prSet/>
      <dgm:spPr/>
      <dgm:t>
        <a:bodyPr/>
        <a:lstStyle/>
        <a:p>
          <a:endParaRPr lang="cs-CZ"/>
        </a:p>
      </dgm:t>
    </dgm:pt>
    <dgm:pt modelId="{3E4AEF49-F88B-4567-94D7-AD153C81B15A}" type="sibTrans" cxnId="{5D221B18-BB40-4727-B555-1E5391756947}">
      <dgm:prSet/>
      <dgm:spPr/>
      <dgm:t>
        <a:bodyPr/>
        <a:lstStyle/>
        <a:p>
          <a:endParaRPr lang="cs-CZ"/>
        </a:p>
      </dgm:t>
    </dgm:pt>
    <dgm:pt modelId="{E89AF324-AD17-4D2A-98BF-743F72C28554}">
      <dgm:prSet phldrT="[Text]" custT="1"/>
      <dgm:spPr/>
      <dgm:t>
        <a:bodyPr/>
        <a:lstStyle/>
        <a:p>
          <a:r>
            <a:rPr lang="cs-CZ" sz="2400" dirty="0" err="1" smtClean="0"/>
            <a:t>PaaS</a:t>
          </a:r>
          <a:endParaRPr lang="cs-CZ" sz="2400" dirty="0"/>
        </a:p>
      </dgm:t>
    </dgm:pt>
    <dgm:pt modelId="{281C47EB-146B-4E22-A3F2-63EC6B3340F9}" type="parTrans" cxnId="{6F9CEB76-5913-489B-8927-59DBED6B5CA1}">
      <dgm:prSet/>
      <dgm:spPr/>
      <dgm:t>
        <a:bodyPr/>
        <a:lstStyle/>
        <a:p>
          <a:endParaRPr lang="cs-CZ"/>
        </a:p>
      </dgm:t>
    </dgm:pt>
    <dgm:pt modelId="{B166495A-8691-431C-89A0-A15E97A6CB0A}" type="sibTrans" cxnId="{6F9CEB76-5913-489B-8927-59DBED6B5CA1}">
      <dgm:prSet/>
      <dgm:spPr/>
      <dgm:t>
        <a:bodyPr/>
        <a:lstStyle/>
        <a:p>
          <a:endParaRPr lang="cs-CZ"/>
        </a:p>
      </dgm:t>
    </dgm:pt>
    <dgm:pt modelId="{76E0DEAC-8B18-44B2-A043-BDE0A4AB54BA}">
      <dgm:prSet phldrT="[Text]" custT="1"/>
      <dgm:spPr/>
      <dgm:t>
        <a:bodyPr/>
        <a:lstStyle/>
        <a:p>
          <a:r>
            <a:rPr lang="cs-CZ" sz="2400" dirty="0" err="1" smtClean="0"/>
            <a:t>IaaS</a:t>
          </a:r>
          <a:endParaRPr lang="cs-CZ" sz="2400" dirty="0"/>
        </a:p>
      </dgm:t>
    </dgm:pt>
    <dgm:pt modelId="{C1FCAE37-24D7-42A9-A874-B12C770DC352}" type="parTrans" cxnId="{751F2CCB-2B7C-4331-B7DE-8692ECA98A98}">
      <dgm:prSet/>
      <dgm:spPr/>
      <dgm:t>
        <a:bodyPr/>
        <a:lstStyle/>
        <a:p>
          <a:endParaRPr lang="cs-CZ"/>
        </a:p>
      </dgm:t>
    </dgm:pt>
    <dgm:pt modelId="{366D33ED-0EFF-4D90-A910-92C4FCE8053A}" type="sibTrans" cxnId="{751F2CCB-2B7C-4331-B7DE-8692ECA98A98}">
      <dgm:prSet/>
      <dgm:spPr/>
      <dgm:t>
        <a:bodyPr/>
        <a:lstStyle/>
        <a:p>
          <a:endParaRPr lang="cs-CZ"/>
        </a:p>
      </dgm:t>
    </dgm:pt>
    <dgm:pt modelId="{72DDD3A3-F1ED-4F16-BB75-B10820714E35}" type="pres">
      <dgm:prSet presAssocID="{EDBCD222-7CAD-4D4A-93C5-B501B2D26434}" presName="Name0" presStyleCnt="0">
        <dgm:presLayoutVars>
          <dgm:dir/>
          <dgm:animLvl val="lvl"/>
          <dgm:resizeHandles val="exact"/>
        </dgm:presLayoutVars>
      </dgm:prSet>
      <dgm:spPr/>
    </dgm:pt>
    <dgm:pt modelId="{D668AC26-7EE4-46E7-940B-F5F5352BF752}" type="pres">
      <dgm:prSet presAssocID="{2D893EF8-8D65-443E-88F4-3837782C9D10}" presName="Name8" presStyleCnt="0"/>
      <dgm:spPr/>
    </dgm:pt>
    <dgm:pt modelId="{3879611F-3EB9-4012-A68C-9E8904E47CEC}" type="pres">
      <dgm:prSet presAssocID="{2D893EF8-8D65-443E-88F4-3837782C9D10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B22F87B-CB7E-422C-9723-20137997B882}" type="pres">
      <dgm:prSet presAssocID="{2D893EF8-8D65-443E-88F4-3837782C9D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85CDF71-6172-470C-965A-7045145AFB30}" type="pres">
      <dgm:prSet presAssocID="{E89AF324-AD17-4D2A-98BF-743F72C28554}" presName="Name8" presStyleCnt="0"/>
      <dgm:spPr/>
    </dgm:pt>
    <dgm:pt modelId="{4D860F3A-699F-481C-B90E-F00C5E6F01BA}" type="pres">
      <dgm:prSet presAssocID="{E89AF324-AD17-4D2A-98BF-743F72C28554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B20F35C-7052-46D1-B60B-076C3D229E0F}" type="pres">
      <dgm:prSet presAssocID="{E89AF324-AD17-4D2A-98BF-743F72C2855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5BB2E15-F78A-4EE6-A51E-1AF1FEC3C85E}" type="pres">
      <dgm:prSet presAssocID="{76E0DEAC-8B18-44B2-A043-BDE0A4AB54BA}" presName="Name8" presStyleCnt="0"/>
      <dgm:spPr/>
    </dgm:pt>
    <dgm:pt modelId="{A41835AB-03ED-4770-B041-ABE7C4255939}" type="pres">
      <dgm:prSet presAssocID="{76E0DEAC-8B18-44B2-A043-BDE0A4AB54B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F59B1FD-7DA2-45FA-BD9A-EE60F850B8F6}" type="pres">
      <dgm:prSet presAssocID="{76E0DEAC-8B18-44B2-A043-BDE0A4AB54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C2566ED-BCF2-49D8-8C20-22799B7BB6DA}" type="presOf" srcId="{E89AF324-AD17-4D2A-98BF-743F72C28554}" destId="{4D860F3A-699F-481C-B90E-F00C5E6F01BA}" srcOrd="0" destOrd="0" presId="urn:microsoft.com/office/officeart/2005/8/layout/pyramid1"/>
    <dgm:cxn modelId="{827345D2-6A74-403B-B3E1-C3D8C0AA9166}" type="presOf" srcId="{76E0DEAC-8B18-44B2-A043-BDE0A4AB54BA}" destId="{2F59B1FD-7DA2-45FA-BD9A-EE60F850B8F6}" srcOrd="1" destOrd="0" presId="urn:microsoft.com/office/officeart/2005/8/layout/pyramid1"/>
    <dgm:cxn modelId="{8D24E011-86E8-4D20-828F-AA8FBEA71037}" type="presOf" srcId="{2D893EF8-8D65-443E-88F4-3837782C9D10}" destId="{3879611F-3EB9-4012-A68C-9E8904E47CEC}" srcOrd="0" destOrd="0" presId="urn:microsoft.com/office/officeart/2005/8/layout/pyramid1"/>
    <dgm:cxn modelId="{AAEAC5D4-65F5-4CF3-91D4-4A0621E0B63B}" type="presOf" srcId="{E89AF324-AD17-4D2A-98BF-743F72C28554}" destId="{EB20F35C-7052-46D1-B60B-076C3D229E0F}" srcOrd="1" destOrd="0" presId="urn:microsoft.com/office/officeart/2005/8/layout/pyramid1"/>
    <dgm:cxn modelId="{0AFD7858-08A6-48A3-8D7D-E239EA268345}" type="presOf" srcId="{76E0DEAC-8B18-44B2-A043-BDE0A4AB54BA}" destId="{A41835AB-03ED-4770-B041-ABE7C4255939}" srcOrd="0" destOrd="0" presId="urn:microsoft.com/office/officeart/2005/8/layout/pyramid1"/>
    <dgm:cxn modelId="{6F9CEB76-5913-489B-8927-59DBED6B5CA1}" srcId="{EDBCD222-7CAD-4D4A-93C5-B501B2D26434}" destId="{E89AF324-AD17-4D2A-98BF-743F72C28554}" srcOrd="1" destOrd="0" parTransId="{281C47EB-146B-4E22-A3F2-63EC6B3340F9}" sibTransId="{B166495A-8691-431C-89A0-A15E97A6CB0A}"/>
    <dgm:cxn modelId="{5D221B18-BB40-4727-B555-1E5391756947}" srcId="{EDBCD222-7CAD-4D4A-93C5-B501B2D26434}" destId="{2D893EF8-8D65-443E-88F4-3837782C9D10}" srcOrd="0" destOrd="0" parTransId="{37133C12-826A-40FC-A932-8C3B7BD5472D}" sibTransId="{3E4AEF49-F88B-4567-94D7-AD153C81B15A}"/>
    <dgm:cxn modelId="{390F059B-A2C4-4566-BA0D-A7FD52F01C5F}" type="presOf" srcId="{EDBCD222-7CAD-4D4A-93C5-B501B2D26434}" destId="{72DDD3A3-F1ED-4F16-BB75-B10820714E35}" srcOrd="0" destOrd="0" presId="urn:microsoft.com/office/officeart/2005/8/layout/pyramid1"/>
    <dgm:cxn modelId="{0739DFB6-74B6-4130-B26C-7CA20E0F0846}" type="presOf" srcId="{2D893EF8-8D65-443E-88F4-3837782C9D10}" destId="{DB22F87B-CB7E-422C-9723-20137997B882}" srcOrd="1" destOrd="0" presId="urn:microsoft.com/office/officeart/2005/8/layout/pyramid1"/>
    <dgm:cxn modelId="{751F2CCB-2B7C-4331-B7DE-8692ECA98A98}" srcId="{EDBCD222-7CAD-4D4A-93C5-B501B2D26434}" destId="{76E0DEAC-8B18-44B2-A043-BDE0A4AB54BA}" srcOrd="2" destOrd="0" parTransId="{C1FCAE37-24D7-42A9-A874-B12C770DC352}" sibTransId="{366D33ED-0EFF-4D90-A910-92C4FCE8053A}"/>
    <dgm:cxn modelId="{DE72EE0C-C6C6-410A-98B5-FCB7EC97787E}" type="presParOf" srcId="{72DDD3A3-F1ED-4F16-BB75-B10820714E35}" destId="{D668AC26-7EE4-46E7-940B-F5F5352BF752}" srcOrd="0" destOrd="0" presId="urn:microsoft.com/office/officeart/2005/8/layout/pyramid1"/>
    <dgm:cxn modelId="{1C5A5C83-6EC4-483F-9043-5ED84A8A2EC2}" type="presParOf" srcId="{D668AC26-7EE4-46E7-940B-F5F5352BF752}" destId="{3879611F-3EB9-4012-A68C-9E8904E47CEC}" srcOrd="0" destOrd="0" presId="urn:microsoft.com/office/officeart/2005/8/layout/pyramid1"/>
    <dgm:cxn modelId="{FB9B2DBD-2B43-421B-A15C-10D29D1337FC}" type="presParOf" srcId="{D668AC26-7EE4-46E7-940B-F5F5352BF752}" destId="{DB22F87B-CB7E-422C-9723-20137997B882}" srcOrd="1" destOrd="0" presId="urn:microsoft.com/office/officeart/2005/8/layout/pyramid1"/>
    <dgm:cxn modelId="{19E36D8B-A6C5-43F8-B24C-07926CBA75D7}" type="presParOf" srcId="{72DDD3A3-F1ED-4F16-BB75-B10820714E35}" destId="{E85CDF71-6172-470C-965A-7045145AFB30}" srcOrd="1" destOrd="0" presId="urn:microsoft.com/office/officeart/2005/8/layout/pyramid1"/>
    <dgm:cxn modelId="{02974613-1663-4120-B12A-D1EE3B47B868}" type="presParOf" srcId="{E85CDF71-6172-470C-965A-7045145AFB30}" destId="{4D860F3A-699F-481C-B90E-F00C5E6F01BA}" srcOrd="0" destOrd="0" presId="urn:microsoft.com/office/officeart/2005/8/layout/pyramid1"/>
    <dgm:cxn modelId="{62417B71-829C-41B5-AF59-9FC1EF7E98A9}" type="presParOf" srcId="{E85CDF71-6172-470C-965A-7045145AFB30}" destId="{EB20F35C-7052-46D1-B60B-076C3D229E0F}" srcOrd="1" destOrd="0" presId="urn:microsoft.com/office/officeart/2005/8/layout/pyramid1"/>
    <dgm:cxn modelId="{1F1C7E07-7A50-44AC-A3D9-7C5F980BA546}" type="presParOf" srcId="{72DDD3A3-F1ED-4F16-BB75-B10820714E35}" destId="{A5BB2E15-F78A-4EE6-A51E-1AF1FEC3C85E}" srcOrd="2" destOrd="0" presId="urn:microsoft.com/office/officeart/2005/8/layout/pyramid1"/>
    <dgm:cxn modelId="{BECC7782-BFFA-4631-8FAE-07E6567D0689}" type="presParOf" srcId="{A5BB2E15-F78A-4EE6-A51E-1AF1FEC3C85E}" destId="{A41835AB-03ED-4770-B041-ABE7C4255939}" srcOrd="0" destOrd="0" presId="urn:microsoft.com/office/officeart/2005/8/layout/pyramid1"/>
    <dgm:cxn modelId="{F817E2F6-050D-49ED-A354-87B8785AAFF7}" type="presParOf" srcId="{A5BB2E15-F78A-4EE6-A51E-1AF1FEC3C85E}" destId="{2F59B1FD-7DA2-45FA-BD9A-EE60F850B8F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9611F-3EB9-4012-A68C-9E8904E47CEC}">
      <dsp:nvSpPr>
        <dsp:cNvPr id="0" name=""/>
        <dsp:cNvSpPr/>
      </dsp:nvSpPr>
      <dsp:spPr>
        <a:xfrm>
          <a:off x="1832090" y="0"/>
          <a:ext cx="1832090" cy="1013370"/>
        </a:xfrm>
        <a:prstGeom prst="trapezoid">
          <a:avLst>
            <a:gd name="adj" fmla="val 903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/>
            <a:t>SaaS</a:t>
          </a:r>
          <a:endParaRPr lang="cs-CZ" sz="3900" kern="1200" dirty="0"/>
        </a:p>
      </dsp:txBody>
      <dsp:txXfrm>
        <a:off x="1832090" y="0"/>
        <a:ext cx="1832090" cy="1013370"/>
      </dsp:txXfrm>
    </dsp:sp>
    <dsp:sp modelId="{4D860F3A-699F-481C-B90E-F00C5E6F01BA}">
      <dsp:nvSpPr>
        <dsp:cNvPr id="0" name=""/>
        <dsp:cNvSpPr/>
      </dsp:nvSpPr>
      <dsp:spPr>
        <a:xfrm>
          <a:off x="916045" y="1013370"/>
          <a:ext cx="3664181" cy="1013370"/>
        </a:xfrm>
        <a:prstGeom prst="trapezoid">
          <a:avLst>
            <a:gd name="adj" fmla="val 903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/>
            <a:t>PaaS</a:t>
          </a:r>
          <a:endParaRPr lang="cs-CZ" sz="2400" kern="1200" dirty="0"/>
        </a:p>
      </dsp:txBody>
      <dsp:txXfrm>
        <a:off x="1557277" y="1013370"/>
        <a:ext cx="2381717" cy="1013370"/>
      </dsp:txXfrm>
    </dsp:sp>
    <dsp:sp modelId="{A41835AB-03ED-4770-B041-ABE7C4255939}">
      <dsp:nvSpPr>
        <dsp:cNvPr id="0" name=""/>
        <dsp:cNvSpPr/>
      </dsp:nvSpPr>
      <dsp:spPr>
        <a:xfrm>
          <a:off x="0" y="2026741"/>
          <a:ext cx="5496271" cy="1013370"/>
        </a:xfrm>
        <a:prstGeom prst="trapezoid">
          <a:avLst>
            <a:gd name="adj" fmla="val 9039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err="1" smtClean="0"/>
            <a:t>IaaS</a:t>
          </a:r>
          <a:endParaRPr lang="cs-CZ" sz="2400" kern="1200" dirty="0"/>
        </a:p>
      </dsp:txBody>
      <dsp:txXfrm>
        <a:off x="961847" y="2026741"/>
        <a:ext cx="3572576" cy="1013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2D0FB-37DA-410A-BBE6-DB6F7124764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46C6D-7E91-4CAF-91A4-95605B8B2E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3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305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297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2045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7912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1742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506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441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8895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63958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0739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18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351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576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3783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5959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364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212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721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6363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430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46C6D-7E91-4CAF-91A4-95605B8B2E8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6576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8695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403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979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8873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4846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3773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5575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30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327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5408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480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513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63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410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549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27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993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E97B1D78-08B9-4B6D-A4F6-DFC996F2DFAF}" type="datetimeFigureOut">
              <a:rPr lang="cs-CZ" smtClean="0"/>
              <a:t>17.9.2014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B904EA1-D444-498A-9E3A-D981FE864D3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0832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4.wmf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ted.com/talks/lang/cs/mikko_hypponen_three_types_of_online_attack.html" TargetMode="Externa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lang/cs/mikko_hypponen_three_types_of_online_attack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c4lpt.co.uk/top100tools/evernote/" TargetMode="External"/><Relationship Id="rId3" Type="http://schemas.openxmlformats.org/officeDocument/2006/relationships/hyperlink" Target="http://c4lpt.co.uk/top100tools/twitter/" TargetMode="External"/><Relationship Id="rId7" Type="http://schemas.openxmlformats.org/officeDocument/2006/relationships/hyperlink" Target="http://c4lpt.co.uk/top100tools/powerpoint/" TargetMode="External"/><Relationship Id="rId12" Type="http://schemas.openxmlformats.org/officeDocument/2006/relationships/hyperlink" Target="http://c4lpt.co.uk/top100tools/googleplu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4lpt.co.uk/top100tools/google-search/" TargetMode="External"/><Relationship Id="rId11" Type="http://schemas.openxmlformats.org/officeDocument/2006/relationships/hyperlink" Target="http://c4lpt.co.uk/top100tools/facebook/" TargetMode="External"/><Relationship Id="rId5" Type="http://schemas.openxmlformats.org/officeDocument/2006/relationships/hyperlink" Target="http://c4lpt.co.uk/top100tools/youtube/" TargetMode="External"/><Relationship Id="rId10" Type="http://schemas.openxmlformats.org/officeDocument/2006/relationships/hyperlink" Target="http://c4lpt.co.uk/top100tools/wordpress/" TargetMode="External"/><Relationship Id="rId4" Type="http://schemas.openxmlformats.org/officeDocument/2006/relationships/hyperlink" Target="http://c4lpt.co.uk/top100tools/google-docsdrive/" TargetMode="External"/><Relationship Id="rId9" Type="http://schemas.openxmlformats.org/officeDocument/2006/relationships/hyperlink" Target="http://c4lpt.co.uk/top100tools/dropbox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c4lpt.co.uk/top100tools/slideshare/" TargetMode="External"/><Relationship Id="rId3" Type="http://schemas.openxmlformats.org/officeDocument/2006/relationships/hyperlink" Target="http://c4lpt.co.uk/top100tools/moodle/" TargetMode="External"/><Relationship Id="rId7" Type="http://schemas.openxmlformats.org/officeDocument/2006/relationships/hyperlink" Target="http://c4lpt.co.uk/top100tools/prezi/" TargetMode="External"/><Relationship Id="rId12" Type="http://schemas.openxmlformats.org/officeDocument/2006/relationships/hyperlink" Target="http://c4lpt.co.uk/top100tools/yammer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4lpt.co.uk/top100tools/wikipedia/" TargetMode="External"/><Relationship Id="rId11" Type="http://schemas.openxmlformats.org/officeDocument/2006/relationships/hyperlink" Target="http://c4lpt.co.uk/top100tools/feedly/" TargetMode="External"/><Relationship Id="rId5" Type="http://schemas.openxmlformats.org/officeDocument/2006/relationships/hyperlink" Target="http://c4lpt.co.uk/top100tools/skype/" TargetMode="External"/><Relationship Id="rId10" Type="http://schemas.openxmlformats.org/officeDocument/2006/relationships/hyperlink" Target="http://c4lpt.co.uk/top100tools/blogger/" TargetMode="External"/><Relationship Id="rId4" Type="http://schemas.openxmlformats.org/officeDocument/2006/relationships/hyperlink" Target="http://c4lpt.co.uk/top100tools/linkedin/" TargetMode="External"/><Relationship Id="rId9" Type="http://schemas.openxmlformats.org/officeDocument/2006/relationships/hyperlink" Target="http://c4lpt.co.uk/top100tools/word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Počítačové sítě </a:t>
            </a:r>
            <a:r>
              <a:rPr lang="cs-CZ" dirty="0" smtClean="0"/>
              <a:t>II.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Digitální kompetence</a:t>
            </a:r>
          </a:p>
          <a:p>
            <a:r>
              <a:rPr lang="cs-CZ" dirty="0" smtClean="0"/>
              <a:t>Michal Černý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36" y="4926574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HTML 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Vychází z XHTML.</a:t>
            </a:r>
          </a:p>
          <a:p>
            <a:r>
              <a:rPr lang="cs-CZ" dirty="0" smtClean="0"/>
              <a:t>Odděluje vzhled a obsah.</a:t>
            </a:r>
          </a:p>
          <a:p>
            <a:r>
              <a:rPr lang="cs-CZ" dirty="0" smtClean="0"/>
              <a:t>Přímá podpora multimédií – </a:t>
            </a:r>
            <a:r>
              <a:rPr lang="cs-CZ" dirty="0" err="1" smtClean="0"/>
              <a:t>tagy</a:t>
            </a:r>
            <a:r>
              <a:rPr lang="cs-CZ" dirty="0" smtClean="0"/>
              <a:t> </a:t>
            </a:r>
            <a:r>
              <a:rPr lang="cs-CZ" dirty="0" err="1" smtClean="0"/>
              <a:t>cavas</a:t>
            </a:r>
            <a:r>
              <a:rPr lang="cs-CZ" dirty="0" smtClean="0"/>
              <a:t>, video, audio.</a:t>
            </a:r>
          </a:p>
          <a:p>
            <a:r>
              <a:rPr lang="cs-CZ" dirty="0" smtClean="0"/>
              <a:t>Možnost provozu aplikací na desktopu i webu stejným způsobem.</a:t>
            </a:r>
          </a:p>
          <a:p>
            <a:r>
              <a:rPr lang="cs-CZ" dirty="0" smtClean="0"/>
              <a:t>Další novinky: lepší formuláře, </a:t>
            </a:r>
            <a:r>
              <a:rPr lang="cs-CZ" dirty="0"/>
              <a:t>struktura dokumentu, perzistentní úložiště formou asociativního pole, relační databáze s podporou </a:t>
            </a:r>
            <a:r>
              <a:rPr lang="cs-CZ" dirty="0" smtClean="0"/>
              <a:t>transakcí</a:t>
            </a:r>
            <a:r>
              <a:rPr lang="cs-CZ" dirty="0" smtClean="0"/>
              <a:t>,…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6310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AJAX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AJAX</a:t>
            </a:r>
            <a:r>
              <a:rPr lang="cs-CZ" dirty="0"/>
              <a:t> (</a:t>
            </a:r>
            <a:r>
              <a:rPr lang="cs-CZ" i="1" dirty="0" err="1"/>
              <a:t>Asynchronous</a:t>
            </a:r>
            <a:r>
              <a:rPr lang="cs-CZ" i="1" dirty="0"/>
              <a:t> </a:t>
            </a:r>
            <a:r>
              <a:rPr lang="cs-CZ" i="1" dirty="0" err="1"/>
              <a:t>JavaScript</a:t>
            </a:r>
            <a:r>
              <a:rPr lang="cs-CZ" i="1" dirty="0"/>
              <a:t> and XML</a:t>
            </a:r>
            <a:r>
              <a:rPr lang="cs-CZ" dirty="0" smtClean="0"/>
              <a:t>), poprvé použit v roce 2005.</a:t>
            </a:r>
          </a:p>
          <a:p>
            <a:r>
              <a:rPr lang="cs-CZ" dirty="0" smtClean="0"/>
              <a:t>Komponenty:</a:t>
            </a:r>
          </a:p>
          <a:p>
            <a:pPr lvl="1"/>
            <a:r>
              <a:rPr lang="cs-CZ" dirty="0" smtClean="0"/>
              <a:t>HTML </a:t>
            </a:r>
            <a:r>
              <a:rPr lang="cs-CZ" dirty="0"/>
              <a:t>(nebo XHTML) a CSS pro prezentaci </a:t>
            </a:r>
            <a:r>
              <a:rPr lang="cs-CZ" dirty="0" smtClean="0"/>
              <a:t>informací.</a:t>
            </a:r>
          </a:p>
          <a:p>
            <a:pPr lvl="1"/>
            <a:r>
              <a:rPr lang="cs-CZ" dirty="0" smtClean="0"/>
              <a:t> DOM </a:t>
            </a:r>
            <a:r>
              <a:rPr lang="cs-CZ" dirty="0"/>
              <a:t>a </a:t>
            </a:r>
            <a:r>
              <a:rPr lang="cs-CZ" dirty="0" err="1"/>
              <a:t>JavaScript</a:t>
            </a:r>
            <a:r>
              <a:rPr lang="cs-CZ" dirty="0"/>
              <a:t> pro zobrazování a dynamické změny prezentovaných </a:t>
            </a:r>
            <a:r>
              <a:rPr lang="cs-CZ" dirty="0" smtClean="0"/>
              <a:t>informací.</a:t>
            </a:r>
          </a:p>
          <a:p>
            <a:pPr lvl="1"/>
            <a:r>
              <a:rPr lang="cs-CZ" dirty="0" smtClean="0"/>
              <a:t> </a:t>
            </a:r>
            <a:r>
              <a:rPr lang="cs-CZ" dirty="0" err="1"/>
              <a:t>XMLHttpRequest</a:t>
            </a:r>
            <a:r>
              <a:rPr lang="cs-CZ" dirty="0"/>
              <a:t> pro asynchronní výměnu dat s webovým serverem (typicky je užíván formát XML, ale je možné použít libovolný jiný formát včetně HTML, prostého textu, JSON či EBML</a:t>
            </a:r>
            <a:r>
              <a:rPr lang="cs-CZ" dirty="0" smtClean="0"/>
              <a:t>).</a:t>
            </a:r>
          </a:p>
          <a:p>
            <a:r>
              <a:rPr lang="cs-CZ" dirty="0" smtClean="0"/>
              <a:t>Základní myšlenka: není třeba přenášet vždy celou stránku, ale jen to, co se aktuálně mění (HTTP na to ale není úplně stavěné).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626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Vznik 1995, objektově orientovaný jazyk od Sun </a:t>
            </a:r>
            <a:r>
              <a:rPr lang="cs-CZ" dirty="0" err="1" smtClean="0"/>
              <a:t>Microsystems</a:t>
            </a:r>
            <a:r>
              <a:rPr lang="cs-CZ" dirty="0" smtClean="0"/>
              <a:t>.</a:t>
            </a:r>
          </a:p>
          <a:p>
            <a:r>
              <a:rPr lang="cs-CZ" dirty="0" smtClean="0"/>
              <a:t>Nejpopulárnější programovací jazyk.</a:t>
            </a:r>
          </a:p>
          <a:p>
            <a:r>
              <a:rPr lang="cs-CZ" dirty="0" smtClean="0"/>
              <a:t>Platformě nezávislý, často nabízen jako </a:t>
            </a:r>
            <a:r>
              <a:rPr lang="cs-CZ" dirty="0" err="1" smtClean="0"/>
              <a:t>PaaS</a:t>
            </a:r>
            <a:r>
              <a:rPr lang="cs-CZ" dirty="0" smtClean="0"/>
              <a:t>, Java ME podporuje mobilní platformy.</a:t>
            </a:r>
          </a:p>
          <a:p>
            <a:r>
              <a:rPr lang="cs-CZ" dirty="0" smtClean="0"/>
              <a:t>Běží na virtuálním stroji (JVM).</a:t>
            </a:r>
          </a:p>
          <a:p>
            <a:r>
              <a:rPr lang="cs-CZ" dirty="0" smtClean="0"/>
              <a:t>Silně typovaný.</a:t>
            </a:r>
          </a:p>
          <a:p>
            <a:r>
              <a:rPr lang="cs-CZ" dirty="0" smtClean="0"/>
              <a:t>Spousta knihoven, vývojových prostředí a již řešených problémů.</a:t>
            </a:r>
          </a:p>
        </p:txBody>
      </p:sp>
    </p:spTree>
    <p:extLst>
      <p:ext uri="{BB962C8B-B14F-4D97-AF65-F5344CB8AC3E}">
        <p14:creationId xmlns:p14="http://schemas.microsoft.com/office/powerpoint/2010/main" val="66950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SQL </a:t>
            </a:r>
            <a:r>
              <a:rPr lang="cs-CZ" dirty="0" err="1" smtClean="0"/>
              <a:t>vs</a:t>
            </a:r>
            <a:r>
              <a:rPr lang="cs-CZ" dirty="0" smtClean="0"/>
              <a:t> </a:t>
            </a:r>
            <a:r>
              <a:rPr lang="cs-CZ" dirty="0" err="1" smtClean="0"/>
              <a:t>NoSQL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SQL databáze poskytují ACID ( </a:t>
            </a:r>
            <a:r>
              <a:rPr lang="cs-CZ" dirty="0"/>
              <a:t>A - </a:t>
            </a:r>
            <a:r>
              <a:rPr lang="cs-CZ" dirty="0" err="1"/>
              <a:t>Atomicity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atomicita</a:t>
            </a:r>
            <a:r>
              <a:rPr lang="cs-CZ" dirty="0" smtClean="0"/>
              <a:t>, C </a:t>
            </a:r>
            <a:r>
              <a:rPr lang="cs-CZ" dirty="0"/>
              <a:t>- </a:t>
            </a:r>
            <a:r>
              <a:rPr lang="cs-CZ" dirty="0" err="1"/>
              <a:t>Consistency</a:t>
            </a:r>
            <a:r>
              <a:rPr lang="cs-CZ" dirty="0"/>
              <a:t> </a:t>
            </a:r>
            <a:r>
              <a:rPr lang="cs-CZ" dirty="0" smtClean="0"/>
              <a:t>– konzistence, I </a:t>
            </a:r>
            <a:r>
              <a:rPr lang="cs-CZ" dirty="0"/>
              <a:t>- </a:t>
            </a:r>
            <a:r>
              <a:rPr lang="cs-CZ" dirty="0" err="1"/>
              <a:t>Isolation</a:t>
            </a:r>
            <a:r>
              <a:rPr lang="cs-CZ" dirty="0"/>
              <a:t> </a:t>
            </a:r>
            <a:r>
              <a:rPr lang="cs-CZ" dirty="0" smtClean="0"/>
              <a:t>– izolovanost, D </a:t>
            </a:r>
            <a:r>
              <a:rPr lang="cs-CZ" dirty="0"/>
              <a:t>- </a:t>
            </a:r>
            <a:r>
              <a:rPr lang="cs-CZ" dirty="0" err="1"/>
              <a:t>Durability</a:t>
            </a:r>
            <a:r>
              <a:rPr lang="cs-CZ" dirty="0"/>
              <a:t> </a:t>
            </a:r>
            <a:r>
              <a:rPr lang="cs-CZ" dirty="0" smtClean="0"/>
              <a:t>– trvalost). To je ale pomalé.</a:t>
            </a:r>
          </a:p>
          <a:p>
            <a:r>
              <a:rPr lang="cs-CZ" dirty="0" smtClean="0"/>
              <a:t>Objevují se nové formy databází:</a:t>
            </a:r>
          </a:p>
          <a:p>
            <a:pPr lvl="1"/>
            <a:r>
              <a:rPr lang="cs-CZ" dirty="0" err="1"/>
              <a:t>Key-value</a:t>
            </a:r>
            <a:r>
              <a:rPr lang="cs-CZ" dirty="0"/>
              <a:t> </a:t>
            </a:r>
            <a:r>
              <a:rPr lang="cs-CZ" dirty="0" smtClean="0"/>
              <a:t>databáze</a:t>
            </a:r>
          </a:p>
          <a:p>
            <a:pPr lvl="1"/>
            <a:r>
              <a:rPr lang="cs-CZ" dirty="0"/>
              <a:t>Dokumentově orientované databáze a XML databáze</a:t>
            </a:r>
          </a:p>
          <a:p>
            <a:pPr lvl="1"/>
            <a:r>
              <a:rPr lang="cs-CZ" dirty="0"/>
              <a:t>Grafově orientované databáze</a:t>
            </a:r>
          </a:p>
          <a:p>
            <a:pPr lvl="1"/>
            <a:r>
              <a:rPr lang="cs-CZ" dirty="0" smtClean="0"/>
              <a:t>…</a:t>
            </a:r>
          </a:p>
          <a:p>
            <a:pPr lvl="1"/>
            <a:endParaRPr lang="cs-CZ" dirty="0"/>
          </a:p>
          <a:p>
            <a:pPr marL="434340" indent="-342900"/>
            <a:r>
              <a:rPr lang="cs-CZ" dirty="0" smtClean="0"/>
              <a:t>Nic není zadarmo.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214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PHP (Hypertext </a:t>
            </a:r>
            <a:r>
              <a:rPr lang="cs-CZ" dirty="0" err="1" smtClean="0"/>
              <a:t>Preprocessor</a:t>
            </a:r>
            <a:r>
              <a:rPr lang="cs-CZ" dirty="0" smtClean="0"/>
              <a:t>) je na jazyce C založený skriptovací jazyk.</a:t>
            </a:r>
          </a:p>
          <a:p>
            <a:r>
              <a:rPr lang="cs-CZ" dirty="0"/>
              <a:t>Všechny výpočty jsou prováděny na straně serveru a uživatel se dozví (prostřednictvím HTTP) pouze výsledek.</a:t>
            </a:r>
          </a:p>
          <a:p>
            <a:r>
              <a:rPr lang="cs-CZ" dirty="0"/>
              <a:t>Mezi velké výhody jazyka patří dnes především obrovské množství již vytvořených </a:t>
            </a:r>
            <a:r>
              <a:rPr lang="cs-CZ" dirty="0" smtClean="0"/>
              <a:t>aplikací: </a:t>
            </a:r>
            <a:r>
              <a:rPr lang="cs-CZ" dirty="0" err="1" smtClean="0"/>
              <a:t>MediaWiki</a:t>
            </a:r>
            <a:r>
              <a:rPr lang="cs-CZ" dirty="0"/>
              <a:t>, </a:t>
            </a:r>
            <a:r>
              <a:rPr lang="cs-CZ" dirty="0" err="1"/>
              <a:t>WordPress</a:t>
            </a:r>
            <a:r>
              <a:rPr lang="cs-CZ" dirty="0"/>
              <a:t> či </a:t>
            </a:r>
            <a:r>
              <a:rPr lang="cs-CZ" dirty="0" err="1" smtClean="0"/>
              <a:t>phpDB</a:t>
            </a:r>
            <a:r>
              <a:rPr lang="cs-CZ" dirty="0" smtClean="0"/>
              <a:t>; svobodná </a:t>
            </a:r>
            <a:r>
              <a:rPr lang="cs-CZ" dirty="0"/>
              <a:t>licence a bohatá knihovna funkcí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Nevýhodou je například slabá podpora UNICODE a absence práce s kontextem a špatně dělané </a:t>
            </a:r>
            <a:r>
              <a:rPr lang="cs-CZ" dirty="0" err="1" smtClean="0"/>
              <a:t>vyjímky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78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.NET – konkurent JAVA od Microsoftu.</a:t>
            </a:r>
          </a:p>
          <a:p>
            <a:r>
              <a:rPr lang="cs-CZ" dirty="0" err="1" smtClean="0"/>
              <a:t>JavaScript</a:t>
            </a:r>
            <a:r>
              <a:rPr lang="cs-CZ" dirty="0" smtClean="0"/>
              <a:t> – událostmi řízený skriptovací jazyk.</a:t>
            </a:r>
          </a:p>
          <a:p>
            <a:r>
              <a:rPr lang="cs-CZ" dirty="0" err="1" smtClean="0"/>
              <a:t>Flash</a:t>
            </a:r>
            <a:r>
              <a:rPr lang="cs-CZ" dirty="0" smtClean="0"/>
              <a:t> – projekt Adobe na tvorbu animací a aplikací. Rozšířený, ale problematický.</a:t>
            </a:r>
          </a:p>
          <a:p>
            <a:r>
              <a:rPr lang="cs-CZ" b="1" dirty="0"/>
              <a:t>CSS </a:t>
            </a:r>
            <a:r>
              <a:rPr lang="cs-CZ" b="1" dirty="0" smtClean="0"/>
              <a:t>3</a:t>
            </a:r>
            <a:r>
              <a:rPr lang="cs-CZ" dirty="0"/>
              <a:t> </a:t>
            </a:r>
            <a:r>
              <a:rPr lang="cs-CZ" dirty="0" smtClean="0"/>
              <a:t>– </a:t>
            </a:r>
            <a:r>
              <a:rPr lang="cs-CZ" dirty="0" smtClean="0"/>
              <a:t>Jazyk </a:t>
            </a:r>
            <a:r>
              <a:rPr lang="cs-CZ" dirty="0" smtClean="0"/>
              <a:t>na popis vzhledu dokumentu vytvořeného v (X)HTML.</a:t>
            </a:r>
          </a:p>
          <a:p>
            <a:r>
              <a:rPr lang="cs-CZ" b="1" dirty="0" smtClean="0"/>
              <a:t>…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9678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Bude video?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b="1" dirty="0" smtClean="0">
              <a:hlinkClick r:id="rId6"/>
            </a:endParaRPr>
          </a:p>
          <a:p>
            <a:endParaRPr lang="cs-CZ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29" name="ShockwaveFlash1" r:id="rId2" imgW="9131400" imgH="5143680"/>
        </mc:Choice>
        <mc:Fallback>
          <p:control name="ShockwaveFlash1" r:id="rId2" imgW="9131400" imgH="5143680">
            <p:pic>
              <p:nvPicPr>
                <p:cNvPr id="4" name="ShockwaveFlash1"/>
                <p:cNvPicPr>
                  <a:picLocks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30350" y="857250"/>
                  <a:ext cx="9131300" cy="514350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5002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 českými titulky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hlinkClick r:id="rId3"/>
              </a:rPr>
              <a:t>http://www.ted.com/talks/lang/cs/mikko_hypponen_three_types_of_online_attack.html</a:t>
            </a: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2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TOP 20 nástrojů pro vzdělávání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179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1-10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1 </a:t>
            </a:r>
            <a:r>
              <a:rPr lang="cs-CZ" u="sng" dirty="0" err="1">
                <a:hlinkClick r:id="rId3"/>
              </a:rPr>
              <a:t>Twitter</a:t>
            </a:r>
            <a:r>
              <a:rPr lang="cs-CZ" dirty="0"/>
              <a:t> </a:t>
            </a:r>
            <a:r>
              <a:rPr lang="cs-CZ" dirty="0" err="1"/>
              <a:t>Social</a:t>
            </a:r>
            <a:r>
              <a:rPr lang="cs-CZ" dirty="0"/>
              <a:t> network and </a:t>
            </a:r>
            <a:r>
              <a:rPr lang="cs-CZ" dirty="0" err="1"/>
              <a:t>micro-blogging</a:t>
            </a:r>
            <a:r>
              <a:rPr lang="cs-CZ" dirty="0"/>
              <a:t> </a:t>
            </a:r>
            <a:r>
              <a:rPr lang="cs-CZ" dirty="0" err="1"/>
              <a:t>site</a:t>
            </a:r>
            <a:r>
              <a:rPr lang="cs-CZ" dirty="0"/>
              <a:t> </a:t>
            </a:r>
            <a:r>
              <a:rPr lang="cs-CZ" dirty="0" err="1" smtClean="0"/>
              <a:t>same</a:t>
            </a:r>
            <a:endParaRPr lang="cs-CZ" dirty="0" smtClean="0"/>
          </a:p>
          <a:p>
            <a:r>
              <a:rPr lang="cs-CZ" dirty="0" smtClean="0"/>
              <a:t>2</a:t>
            </a:r>
            <a:r>
              <a:rPr lang="cs-CZ" dirty="0"/>
              <a:t> </a:t>
            </a:r>
            <a:r>
              <a:rPr lang="cs-CZ" u="sng" dirty="0">
                <a:hlinkClick r:id="rId4"/>
              </a:rPr>
              <a:t>Google Drive/</a:t>
            </a:r>
            <a:r>
              <a:rPr lang="cs-CZ" u="sng" dirty="0" err="1">
                <a:hlinkClick r:id="rId4"/>
              </a:rPr>
              <a:t>Docs</a:t>
            </a:r>
            <a:r>
              <a:rPr lang="cs-CZ" dirty="0"/>
              <a:t> Office </a:t>
            </a:r>
            <a:r>
              <a:rPr lang="cs-CZ" dirty="0" err="1"/>
              <a:t>suite</a:t>
            </a:r>
            <a:r>
              <a:rPr lang="cs-CZ" dirty="0"/>
              <a:t> &amp; </a:t>
            </a:r>
            <a:r>
              <a:rPr lang="cs-CZ" dirty="0" err="1"/>
              <a:t>file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</a:t>
            </a:r>
            <a:r>
              <a:rPr lang="cs-CZ" dirty="0" err="1"/>
              <a:t>service</a:t>
            </a:r>
            <a:r>
              <a:rPr lang="cs-CZ" dirty="0"/>
              <a:t> up </a:t>
            </a:r>
            <a:r>
              <a:rPr lang="cs-CZ" dirty="0" smtClean="0"/>
              <a:t>1</a:t>
            </a:r>
          </a:p>
          <a:p>
            <a:r>
              <a:rPr lang="cs-CZ" dirty="0" smtClean="0"/>
              <a:t>3</a:t>
            </a:r>
            <a:r>
              <a:rPr lang="cs-CZ" dirty="0"/>
              <a:t> </a:t>
            </a:r>
            <a:r>
              <a:rPr lang="cs-CZ" u="sng" dirty="0" err="1">
                <a:hlinkClick r:id="rId5" tooltip="2 – YouTube"/>
              </a:rPr>
              <a:t>YouTube</a:t>
            </a:r>
            <a:r>
              <a:rPr lang="cs-CZ" dirty="0"/>
              <a:t> Video-</a:t>
            </a:r>
            <a:r>
              <a:rPr lang="cs-CZ" dirty="0" err="1"/>
              <a:t>sharing</a:t>
            </a:r>
            <a:r>
              <a:rPr lang="cs-CZ" dirty="0"/>
              <a:t> </a:t>
            </a:r>
            <a:r>
              <a:rPr lang="cs-CZ" dirty="0" err="1"/>
              <a:t>site</a:t>
            </a:r>
            <a:r>
              <a:rPr lang="cs-CZ" dirty="0"/>
              <a:t> 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1</a:t>
            </a:r>
          </a:p>
          <a:p>
            <a:r>
              <a:rPr lang="cs-CZ" dirty="0" smtClean="0"/>
              <a:t>4</a:t>
            </a:r>
            <a:r>
              <a:rPr lang="cs-CZ" dirty="0"/>
              <a:t> </a:t>
            </a:r>
            <a:r>
              <a:rPr lang="cs-CZ" u="sng" dirty="0">
                <a:hlinkClick r:id="rId6"/>
              </a:rPr>
              <a:t>Google </a:t>
            </a:r>
            <a:r>
              <a:rPr lang="cs-CZ" u="sng" dirty="0" err="1">
                <a:hlinkClick r:id="rId6"/>
              </a:rPr>
              <a:t>Search</a:t>
            </a:r>
            <a:r>
              <a:rPr lang="cs-CZ" dirty="0"/>
              <a:t> Web </a:t>
            </a:r>
            <a:r>
              <a:rPr lang="cs-CZ" dirty="0" err="1"/>
              <a:t>search</a:t>
            </a:r>
            <a:r>
              <a:rPr lang="cs-CZ" dirty="0"/>
              <a:t> </a:t>
            </a:r>
            <a:r>
              <a:rPr lang="cs-CZ" dirty="0" err="1"/>
              <a:t>engine</a:t>
            </a:r>
            <a:r>
              <a:rPr lang="cs-CZ" dirty="0"/>
              <a:t>  </a:t>
            </a:r>
            <a:r>
              <a:rPr lang="cs-CZ" dirty="0" err="1" smtClean="0"/>
              <a:t>same</a:t>
            </a:r>
            <a:endParaRPr lang="cs-CZ" dirty="0"/>
          </a:p>
          <a:p>
            <a:r>
              <a:rPr lang="cs-CZ" dirty="0" smtClean="0"/>
              <a:t>5</a:t>
            </a:r>
            <a:r>
              <a:rPr lang="cs-CZ" dirty="0"/>
              <a:t> </a:t>
            </a:r>
            <a:r>
              <a:rPr lang="cs-CZ" u="sng" dirty="0">
                <a:hlinkClick r:id="rId7" tooltip="8 – PowerPoint"/>
              </a:rPr>
              <a:t>PowerPoint</a:t>
            </a:r>
            <a:r>
              <a:rPr lang="cs-CZ" dirty="0"/>
              <a:t> </a:t>
            </a:r>
            <a:r>
              <a:rPr lang="cs-CZ" dirty="0" err="1"/>
              <a:t>Presentation</a:t>
            </a:r>
            <a:r>
              <a:rPr lang="cs-CZ" dirty="0"/>
              <a:t> software  up </a:t>
            </a:r>
            <a:r>
              <a:rPr lang="cs-CZ" dirty="0" smtClean="0"/>
              <a:t>3</a:t>
            </a:r>
          </a:p>
          <a:p>
            <a:r>
              <a:rPr lang="cs-CZ" dirty="0" smtClean="0"/>
              <a:t>6</a:t>
            </a:r>
            <a:r>
              <a:rPr lang="cs-CZ" dirty="0"/>
              <a:t> </a:t>
            </a:r>
            <a:r>
              <a:rPr lang="cs-CZ" u="sng" dirty="0" err="1">
                <a:hlinkClick r:id="rId8"/>
              </a:rPr>
              <a:t>Evernote</a:t>
            </a:r>
            <a:r>
              <a:rPr lang="cs-CZ" dirty="0"/>
              <a:t> </a:t>
            </a:r>
            <a:r>
              <a:rPr lang="cs-CZ" dirty="0" err="1"/>
              <a:t>Productivity</a:t>
            </a:r>
            <a:r>
              <a:rPr lang="cs-CZ" dirty="0"/>
              <a:t> </a:t>
            </a:r>
            <a:r>
              <a:rPr lang="cs-CZ" dirty="0" err="1"/>
              <a:t>tool</a:t>
            </a:r>
            <a:r>
              <a:rPr lang="cs-CZ" dirty="0"/>
              <a:t> up </a:t>
            </a:r>
            <a:r>
              <a:rPr lang="cs-CZ" dirty="0" smtClean="0"/>
              <a:t>6</a:t>
            </a:r>
          </a:p>
          <a:p>
            <a:r>
              <a:rPr lang="cs-CZ" dirty="0" smtClean="0"/>
              <a:t>7</a:t>
            </a:r>
            <a:r>
              <a:rPr lang="cs-CZ" dirty="0"/>
              <a:t> </a:t>
            </a:r>
            <a:r>
              <a:rPr lang="cs-CZ" u="sng" dirty="0" err="1">
                <a:hlinkClick r:id="rId9"/>
              </a:rPr>
              <a:t>Dropbox</a:t>
            </a:r>
            <a:r>
              <a:rPr lang="cs-CZ" dirty="0"/>
              <a:t> </a:t>
            </a:r>
            <a:r>
              <a:rPr lang="cs-CZ" dirty="0" err="1"/>
              <a:t>File</a:t>
            </a:r>
            <a:r>
              <a:rPr lang="cs-CZ" dirty="0"/>
              <a:t> </a:t>
            </a:r>
            <a:r>
              <a:rPr lang="cs-CZ" dirty="0" err="1"/>
              <a:t>storage</a:t>
            </a:r>
            <a:r>
              <a:rPr lang="cs-CZ" dirty="0"/>
              <a:t> &amp; </a:t>
            </a:r>
            <a:r>
              <a:rPr lang="cs-CZ" dirty="0" err="1"/>
              <a:t>synchronization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1 </a:t>
            </a:r>
            <a:endParaRPr lang="cs-CZ" dirty="0" smtClean="0"/>
          </a:p>
          <a:p>
            <a:r>
              <a:rPr lang="cs-CZ" dirty="0"/>
              <a:t>8 </a:t>
            </a:r>
            <a:r>
              <a:rPr lang="cs-CZ" u="sng" dirty="0" err="1">
                <a:hlinkClick r:id="rId10"/>
              </a:rPr>
              <a:t>WordPress</a:t>
            </a:r>
            <a:r>
              <a:rPr lang="cs-CZ" dirty="0"/>
              <a:t> </a:t>
            </a:r>
            <a:r>
              <a:rPr lang="cs-CZ" dirty="0" err="1"/>
              <a:t>Blogging</a:t>
            </a:r>
            <a:r>
              <a:rPr lang="cs-CZ" dirty="0"/>
              <a:t>/</a:t>
            </a:r>
            <a:r>
              <a:rPr lang="cs-CZ" dirty="0" err="1"/>
              <a:t>website</a:t>
            </a:r>
            <a:r>
              <a:rPr lang="cs-CZ" dirty="0"/>
              <a:t> </a:t>
            </a:r>
            <a:r>
              <a:rPr lang="cs-CZ" dirty="0" err="1"/>
              <a:t>tool</a:t>
            </a:r>
            <a:r>
              <a:rPr lang="cs-CZ" dirty="0"/>
              <a:t> 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3</a:t>
            </a:r>
          </a:p>
          <a:p>
            <a:r>
              <a:rPr lang="cs-CZ" dirty="0" smtClean="0"/>
              <a:t>9</a:t>
            </a:r>
            <a:r>
              <a:rPr lang="cs-CZ" dirty="0"/>
              <a:t> </a:t>
            </a:r>
            <a:r>
              <a:rPr lang="cs-CZ" u="sng" dirty="0" err="1">
                <a:hlinkClick r:id="rId11" tooltip="9 – Facebook"/>
              </a:rPr>
              <a:t>Facebook</a:t>
            </a:r>
            <a:r>
              <a:rPr lang="cs-CZ" dirty="0"/>
              <a:t> </a:t>
            </a:r>
            <a:r>
              <a:rPr lang="cs-CZ" dirty="0" err="1"/>
              <a:t>Social</a:t>
            </a:r>
            <a:r>
              <a:rPr lang="cs-CZ" dirty="0"/>
              <a:t> network </a:t>
            </a:r>
            <a:r>
              <a:rPr lang="cs-CZ" dirty="0" err="1"/>
              <a:t>same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/>
              <a:t>10</a:t>
            </a:r>
            <a:r>
              <a:rPr lang="cs-CZ" dirty="0"/>
              <a:t> </a:t>
            </a:r>
            <a:r>
              <a:rPr lang="cs-CZ" u="sng" dirty="0">
                <a:hlinkClick r:id="rId12"/>
              </a:rPr>
              <a:t>Google+ &amp; </a:t>
            </a:r>
            <a:r>
              <a:rPr lang="cs-CZ" u="sng" dirty="0" err="1">
                <a:hlinkClick r:id="rId12"/>
              </a:rPr>
              <a:t>Hangouts</a:t>
            </a:r>
            <a:r>
              <a:rPr lang="cs-CZ" dirty="0"/>
              <a:t> </a:t>
            </a:r>
            <a:r>
              <a:rPr lang="cs-CZ" dirty="0" err="1"/>
              <a:t>Social</a:t>
            </a:r>
            <a:r>
              <a:rPr lang="cs-CZ" dirty="0"/>
              <a:t> </a:t>
            </a:r>
            <a:r>
              <a:rPr lang="cs-CZ" dirty="0" err="1"/>
              <a:t>networking</a:t>
            </a:r>
            <a:r>
              <a:rPr lang="cs-CZ" dirty="0"/>
              <a:t> &amp; video </a:t>
            </a:r>
            <a:r>
              <a:rPr lang="cs-CZ" dirty="0" err="1"/>
              <a:t>meetings</a:t>
            </a:r>
            <a:r>
              <a:rPr lang="cs-CZ" dirty="0"/>
              <a:t>  up </a:t>
            </a:r>
            <a:r>
              <a:rPr lang="cs-CZ" dirty="0" smtClean="0"/>
              <a:t>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1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</a:t>
            </a:r>
            <a:r>
              <a:rPr lang="cs-CZ" dirty="0" err="1"/>
              <a:t>cloud</a:t>
            </a:r>
            <a:r>
              <a:rPr lang="cs-CZ" dirty="0"/>
              <a:t> </a:t>
            </a:r>
            <a:r>
              <a:rPr lang="cs-CZ" dirty="0" err="1"/>
              <a:t>computingu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Termín označuje souhrnně technologie a </a:t>
            </a:r>
            <a:r>
              <a:rPr lang="pl-PL" dirty="0" smtClean="0"/>
              <a:t>postupy</a:t>
            </a:r>
            <a:r>
              <a:rPr lang="cs-CZ" dirty="0" smtClean="0"/>
              <a:t>používané </a:t>
            </a:r>
            <a:r>
              <a:rPr lang="cs-CZ" dirty="0"/>
              <a:t>v datových centrech a firmách </a:t>
            </a:r>
            <a:r>
              <a:rPr lang="cs-CZ" dirty="0" smtClean="0"/>
              <a:t>pro zajištění </a:t>
            </a:r>
            <a:r>
              <a:rPr lang="cs-CZ" dirty="0"/>
              <a:t>snadné škálovatelnosti aplikací </a:t>
            </a:r>
            <a:r>
              <a:rPr lang="cs-CZ" dirty="0" smtClean="0"/>
              <a:t>dodávaných přes </a:t>
            </a:r>
            <a:r>
              <a:rPr lang="cs-CZ" dirty="0"/>
              <a:t>Internet.</a:t>
            </a:r>
          </a:p>
        </p:txBody>
      </p:sp>
    </p:spTree>
    <p:extLst>
      <p:ext uri="{BB962C8B-B14F-4D97-AF65-F5344CB8AC3E}">
        <p14:creationId xmlns:p14="http://schemas.microsoft.com/office/powerpoint/2010/main" val="72334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11-20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/>
              <a:t>11 </a:t>
            </a:r>
            <a:r>
              <a:rPr lang="cs-CZ" u="sng" dirty="0" err="1">
                <a:hlinkClick r:id="rId3"/>
              </a:rPr>
              <a:t>Moodle</a:t>
            </a:r>
            <a:r>
              <a:rPr lang="cs-CZ" dirty="0"/>
              <a:t> </a:t>
            </a:r>
            <a:r>
              <a:rPr lang="cs-CZ" dirty="0" err="1"/>
              <a:t>Course</a:t>
            </a:r>
            <a:r>
              <a:rPr lang="cs-CZ" dirty="0"/>
              <a:t> management </a:t>
            </a:r>
            <a:r>
              <a:rPr lang="cs-CZ" dirty="0" err="1"/>
              <a:t>system</a:t>
            </a:r>
            <a:r>
              <a:rPr lang="cs-CZ" dirty="0"/>
              <a:t>  </a:t>
            </a:r>
            <a:r>
              <a:rPr lang="cs-CZ" dirty="0" err="1" smtClean="0"/>
              <a:t>same</a:t>
            </a:r>
            <a:endParaRPr lang="cs-CZ" dirty="0" smtClean="0"/>
          </a:p>
          <a:p>
            <a:r>
              <a:rPr lang="cs-CZ" dirty="0" smtClean="0"/>
              <a:t>12</a:t>
            </a:r>
            <a:r>
              <a:rPr lang="cs-CZ" dirty="0"/>
              <a:t> </a:t>
            </a:r>
            <a:r>
              <a:rPr lang="cs-CZ" u="sng" dirty="0" err="1">
                <a:hlinkClick r:id="rId4"/>
              </a:rPr>
              <a:t>LinkedIn</a:t>
            </a:r>
            <a:r>
              <a:rPr lang="cs-CZ" dirty="0"/>
              <a:t> Professional </a:t>
            </a:r>
            <a:r>
              <a:rPr lang="cs-CZ" dirty="0" err="1"/>
              <a:t>social</a:t>
            </a:r>
            <a:r>
              <a:rPr lang="cs-CZ" dirty="0"/>
              <a:t> network  up </a:t>
            </a:r>
            <a:r>
              <a:rPr lang="cs-CZ" dirty="0" smtClean="0"/>
              <a:t>11</a:t>
            </a:r>
          </a:p>
          <a:p>
            <a:r>
              <a:rPr lang="cs-CZ" dirty="0" smtClean="0"/>
              <a:t>13</a:t>
            </a:r>
            <a:r>
              <a:rPr lang="cs-CZ" dirty="0"/>
              <a:t> </a:t>
            </a:r>
            <a:r>
              <a:rPr lang="cs-CZ" u="sng" dirty="0" err="1">
                <a:hlinkClick r:id="rId5"/>
              </a:rPr>
              <a:t>Skype</a:t>
            </a:r>
            <a:r>
              <a:rPr lang="cs-CZ" dirty="0"/>
              <a:t> Text and </a:t>
            </a:r>
            <a:r>
              <a:rPr lang="cs-CZ" dirty="0" err="1"/>
              <a:t>voice</a:t>
            </a:r>
            <a:r>
              <a:rPr lang="cs-CZ" dirty="0"/>
              <a:t> chat </a:t>
            </a:r>
            <a:r>
              <a:rPr lang="cs-CZ" dirty="0" err="1"/>
              <a:t>tool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6</a:t>
            </a:r>
          </a:p>
          <a:p>
            <a:r>
              <a:rPr lang="cs-CZ" dirty="0" smtClean="0"/>
              <a:t>14</a:t>
            </a:r>
            <a:r>
              <a:rPr lang="cs-CZ" dirty="0"/>
              <a:t> </a:t>
            </a:r>
            <a:r>
              <a:rPr lang="cs-CZ" u="sng" dirty="0" err="1">
                <a:hlinkClick r:id="rId6" tooltip="10 – Wikipedia"/>
              </a:rPr>
              <a:t>Wikipedia</a:t>
            </a:r>
            <a:r>
              <a:rPr lang="cs-CZ" dirty="0"/>
              <a:t> </a:t>
            </a:r>
            <a:r>
              <a:rPr lang="cs-CZ" dirty="0" err="1"/>
              <a:t>Collaborative</a:t>
            </a:r>
            <a:r>
              <a:rPr lang="cs-CZ" dirty="0"/>
              <a:t> </a:t>
            </a:r>
            <a:r>
              <a:rPr lang="cs-CZ" dirty="0" err="1"/>
              <a:t>encyclopaedia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4</a:t>
            </a:r>
          </a:p>
          <a:p>
            <a:r>
              <a:rPr lang="cs-CZ" dirty="0" smtClean="0"/>
              <a:t>15</a:t>
            </a:r>
            <a:r>
              <a:rPr lang="cs-CZ" dirty="0"/>
              <a:t> </a:t>
            </a:r>
            <a:r>
              <a:rPr lang="cs-CZ" u="sng" dirty="0" err="1">
                <a:hlinkClick r:id="rId7"/>
              </a:rPr>
              <a:t>Prezi</a:t>
            </a:r>
            <a:r>
              <a:rPr lang="cs-CZ" dirty="0"/>
              <a:t> </a:t>
            </a:r>
            <a:r>
              <a:rPr lang="cs-CZ" dirty="0" err="1"/>
              <a:t>Presentation</a:t>
            </a:r>
            <a:r>
              <a:rPr lang="cs-CZ" dirty="0"/>
              <a:t> </a:t>
            </a:r>
            <a:r>
              <a:rPr lang="cs-CZ" dirty="0" err="1"/>
              <a:t>creation</a:t>
            </a:r>
            <a:r>
              <a:rPr lang="cs-CZ" dirty="0"/>
              <a:t> and </a:t>
            </a:r>
            <a:r>
              <a:rPr lang="cs-CZ" dirty="0" err="1"/>
              <a:t>hosting</a:t>
            </a:r>
            <a:r>
              <a:rPr lang="cs-CZ" dirty="0"/>
              <a:t> </a:t>
            </a:r>
            <a:r>
              <a:rPr lang="cs-CZ" dirty="0" err="1"/>
              <a:t>service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1</a:t>
            </a:r>
          </a:p>
          <a:p>
            <a:r>
              <a:rPr lang="cs-CZ" dirty="0" smtClean="0"/>
              <a:t>16</a:t>
            </a:r>
            <a:r>
              <a:rPr lang="cs-CZ" dirty="0"/>
              <a:t> </a:t>
            </a:r>
            <a:r>
              <a:rPr lang="cs-CZ" u="sng" dirty="0" err="1">
                <a:hlinkClick r:id="rId8"/>
              </a:rPr>
              <a:t>Slideshare</a:t>
            </a:r>
            <a:r>
              <a:rPr lang="cs-CZ" dirty="0"/>
              <a:t> </a:t>
            </a:r>
            <a:r>
              <a:rPr lang="cs-CZ" dirty="0" err="1"/>
              <a:t>Presentation</a:t>
            </a:r>
            <a:r>
              <a:rPr lang="cs-CZ" dirty="0"/>
              <a:t> </a:t>
            </a:r>
            <a:r>
              <a:rPr lang="cs-CZ" dirty="0" err="1"/>
              <a:t>hosting</a:t>
            </a:r>
            <a:r>
              <a:rPr lang="cs-CZ" dirty="0"/>
              <a:t> </a:t>
            </a:r>
            <a:r>
              <a:rPr lang="cs-CZ" dirty="0" err="1"/>
              <a:t>service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3</a:t>
            </a:r>
          </a:p>
          <a:p>
            <a:r>
              <a:rPr lang="cs-CZ" dirty="0" smtClean="0"/>
              <a:t>17</a:t>
            </a:r>
            <a:r>
              <a:rPr lang="cs-CZ" dirty="0"/>
              <a:t> </a:t>
            </a:r>
            <a:r>
              <a:rPr lang="cs-CZ" u="sng" dirty="0">
                <a:hlinkClick r:id="rId9"/>
              </a:rPr>
              <a:t>Word</a:t>
            </a:r>
            <a:r>
              <a:rPr lang="cs-CZ" dirty="0"/>
              <a:t> </a:t>
            </a:r>
            <a:r>
              <a:rPr lang="cs-CZ" dirty="0" err="1"/>
              <a:t>Word</a:t>
            </a:r>
            <a:r>
              <a:rPr lang="cs-CZ" dirty="0"/>
              <a:t> </a:t>
            </a:r>
            <a:r>
              <a:rPr lang="cs-CZ" dirty="0" err="1"/>
              <a:t>processing</a:t>
            </a:r>
            <a:r>
              <a:rPr lang="cs-CZ" dirty="0"/>
              <a:t> software up </a:t>
            </a:r>
            <a:r>
              <a:rPr lang="cs-CZ" dirty="0" smtClean="0"/>
              <a:t>2</a:t>
            </a:r>
          </a:p>
          <a:p>
            <a:r>
              <a:rPr lang="cs-CZ" dirty="0" smtClean="0"/>
              <a:t>18</a:t>
            </a:r>
            <a:r>
              <a:rPr lang="cs-CZ" dirty="0"/>
              <a:t> </a:t>
            </a:r>
            <a:r>
              <a:rPr lang="cs-CZ" u="sng" dirty="0" err="1">
                <a:hlinkClick r:id="rId10"/>
              </a:rPr>
              <a:t>Blogger</a:t>
            </a:r>
            <a:r>
              <a:rPr lang="cs-CZ" u="sng" dirty="0">
                <a:hlinkClick r:id="rId10"/>
              </a:rPr>
              <a:t>/</a:t>
            </a:r>
            <a:r>
              <a:rPr lang="cs-CZ" u="sng" dirty="0" err="1">
                <a:hlinkClick r:id="rId10"/>
              </a:rPr>
              <a:t>Blogspot</a:t>
            </a:r>
            <a:r>
              <a:rPr lang="cs-CZ" dirty="0"/>
              <a:t> </a:t>
            </a:r>
            <a:r>
              <a:rPr lang="cs-CZ" dirty="0" err="1"/>
              <a:t>Blogging</a:t>
            </a:r>
            <a:r>
              <a:rPr lang="cs-CZ" dirty="0"/>
              <a:t> </a:t>
            </a:r>
            <a:r>
              <a:rPr lang="cs-CZ" dirty="0" err="1"/>
              <a:t>tool</a:t>
            </a:r>
            <a:r>
              <a:rPr lang="cs-CZ" dirty="0"/>
              <a:t>  </a:t>
            </a:r>
            <a:r>
              <a:rPr lang="cs-CZ" dirty="0" err="1"/>
              <a:t>down</a:t>
            </a:r>
            <a:r>
              <a:rPr lang="cs-CZ" dirty="0"/>
              <a:t> </a:t>
            </a:r>
            <a:r>
              <a:rPr lang="cs-CZ" dirty="0" smtClean="0"/>
              <a:t>3</a:t>
            </a:r>
          </a:p>
          <a:p>
            <a:r>
              <a:rPr lang="cs-CZ" dirty="0" smtClean="0"/>
              <a:t>19</a:t>
            </a:r>
            <a:r>
              <a:rPr lang="cs-CZ" dirty="0"/>
              <a:t> </a:t>
            </a:r>
            <a:r>
              <a:rPr lang="cs-CZ" u="sng" dirty="0" err="1">
                <a:hlinkClick r:id="rId11"/>
              </a:rPr>
              <a:t>Feedly</a:t>
            </a:r>
            <a:r>
              <a:rPr lang="cs-CZ" dirty="0"/>
              <a:t> RSS </a:t>
            </a:r>
            <a:r>
              <a:rPr lang="cs-CZ" dirty="0" err="1"/>
              <a:t>reader</a:t>
            </a:r>
            <a:r>
              <a:rPr lang="cs-CZ" dirty="0"/>
              <a:t>/</a:t>
            </a:r>
            <a:r>
              <a:rPr lang="cs-CZ" dirty="0" err="1"/>
              <a:t>aggregator</a:t>
            </a:r>
            <a:r>
              <a:rPr lang="cs-CZ" dirty="0"/>
              <a:t>  </a:t>
            </a:r>
            <a:r>
              <a:rPr lang="cs-CZ" b="1" dirty="0" smtClean="0"/>
              <a:t>NEW</a:t>
            </a:r>
            <a:endParaRPr lang="cs-CZ" dirty="0"/>
          </a:p>
          <a:p>
            <a:r>
              <a:rPr lang="cs-CZ" dirty="0" smtClean="0"/>
              <a:t>20</a:t>
            </a:r>
            <a:r>
              <a:rPr lang="cs-CZ" dirty="0"/>
              <a:t> </a:t>
            </a:r>
            <a:r>
              <a:rPr lang="cs-CZ" u="sng" dirty="0" err="1">
                <a:hlinkClick r:id="rId12"/>
              </a:rPr>
              <a:t>Yammer</a:t>
            </a:r>
            <a:r>
              <a:rPr lang="cs-CZ" dirty="0"/>
              <a:t> </a:t>
            </a:r>
            <a:r>
              <a:rPr lang="cs-CZ" dirty="0" err="1"/>
              <a:t>Enterprise</a:t>
            </a:r>
            <a:r>
              <a:rPr lang="cs-CZ" dirty="0"/>
              <a:t> </a:t>
            </a:r>
            <a:r>
              <a:rPr lang="cs-CZ" dirty="0" err="1"/>
              <a:t>social</a:t>
            </a:r>
            <a:r>
              <a:rPr lang="cs-CZ" dirty="0"/>
              <a:t> network  </a:t>
            </a:r>
            <a:r>
              <a:rPr lang="cs-CZ" dirty="0" err="1" smtClean="0"/>
              <a:t>same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929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676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Taxonomie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IaaS</a:t>
            </a:r>
            <a:r>
              <a:rPr lang="cs-CZ" dirty="0"/>
              <a:t> - pronájem hardwaru</a:t>
            </a:r>
          </a:p>
          <a:p>
            <a:r>
              <a:rPr lang="cs-CZ" dirty="0" err="1"/>
              <a:t>PaaS</a:t>
            </a:r>
            <a:r>
              <a:rPr lang="cs-CZ" dirty="0"/>
              <a:t> - platforma jako služba, hostovaný </a:t>
            </a:r>
            <a:r>
              <a:rPr lang="cs-CZ" dirty="0" err="1"/>
              <a:t>framework</a:t>
            </a:r>
            <a:endParaRPr lang="cs-CZ" dirty="0"/>
          </a:p>
          <a:p>
            <a:r>
              <a:rPr lang="cs-CZ" dirty="0" err="1"/>
              <a:t>SaaS</a:t>
            </a:r>
            <a:r>
              <a:rPr lang="cs-CZ" dirty="0"/>
              <a:t> - pronájem </a:t>
            </a:r>
            <a:r>
              <a:rPr lang="cs-CZ" dirty="0" smtClean="0"/>
              <a:t>aplikace</a:t>
            </a:r>
          </a:p>
          <a:p>
            <a:endParaRPr lang="cs-CZ" dirty="0"/>
          </a:p>
          <a:p>
            <a:endParaRPr lang="cs-CZ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42493989"/>
              </p:ext>
            </p:extLst>
          </p:nvPr>
        </p:nvGraphicFramePr>
        <p:xfrm>
          <a:off x="6141489" y="3316129"/>
          <a:ext cx="5496272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031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Motivace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019" y="2182482"/>
            <a:ext cx="7070445" cy="424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0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0" dirty="0" err="1"/>
              <a:t>IaaS</a:t>
            </a:r>
            <a:r>
              <a:rPr lang="cs-CZ" b="0" dirty="0"/>
              <a:t> - Infrastruktura jako služba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Jde o pronájem hardwaru </a:t>
            </a:r>
            <a:r>
              <a:rPr lang="pl-PL" dirty="0" smtClean="0"/>
              <a:t>na </a:t>
            </a:r>
            <a:r>
              <a:rPr lang="cs-CZ" dirty="0" smtClean="0"/>
              <a:t>vyžádání</a:t>
            </a:r>
            <a:r>
              <a:rPr lang="cs-CZ" dirty="0"/>
              <a:t>. Typicky jde o servery, síťové prvky, </a:t>
            </a:r>
            <a:r>
              <a:rPr lang="cs-CZ" dirty="0" smtClean="0"/>
              <a:t>zálohování, výpočetní výkon atp.</a:t>
            </a:r>
            <a:endParaRPr lang="cs-CZ" dirty="0"/>
          </a:p>
          <a:p>
            <a:r>
              <a:rPr lang="cs-CZ" dirty="0"/>
              <a:t>Zařízení se objednává přes rozhraní služeb (např. </a:t>
            </a:r>
            <a:r>
              <a:rPr lang="cs-CZ" dirty="0" smtClean="0"/>
              <a:t>Amazon EC2</a:t>
            </a:r>
            <a:r>
              <a:rPr lang="cs-CZ" dirty="0"/>
              <a:t>, </a:t>
            </a:r>
            <a:r>
              <a:rPr lang="cs-CZ" dirty="0" err="1"/>
              <a:t>Mosso</a:t>
            </a:r>
            <a:r>
              <a:rPr lang="cs-CZ" dirty="0"/>
              <a:t> apod</a:t>
            </a:r>
            <a:r>
              <a:rPr lang="cs-CZ" dirty="0" smtClean="0"/>
              <a:t>.) </a:t>
            </a:r>
          </a:p>
          <a:p>
            <a:endParaRPr lang="cs-CZ" dirty="0"/>
          </a:p>
          <a:p>
            <a:r>
              <a:rPr lang="pl-PL" i="1" dirty="0"/>
              <a:t>Výhody </a:t>
            </a:r>
            <a:r>
              <a:rPr lang="pl-PL" dirty="0"/>
              <a:t>– </a:t>
            </a:r>
            <a:r>
              <a:rPr lang="cs-CZ" dirty="0" smtClean="0"/>
              <a:t>flexibilní možnosti nastavení hardwaru dle potřeb.</a:t>
            </a:r>
            <a:endParaRPr lang="cs-CZ" dirty="0"/>
          </a:p>
          <a:p>
            <a:r>
              <a:rPr lang="cs-CZ" i="1" dirty="0"/>
              <a:t>Nevýhody </a:t>
            </a:r>
            <a:r>
              <a:rPr lang="cs-CZ" dirty="0"/>
              <a:t>– </a:t>
            </a:r>
            <a:r>
              <a:rPr lang="cs-CZ" dirty="0" smtClean="0"/>
              <a:t>často vyšší cena, nutné zkušenosti.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42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0" dirty="0" err="1"/>
              <a:t>PaaS</a:t>
            </a:r>
            <a:r>
              <a:rPr lang="cs-CZ" b="0" dirty="0"/>
              <a:t> - Platforma jako služba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Pronájem platformy </a:t>
            </a:r>
            <a:r>
              <a:rPr lang="cs-CZ" dirty="0"/>
              <a:t>nad kterou aplikace běží. </a:t>
            </a:r>
            <a:r>
              <a:rPr lang="cs-CZ" dirty="0" smtClean="0"/>
              <a:t>Velmi podobné </a:t>
            </a:r>
            <a:r>
              <a:rPr lang="cs-CZ" dirty="0"/>
              <a:t>tradičnímu </a:t>
            </a:r>
            <a:r>
              <a:rPr lang="cs-CZ" dirty="0" err="1"/>
              <a:t>hostingu</a:t>
            </a:r>
            <a:r>
              <a:rPr lang="cs-CZ" dirty="0"/>
              <a:t>. </a:t>
            </a:r>
            <a:r>
              <a:rPr lang="cs-CZ" dirty="0" smtClean="0"/>
              <a:t>Nabízí se buď </a:t>
            </a:r>
            <a:r>
              <a:rPr lang="cs-CZ" dirty="0" err="1" smtClean="0"/>
              <a:t>framework</a:t>
            </a:r>
            <a:r>
              <a:rPr lang="cs-CZ" dirty="0" smtClean="0"/>
              <a:t> (</a:t>
            </a:r>
            <a:r>
              <a:rPr lang="cs-CZ" dirty="0" err="1" smtClean="0"/>
              <a:t>RoR</a:t>
            </a:r>
            <a:r>
              <a:rPr lang="cs-CZ" dirty="0" smtClean="0"/>
              <a:t>, </a:t>
            </a:r>
            <a:r>
              <a:rPr lang="cs-CZ" dirty="0" err="1" smtClean="0"/>
              <a:t>Django</a:t>
            </a:r>
            <a:r>
              <a:rPr lang="cs-CZ" dirty="0"/>
              <a:t>) či prostředí nějakého jazyka (Java</a:t>
            </a:r>
            <a:r>
              <a:rPr lang="cs-CZ" dirty="0" smtClean="0"/>
              <a:t>, .NET,…)</a:t>
            </a:r>
          </a:p>
          <a:p>
            <a:endParaRPr lang="cs-CZ" dirty="0"/>
          </a:p>
          <a:p>
            <a:r>
              <a:rPr lang="pl-PL" i="1" dirty="0"/>
              <a:t>Výhody </a:t>
            </a:r>
            <a:r>
              <a:rPr lang="pl-PL" dirty="0"/>
              <a:t>– </a:t>
            </a:r>
            <a:r>
              <a:rPr lang="cs-CZ" dirty="0" smtClean="0"/>
              <a:t>automatické </a:t>
            </a:r>
            <a:r>
              <a:rPr lang="cs-CZ" dirty="0" err="1" smtClean="0"/>
              <a:t>škálování</a:t>
            </a:r>
            <a:r>
              <a:rPr lang="cs-CZ" dirty="0" smtClean="0"/>
              <a:t>, bez nutností instalací, aktualizací a konfigurací.</a:t>
            </a:r>
            <a:endParaRPr lang="cs-CZ" dirty="0"/>
          </a:p>
          <a:p>
            <a:r>
              <a:rPr lang="pl-PL" i="1" dirty="0"/>
              <a:t>Nevýhody </a:t>
            </a:r>
            <a:r>
              <a:rPr lang="pl-PL" dirty="0"/>
              <a:t>– </a:t>
            </a:r>
            <a:r>
              <a:rPr lang="cs-CZ" dirty="0" smtClean="0"/>
              <a:t>závislost na poskytovateli a často jeho knihovnách, ztráta kontroly nad hardwarem.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513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0" dirty="0" err="1"/>
              <a:t>SaaS</a:t>
            </a:r>
            <a:r>
              <a:rPr lang="cs-CZ" b="0" dirty="0"/>
              <a:t> - Software jako služba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Zákazník nekupuje software, ale pronajímá si ho. Pronájem se</a:t>
            </a:r>
          </a:p>
          <a:p>
            <a:r>
              <a:rPr lang="cs-CZ" dirty="0"/>
              <a:t>odvíjí od četnosti využití, tedy zákazník platí jen když software</a:t>
            </a:r>
          </a:p>
          <a:p>
            <a:r>
              <a:rPr lang="cs-CZ" dirty="0" smtClean="0"/>
              <a:t>využívá. Typicky </a:t>
            </a:r>
            <a:r>
              <a:rPr lang="cs-CZ" dirty="0"/>
              <a:t>webová aplikace - Google </a:t>
            </a:r>
            <a:r>
              <a:rPr lang="cs-CZ" dirty="0" err="1"/>
              <a:t>Apps</a:t>
            </a:r>
            <a:r>
              <a:rPr lang="cs-CZ" dirty="0"/>
              <a:t>, </a:t>
            </a:r>
            <a:r>
              <a:rPr lang="cs-CZ" dirty="0" err="1" smtClean="0"/>
              <a:t>Zoho</a:t>
            </a:r>
            <a:r>
              <a:rPr lang="cs-CZ" dirty="0" smtClean="0"/>
              <a:t>, Salesforce.com, Abakowiki.cz</a:t>
            </a:r>
            <a:r>
              <a:rPr lang="cs-CZ" dirty="0"/>
              <a:t>, </a:t>
            </a:r>
            <a:r>
              <a:rPr lang="cs-CZ" dirty="0" err="1"/>
              <a:t>GoodData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i="1" dirty="0"/>
              <a:t>Výhody </a:t>
            </a:r>
            <a:r>
              <a:rPr lang="cs-CZ" dirty="0"/>
              <a:t>– </a:t>
            </a:r>
            <a:r>
              <a:rPr lang="cs-CZ" dirty="0" smtClean="0"/>
              <a:t>dostupnost přes prohlížeč odkudkoli, rychlá aktualizace, údržba,…</a:t>
            </a:r>
            <a:endParaRPr lang="cs-CZ" dirty="0"/>
          </a:p>
          <a:p>
            <a:r>
              <a:rPr lang="cs-CZ" i="1" dirty="0"/>
              <a:t>Nevýhody </a:t>
            </a:r>
            <a:r>
              <a:rPr lang="cs-CZ" dirty="0"/>
              <a:t>– možné uzamčení dat u </a:t>
            </a:r>
            <a:r>
              <a:rPr lang="cs-CZ" dirty="0" smtClean="0"/>
              <a:t>poskytovatele, problematická migrace.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758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Model nasazení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Veřejný (Public </a:t>
            </a:r>
            <a:r>
              <a:rPr lang="cs-CZ" dirty="0" err="1"/>
              <a:t>cloud</a:t>
            </a:r>
            <a:r>
              <a:rPr lang="cs-CZ" dirty="0"/>
              <a:t> </a:t>
            </a:r>
            <a:r>
              <a:rPr lang="cs-CZ" dirty="0" err="1" smtClean="0"/>
              <a:t>computing</a:t>
            </a:r>
            <a:r>
              <a:rPr lang="cs-CZ" dirty="0" smtClean="0"/>
              <a:t>): služba pro širokou veřejnost.</a:t>
            </a:r>
          </a:p>
          <a:p>
            <a:r>
              <a:rPr lang="cs-CZ" dirty="0"/>
              <a:t>Soukromý (</a:t>
            </a:r>
            <a:r>
              <a:rPr lang="cs-CZ" dirty="0" err="1"/>
              <a:t>Private</a:t>
            </a:r>
            <a:r>
              <a:rPr lang="cs-CZ" dirty="0"/>
              <a:t> </a:t>
            </a:r>
            <a:r>
              <a:rPr lang="cs-CZ" dirty="0" err="1"/>
              <a:t>cloud</a:t>
            </a:r>
            <a:r>
              <a:rPr lang="cs-CZ" dirty="0"/>
              <a:t> </a:t>
            </a:r>
            <a:r>
              <a:rPr lang="cs-CZ" dirty="0" err="1"/>
              <a:t>computing</a:t>
            </a:r>
            <a:r>
              <a:rPr lang="cs-CZ" dirty="0" smtClean="0"/>
              <a:t>): jen pro jednu společnost.</a:t>
            </a:r>
          </a:p>
          <a:p>
            <a:r>
              <a:rPr lang="cs-CZ" dirty="0"/>
              <a:t>Hybridní (Hybrid </a:t>
            </a:r>
            <a:r>
              <a:rPr lang="cs-CZ" dirty="0" err="1"/>
              <a:t>cloud</a:t>
            </a:r>
            <a:r>
              <a:rPr lang="cs-CZ" dirty="0"/>
              <a:t> </a:t>
            </a:r>
            <a:r>
              <a:rPr lang="cs-CZ" dirty="0" err="1"/>
              <a:t>computing</a:t>
            </a:r>
            <a:r>
              <a:rPr lang="cs-CZ" dirty="0" smtClean="0"/>
              <a:t>): propojení výše uvedeného, přes nějaké standardní rozhraní.</a:t>
            </a:r>
          </a:p>
          <a:p>
            <a:r>
              <a:rPr lang="cs-CZ" dirty="0"/>
              <a:t>Komunitní (</a:t>
            </a:r>
            <a:r>
              <a:rPr lang="cs-CZ" dirty="0" err="1"/>
              <a:t>Comunity</a:t>
            </a:r>
            <a:r>
              <a:rPr lang="cs-CZ" dirty="0"/>
              <a:t> </a:t>
            </a:r>
            <a:r>
              <a:rPr lang="cs-CZ" dirty="0" err="1"/>
              <a:t>cloud</a:t>
            </a:r>
            <a:r>
              <a:rPr lang="cs-CZ" dirty="0"/>
              <a:t> </a:t>
            </a:r>
            <a:r>
              <a:rPr lang="cs-CZ" dirty="0" err="1" smtClean="0"/>
              <a:t>computing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458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Nové technologie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907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2339b4e1dbc94e2bb680de5dfdb3283094e756"/>
  <p:tag name="ISPRING_ULTRA_SCORM_COURSE_ID" val="3CA7A3CC-23C1-49A9-9FA6-FA042ADC588F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BWzmEOBIXaV7AIAAIgIAAAUAAAAdW5pdmVyc2FsL3BsYXllci54bWytVU1v2zAMPafA/oOhe62kXdc2kFt0BYId1qFA1m23QLUZW4u/Jsl1018/yvL3nG4FdjBgU3yPFB9Js+vnJHaeQCqRpR5ZuHPiQOpngUhDjzx8XR1fkOurd0csj/kepCMCjxSpMAAeEycA5UuRawTfcx15pGdwkZk4uRSZFHqP3GfI3UU6J++OZuiSKo9EWudLSsuydIVCRBqqLC4MiXL9LKG5BAWpBkltGsRpsEv9dzQ+SZZSvc9B9ZC5fnvgmqTleFZiQFKeupkM6cl8vqA/7j6v/QgSfixSpXnqA3GwkrOqlI/c391lQRGDMrYZs0muQWuTRGWbMb0Ui4vUUdL3iHXYJKAUD0G5cRoSarF0Asy2MVdRzaMGtIZX7UTNW/ltzPemcauUo51zXjzGQkV41Id01kkgo8OoLKmuW3XQQ9NBK8NEHAm/CiEhqD6/tS0yXxAbsO24Kk9XlT4e4NuK+zqT+1uEYRfVCrqtaK4Vza1ALYfbRl93FKS57Ra4LiQ0pZqxJxFA9oVLyU1bXGlZAKMjY42lQzCj9sq1SJ0gLNJJfPYP2hi/kTQ/1WvKVID/IcwnJGprItIAnlcCfTQkWFMNWGxjc3UeuyZml5MqHpNeXw9MNsdaFLyIo7kMAccw4JrTzk4PQUFyhS5+IUfY3sFBcCTCKMZHTzKMTw/SJFzuJhl6BwfBcebvJqCtuS0jHddx1ExtBzE6sU6YXyidJeKlas/BntHLqg9fG7nm6CYX7cH5/I9RHMRoBnNLJlaXeevtq+bw3sypVp3PJreWQbfiPIAucuvVzEKRj3wC2PIi1rf9nJp92IOOcp6ajmmu79jvWbkWL+CUIjB/usWpqUkEpmc88uHitMeAeuJ2GYSvTFMRGa0lsWoeUo5hbZ4ElBZjZ+Ujqh7KrEiDkTZu3v0cVIy76kYCd2LYYqaLE2y+LPfIe3yp73J5dtld5Xxx2WCrvO5tYJvLG1Z1nXDXGbTu1/YirJ55fP0NUEsDBBQAAgAIAExvU0SzT9dCTzkAAENqAAAXAAAAdW5pdmVyc2FsL3VuaXZlcnNhbC5wbmftvQk41N3/P1ySVAqpkEGo5LaFLGOthLtsRVmylbGUfUYYe1qImCHLmGytVLbs21iKfDCWFvtYYgxZx4yYYSzP6L4rdXN/v7/r/zzXc/2ep67LFfM5n3POe3u93+9zzvtM6Dk9rV07DuzYtGnTrjN/njbYtGkLsGkTwxVmJvonTipveOn/bXY30Dq1KasZNEr/g9H+pO7JTZtykDsXr2yl/73d7U9T902b9lxf/dncZ8cP37TpWueZ0ycvwC0ne82IhwBTKrQyFXMDc+PPis0i1Js8NiKcN+QEGTIOn99jGqzA+eq19CmpP6G3c85UhYFuv655E8zWfsP9kkYhyO8gWSpuso60wKU00zKDX3FqmARfn9UhXtf11zyw5JmWnp6esuzZ5jc+OlViJwsvp02VpRf1B9AmloYTXH3ubWY6dmMzy+VNW7iqNn39NZFxi2v5bPu+/l0UcauOocCA5ZkUDuuqFMbpIx46Dld+NKS/A+G6+9St2A2TVUdSImLUw+ukfu3t+tsTxdP7wMtdLQHtbc1I9MlztTocPzcKUuViFlbFgpQ++YPcgC5o7aafnr9KDnLs8yWqwCZyt6/tefXXzw82w/yGOA4mx80NRet77nqEFs1DrW1QVZXDfRDQisPDFbuLKmbF6a3xbhMc7+d2Ma1tpiCxZYhaZ6CJQPoyfL5Rw//TIMxMuwUB/oV3IUbzy9MhapjS5YVxY/4VKmAhoXwKMxKHV9gPdQpGuQAr+Bkz1/ICRUfecV5pnAVZZpHSivhjzrGhQrc3efb687WdXk0IulUPFdEmESPxyIAvT9oG23jOGasjIG8G53Cugf05d1ckNRBYCJ+zIuOWoeJJxCgby/Mta+cly9IoCLy/UUasoOlU5EqRVvbGseVxWvmRnEwXl4aE1bzn+HaY/zlX6vE4S5rjwIo+GElGSVgomkmq3lvIQ5jvx0XMQnxLxMbqCmtzI2kJrhXzTmoODJfM5hzqoDWeCufZV5D+jRMONS/CtWqOUWy5Pkq7gwjkYud7o68QutBLwkB1YSyHVE4TmXqE8xnIFZIxBxfJvvV2Le+vSbsdA+8+ueNavRcajGgR9EXvMTtraj6XIMiTAihd3jnaYJujvMybewA72P/soG2JyX5Y7ApSEWYm0s0/X6fVPHZXUZ0tT5fk3XA9f7aCNqXkq4V+lM9Ptik+AAPR2KH120PZ6jr7DQ5qmyIUALKYWvi1BmiNfMOzP13DRkvxBkKAAOV9qpMrKKUz5KpVvpKapPDmBn9cTacA8kmpXt6t6+a8xt9V6h3rlm3R+MgYtmdsaVQe6WhTjEHwlqwYAtXrrh66XGc0wiO4qwfj5YkChbDYGSnaFjde1iqzLnt2WYuHrDq6d77xGMq0VT0FRBfijDQl3L4uQCTBW8cgOISDjZ0Sfi3MpfV8GJQP6yHV5NGgWNsA3QE3rcB8OLhsIXFPLtZYxAky8Q4w8F+6nogogER8V3895KqenD3PbCSCErkk0CJQQFCKu3Psrb2ArECayDn1zXqvwyYn7uOdtOMstrnYqWPnbOwU30p2g8geO2CgN/Gm853ZZNiQ8u4cZYSFmKQwazDrp7AVgAxH5XTt/5jDSjpgaVQ+xTUcyzg+JSqRLVd3BqUbPvpOL1vdXYfXcI2RvmABmSOeCHhXQkVKq329tIMiPMh9nyKfYJ6WNh6vJcNMTfunc8dypwbKCwUq5p8OkysIz9UKEwJlHEEeIYx6u6azZrOMhhXwnDn18U/N4zgOoFUkhA+210NBCTGtPcCAYQ7WZEoIqIZwRXN5y57Su2rDQ5amGiRiQxOoyuBuDyexjhzrNdb/kJ/JLgrfuH/EP10gl0SMec/WGpl9FEWhpB4cKc+xTZWJe6socsbb1NmP75SZ5QOVmFedLmc945q2HY9Vk4/N3WfbQHOfqcCX6IWlHwbeLzeyjKi0ikR6s8LCoHouTy9kRePN4yjOWktQ8/a3+Y0LxDB86TZYLMpVi2cmfjcuCfCK39df05lVaNKnr/XZRKl9jWVui8Kz9Q48AwSkSN5h1+wmyB9wewl7cxb9cdJC5lkcH2LJcZRHw0tNAr4lfa/Ez8sxSkhubYadN25F48RlIgW85+enPwyopxx3x0InjPkSMJjicH/uIun9OZY7po+lElZmAoYTezr3fvQIz7hnq/cgBtsAiafsHSF3pilovp9TaC7JzrEqccVxKX0hXUjR27cWNJyl3djAntNp/IslhM4cdIBTjd7EWrClG8EQlRO1hZ8DDvProfLPdOIKIci1YE04dgJRTzovvO06E3aUBbQTYFgjE3umOlIUgZpZ1HfJf4XWL/xcS3W3ihfDXO/Bu2v7kDceio9hd/8FzXtlTiCSGHtTGO3qG2Osf3o0FA+KhmzYfHvTnv+j5h0YUi1POsAf2GPG8ov7uvzQjCmrxG+ePLZNjRpUxPWL/6k6UcQSCZn22ll5RiDa+ucn0nQ+SYF/cWbvVLYMdZ55t3TmcuE7J4GfHv1787h3Yv8vNu+VnqbikdnJfuQzrlJVVduPTdcJISfaUFGQWwOWm9BXZKqDv5HtyLL4WUvtUvnSHE5Ukp0t6GN4VXp2hWI9tE4KnMyo53jr4dzC4PfWx9jQz7z6/SnHI6osQ28wm4dWIQMX8Q4tAsBQ8YEDVhJ+Jd8FcZEp2XuYe+Egg+C7k4yDY5HdAWGgaLzDVQcBwz7Oo99mHvfmhE005vQJxoW7J5wr1X8hg04XLVLQV4SBfTPMyS09+OH+A4SmZcg3fvxB15zjoSfU2J9Pptkg6o+jf3mVXcj3D4ahzk/tTZ+MdpaRc0HfJB4JeXOIYen0w8IWFPjIR5sDP8Kf6k3gKa3wiRfMkZBbZvK3zMQnGrD7f3B5ezTzF46gblWr4Xid6Gs/JLOL7vP5pXLTBE8gdrn0srgUvBKVNPsuH/ARHcF3+owOND80RFo3Veq7zsmzROIDauqSwzaB5Yo9ZIrb3mRhnDb/MItjfxE3Y/tfELf1N3G/ifsncfAu6y/djtmZEhal+fFe+UB67wZ9oIQVKT3uLWML49lWFr6TBff8tWiPkyydNdafjmVcT4/3SNK9fYMeuXyTsw7C61OEJ9zVNc/FDDmRUgt1S1p9GhSxYIPJwqfr94n4XFP+VrwBml827LGyRMm2SXQU9CzOXb/n6lCgQtYCA885A0Z4Iv3vcAGMm8B8PDnVcenr8p1VlJ/WWiju7re8ON/mXNTreSTWmMaLi5h0bXBANoHSuKLx/ke7XC3oSDNu55Z+x8K7i+EbK+tIAbnQugJ5OiyO7rF8j/C4qayJ0JY6AgBKDwr8Kxql0Ec+/vBBPPT2pNO2xQRdGCZGO1Je5YwvCsT6Nh7EjwSv3zvp9LNtYEvh2iEqvLFtbl4asHmgA/nuf124DgIAR6whCq9rrYNAAqB1dY4KfwxrgGF0w+tJpPj1WYAU/iPtD6Cs5l9nQthLgIfTmYGXMsaNYEHR16R/hLelV26A+PUv6OkigDApsCqf+/qiwYc2iNRDI/5DJxoISfPiVzsGMr0lCUUJKPcv2XradTmvMxNeZ+73JNju/ObgDgLGWmdrnQgfnmk7bnUXEeSefM7+ydkWlasPQWBFYl+sSyrqieoQHAwMXjA7ta5hWyKYovAE0D1D5zPOKZLuOqn1x3+kqcGbYRjQLkEAC96f1r1nfUbBjj+/CK6YKh1/SdTwbCFBizdguZDIeGH3S5AVBg71mOop+eMkXWkGECCenlLuHocrxpaF30MUmB/oDPgwePeLwMmCjpeMaBB/SNm6Nk1VuA9zoGdUhkJ19N97ota1Z/rAaUcB2Zt0ham2WJfE1eEugvlE/0MnYgDkP8xlDIbRjqyns0AIYCpyYSq61BmLEv9mDXRZaxn4ROKd/30moxoI+e3SYNXdXhuo1J9nI0ApSl4u7BHhnuZ0fOKHA0QQ0WdX4HAoiBjWqYx1XBekvQ/ZnM0UQI8PuY+mREThrzChQfoCNise6ysabSfwyEHBAyyxlU5x2INSn/WRX7EkPu+6uQ/mixipdE6jzNHy/PLg23uy6Ud9H26Arqw2vNteDi/Oz+huh+V3pCcxt65r5dg9CcLJcGuPXo8OWYG6981Xs42V2A+uy1VJfSdL+MCdtjs7OY2iYi3GlLo5J784iDKsC0dQM9iTAsFX+owbkP082EPjYeYGk3Kuj2gPq1LdYB7EJwfa9wUVCp5b186LDstfEmWgnb6xrsJjkA4mxozdYSfW1YqeuJ6rmcwTHJvXN0DVl1cs2K/+Jvhvh3O9pGSmWcm4w9J3ktbXYRW4NJbsO4W2HNVxtKRDD/EBsXJlOc/ff+AOp+o5Y784bHOKWmXp9dEP3ZMajdYlHdANAqBkCREBn5HmJCWO136AfYeFV+8Ym7RiuS3Raiby1AFaod4yPi/BpXTUqVpfmVQzVtBhKQSEKN7YlpG2rotPduFLeDpTiHPxTTmqaSR7WyrvhQDi2TlWMzbubjigSHD86DPv7SQ8rguOqOSUMC8WJJlalSwZ2EASqufinO/635ugTu9LIdyuOofI8yfNH7OzTQih8eCOUrwXonLtNNfnurJFohzdc1+1VAQFCj05gAKlXdAsBEu/yhFbsRN97CSGtD2vOtbQkTp76vqT5QzRhrelAnECKabG+fKWAsXnVdWQswaRHQVF4ecsVS3CnBbL9g6Tc8fYhnuM/JJpcYMJ0FBbEtEJki9szZ7C2pEQUJNhuq5q6HOmspVEvqEmEPe2ND5OvZHqp6mpIKnWLG7fLntIhlHKSuCxyD1cuzZYgjiza3uTh3YoUtEw0V1J4NP7KfguXJmE4vkj2DQn1IokQaHGtzMrUeHuZBzqahpcKyOYg5Vkik5KDmhdsIzegAdx5OXBRpfhfgOmEEG07dlHeq8RcTWVMhDzviKMc3kMHqb/eFGRHoR8MfVqgIqUjj/meMz3ISGb6jUfmRWDfzShNW/gAxE8yFgSruG3n2ZYqFYUTUjll3JsX9eGPt651ngrK/g+5wqrgBhxPiIwzVwz+PiQDKPsUxnpKpHMhPb0WPyAeo31EkbHJylmt9Be58YQxJ0q1hTVJBgmy0IdjGgkHdt/Xg2c3EwolK1f14w/HrYJA4V8iqOw28vJbgXnlZO8z169O1446zBE5xD1RKbfJpOz8K5g3ff1czX9JoHxBc0T89NpKQ20nCe8hFJvbu9Fi6JKgUbtRXTGKKPFkuz6PmT0prQGwtAG0kv16nsCOhVP6am1zxHLzfWeJxfOetZDmW0tS5Pe8FJUAJ8cMcZCjJZPOCjklRauXaWkFDNS7Gfg6SIq0+Rt6sMMyz8s3Y0WafFvaIS1540KP07lf1vRfmhdnNFHPWErvtJ+3cQszGreu88wQT+YT3W+xO+se4nTRx/CrTKYEsFzZrOxSPn5ih5Nb9eZ0jmXsHN3x0v73RGKDb6R6nPuVlgxj1YejyGVFoGqZ4txNB4PNvxoxvAGIevym0dM7FcPbxDIG+VrKmlcXtkAMmk7Qw6cfhi7gfcze39gcm/QktD6kEmUBDmwBRltAEAuGo75hoxzyPUhE1Pp9vwk46XQ9dOw4n2Z7/XYO9UYfhP8m+DfBP//jWDluU5Ipl92hx47W5CK4HSDaPYF3yh6H1nBtZw7rcS+7+2hg1CWPteQ2T1G+zazm/gw9vlTei/q3G6bMxyKBxmrG+5EkytOfNtJfXWciS9wkXTR3HpSnIlLQZyJHmaV1AeoI+pJNvA4ubprSEnLn7c0LzDVSYGPAD99SOea/Q2Q0vZSte2pzWKmLRmH1j7TC9kM00HU/7I7GzTFfRDQuzmlz5DnnyaDGzFRjFvTpyH9IX26kF92XJM3wyYOfV4+FK+YZ6OSd/+nXVTef59Y41xSs1MKZNRkzfK7ju0NUDQEFv7LqrsvU11O9ENa9OWxxvuzjWfXrtd/us7188SCprjgEzmAkWT5lw9jZALWnkjp83VtmxGdU4OQPqYsX59tlGnJENQ0fEt8FMJ3qde9RSVdMoB0L11tPlrN1H/MMOVSr1v1LuEZhH8YJbOor3QBV7mEuzhBbDUxdQXDdBG7gvVsfuSo+7Yg1ZbhFGllT8GDR9gcCJPZKwvZ+po3HW8va1stGHhkOEDSFzGCX1+zXpvaIpXJzFJ8jrUrlT0zLWpqD5B1ezuYCS9iI8Skg5KML4+ES4LluBSD1oYKNYQ3lrPscHK9sJc0jFhO8RSvFVmg9AeuNJs0icDHkiVGhjovfx56u2aFYBrPv1Lcx5KZ4zPTJE9/Cx8hfx9v1WPsT/+TGL4vKEnilXstAsTDkoRZq/iDfJeyr7Hf9S2QDz2j7DfeKhHVZx+4PNm/nJng7qBnWt7tEQ259YiDc03wfaORdFwKUSDomWBzOLkbg9RJ7i6dUrG0s4OjnOiNr8jfGsiKfk2WU5ICmqDVXyV1YDWvAAeMJHm1B7guNntVqIdvUzMkfBiTox3+WUE/Bwe9gPmNfnh2sSLEZ76GQz9RXNQqu3yuu4seKVkSFqoDK6ff7Ey/Mj8gB/OOiTBejPAZnCHLOmELJ/XeD/Evfdbiv2zbcLjNivqGszlgi3e8FKLFuqtUByZmVqQ83kAg9Gc49uYuOlnwyImn17vRJvFzjGg6V8q4WRztYmOds2XcG0EyX6fCVX0iE9TvPZKU7kifgD9xPLtyOexL8OVktcBlJ+/5HSIRLdammGCPmBWkMwuW9a0sSqsLbltGz2FSKft4C21xnml1JP3AhY+sfl6JsDMeegf8lsatAlOYtRKsTc9+tledQedNZiZE3rU9LzF+qUjNtKPQv8nZfx5rZVlOquXhj3d6zj6Ym6GdjhuP/tm+6HKjB6bSj0WKBZ6QKtwG3nTZ0zOrMsHzkCF4cQCzZ0BcV69BKtAAzTC0y5Svh7qkLyppICBJ1MzPiXfvTnze663zaBe3bn2ETzAs0Xpxupo1u4IU4ZpY7t5LFWufHzOu9LE1nTKMi7A1dRXDtmArc5QlbiE6RLMx5KBJlq0BE8u1H8sAnc6jeaDQIwCTurD4WvnlwEAocSuvXo/0yM6BZ9iozF0iu7wRHVxgvWu4GIHkB2CEZ4xzzyHAUAPe60Myey9yPYqXV/SebYk0jseDkGuAEIrmyaYLdyd6d2hEx/SeCSfiK90E1RaYAJa0MCxf6f1MXKCR5L1jLmbpS+sY4S4x/gwzzOnYhN0xkPupox+Ntg3DwX8h5zlslQm4OYPkXNQ7t1kNAycN0iTQqqmgkcK8JIgMsGpQNlYSkpnJC7haEWBe/jQ8nt4cKiFKOH5ITuY1YaRsiP6JHinCN3xmdiKvJUtQtNylrOAmaLZd+uUiaUGWrrtJr9aKpbYB2vcxgUKNOwJuJPMZItRbhdwTUcbI8hEF4p1khzroNQ8bDUdbKWzaXq1heUtvbw80uFl6nK8nFt1HNRMCqpfEia67uZvDr8fdWyEK1acstKaVgov0To7RE5d32++t8ZUPjRAdtgjUIeB9XKMN4P/OGE/PJYHifJ+kfEQsYW//0RTTT4sJbxQb/0B56MfipSax2BdCt0DZVCW7cl3bwT9uG7IBfHNBq4iQ8QsJd037WpQa5YbVS8jJeMy2EgxSbqsP9fioer97Iiv+rEhzmqF9QshKygMRvixOlJGW0fWXx+NgIAobSj9UD4zYduWtKD/moosjwhcBKROoLUm62pGKzXecU0oe7r1lkvxG9T4dU6L3rcEUupx2i4TpONXZMruonleULEKEeBBulZKXh3J7ph9ZiJiWDSkUlkx5RcovxRg2QJVPZCx2pT4CZdPK8QO3ah3elvg1XI8Q0+wyQMyEfixZisGztcUM1+0dcWUdKa8jHH5P2FL+OFmXdegSxRfI4YcSoXaheTp2uSGsjOm9HUeJ8kikFz80Iv8v+LrSFPrIiYc3Hj+k8NVZnxDfIgsDkWMpM3GD3AxKi869e0evlDxym7qP96jUNl/eTZ72QmBToH8ERnsfBcbHxDsy9+GPrsRm+xEOovED/nXPvgTn7w70VSjkBfyTEl0bvrjgKjHKytKt1cZOvtTTEyKwCXkk7nP6elZ+WiQ3PYq7uX8bItC1obiW4yG2n93SWEJ1pwhvg0dAhUQ1j+mAOd8Kgo6EuQS5BsUGndlSxZBxvSi8v/RLgcRq3zghQ1DKLtvjxM18y54kxTNNGUS3rtJwaIDRWU9lP9EijpU+YSXLwteufNF4F8Wubm5tAk4BDBIGtv8lHzcfltYG0t5rE9eS1OvxMU5OjuPUJjyBIiwN2IXpWl/+KfQLuUjxl8h00XWhOGf3Kx8Beq/n28WhWMsgQ1xXfqxhigK05cb3FW+6PiwEzMDnl5CNOWhrDq6fA7IrBAUHWs+Iqvz8a3Px+kmB7jF5JEq8ju74OpsuHzV7NdFcR4L6/RUaOKz2KgmQorVC6Eo9Np0AYKdG/sHNOtIAgRprbCkAVFLF8TmwlSSiX1rCzKSDDpwXxvPVo9b8vNMjCZyHLE68NwFPlCf2K1u6zMX/5SpYwelPswieDogIyK2vrXF02mfqSNWsajoILTsk3ith1hA7kUafgifM+icOzdRBW+mUAFaXJuWR9VD5pCz0Q9s3U8UKEt+milkYS5/pujIiC9RUc+grD6gIMklipt+shjh92xCvtSXL832mSkaM6HFF3SFKDFjOUHk76Kctcw2mQWweivlu1TWtT71e/UmH6n4+GUEPSiTSVZ1Fcr0EI9nvpj3v0PsURdd82eMFkSKSed/jTYPVgOsM40LoBjvqv+4/7v9/cP8RQqBOFvVbet/bzBRXX6VExMg0TK+3ltN5BCDdob3ltDLXQFO5uVZPLUhzw+cJqJbmj1Rany/ReS9hvf5xdEv7PNthxR8bZfAn4+lPVHZqvX5AbqnfvDQ4K2nruT6dNUF0lRwYIdbaiZVFZm+9dJBBkM1aB9E05SlTNq4dLin1jVjQ/SALNL4YaNVmPP0wgk6xtU641I/w+Ij0CQQuki9zb5AU+0GAQ+mNerPCSyyL3I+jgtGbYcqa4Bj2IDl6OlRPN5E1IXwoPQuTe6olqnFZh7GOVIN4N+GSkFeGSMB/O2JRJUCP4yEx6tzsxaXs8NFnKKMWVdpELGU1IDm/iy7Yzp8oOs00HIdfvKk2lrDEcueUdJ/PeCa3g9EzZpAqw+vx/qXe/kyXsslCVgyxjFiRJBaND+UdELAHtdky8XwXbn59lfnX0K2NLqmAua0rxJVlYsuyKj15CikK5ZXtWw2lckyL0vsUePYGCTJIhUZbL1ZtYc3gC6AOiBKVQwZnnCXpHrVp75rcQ8fm8m4wYsK4zg2dE8EC89sfmN0uWsh/c+owg/jpT2rLeLXm5ihq2VTs4GKrob5zDy9MOUfoeBlueCILP1z8DXPc/mQajsTXHdCq9aSG6Zg0QG3csY2dx8rMJO4Fjoi2I1muM5/y42MAEaliHdvBSOOY0HCzjGisTZTZu5rlbi6WEK5sJVfpA69dYraf6fsiuA7zIvHUQT6rT/hyEcNErPolIUOjgAFkYEhr6rs47pFionScBjpmmCq2wo8d5M024UsByIuU1AzzQEU7JGpvECb3cSLzpY4KDOYBSH9iejc477mETNuP1CefK14bIeTLY/AAnUU2eFcnxppnhR5oCod5n/EUu+dhUPqkz0+jtrix8K2n4THr8lwnP8vlwDOwp+L+WvQ0y0IGsyY107K7LAGWkNwaEcJ851DawZD84Hd2cfLLteWv0ba7B3rzxcbqsakQHvQ+yzQj26Qc5dzaMml3f9EH5WpGjOT7o5ixKxZKZD4f1EX+ko/H1f0uydQg0vCh308/uV0F786x8BqFMcPsnENYx//QOCiZs/v87itH+adiuwpyF8/dgCT5AZ4NHYVYDPKwRqEoA3eQhb5Hy5lUZw7lKfCRZrvEn6zkWAgoJCaOtSIs3NiP1JLyiHsZY+DX1WJrGwx+KqDaIqwHPGurbuyeFn5s7c3sg8FqP58J0gqYiQ+XkGWQYo9RC4wrYj9tNrNY36+KOJOsC1rV3UfcEJnaNTwJoet+Zjv1fgpKM4QFZfVZPRifR01AXUjTCWEZqS4WvAeaHbJ9Oi5xD9GSm4W54Nt7uBV6hjJtn2Tda/DwSeN07mSnp8gf2vtEJxUjmG8fHNGXe8aSTePJQBVxDvXR01ynVK4fiexlwdXxGq/HqmXuXeGrIKfFn1IOUcvem3JHQQsdOYnhBNtctqgVK7roYm8iJ/leAsdu2+AMVIbodyBWsHIpwfDCXM7qlCP33AU6m7EvDeMgufZH64bg1lpXU39WSxCsJ+z21TTm/P1BBpEdFpa664FI+5c/fX2RJ3p2sxXxFWf4WKfZG3VmHFvTiyJTHZT40nZFX4RBGrjd9Yvi15FEXkT5j6owfJ3AXOfE2rUG8JRF2sSKiMZqqi/zdg2/OejYlPZUc+4ZhTlyVRxo658eDxV7JeWupO3dvA4aJIAq6f4xnZo7eZhB8J0mo6U3IbaNxxWTk5NTwPG44/S2c2X3yXYWa1To0teXKH2+6SirAO99VsXlbzdtcT72ShfvSDsKU4a258i9a6AxBH1/AdFCB3gXIePUWMGDDJDVhar7ENhEw+afz8NkGB0VZpjU+rFTtEzNm0UEQf4aGLC7ASqSVJ47wVir+bCwMuqffpAvfV9D6Ana2s3BzB+L9j/eXc+HrvOu+P/mdy9ngL56izHfflrfmNXKrNWqjHZaH2zGKqgBmPU2zyfu41cWW1bMk9QCA2aVKmeU+qxvBG2VYRsZ/aivVt4WtUFwoLY4wGpMT5Zn9m9hOf6mapd8zyufpdkO+R2wdZYUg5xhfgCvV+Rjzad1h4LPJNp8ehTCJwgU5G1qSBBZc6iS3m9RD2znarh5NTzIl1iOoisFi8sajS6gx0TcWqYjH61vgMq+vEjQTnHYpkzwP/PmGwN4thgOUY0DCMZGfZPAp46AyQ6bOzzYHUh03a+rcTqXL78EBdJw9GCoiPdW/8pSvzAwBHesHA0y51C8KPPB7ukPNiWw6MTiV7We0OvJ4oIhaa4utuS8Tm96jYW693xfvztOtzjn1732N2+CUtrLa73rC7AvbX0tNO/8UPljQavGCPQAL3WUBHURwtdvhyR7XEhBO/0wCr7V87cc/Z41Xo05/3CRjKtLhHxC5g35Qu+G4Ke0rtoVlaMtgEap6m8+7h2dRTAdPxx7vxQQ9g/AWA1F4eFuIh8RJ6Lx23kHHtnzttkfWRN8AJvo7K8p4iXxumfQh5IzDP/H5JlR0pPMx8HJ79gfdDm72nVIuTeuZcF/P3n4Z1OtWXT9Dw2YlFo9OEty1vIDQKL/AC26aUTjpd4801Fi+Mo5O09cQpfHt2UmeqvdTf+TyfP5tJ/3t8v9IWXf/wnnHqF75+w8eWUAlm9eQF3mfzL532L/Lfb/u8SurOmntjLfkh1AreYP+MSbojZdtSWdqpSafNS9epf8hVjkZK1PSaYHrl4agnPDiheZX3MtcQkIoENyxqBKYcXhWKENBvYUiEhgPP5U9raXjsr5I0PifRBsdgCp+3CbaWph89GUU+ZTEGcewIXiECMEcCi+UW9RfNmisybzQv7Fe5wcuLkRaudJrKBNiZJ5sHw+nx9d9Ivr6l/d5tlH9EB3XZk3EX5b1AgKCU+rqh15BtIqL8loZBsJqJUbjM1NCUwJWBhtG8+uDIjbLkmg5qUsTcSuAAGtOozhoZOPsJG/BoYMqzxFRuVFNrJ1x9RSEwa5YdwrCK8GgtXiW6vE2F3vw1vwRErlypJMDospwutP+5JJD4I2mM/O8wkiQ4mgUJgwyIs9BQ/BnUE3z42UClScV41DwUAphMLcCIi1Z4b0v8pi0GFIYXznIxYRS+HX4xLpfRdUCQUxeLZPGfK3lbC3b6RFas0/d+8tbNCZKV3AZlxnDmwIXMwsv+2r48dqGryB/sU7l2WUNoJYidq7z0c0OnpzzxbSvDtirYSz1U82rQBzhneLLC6pGCE6dHe09kiqHCkMkVDfWN3orBGBge7HUUY04+SlX+H46gpeLCqC+SwlkmxPhWN90XjpcQ8KLzIWf9Xrrn/tUaIHH0ceJFZgAy2BGg4p5FZF1TfRrsukg1ZYS3jPjqeSx4cUGBXGEdovsCGedxrt5hRUrSgyhiRvJ1e4vjuz3/wJevrmoeH7pDenqbMvPp43neVfoAUZVexcqZuoRjguxrGi/14shQxKCeFiJWrQuXvYxyRQVUGUuK156Sj/831ovAeN07Yhxa1BmmQqdq8wdhIr7IbqmpSCKmlyr2+fEOZE5+QEcZrOv1ho2/zpWa6cw+uyQDW4qmvY75Tev6DTaQ/V8yqaTvXrohNSwK0QnBL5L8j8376+ETydT9K/gGQ325j8ZuGhf4Hm//b1jdzShRGONkhN3LrKTeVisE+Y2Q7+F2z+b1/fyC/9t7L7Lfrfov9fIfqgF7DFhMr5BFFiIWSap5LEkw6pS3BuFsVvJAmdKAhMJrvnbjZ1qnq1Z7uwtWtD9BwewQ//tBn91v20M//5vKm2kZHRtBRLZ582vSwL93myLe/4bUQBPb1PmP+hH4D96nrA8sJ4ekvAXB4j+iDkITuTSwkhLsIatNOBZg7TCU9/9OKOzjw+kN2NBbTlb96tSNFHw2Ov2zwa3FnE8qmtZVNYSXzHMbfVaMT6lCMuvbBf6OfzCS5cnYcBs8prZkcZBN9dWHuCWPfH0UPdkojasCrLDWp8KLBdovdOGG6QcMsT5A6IMvhuUFnTh5XNEGPQ1VjvLGuQCGzx0y3WLAwO+TpwhRIof9jzQFnguvVJ9AzSq8/bfjWDXCZYLdsG4gzU158QPS+tXCRjV4Xr1u9Pkd24z0h84VavlO07YJhKp0KjLeuXPoGKjsC7lVTWP68jBU7OutTuJL5B/ROs58Gna8QvGxxQGoKXOpjmFWywCVEPdbyZVv5xgwNK0fjRl7ZN7RuVeQGZ25Pn9DY4oKSDSEuPkzW7t+k3wb8J/k3w/xnBxZoFq7WIDV5NPiEStBoO/QxL38mC820Vq+eD4IBod8XURcN+t6XcZVhXqnOEwxedO+vXcAzBM0JWVxEvVmSXTZXmpPNhzPMhGX5ft6vo/bSbUV6+kGyvhJMGVyshwOljyzSimi8gWhg9WTrX7cha0U8zMtmAsVJv9pG9PurKl2dfzTyH6GruZJkqdGZ9VhKD1z1lkScZlfP19I5SXu08pafE3f4DyLYuJ+hpQtBTz3YNb5mZb8wQi/qakP7pWEea7bAKJJCHBhQFbgvcEkAL3BV5JBARdaU53N3GHH8xDkkwVW146/kYQfXFORclxbJ2NfqcOgvpUnwfYVuSGTlvkh2D39vuPOvcjeoZYaN2BmCEJEwDF5W6uZyR0vQ80S/fWaH+2JHlkD8McdvqQRx+N5G/kJQzuO9D/H3OmyjYA9MPmGz5Zc0SuEYJZkjhttSQh4nqM2lVVu9GbCx2wtEvDqWZ1rmboDDGKtVknMHhbCoMJIzhCiVtExsUQ1DOrJLpu18jl5qNF5Ug0nJzIX9o/VDAW0FrFLBgcN+eB49B9zmlTexC1N1kHA8EGj5wVzqvSgCr3iOcl1Dlt+xLnI2R5ht3KmVRbLhzMOTVsGdHPSl1oXASewHc7ORjlw/pN/ziCKl0nV+3+oyeqbFn1QUMH35vqlqjcNjj462sYErvcHRWCOGJ+Z+UChjI+Z7zU4xWgiMB/rFiQgiA8PPJDZtMGAavWyRBl1Wd0Z92NjYyPDwofhRKR2tYgQBejkNdtI87npebU57r96en5e7yMwh1zxnLXl365zzugac+z5BHndQbFgoX5Cax5xAzAZ8HbNu4QwYKpT1zsiXSj7w4tOZSh8tX/krbEU90bDzVQeoLwSgmFNbau8HqrlPd5SwOQrAHYUvG4Axbs1g0Sh+VmzBb419mWyLGwcBrSx64nLNETotryHBzcrTwT5h7Fm7I7NYa64FSI+xNsd+v3BE6Z1dmHQgsa850QmQKzSdvP8e+5Gy/0sF3gtB044clkr7OwSgjxnH1XK3QaoSW/5Ojp1txBbnrVs6agIFfLV3CyPqvteW0hlX5Qt6eLZmjgxOyfj0bmott4QuPWAMwYsxrAAa5T5TQvSE44YxVfY/JbQQw3ye+Lji5WM1PvO7cCFFJJjkGWUsbgpM/IW8bRGgjRP1G8Pqg8Q+Cf0LU3wT/Jvg3wX9n87F4Yyt/j6+5yXzKineGoYiX4Lqp1LGLCH6/6dexXjgp+Jf3Wvqn5ydq12fEMQ0EEMBurMd4+rLpBlkZ6rDkJSEG942qBNPCnpsxxu3b4B4FU/JjWcFj9hsUlLq/vFuq8Xvg3wP/Hvj3wL8H/j3w74F/D/x74P+dA7eoUHpyK8odI5jvVomxwym9Xuk0WZjTsYzgVE8mTe+8L9/Xd+4EAXy+TnGSg3+sVo4afT3V+PdteA+esbh0D9zb/70+kws+jLY3irpI3rOZXaGJ2bzCz3u2Tgh5wXc3PQxve6fDfTsDj935rbm29ScSwG/1dglYPSD30fqgS1J8d8dqpsCd/OKdaQtK6KcKzMvXvm5fIaR+uc63ZRPYc8/1wD1izrVnfRsf/1SYOSbz77cMGk2NtTSElsSv2YYTi/jXwtSbz5pMriFNL6ydgrn/f6gybbBYMgVLca65XjLomdQGM/tPVz96E8spRq4V86n/37v6MZpALetfmhrjXyHxG1stfEAZBS6PBFbEUzoq5gratrAqv/JZnh8pUyu2q2wMWHvt82WlLWrz9fpGnJKW5ne0xOoda/MP+4n1IVUXrsbSTs+bezV6xl0YziqbUpwpV3AJsSu7hHjCzilhbrJaZXsvcNtQyO74BZZjP1UO72ISfNQehpsgZ0fWSplrllh4FLxSRuAM9VVkHVKAmsMNF7BQx9eJQrcWSchAv9aT1CFhtRIfcr1wv7HccuB4ZlFyuWvl0lzbPckKhZdZOdsulFh5tqIkLEr3jEhLEKQ6965QF6fKiKpmamMiHf0XiKWdWirj8C6jQBdKBW0KV1ebJRdue32HpNToXuNwkPXBUNO6z4YOioUQ18CzjRnuB6wegrQA9q93GkuxJU+jW/yGD52WsvU0hh2LKzpYAcFxAdnDvkNZ7sWXEGZbjhpMld08l6dsM6rOv/CuWVE9QHVxgDXwoTmzO+ZJ8uo5II/VatyM9FT/hmWrNN6b81FIvyGxZm4iddGsf6G9a4Sdosw0br3fFla+ejm08REpubYykSmB4vHTHoZL5+WK6wo1fEM8iA7VJpppr6Q7hjo7EZOduJQ9MuOJ7ZwiwEfSagGT2wGW/OuyEybnw2FR8M7aq2LZL7Lv5Ea9Arcebm+D9Zy60SBXW/AlZKzmlPmp+No66J/nY8SLVBoFa1eAVo/nc5QL+sx2aNIu7oillnD/WkHEtbh7tlEXdwuI35GTXiQhPFbnVCgwIJBHIDvPojj+eJ/lpJURPevkqL7rSYFyTUZP4kigzZOigtFOXHYEipxGItRDr4NWESXxyJYBZveAbLBRr0AYLl6lJjYQ6C5yxqnEzEThw9I+EA5/gNyWe3oVZ5uDfsvy/v0oX8VHXe7mTs1E9WOQN48ba4cPTz2jDts2lbjEtODzX/TpAq8aFe3RurPbrNT57heYCGdLd7YHH9B0LCk7cKuuUI7Xl1ZAMlieHimIDxP5qyrnZlCJcA9SBKlih5DpCynGPAAZ10GTwyFDCox2uKWaqH3h0tU0U1bom3R8E6vNkCFixrX2eQxeNyUWpqw8V73Q0AmQWMF8fMgBubxlmBLOhOdjsFR4OwzmBLYoWpL0G9j5tcqcHw6MGDKldscfJWof+BtYxJkGybgW/yn36AphnXkXaEHHqCkCL1fuL5l9BJCpI5WyXO6CDvtn18Armq9Hn7DUBfPZ3fWqlwdXXBm/uHd8iBoqnGyyy8qVDl5hoBYvl/k9Rwv/MmvpLVCejrb97ekl5ckEeKNKR1mnShgIhU4mazuZy12SuLdC3PnxUZaa5JYSUVFOgxjK892sJ8Tu0c6GkjBbtG2csFxajZAPgvF/IHV7nihhhOFUtsyjKRSk60uv3tD94xlKzQlj/Ko14tkSXO0qqbvKuHrbpDLMVA+7Y6Y2B1gtjRm3IKpL3X3NymrrSKrWoEn0Hs7xRl+Je9nUr56i6hHX3W2zU+P7ta0qvcAIfB5yhVcDgdXRtwnYk+vqh+chajO8XaFsdUv55KTI7hUKlKa4hZWSN5sL2Hhfc15Uad2enWy1m4+94667DUTdZcayjxpYZ8vsgMFi+2dOGkMTB2cih8VSKCL0+VpMyPfqV2Qu+xl49PEn+cVQQMhr1RJ0c1m9Fvwtq9ritEMvGDTip3OzSQCgzXEbDlrzWnX/jUhY+08xRBmJSsMoPE9zBUSvfCUepF+c4YN657Lgnbro3G0Q7tX2LC+pr6sWytzFckYi0FXxtIwqv+osOMWIVwoJibUNNt7s9LJI2UigCoeYTF2YCR2uTpn/g/4U19UWDC4+IApAZetEszEwufcXGxyYofm+emCEc8DSuFWK8othv4SAitCkzit/FeBxd46o4q+QJSocFz9tUyuG7etxm89rUfWds0hbVM3NQjQy1+7zIIU9PSVSkqDaH6uQqI544g/1sPTWuNzXvX8ylAhPsMwRo1QuWsanaKiMu0RjF+QOX/B8KzAlmgJbkQInHwS0VUgF2IfHhVcr4JQKr4zITTA+uaWUDxp51ir1fMhRoWpi7IT7fCLJsGiG4+9iKhDTXEmLwmGJ7Ls7pSRsocWLCf2Lw7GHXqMqFwkyA7xxoSsjSrdlKrA1ZYsV93EvYqtLhhTmwHPiuGI9uuhh/YP93qIWOgdqRJf5ieFXFpWOMMDKqcr3xeZX/F3yemdlHo03a9GjA4v2iKDzLE7ReN28O+9zNEJQSX2PCApMCHLJ1meJHbuPTIFVmzn3W+19y/t1XsM2n95r0QWuYSpSSKCEYU5lNYbFYdXDsKKfDRDy/vL125djRjtd6mBO9hOMgXEJhghICtm3QxHc5+lrZofC6pBKyTkR5EJc9xJ/HBJvVc0JPqJ5saq16tnEtV2ehoTixJPK+SBWfuq+FSS6PpIkkiRip3/P9G/MvRFUNlXq+MHr5oBMlIGTzDja9N3e/uJwRX6xRNN+uqxE3BM9UhWGY13VS7Lm9WRQoDQWgJJxtSW+kTRNM7FJnomdZaFMvoOBgMpU/oOA45BCsg0n5Vmcqz6qvaQ90STNxDMUZi5jEi7iGwY0qY6Wfbt4+9R+wG9b5wW7j0tv0LPmRco12RhGMHZoqQ6tIk6Qyns/f+5jDLG7sOUwkMMqsiTF/koPAeFvMJts4KoJON0OtkpIZne/Cu7bhxwoOYnYCa6g9PkaVy7hKssXbqlRb7VFyPdRKygl7iNGlRTfyhHheJvudLsUvWvHHM4jimzvdyw1torwStIGsX+XDH1qalOl8LiWWhVjFsFv5V2FsNhHWFyFp4WRhYvw2Jn6jH34o5XaTGk6+4cOD0bJttCezPANkoPMywJkn2KWnKk3sns61LHQSX9giLqCtbQJVb+xMtGy7LSvKtuXHrCskMYg/DSuk0fqLHaQL4AlJLUVv9i2lTFFwOSKEpOafB+GjNP2DNw79L1urhhOGjwpDSRMcfKFudppYbHBQB3UMiuJe+hF0d0mEYBULiJdQXDMAI34QEfhlpa86M8lkukIvJW7XjTe6m6fOqvK9SPlm5eOSDW3qEcKlS02yrRc2Fo6/PCo76Uk8gtQi5QaYW9XJ2Yo1Y9No/mupTMYMRmnn9Ns2nsFlwtRjYXYqn0R+DsatZJ+pT8HR3VmmSX3qwSjLFkl0/lU4X/IpCfkviy7z+Buj3CnoWURRMNnIPojxFJo/U1pPKh/Hz4pepPtftUxRZvhYjlH0IgOBbZIxkqm1E8VhpPOxastjepnq5JC9TMqKOVEb8njTFJCs2WVtDJ74y3wFSuWx0Jheg5jl8GaiLyP4V2vP3d2WFi616XADsj8ybIVbK/UUeDs4JQxon307zCvhGViRgmQykm+XzTlC5QS5pNEZZ6YpmL45Vcs2rmbo9RCjs8pNb/qAaHxVw3R9c02Wg3+zNOl/tjit15ZA65q9rzVE9AYnr505cP7A0aonDK7xhk4rT4XeRiRpjOLgeK9nyoX0isVy2w+rRavtPStTLOuTAeFk1fvU8nm85s+CcOcAyNC76ktPFETrL1VH/T5RuruPllYIqsFVzNT7cj7gVjKQMzIZGFhm0tgJ78TbZcdGk8IeIRuSJ8F/fXVBUe5OynCSanM3VLtaHUEMoef5jLzIi35wZckylE03t+r0G7JAraYFriQll58oTQGHzlwxYjarET0s0LDFYwb4XV8kvK+egi1eNnKBzBz92RE1Ef/IQU7pRBJNMTqgd9fX1USVMHVOVJWE0OUBUxCQP2vugmBuGbaFEEhK4j1pASBWrk8Xql6sHzli/7KlwrpKGfE7OoOzGjuJB8BnsRVNlKcLalesajY91U7Ill0vC/NSB3yGpPzReEtaJXpkqsoAE+avo8nnJ1O3b4DDUHju4NsjUOulUga/61RhdxweqzeklxtQON9FEsuG5qOEd42WFy7RKAlPunFQnusFkMCqSFE7A6AEPfMzX+1amiXZPpyZv9CZlv/YlN/HYg+jxe0B5R6EJFmyFzGFAt3e1PYPNGJ6097UuCCs3oKUgNY/4p/p3uJASiQK9zyYxbRUduSD/Dody/wBSO2wd7a5lQLGwD+wPyJrGw/gijRbBkVOI9Kt1pqs5o9kbX1Xs42WGbgWYoqDCQDdW/OnypVG6KPUJRXsHzNPwemzKv/9TsKZNw6LLySnh6kPAAvd3dUFBZxAWALcSCq15Qc/vqVMySACubLksUQ4Tgib8hB82K3K7NfPur7SiowQUX8lD16aCipu/0xOPtjKY6pss1pUqjXIF8araa51DkwFLYIUvu64QxUiVhagz5URrQZJu7tlBU45z5lhIWaeIvCQHt4KPsmdtQ900YZ8dM6Ac2ldtKI2sp8Xr8Gol+r72I2Ia0jVDHVNTnJMIqg0urbyGjETYG48m9pdvz2vSfH2PpFLmkvTpJfUetfOvsld+tfekviwftCWrocwIgJPRtvT974w2LZ8x94UcYhX4IXXRoOABwvhbCLaiszajVUThRv+B0dcM6bHymSieAWAaPM4iaJyu5Y2WZqytk5BQRO4C38g20bdytbi7otYvi5/dmHp3x+wIALPT4UJVLFpLHQ0YLwHIR/KG+Z3MCeH2dgIQfvB0YdTag+k2WUVCZdqy73eLHNAQfCheJlh+Mw3e6PFd3Ny4L2Y9W+vFNPX/2imYbVyvlY8TiROBHgp4RSL34zzO/NtqK3odudk+XwIi7fr/j/qp9LqxuHnROcG90/JeNEa3oVmkJdk2YmMmzpyAggKd7hzWHV+/PXL/6Jb6hCgypnmpUYTZm4t/y6FGBzMJGqgwhcnknJXi1gl7h1zMPotY/d018y/PyWE8VuCiQ0KO0gPXfEMXbpsP/j64ten1BwuwvFZNVBz5JbAuZkTG2ET3EK3zStmLOfB6kDbGvS4h1bosR3U8StVlinBJJMNl3yl9xE/3dGQ+901qnLN/8vUEsDBBQAAgAIAExvU0QwN4mXXgAAAGoAAAAbAAAAdW5pdmVyc2FsL3VuaXZlcnNhbC5wbmcueG1ss7GvyM1RKEstKs7Mz7NVMtQzULK34+WyKShKLctMLVeoAIoZ6JkYgIGSQqWtkrGlnjmMW56ZUpJhq2RmYaBnYWZpamZqpKSQkZqZnlFiq2QK1AcUMDQ3tlTSBxoJAFBLAQIAABQAAgAIABWzmEOBIXaV7AIAAIgIAAAUAAAAAAAAAAEAAAAAAAAAAAB1bml2ZXJzYWwvcGxheWVyLnhtbFBLAQIAABQAAgAIAExvU0SzT9dCTzkAAENqAAAXAAAAAAAAAAAAAAAAAB4DAAB1bml2ZXJzYWwvdW5pdmVyc2FsLnBuZ1BLAQIAABQAAgAIAExvU0QwN4mXXgAAAGoAAAAbAAAAAAAAAAEAAAAAAKI8AAB1bml2ZXJzYWwvdW5pdmVyc2FsLnBuZy54bWxQSwUGAAAAAAMAAwDQAAAAOT0AAAAA"/>
  <p:tag name="ISPRING_PRESENTATION_TITLE" val="03 Počítačové sítě II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YT_SHOW_AFTER" val="0"/>
  <p:tag name="ISPRING_YT_WEB_ADDRESS" val="http://www.youtube.com/v/VM7HQ_zbdI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55</TotalTime>
  <Words>712</Words>
  <Application>Microsoft Office PowerPoint</Application>
  <PresentationFormat>Širokoúhlá obrazovka</PresentationFormat>
  <Paragraphs>125</Paragraphs>
  <Slides>21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Century Gothic</vt:lpstr>
      <vt:lpstr>Síť</vt:lpstr>
      <vt:lpstr>Počítačové sítě II.</vt:lpstr>
      <vt:lpstr>Definice cloud computingu</vt:lpstr>
      <vt:lpstr>Taxonomie</vt:lpstr>
      <vt:lpstr>Motivace</vt:lpstr>
      <vt:lpstr>IaaS - Infrastruktura jako služba</vt:lpstr>
      <vt:lpstr>PaaS - Platforma jako služba</vt:lpstr>
      <vt:lpstr>SaaS - Software jako služba</vt:lpstr>
      <vt:lpstr>Model nasazení</vt:lpstr>
      <vt:lpstr>Nové technologie</vt:lpstr>
      <vt:lpstr>HTML 5</vt:lpstr>
      <vt:lpstr>AJAX</vt:lpstr>
      <vt:lpstr>JAVA</vt:lpstr>
      <vt:lpstr>SQL vs NoSQL</vt:lpstr>
      <vt:lpstr>PHP</vt:lpstr>
      <vt:lpstr>Další…</vt:lpstr>
      <vt:lpstr>Bude video?</vt:lpstr>
      <vt:lpstr>S českými titulky</vt:lpstr>
      <vt:lpstr>TOP 20 nástrojů pro vzdělávání</vt:lpstr>
      <vt:lpstr>1-10</vt:lpstr>
      <vt:lpstr>11-20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 Počítačové sítě II</dc:title>
  <dc:creator>Michal Černý</dc:creator>
  <cp:lastModifiedBy>Michal Černý</cp:lastModifiedBy>
  <cp:revision>7</cp:revision>
  <dcterms:created xsi:type="dcterms:W3CDTF">2014-09-17T14:00:16Z</dcterms:created>
  <dcterms:modified xsi:type="dcterms:W3CDTF">2014-09-17T14:55:29Z</dcterms:modified>
</cp:coreProperties>
</file>