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57" r:id="rId12"/>
    <p:sldId id="258" r:id="rId13"/>
    <p:sldId id="259" r:id="rId14"/>
    <p:sldId id="260" r:id="rId15"/>
    <p:sldId id="261" r:id="rId16"/>
    <p:sldId id="262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custDataLst>
    <p:tags r:id="rId29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437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0059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4124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1325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941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8874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8972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6303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3942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8243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92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7979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5290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0006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4201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7445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6658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236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D271C63-42C2-4991-B84F-91D53BBB7143}" type="datetimeFigureOut">
              <a:rPr lang="cs-CZ" smtClean="0"/>
              <a:t>21.11.2014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08711FF3-8BA8-4026-96F9-45B1A0E79B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49550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dx.org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ursera.org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d.com/talks/lang/cs/salman_khan_let_s_use_video_to_reinvent_education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demy.com/" TargetMode="External"/><Relationship Id="rId2" Type="http://schemas.openxmlformats.org/officeDocument/2006/relationships/hyperlink" Target="http://freshbrain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urzy.knihovna.cz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Internet" TargetMode="External"/><Relationship Id="rId7" Type="http://schemas.openxmlformats.org/officeDocument/2006/relationships/hyperlink" Target="http://cs.wikipedia.org/wiki/LMS" TargetMode="External"/><Relationship Id="rId2" Type="http://schemas.openxmlformats.org/officeDocument/2006/relationships/hyperlink" Target="http://cs.wikipedia.org/wiki/V%C3%BDuk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Multim%C3%A9dia" TargetMode="External"/><Relationship Id="rId5" Type="http://schemas.openxmlformats.org/officeDocument/2006/relationships/hyperlink" Target="http://cs.wikipedia.org/wiki/Didaktika" TargetMode="External"/><Relationship Id="rId4" Type="http://schemas.openxmlformats.org/officeDocument/2006/relationships/hyperlink" Target="http://cs.wikipedia.org/wiki/E-learning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zd7On6Bm0I4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lideshare.net/otikik/how-to-make-awesome-diagrams-for-your-slides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E-</a:t>
            </a:r>
            <a:r>
              <a:rPr lang="cs-CZ" dirty="0" err="1" smtClean="0"/>
              <a:t>learning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Michal Černý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009" y="5186218"/>
            <a:ext cx="9144000" cy="167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03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Vzdělávací platformy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649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</a:t>
            </a:r>
            <a:r>
              <a:rPr lang="cs-CZ" dirty="0" err="1" smtClean="0"/>
              <a:t>dX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https://www.edx.org</a:t>
            </a:r>
            <a:endParaRPr lang="cs-CZ" dirty="0" smtClean="0"/>
          </a:p>
          <a:p>
            <a:r>
              <a:rPr lang="en-US" dirty="0" smtClean="0"/>
              <a:t>Harvard University a Massachusetts Institute of </a:t>
            </a:r>
            <a:r>
              <a:rPr lang="cs-CZ" dirty="0" smtClean="0"/>
              <a:t>Technology.</a:t>
            </a:r>
          </a:p>
          <a:p>
            <a:r>
              <a:rPr lang="cs-CZ" dirty="0" smtClean="0"/>
              <a:t>Dnes se postupně přidávají další.</a:t>
            </a:r>
          </a:p>
          <a:p>
            <a:r>
              <a:rPr lang="cs-CZ" dirty="0" smtClean="0"/>
              <a:t>Spojení videa, diskusí, projektů a testů.</a:t>
            </a:r>
          </a:p>
          <a:p>
            <a:r>
              <a:rPr lang="cs-CZ" dirty="0" smtClean="0"/>
              <a:t>Možnost zisku certifikátu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975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Coursera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hlinkClick r:id="rId2"/>
              </a:rPr>
              <a:t>https://www.coursera.org</a:t>
            </a:r>
            <a:endParaRPr lang="cs-CZ" dirty="0" smtClean="0"/>
          </a:p>
          <a:p>
            <a:r>
              <a:rPr lang="cs-CZ" dirty="0" err="1" smtClean="0"/>
              <a:t>Standford</a:t>
            </a:r>
            <a:r>
              <a:rPr lang="cs-CZ" dirty="0" smtClean="0"/>
              <a:t> University, University </a:t>
            </a:r>
            <a:r>
              <a:rPr lang="cs-CZ" dirty="0" err="1" smtClean="0"/>
              <a:t>of</a:t>
            </a:r>
            <a:r>
              <a:rPr lang="cs-CZ" dirty="0" smtClean="0"/>
              <a:t> Michigan, University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Pennsylvania</a:t>
            </a:r>
            <a:r>
              <a:rPr lang="cs-CZ" dirty="0" smtClean="0"/>
              <a:t>, University </a:t>
            </a:r>
            <a:r>
              <a:rPr lang="cs-CZ" dirty="0" err="1" smtClean="0"/>
              <a:t>of</a:t>
            </a:r>
            <a:r>
              <a:rPr lang="cs-CZ" dirty="0" smtClean="0"/>
              <a:t> Illinois či </a:t>
            </a:r>
            <a:r>
              <a:rPr lang="cs-CZ" dirty="0" err="1" smtClean="0"/>
              <a:t>Princeton</a:t>
            </a:r>
            <a:r>
              <a:rPr lang="cs-CZ" dirty="0" smtClean="0"/>
              <a:t> University a postupně se připojují další špičková (nejen) americká univerzitní pracoviště. </a:t>
            </a:r>
          </a:p>
          <a:p>
            <a:r>
              <a:rPr lang="cs-CZ" dirty="0" smtClean="0"/>
              <a:t>Tlak na kvalitu, certifikáty.</a:t>
            </a:r>
          </a:p>
          <a:p>
            <a:r>
              <a:rPr lang="cs-CZ" dirty="0" smtClean="0"/>
              <a:t>Důraz kladen na video, testy a projekty.</a:t>
            </a:r>
          </a:p>
          <a:p>
            <a:r>
              <a:rPr lang="cs-CZ" dirty="0" smtClean="0"/>
              <a:t>201 kurzů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074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Khan</a:t>
            </a:r>
            <a:r>
              <a:rPr lang="cs-CZ" dirty="0" smtClean="0"/>
              <a:t> </a:t>
            </a:r>
            <a:r>
              <a:rPr lang="cs-CZ" dirty="0" err="1" smtClean="0"/>
              <a:t>Academy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2006 </a:t>
            </a:r>
            <a:r>
              <a:rPr lang="cs-CZ" dirty="0" err="1" smtClean="0"/>
              <a:t>Salman</a:t>
            </a:r>
            <a:r>
              <a:rPr lang="cs-CZ" dirty="0" smtClean="0"/>
              <a:t> </a:t>
            </a:r>
            <a:r>
              <a:rPr lang="cs-CZ" dirty="0" err="1" smtClean="0"/>
              <a:t>Khan</a:t>
            </a:r>
            <a:endParaRPr lang="cs-CZ" dirty="0" smtClean="0"/>
          </a:p>
          <a:p>
            <a:r>
              <a:rPr lang="cs-CZ" dirty="0" smtClean="0"/>
              <a:t>Od ZŠ po universitu</a:t>
            </a:r>
          </a:p>
          <a:p>
            <a:r>
              <a:rPr lang="cs-CZ" dirty="0" smtClean="0"/>
              <a:t>Základ je ve videu – dnes je jich přes 3500 na </a:t>
            </a:r>
            <a:r>
              <a:rPr lang="cs-CZ" dirty="0" err="1" smtClean="0"/>
              <a:t>YouTube</a:t>
            </a:r>
            <a:r>
              <a:rPr lang="cs-CZ" dirty="0" smtClean="0"/>
              <a:t>.</a:t>
            </a:r>
          </a:p>
          <a:p>
            <a:r>
              <a:rPr lang="cs-CZ" dirty="0" smtClean="0"/>
              <a:t>Hodně matematiky a přírodních věd.</a:t>
            </a:r>
          </a:p>
          <a:p>
            <a:r>
              <a:rPr lang="cs-CZ" dirty="0" smtClean="0"/>
              <a:t>Postupně testy, </a:t>
            </a:r>
            <a:r>
              <a:rPr lang="cs-CZ" dirty="0" err="1" smtClean="0"/>
              <a:t>gamifikace</a:t>
            </a:r>
            <a:r>
              <a:rPr lang="cs-CZ" dirty="0" smtClean="0"/>
              <a:t> a další prvky.</a:t>
            </a:r>
          </a:p>
          <a:p>
            <a:r>
              <a:rPr lang="cs-CZ" dirty="0" smtClean="0"/>
              <a:t>http://www.khanacademy.org/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642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Salman</a:t>
            </a:r>
            <a:r>
              <a:rPr lang="cs-CZ" dirty="0" smtClean="0"/>
              <a:t> </a:t>
            </a:r>
            <a:r>
              <a:rPr lang="cs-CZ" dirty="0" err="1" smtClean="0"/>
              <a:t>Khan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http://www.ted.com/talks/lang/cs/salman_khan_let_s_use_video_to_reinvent_education.html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265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FreshBrain</a:t>
            </a:r>
            <a:r>
              <a:rPr lang="cs-CZ" dirty="0" smtClean="0"/>
              <a:t> </a:t>
            </a:r>
            <a:r>
              <a:rPr lang="cs-CZ" dirty="0" smtClean="0">
                <a:hlinkClick r:id="rId2"/>
              </a:rPr>
              <a:t>http://freshbrain.org/</a:t>
            </a:r>
            <a:endParaRPr lang="cs-CZ" dirty="0" smtClean="0"/>
          </a:p>
          <a:p>
            <a:r>
              <a:rPr lang="cs-CZ" dirty="0" err="1" smtClean="0"/>
              <a:t>Udemy</a:t>
            </a:r>
            <a:r>
              <a:rPr lang="cs-CZ" dirty="0" smtClean="0"/>
              <a:t> </a:t>
            </a:r>
            <a:r>
              <a:rPr lang="cs-CZ" dirty="0" smtClean="0">
                <a:hlinkClick r:id="rId3"/>
              </a:rPr>
              <a:t>http://www.udemy.com/</a:t>
            </a:r>
            <a:endParaRPr lang="cs-CZ" dirty="0" smtClean="0"/>
          </a:p>
          <a:p>
            <a:r>
              <a:rPr lang="cs-CZ" dirty="0" smtClean="0"/>
              <a:t>Kurzy knihovna </a:t>
            </a:r>
            <a:r>
              <a:rPr lang="cs-CZ" dirty="0" smtClean="0">
                <a:hlinkClick r:id="rId4"/>
              </a:rPr>
              <a:t>http://kurzy.knihovna.cz/</a:t>
            </a:r>
            <a:endParaRPr lang="cs-CZ" dirty="0" smtClean="0"/>
          </a:p>
          <a:p>
            <a:r>
              <a:rPr lang="cs-CZ" dirty="0" smtClean="0"/>
              <a:t>…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04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Řada zajímavých osobností – asi 20 minut.</a:t>
            </a:r>
          </a:p>
          <a:p>
            <a:r>
              <a:rPr lang="cs-CZ" dirty="0" smtClean="0"/>
              <a:t>Video</a:t>
            </a:r>
          </a:p>
          <a:p>
            <a:r>
              <a:rPr lang="cs-CZ" dirty="0" smtClean="0"/>
              <a:t>Zajímavá téma.</a:t>
            </a:r>
          </a:p>
          <a:p>
            <a:r>
              <a:rPr lang="cs-CZ" dirty="0" smtClean="0"/>
              <a:t>Netradiční hosté, pohledy, vize.</a:t>
            </a:r>
          </a:p>
          <a:p>
            <a:r>
              <a:rPr lang="cs-CZ" dirty="0" smtClean="0"/>
              <a:t>Hojně napodobovaný formát.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00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Infografika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339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Vizuální společnost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Internet</a:t>
            </a:r>
          </a:p>
          <a:p>
            <a:r>
              <a:rPr lang="cs-CZ" dirty="0" smtClean="0"/>
              <a:t>Televize</a:t>
            </a:r>
          </a:p>
          <a:p>
            <a:r>
              <a:rPr lang="cs-CZ" dirty="0" smtClean="0"/>
              <a:t>Noviny</a:t>
            </a:r>
          </a:p>
          <a:p>
            <a:r>
              <a:rPr lang="cs-CZ" dirty="0" smtClean="0"/>
              <a:t>Časopisy</a:t>
            </a:r>
          </a:p>
          <a:p>
            <a:r>
              <a:rPr lang="cs-CZ" dirty="0" smtClean="0"/>
              <a:t>Učebnice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874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The</a:t>
            </a:r>
            <a:r>
              <a:rPr lang="cs-CZ" dirty="0" smtClean="0"/>
              <a:t> New York </a:t>
            </a:r>
            <a:r>
              <a:rPr lang="cs-CZ" dirty="0" err="1" smtClean="0"/>
              <a:t>Times</a:t>
            </a:r>
            <a:r>
              <a:rPr lang="cs-CZ" dirty="0" smtClean="0"/>
              <a:t> 1914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1844824"/>
            <a:ext cx="3779179" cy="4525963"/>
          </a:xfrm>
        </p:spPr>
      </p:pic>
    </p:spTree>
    <p:extLst>
      <p:ext uri="{BB962C8B-B14F-4D97-AF65-F5344CB8AC3E}">
        <p14:creationId xmlns:p14="http://schemas.microsoft.com/office/powerpoint/2010/main" val="142699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je e-</a:t>
            </a:r>
            <a:r>
              <a:rPr lang="cs-CZ" dirty="0" err="1" smtClean="0"/>
              <a:t>learning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i="1" dirty="0"/>
              <a:t>E-</a:t>
            </a:r>
            <a:r>
              <a:rPr lang="cs-CZ" i="1" dirty="0" err="1"/>
              <a:t>learning</a:t>
            </a:r>
            <a:r>
              <a:rPr lang="cs-CZ" i="1" dirty="0"/>
              <a:t> je </a:t>
            </a:r>
            <a:r>
              <a:rPr lang="cs-CZ" i="1" dirty="0">
                <a:hlinkClick r:id="rId2" tooltip="Výuka"/>
              </a:rPr>
              <a:t>výuka</a:t>
            </a:r>
            <a:r>
              <a:rPr lang="cs-CZ" i="1" dirty="0"/>
              <a:t> s využitím výpočetní techniky a </a:t>
            </a:r>
            <a:r>
              <a:rPr lang="cs-CZ" i="1" dirty="0">
                <a:hlinkClick r:id="rId3" tooltip="Internet"/>
              </a:rPr>
              <a:t>internetu</a:t>
            </a:r>
            <a:r>
              <a:rPr lang="cs-CZ" i="1" dirty="0"/>
              <a:t>.</a:t>
            </a:r>
            <a:r>
              <a:rPr lang="cs-CZ" baseline="30000" dirty="0">
                <a:hlinkClick r:id="rId4"/>
              </a:rPr>
              <a:t>[1]</a:t>
            </a:r>
            <a:endParaRPr lang="cs-CZ" dirty="0"/>
          </a:p>
          <a:p>
            <a:pPr marL="457200" indent="-457200">
              <a:buFont typeface="+mj-lt"/>
              <a:buAutoNum type="arabicPeriod"/>
            </a:pPr>
            <a:r>
              <a:rPr lang="cs-CZ" i="1" dirty="0"/>
              <a:t>E-</a:t>
            </a:r>
            <a:r>
              <a:rPr lang="cs-CZ" i="1" dirty="0" err="1"/>
              <a:t>learning</a:t>
            </a:r>
            <a:r>
              <a:rPr lang="cs-CZ" i="1" dirty="0"/>
              <a:t> je v podstatě jakékoli využívání elektronických materiálních a </a:t>
            </a:r>
            <a:r>
              <a:rPr lang="cs-CZ" i="1" dirty="0">
                <a:hlinkClick r:id="rId5" tooltip="Didaktika"/>
              </a:rPr>
              <a:t>didaktických</a:t>
            </a:r>
            <a:r>
              <a:rPr lang="cs-CZ" i="1" dirty="0"/>
              <a:t> prostředků k efektivnímu dosažení vzdělávacího cíle s tím, že je realizován zejména/nejenom prostřednictvím počítačových sítí. V českém prostředí spojován zejména s řízeným studiem v rámci LMS.</a:t>
            </a:r>
            <a:r>
              <a:rPr lang="cs-CZ" baseline="30000" dirty="0">
                <a:hlinkClick r:id="rId4"/>
              </a:rPr>
              <a:t>[2]</a:t>
            </a:r>
            <a:endParaRPr lang="cs-CZ" dirty="0"/>
          </a:p>
          <a:p>
            <a:pPr marL="457200" indent="-457200">
              <a:buFont typeface="+mj-lt"/>
              <a:buAutoNum type="arabicPeriod"/>
            </a:pPr>
            <a:r>
              <a:rPr lang="cs-CZ" i="1" dirty="0"/>
              <a:t>E-</a:t>
            </a:r>
            <a:r>
              <a:rPr lang="cs-CZ" i="1" dirty="0" err="1"/>
              <a:t>learning</a:t>
            </a:r>
            <a:r>
              <a:rPr lang="cs-CZ" i="1" dirty="0"/>
              <a:t> je vzdělávací proces, využívající informační a komunikační technologie k tvorbě kurzů, k distribuci studijního obsahu, komunikaci mezi studenty a pedagogy a k řízení studia.</a:t>
            </a:r>
            <a:r>
              <a:rPr lang="cs-CZ" baseline="30000" dirty="0">
                <a:hlinkClick r:id="rId4"/>
              </a:rPr>
              <a:t>[3]</a:t>
            </a:r>
            <a:endParaRPr lang="cs-CZ" dirty="0"/>
          </a:p>
          <a:p>
            <a:pPr marL="457200" indent="-457200">
              <a:buFont typeface="+mj-lt"/>
              <a:buAutoNum type="arabicPeriod"/>
            </a:pPr>
            <a:r>
              <a:rPr lang="cs-CZ" i="1" dirty="0"/>
              <a:t>E-</a:t>
            </a:r>
            <a:r>
              <a:rPr lang="cs-CZ" i="1" dirty="0" err="1"/>
              <a:t>learning</a:t>
            </a:r>
            <a:r>
              <a:rPr lang="cs-CZ" i="1" dirty="0"/>
              <a:t> je forma vzdělávání využívající </a:t>
            </a:r>
            <a:r>
              <a:rPr lang="cs-CZ" i="1" dirty="0">
                <a:hlinkClick r:id="rId6" tooltip="Multimédia"/>
              </a:rPr>
              <a:t>multimediální prvky</a:t>
            </a:r>
            <a:r>
              <a:rPr lang="cs-CZ" i="1" dirty="0"/>
              <a:t> - prezentace a texty s odkazy, animované sekvence, video snímky, sdílené pracovní plochy, komunikaci s lektorem a spolužáky, testy, elektronické modely procesů, atd. v systému pro řízení studia (</a:t>
            </a:r>
            <a:r>
              <a:rPr lang="cs-CZ" i="1" dirty="0">
                <a:hlinkClick r:id="rId7" tooltip="LMS"/>
              </a:rPr>
              <a:t>LMS</a:t>
            </a:r>
            <a:r>
              <a:rPr lang="cs-CZ" i="1" dirty="0"/>
              <a:t>).</a:t>
            </a:r>
            <a:r>
              <a:rPr lang="cs-CZ" baseline="30000" dirty="0">
                <a:hlinkClick r:id="rId4"/>
              </a:rPr>
              <a:t>[4]</a:t>
            </a:r>
            <a:endParaRPr lang="cs-CZ" dirty="0"/>
          </a:p>
          <a:p>
            <a:pPr marL="457200" indent="-457200">
              <a:buFont typeface="+mj-lt"/>
              <a:buAutoNum type="arabicPeriod"/>
            </a:pPr>
            <a:r>
              <a:rPr lang="cs-CZ" i="1" dirty="0"/>
              <a:t>Jde o takový typ učení, při němž získávání a používání znalostí je distribuováno a usnadňováno elektronickými zařízeními.</a:t>
            </a:r>
            <a:r>
              <a:rPr lang="cs-CZ" baseline="30000" dirty="0">
                <a:hlinkClick r:id="rId4"/>
              </a:rPr>
              <a:t>[5]</a:t>
            </a:r>
            <a:endParaRPr lang="cs-CZ" dirty="0"/>
          </a:p>
          <a:p>
            <a:pPr marL="457200" indent="-457200">
              <a:buFont typeface="+mj-lt"/>
              <a:buAutoNum type="arabicPeriod"/>
            </a:pPr>
            <a:r>
              <a:rPr lang="cs-CZ" i="1" dirty="0"/>
              <a:t>E-</a:t>
            </a:r>
            <a:r>
              <a:rPr lang="cs-CZ" i="1" dirty="0" err="1"/>
              <a:t>learning</a:t>
            </a:r>
            <a:r>
              <a:rPr lang="cs-CZ" i="1" dirty="0"/>
              <a:t> zahrnuje jak teorii a výzkum, tak i jakýko­liv vzdělávací proces (s různým stupněm intencionality), v němž jsou v souladu s etickými principy používány informač­ní a komunikační technologie pracující s daty v elektronické podobě. Způsob využívání prostředků ICT a dostupnost učebních materiálů jsou závislé především na vzdělávacích cílech a obsa­hu, charakteru vzdělávacího prostředí, potřebách a možnostech všech aktérů vzdělávacího procesu.</a:t>
            </a:r>
            <a:r>
              <a:rPr lang="cs-CZ" baseline="30000" dirty="0">
                <a:hlinkClick r:id="rId4"/>
              </a:rPr>
              <a:t>[6</a:t>
            </a:r>
            <a:r>
              <a:rPr lang="cs-CZ" baseline="30000" dirty="0" smtClean="0">
                <a:hlinkClick r:id="rId4"/>
              </a:rPr>
              <a:t>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303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New York </a:t>
            </a:r>
            <a:r>
              <a:rPr lang="cs-CZ" dirty="0" err="1"/>
              <a:t>Times</a:t>
            </a:r>
            <a:r>
              <a:rPr lang="cs-CZ" dirty="0"/>
              <a:t> </a:t>
            </a:r>
            <a:r>
              <a:rPr lang="cs-CZ" dirty="0" smtClean="0"/>
              <a:t>2012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256" y="1772816"/>
            <a:ext cx="2460992" cy="4525963"/>
          </a:xfrm>
        </p:spPr>
      </p:pic>
    </p:spTree>
    <p:extLst>
      <p:ext uri="{BB962C8B-B14F-4D97-AF65-F5344CB8AC3E}">
        <p14:creationId xmlns:p14="http://schemas.microsoft.com/office/powerpoint/2010/main" val="293608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The</a:t>
            </a:r>
            <a:r>
              <a:rPr lang="cs-CZ" dirty="0"/>
              <a:t> New York </a:t>
            </a:r>
            <a:r>
              <a:rPr lang="cs-CZ" dirty="0" err="1"/>
              <a:t>Times</a:t>
            </a:r>
            <a:r>
              <a:rPr lang="cs-CZ" dirty="0"/>
              <a:t> </a:t>
            </a:r>
            <a:r>
              <a:rPr lang="cs-CZ" dirty="0" smtClean="0"/>
              <a:t>2012 - Web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2204864"/>
            <a:ext cx="5092352" cy="4525963"/>
          </a:xfrm>
        </p:spPr>
      </p:pic>
    </p:spTree>
    <p:extLst>
      <p:ext uri="{BB962C8B-B14F-4D97-AF65-F5344CB8AC3E}">
        <p14:creationId xmlns:p14="http://schemas.microsoft.com/office/powerpoint/2010/main" val="340285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Interpretace obrazu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Starověk</a:t>
            </a:r>
          </a:p>
          <a:p>
            <a:r>
              <a:rPr lang="cs-CZ" dirty="0" smtClean="0"/>
              <a:t>Středověk</a:t>
            </a:r>
          </a:p>
          <a:p>
            <a:r>
              <a:rPr lang="cs-CZ" dirty="0" smtClean="0"/>
              <a:t>Postmoderna</a:t>
            </a:r>
          </a:p>
          <a:p>
            <a:r>
              <a:rPr lang="cs-CZ" dirty="0" smtClean="0"/>
              <a:t>Ikony v pravoslaví</a:t>
            </a:r>
          </a:p>
          <a:p>
            <a:r>
              <a:rPr lang="cs-CZ" dirty="0" smtClean="0"/>
              <a:t>Značky</a:t>
            </a:r>
          </a:p>
          <a:p>
            <a:r>
              <a:rPr lang="cs-CZ" dirty="0" smtClean="0"/>
              <a:t>Loga</a:t>
            </a:r>
          </a:p>
          <a:p>
            <a:endParaRPr lang="cs-CZ" dirty="0"/>
          </a:p>
          <a:p>
            <a:r>
              <a:rPr lang="cs-CZ" dirty="0" smtClean="0"/>
              <a:t>Jak se vám libí nové logo ČT</a:t>
            </a:r>
            <a:r>
              <a:rPr lang="cs-CZ" dirty="0"/>
              <a:t>? (</a:t>
            </a:r>
            <a:r>
              <a:rPr lang="cs-CZ" dirty="0">
                <a:hlinkClick r:id="rId2"/>
              </a:rPr>
              <a:t>http://youtu.be/zd7On6Bm0I4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21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vyrobit dokonalý diagram?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www.slideshare.net/otikik/how-to-make-awesome-diagrams-for-your-slides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158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</a:t>
            </a:r>
            <a:r>
              <a:rPr lang="cs-CZ" dirty="0" err="1" smtClean="0"/>
              <a:t>infografiky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Statická</a:t>
            </a:r>
          </a:p>
          <a:p>
            <a:r>
              <a:rPr lang="cs-CZ" dirty="0" smtClean="0"/>
              <a:t>Dynamická</a:t>
            </a:r>
          </a:p>
          <a:p>
            <a:r>
              <a:rPr lang="cs-CZ" dirty="0" smtClean="0"/>
              <a:t>Interaktivní</a:t>
            </a:r>
          </a:p>
          <a:p>
            <a:endParaRPr lang="cs-CZ" dirty="0"/>
          </a:p>
          <a:p>
            <a:r>
              <a:rPr lang="cs-CZ" dirty="0" err="1" smtClean="0"/>
              <a:t>Inforgrafika</a:t>
            </a:r>
            <a:r>
              <a:rPr lang="cs-CZ" dirty="0" smtClean="0"/>
              <a:t>, diagramy, myšlenkové mapy, grafy, mapy, časové osy…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179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na to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Vektorový editor</a:t>
            </a:r>
          </a:p>
          <a:p>
            <a:r>
              <a:rPr lang="cs-CZ" dirty="0" smtClean="0"/>
              <a:t>Webová či instalovaná aplikace</a:t>
            </a:r>
          </a:p>
          <a:p>
            <a:r>
              <a:rPr lang="cs-CZ" dirty="0" smtClean="0"/>
              <a:t>Nějak jinak.</a:t>
            </a:r>
          </a:p>
          <a:p>
            <a:endParaRPr lang="cs-CZ" dirty="0"/>
          </a:p>
          <a:p>
            <a:r>
              <a:rPr lang="cs-CZ" u="sng" dirty="0" smtClean="0"/>
              <a:t>Není důležité jak, ale co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359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Infografika</a:t>
            </a:r>
            <a:r>
              <a:rPr lang="cs-CZ" dirty="0" smtClean="0"/>
              <a:t>: </a:t>
            </a:r>
            <a:r>
              <a:rPr lang="cs-CZ" dirty="0" err="1"/>
              <a:t>Infogr</a:t>
            </a:r>
            <a:r>
              <a:rPr lang="cs-CZ" dirty="0"/>
              <a:t>​.</a:t>
            </a:r>
            <a:r>
              <a:rPr lang="cs-CZ" dirty="0" err="1" smtClean="0"/>
              <a:t>am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Mimořádně zajímavým nástrojem na tvorbu </a:t>
            </a:r>
            <a:r>
              <a:rPr lang="cs-CZ" dirty="0" err="1"/>
              <a:t>inforgrafiky</a:t>
            </a:r>
            <a:r>
              <a:rPr lang="cs-CZ" dirty="0"/>
              <a:t> (ale třeba jen grafu či jiného jednoduššího prvku) je </a:t>
            </a:r>
            <a:r>
              <a:rPr lang="cs-CZ" dirty="0" err="1"/>
              <a:t>Infogr</a:t>
            </a:r>
            <a:r>
              <a:rPr lang="cs-CZ" dirty="0"/>
              <a:t>​.</a:t>
            </a:r>
            <a:r>
              <a:rPr lang="cs-CZ" dirty="0" err="1"/>
              <a:t>am</a:t>
            </a:r>
            <a:r>
              <a:rPr lang="cs-CZ" dirty="0"/>
              <a:t>. Pro práci s ním je třeba se zaregistrovat, celá služba je přitom bezplatná. Základem jsou již předdefinované šablony, do kterých je možné snadno vstupovat a měnit je. Můžete do nich vkládat obrázky, videa, text, mapy i grafy, které lze jednoduše editovat a naplňovat vlastními daty. </a:t>
            </a:r>
            <a:r>
              <a:rPr lang="cs-CZ"/>
              <a:t>Práce s aplikací je velice jednoduchá a bez potíží by ji měl zvládnout skutečně každý.</a:t>
            </a:r>
          </a:p>
          <a:p>
            <a:pPr marL="0" indent="0">
              <a:buNone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778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Časová osa: </a:t>
            </a:r>
            <a:r>
              <a:rPr lang="cs-CZ" dirty="0"/>
              <a:t>Dipity.com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err="1" smtClean="0"/>
              <a:t>Dipity</a:t>
            </a:r>
            <a:r>
              <a:rPr lang="cs-CZ" dirty="0" smtClean="0"/>
              <a:t> </a:t>
            </a:r>
            <a:r>
              <a:rPr lang="cs-CZ" dirty="0"/>
              <a:t>sází na maximální integraci s komunitními a publikačními platformami, ze kterých umí jak efektivně čerpat zdroje, tak také na nich publikovat. Mezi zajímavosti patří možnost přepínat mezi časovou osou a běžným seznamem jednotlivých událostí, což může někomu pro běžné studium připadat jako výhodnější. Výhodou je také poměrně zdařilý elektronický výstup.</a:t>
            </a:r>
          </a:p>
          <a:p>
            <a:r>
              <a:rPr lang="cs-CZ" dirty="0"/>
              <a:t>Naopak mezi nevýhody je možné zařadit složitější práci s osou, která kvůli řadě komunikačních funkcí není úplně šťastná. </a:t>
            </a:r>
            <a:r>
              <a:rPr lang="cs-CZ" dirty="0" smtClean="0"/>
              <a:t>Ve zdarma </a:t>
            </a:r>
            <a:r>
              <a:rPr lang="cs-CZ" dirty="0"/>
              <a:t>dostupné verzi je možné vytvořit maximálně 3 časové osy, k nim využít 50 MB prostoru pro data (obrázky, videa, soubory atp.) a vaši čtenáři mohou zobrazovat nejvýše 5 tisíc stránek měsíčně (toto kritérium ani není pro školy nijak omezující</a:t>
            </a:r>
            <a:r>
              <a:rPr lang="cs-CZ" dirty="0" smtClean="0"/>
              <a:t>).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237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Moodle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Modular Object-Oriented Dynamic Learning </a:t>
            </a:r>
            <a:r>
              <a:rPr lang="en-US" dirty="0" smtClean="0"/>
              <a:t>Environment</a:t>
            </a:r>
            <a:endParaRPr lang="cs-CZ" dirty="0" smtClean="0"/>
          </a:p>
          <a:p>
            <a:r>
              <a:rPr lang="cs-CZ" dirty="0" smtClean="0"/>
              <a:t>Open source LMS</a:t>
            </a:r>
          </a:p>
          <a:p>
            <a:endParaRPr lang="cs-CZ" dirty="0"/>
          </a:p>
          <a:p>
            <a:pPr lvl="1"/>
            <a:r>
              <a:rPr lang="cs-CZ" dirty="0" smtClean="0"/>
              <a:t>Studijní </a:t>
            </a:r>
            <a:r>
              <a:rPr lang="cs-CZ" dirty="0"/>
              <a:t>materiály ve formě HTML stránek, souborů ke stažení, </a:t>
            </a:r>
            <a:r>
              <a:rPr lang="cs-CZ" dirty="0" err="1"/>
              <a:t>Flash</a:t>
            </a:r>
            <a:r>
              <a:rPr lang="cs-CZ" dirty="0"/>
              <a:t> animací, strukturovaných přednášek apod.</a:t>
            </a:r>
          </a:p>
          <a:p>
            <a:pPr lvl="1"/>
            <a:r>
              <a:rPr lang="cs-CZ" dirty="0" smtClean="0"/>
              <a:t>Diskusní </a:t>
            </a:r>
            <a:r>
              <a:rPr lang="cs-CZ" dirty="0" smtClean="0"/>
              <a:t>fóra.</a:t>
            </a:r>
            <a:endParaRPr lang="cs-CZ" dirty="0"/>
          </a:p>
          <a:p>
            <a:pPr lvl="1"/>
            <a:r>
              <a:rPr lang="cs-CZ" dirty="0" smtClean="0"/>
              <a:t>Úkoly</a:t>
            </a:r>
            <a:r>
              <a:rPr lang="cs-CZ" dirty="0" smtClean="0"/>
              <a:t>.</a:t>
            </a:r>
            <a:endParaRPr lang="cs-CZ" dirty="0"/>
          </a:p>
          <a:p>
            <a:pPr lvl="1"/>
            <a:r>
              <a:rPr lang="cs-CZ" dirty="0" smtClean="0"/>
              <a:t>Automaticky </a:t>
            </a:r>
            <a:r>
              <a:rPr lang="cs-CZ" dirty="0"/>
              <a:t>vyhodnocované </a:t>
            </a:r>
            <a:r>
              <a:rPr lang="cs-CZ" dirty="0" smtClean="0"/>
              <a:t>testy.</a:t>
            </a:r>
          </a:p>
          <a:p>
            <a:pPr lvl="1"/>
            <a:r>
              <a:rPr lang="cs-CZ" dirty="0" smtClean="0"/>
              <a:t>Slovníky </a:t>
            </a:r>
            <a:r>
              <a:rPr lang="cs-CZ" dirty="0"/>
              <a:t>a </a:t>
            </a:r>
            <a:r>
              <a:rPr lang="cs-CZ" dirty="0" smtClean="0"/>
              <a:t>databáze</a:t>
            </a:r>
          </a:p>
          <a:p>
            <a:pPr lvl="1"/>
            <a:r>
              <a:rPr lang="cs-CZ" dirty="0" smtClean="0"/>
              <a:t>Ankety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158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Tvorba e-</a:t>
            </a:r>
            <a:r>
              <a:rPr lang="cs-CZ" dirty="0" err="1" smtClean="0"/>
              <a:t>learningu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019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Studijní text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Odborný x studijní text</a:t>
            </a:r>
          </a:p>
          <a:p>
            <a:r>
              <a:rPr lang="cs-CZ" dirty="0" smtClean="0"/>
              <a:t>Úvod:</a:t>
            </a:r>
          </a:p>
          <a:p>
            <a:pPr lvl="1"/>
            <a:r>
              <a:rPr lang="cs-CZ" dirty="0" smtClean="0"/>
              <a:t>Anotace</a:t>
            </a:r>
          </a:p>
          <a:p>
            <a:pPr lvl="1"/>
            <a:r>
              <a:rPr lang="cs-CZ" dirty="0" smtClean="0"/>
              <a:t>Motivace</a:t>
            </a:r>
          </a:p>
          <a:p>
            <a:pPr lvl="1"/>
            <a:r>
              <a:rPr lang="cs-CZ" dirty="0" smtClean="0"/>
              <a:t>Časová náročnost</a:t>
            </a:r>
          </a:p>
          <a:p>
            <a:pPr lvl="1"/>
            <a:r>
              <a:rPr lang="cs-CZ" dirty="0" smtClean="0"/>
              <a:t>Slovníček pojmů</a:t>
            </a:r>
          </a:p>
          <a:p>
            <a:pPr lvl="1"/>
            <a:r>
              <a:rPr lang="cs-CZ" dirty="0" smtClean="0"/>
              <a:t>Ikonky</a:t>
            </a:r>
          </a:p>
          <a:p>
            <a:r>
              <a:rPr lang="cs-CZ" dirty="0" smtClean="0"/>
              <a:t>Text strukturovaný s příklady. Práce s rámečky, ikonkami, odrážkami, nadpisy</a:t>
            </a:r>
          </a:p>
          <a:p>
            <a:r>
              <a:rPr lang="cs-CZ" dirty="0" smtClean="0"/>
              <a:t>Na konci má být shrnutí</a:t>
            </a:r>
          </a:p>
          <a:p>
            <a:r>
              <a:rPr lang="cs-CZ" dirty="0" smtClean="0"/>
              <a:t>Čím více online tím více grafiky a kratšího textu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561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Testové otázky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Test hodnotí, zda frekventant umí látku v požadovaném rozsahu</a:t>
            </a:r>
          </a:p>
          <a:p>
            <a:r>
              <a:rPr lang="cs-CZ" dirty="0" smtClean="0"/>
              <a:t>Mohou být </a:t>
            </a:r>
            <a:r>
              <a:rPr lang="cs-CZ" dirty="0" err="1" smtClean="0"/>
              <a:t>autoevaluační</a:t>
            </a:r>
            <a:r>
              <a:rPr lang="cs-CZ" dirty="0" smtClean="0"/>
              <a:t> nebo jen evaluační</a:t>
            </a:r>
          </a:p>
          <a:p>
            <a:r>
              <a:rPr lang="cs-CZ" dirty="0" smtClean="0"/>
              <a:t>Je třeba dodržovat zásady:</a:t>
            </a:r>
          </a:p>
          <a:p>
            <a:pPr lvl="1"/>
            <a:r>
              <a:rPr lang="cs-CZ" dirty="0" smtClean="0"/>
              <a:t>Žádná z možností nemůže být úplně „mimo“</a:t>
            </a:r>
          </a:p>
          <a:p>
            <a:pPr lvl="1"/>
            <a:r>
              <a:rPr lang="cs-CZ" dirty="0" smtClean="0"/>
              <a:t>Otázky na Ano či Ne jsou téměř k ničemu</a:t>
            </a:r>
          </a:p>
          <a:p>
            <a:pPr lvl="1"/>
            <a:r>
              <a:rPr lang="cs-CZ" dirty="0" smtClean="0"/>
              <a:t>Vyvarujte se záporů v otázkách i odpovědích</a:t>
            </a:r>
          </a:p>
          <a:p>
            <a:pPr lvl="1"/>
            <a:r>
              <a:rPr lang="cs-CZ" dirty="0" smtClean="0"/>
              <a:t>U špatných odpovědí napište, proč jsou špatné</a:t>
            </a:r>
          </a:p>
          <a:p>
            <a:pPr lvl="1"/>
            <a:r>
              <a:rPr lang="cs-CZ" dirty="0" smtClean="0"/>
              <a:t>Otázka musí mít nějaký cíl</a:t>
            </a:r>
          </a:p>
          <a:p>
            <a:pPr lvl="1"/>
            <a:r>
              <a:rPr lang="cs-CZ" dirty="0" smtClean="0"/>
              <a:t>Otázky by měli pokrývat celou látku</a:t>
            </a:r>
          </a:p>
          <a:p>
            <a:pPr lvl="1"/>
            <a:r>
              <a:rPr lang="cs-CZ" dirty="0" smtClean="0"/>
              <a:t>Měli by zapojovat více rovin (</a:t>
            </a:r>
            <a:r>
              <a:rPr lang="cs-CZ" dirty="0" err="1" smtClean="0"/>
              <a:t>Bloomova</a:t>
            </a:r>
            <a:r>
              <a:rPr lang="cs-CZ" dirty="0" smtClean="0"/>
              <a:t> taxonomie)</a:t>
            </a:r>
          </a:p>
        </p:txBody>
      </p:sp>
    </p:spTree>
    <p:extLst>
      <p:ext uri="{BB962C8B-B14F-4D97-AF65-F5344CB8AC3E}">
        <p14:creationId xmlns:p14="http://schemas.microsoft.com/office/powerpoint/2010/main" val="322085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vzdělávací 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 smtClean="0"/>
              <a:t>Audio</a:t>
            </a:r>
          </a:p>
          <a:p>
            <a:r>
              <a:rPr lang="cs-CZ" dirty="0" smtClean="0"/>
              <a:t>Video</a:t>
            </a:r>
          </a:p>
          <a:p>
            <a:r>
              <a:rPr lang="cs-CZ" dirty="0" smtClean="0"/>
              <a:t>Video návody</a:t>
            </a:r>
          </a:p>
          <a:p>
            <a:r>
              <a:rPr lang="cs-CZ" dirty="0" smtClean="0"/>
              <a:t>Rozšiřující materiály</a:t>
            </a:r>
          </a:p>
          <a:p>
            <a:r>
              <a:rPr lang="cs-CZ" dirty="0" smtClean="0"/>
              <a:t>Možnost tvorby opakování či shrnutí formou presentace</a:t>
            </a:r>
          </a:p>
          <a:p>
            <a:r>
              <a:rPr lang="cs-CZ" dirty="0" smtClean="0"/>
              <a:t>Myšlenkové mapy</a:t>
            </a:r>
          </a:p>
          <a:p>
            <a:r>
              <a:rPr lang="cs-CZ" dirty="0" smtClean="0"/>
              <a:t>Pracovní listy</a:t>
            </a:r>
          </a:p>
          <a:p>
            <a:r>
              <a:rPr lang="cs-CZ" dirty="0" smtClean="0"/>
              <a:t>Domácí úkoly</a:t>
            </a:r>
          </a:p>
          <a:p>
            <a:r>
              <a:rPr lang="cs-CZ" dirty="0" smtClean="0"/>
              <a:t>…</a:t>
            </a:r>
          </a:p>
          <a:p>
            <a:endParaRPr lang="cs-CZ" dirty="0"/>
          </a:p>
          <a:p>
            <a:r>
              <a:rPr lang="cs-CZ" dirty="0" smtClean="0"/>
              <a:t>Možnost sledování plnění, práce s odznáčky, </a:t>
            </a:r>
            <a:r>
              <a:rPr lang="cs-CZ" dirty="0" err="1" smtClean="0"/>
              <a:t>gamifikace</a:t>
            </a:r>
            <a:r>
              <a:rPr lang="cs-CZ" dirty="0" smtClean="0"/>
              <a:t>,…</a:t>
            </a:r>
          </a:p>
        </p:txBody>
      </p:sp>
    </p:spTree>
    <p:extLst>
      <p:ext uri="{BB962C8B-B14F-4D97-AF65-F5344CB8AC3E}">
        <p14:creationId xmlns:p14="http://schemas.microsoft.com/office/powerpoint/2010/main" val="61088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prostředí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441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prostředí pro práci s e-</a:t>
            </a:r>
            <a:r>
              <a:rPr lang="cs-CZ" dirty="0" err="1" smtClean="0"/>
              <a:t>learningem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IS </a:t>
            </a:r>
            <a:r>
              <a:rPr lang="cs-CZ" dirty="0" err="1" smtClean="0"/>
              <a:t>Muni</a:t>
            </a:r>
            <a:endParaRPr lang="cs-CZ" dirty="0" smtClean="0"/>
          </a:p>
          <a:p>
            <a:r>
              <a:rPr lang="cs-CZ" dirty="0" smtClean="0"/>
              <a:t>Google </a:t>
            </a:r>
            <a:r>
              <a:rPr lang="cs-CZ" dirty="0" err="1" smtClean="0"/>
              <a:t>Classroom</a:t>
            </a:r>
            <a:endParaRPr lang="cs-CZ" dirty="0" smtClean="0"/>
          </a:p>
          <a:p>
            <a:r>
              <a:rPr lang="cs-CZ" dirty="0" smtClean="0"/>
              <a:t>Person </a:t>
            </a:r>
            <a:r>
              <a:rPr lang="cs-CZ" dirty="0" err="1" smtClean="0"/>
              <a:t>OpenClass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Každé sleduje jiné cíle a proto vypadá jinak.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4794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fd6afcc50db461f9a667604516c013143a164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íť">
  <a:themeElements>
    <a:clrScheme name="Síť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Síť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íť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Síť</Template>
  <TotalTime>40</TotalTime>
  <Words>813</Words>
  <Application>Microsoft Office PowerPoint</Application>
  <PresentationFormat>Širokoúhlá obrazovka</PresentationFormat>
  <Paragraphs>132</Paragraphs>
  <Slides>27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30" baseType="lpstr">
      <vt:lpstr>Arial</vt:lpstr>
      <vt:lpstr>Century Gothic</vt:lpstr>
      <vt:lpstr>Síť</vt:lpstr>
      <vt:lpstr>E-learning</vt:lpstr>
      <vt:lpstr>Co je e-learning</vt:lpstr>
      <vt:lpstr>Moodle</vt:lpstr>
      <vt:lpstr>Tvorba e-learningu</vt:lpstr>
      <vt:lpstr>Studijní text</vt:lpstr>
      <vt:lpstr>Testové otázky</vt:lpstr>
      <vt:lpstr>Další vzdělávací obsah</vt:lpstr>
      <vt:lpstr>Další prostředí</vt:lpstr>
      <vt:lpstr>Další prostředí pro práci s e-learningem</vt:lpstr>
      <vt:lpstr>Vzdělávací platformy</vt:lpstr>
      <vt:lpstr>edX</vt:lpstr>
      <vt:lpstr>Coursera</vt:lpstr>
      <vt:lpstr>Khan Academy</vt:lpstr>
      <vt:lpstr>Salman Khan</vt:lpstr>
      <vt:lpstr>Další</vt:lpstr>
      <vt:lpstr>TED</vt:lpstr>
      <vt:lpstr>Infografika</vt:lpstr>
      <vt:lpstr>Vizuální společnost</vt:lpstr>
      <vt:lpstr>The New York Times 1914</vt:lpstr>
      <vt:lpstr>The New York Times 2012</vt:lpstr>
      <vt:lpstr>The New York Times 2012 - Web</vt:lpstr>
      <vt:lpstr>Interpretace obrazu</vt:lpstr>
      <vt:lpstr>Jak vyrobit dokonalý diagram?</vt:lpstr>
      <vt:lpstr>Rozdělení infografiky</vt:lpstr>
      <vt:lpstr>Jak na to</vt:lpstr>
      <vt:lpstr>Infografika: Infogr​.am</vt:lpstr>
      <vt:lpstr>Časová osa: Dipity.com</vt:lpstr>
    </vt:vector>
  </TitlesOfParts>
  <Company>UVT MU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E-learning</dc:title>
  <dc:creator>Michal Černý</dc:creator>
  <cp:lastModifiedBy>Michal Černý</cp:lastModifiedBy>
  <cp:revision>9</cp:revision>
  <dcterms:created xsi:type="dcterms:W3CDTF">2012-11-02T08:25:38Z</dcterms:created>
  <dcterms:modified xsi:type="dcterms:W3CDTF">2014-11-21T11:15:24Z</dcterms:modified>
</cp:coreProperties>
</file>