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custDataLst>
    <p:tags r:id="rId19"/>
  </p:custDataLst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5" autoAdjust="0"/>
    <p:restoredTop sz="94660"/>
  </p:normalViewPr>
  <p:slideViewPr>
    <p:cSldViewPr snapToGrid="0">
      <p:cViewPr varScale="1">
        <p:scale>
          <a:sx n="94" d="100"/>
          <a:sy n="94" d="100"/>
        </p:scale>
        <p:origin x="269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88444-5B8C-44C6-BF51-80630B307BE1}" type="datetimeFigureOut">
              <a:rPr lang="cs-CZ" smtClean="0"/>
              <a:t>5.12.2014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80687-FE4F-43FC-8649-8A523F7BCB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328392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88444-5B8C-44C6-BF51-80630B307BE1}" type="datetimeFigureOut">
              <a:rPr lang="cs-CZ" smtClean="0"/>
              <a:t>5.12.2014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80687-FE4F-43FC-8649-8A523F7BCB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5049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88444-5B8C-44C6-BF51-80630B307BE1}" type="datetimeFigureOut">
              <a:rPr lang="cs-CZ" smtClean="0"/>
              <a:t>5.12.2014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80687-FE4F-43FC-8649-8A523F7BCB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048445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88444-5B8C-44C6-BF51-80630B307BE1}" type="datetimeFigureOut">
              <a:rPr lang="cs-CZ" smtClean="0"/>
              <a:t>5.12.2014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80687-FE4F-43FC-8649-8A523F7BCB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021244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88444-5B8C-44C6-BF51-80630B307BE1}" type="datetimeFigureOut">
              <a:rPr lang="cs-CZ" smtClean="0"/>
              <a:t>5.12.2014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80687-FE4F-43FC-8649-8A523F7BCB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92136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88444-5B8C-44C6-BF51-80630B307BE1}" type="datetimeFigureOut">
              <a:rPr lang="cs-CZ" smtClean="0"/>
              <a:t>5.12.2014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80687-FE4F-43FC-8649-8A523F7BCB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683554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88444-5B8C-44C6-BF51-80630B307BE1}" type="datetimeFigureOut">
              <a:rPr lang="cs-CZ" smtClean="0"/>
              <a:t>5.12.2014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80687-FE4F-43FC-8649-8A523F7BCB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385103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88444-5B8C-44C6-BF51-80630B307BE1}" type="datetimeFigureOut">
              <a:rPr lang="cs-CZ" smtClean="0"/>
              <a:t>5.12.2014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80687-FE4F-43FC-8649-8A523F7BCB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789625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88444-5B8C-44C6-BF51-80630B307BE1}" type="datetimeFigureOut">
              <a:rPr lang="cs-CZ" smtClean="0"/>
              <a:t>5.12.2014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80687-FE4F-43FC-8649-8A523F7BCB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69184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88444-5B8C-44C6-BF51-80630B307BE1}" type="datetimeFigureOut">
              <a:rPr lang="cs-CZ" smtClean="0"/>
              <a:t>5.12.2014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80687-FE4F-43FC-8649-8A523F7BCB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54728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88444-5B8C-44C6-BF51-80630B307BE1}" type="datetimeFigureOut">
              <a:rPr lang="cs-CZ" smtClean="0"/>
              <a:t>5.12.2014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80687-FE4F-43FC-8649-8A523F7BCB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953765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88444-5B8C-44C6-BF51-80630B307BE1}" type="datetimeFigureOut">
              <a:rPr lang="cs-CZ" smtClean="0"/>
              <a:t>5.12.2014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80687-FE4F-43FC-8649-8A523F7BCB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8317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88444-5B8C-44C6-BF51-80630B307BE1}" type="datetimeFigureOut">
              <a:rPr lang="cs-CZ" smtClean="0"/>
              <a:t>5.12.2014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80687-FE4F-43FC-8649-8A523F7BCB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44856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88444-5B8C-44C6-BF51-80630B307BE1}" type="datetimeFigureOut">
              <a:rPr lang="cs-CZ" smtClean="0"/>
              <a:t>5.12.2014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80687-FE4F-43FC-8649-8A523F7BCB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4654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88444-5B8C-44C6-BF51-80630B307BE1}" type="datetimeFigureOut">
              <a:rPr lang="cs-CZ" smtClean="0"/>
              <a:t>5.12.2014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80687-FE4F-43FC-8649-8A523F7BCB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28465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88444-5B8C-44C6-BF51-80630B307BE1}" type="datetimeFigureOut">
              <a:rPr lang="cs-CZ" smtClean="0"/>
              <a:t>5.12.2014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80687-FE4F-43FC-8649-8A523F7BCB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87355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E4288444-5B8C-44C6-BF51-80630B307BE1}" type="datetimeFigureOut">
              <a:rPr lang="cs-CZ" smtClean="0"/>
              <a:t>5.12.2014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CDF80687-FE4F-43FC-8649-8A523F7BCB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9706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E4288444-5B8C-44C6-BF51-80630B307BE1}" type="datetimeFigureOut">
              <a:rPr lang="cs-CZ" smtClean="0"/>
              <a:t>5.12.2014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CDF80687-FE4F-43FC-8649-8A523F7BCB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770409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skipcr.cz/akce-a-projekty/dokumenty/akm-2011/Krizova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tinkercad.com/" TargetMode="External"/><Relationship Id="rId2" Type="http://schemas.openxmlformats.org/officeDocument/2006/relationships/hyperlink" Target="http://shapesmith.net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3D tisk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Digitální kompetence 2014</a:t>
            </a:r>
          </a:p>
          <a:p>
            <a:r>
              <a:rPr lang="cs-CZ" dirty="0" smtClean="0"/>
              <a:t>Michal Černý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714" y="4844929"/>
            <a:ext cx="9428571" cy="1723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08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Tisk potravin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41413" y="2666999"/>
            <a:ext cx="5302148" cy="3124201"/>
          </a:xfrm>
        </p:spPr>
        <p:txBody>
          <a:bodyPr/>
          <a:lstStyle/>
          <a:p>
            <a:r>
              <a:rPr lang="cs-CZ" dirty="0" smtClean="0"/>
              <a:t>Typicky různé </a:t>
            </a:r>
            <a:r>
              <a:rPr lang="cs-CZ" dirty="0" err="1" smtClean="0"/>
              <a:t>cartridge</a:t>
            </a:r>
            <a:r>
              <a:rPr lang="cs-CZ" dirty="0" smtClean="0"/>
              <a:t> se surovinami</a:t>
            </a:r>
          </a:p>
          <a:p>
            <a:r>
              <a:rPr lang="cs-CZ" dirty="0" smtClean="0"/>
              <a:t>Nanáší se buď stejnou tryskou nebo má každá </a:t>
            </a:r>
            <a:r>
              <a:rPr lang="cs-CZ" dirty="0" err="1" smtClean="0"/>
              <a:t>cartridge</a:t>
            </a:r>
            <a:r>
              <a:rPr lang="cs-CZ" dirty="0" smtClean="0"/>
              <a:t> vlastní</a:t>
            </a:r>
          </a:p>
          <a:p>
            <a:r>
              <a:rPr lang="cs-CZ" dirty="0" smtClean="0"/>
              <a:t>Často se hodí různá velikost trysek na různé vzory</a:t>
            </a:r>
          </a:p>
          <a:p>
            <a:r>
              <a:rPr lang="cs-CZ" dirty="0" smtClean="0"/>
              <a:t>Je nutné vaření nebo smažení, ale pečení?</a:t>
            </a:r>
            <a:endParaRPr lang="cs-CZ" dirty="0"/>
          </a:p>
        </p:txBody>
      </p:sp>
      <p:pic>
        <p:nvPicPr>
          <p:cNvPr id="5122" name="Picture 2" descr="http://www.inside3dp.com/wp-content/uploads/2014/03/pizz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561" y="322404"/>
            <a:ext cx="4032703" cy="2268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www.designboom.com/wp-content/uploads/2013/05/3d-printing-food-nasa-designboom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3391" y="2766466"/>
            <a:ext cx="3518727" cy="1978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://spectrum.ieee.org/ns/slideshows/06SS_PrintingFood1a/fullscreen/08.noodlef__copy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5619" y="4438699"/>
            <a:ext cx="2817937" cy="2265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734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Tisk v biologii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41413" y="2666999"/>
            <a:ext cx="5765573" cy="3124201"/>
          </a:xfrm>
        </p:spPr>
        <p:txBody>
          <a:bodyPr/>
          <a:lstStyle/>
          <a:p>
            <a:r>
              <a:rPr lang="cs-CZ" dirty="0" smtClean="0"/>
              <a:t>3D tisk nemusí být jen tavení, ale také přesné nanášení struktury</a:t>
            </a:r>
          </a:p>
          <a:p>
            <a:r>
              <a:rPr lang="cs-CZ" dirty="0" smtClean="0"/>
              <a:t>Dají se takto osazovat kmenové buňky na jiného materiálu -&gt; tisk orgánů</a:t>
            </a:r>
          </a:p>
          <a:p>
            <a:r>
              <a:rPr lang="cs-CZ" dirty="0" smtClean="0"/>
              <a:t>Lze tisknout protetiku přímo na míru (třeba v kombinaci obou technik)</a:t>
            </a:r>
            <a:endParaRPr lang="cs-CZ" dirty="0"/>
          </a:p>
        </p:txBody>
      </p:sp>
      <p:pic>
        <p:nvPicPr>
          <p:cNvPr id="6148" name="Picture 4" descr="http://www.cgtrader.com/blog/wp-content/uploads/2013/08/rapid_prototyping_biolog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0037" y="930948"/>
            <a:ext cx="4397374" cy="3042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o.aolcdn.com/hss/storage/midas/b839bcd75f8f7ea4d6e1838ac90fcec5/200305027/3dprintedear_princet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57" y="4294414"/>
            <a:ext cx="3733744" cy="235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991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3D skenování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/>
              <a:t>dotykové</a:t>
            </a:r>
          </a:p>
          <a:p>
            <a:r>
              <a:rPr lang="cs-CZ" dirty="0"/>
              <a:t>optické</a:t>
            </a:r>
          </a:p>
          <a:p>
            <a:r>
              <a:rPr lang="cs-CZ" dirty="0"/>
              <a:t>laserové</a:t>
            </a:r>
          </a:p>
          <a:p>
            <a:r>
              <a:rPr lang="cs-CZ" dirty="0" smtClean="0"/>
              <a:t>rentgenové</a:t>
            </a:r>
            <a:endParaRPr lang="cs-CZ" dirty="0"/>
          </a:p>
          <a:p>
            <a:r>
              <a:rPr lang="cs-CZ" dirty="0"/>
              <a:t>ultrazvukové</a:t>
            </a:r>
          </a:p>
          <a:p>
            <a:endParaRPr lang="cs-CZ" dirty="0" smtClean="0"/>
          </a:p>
          <a:p>
            <a:r>
              <a:rPr lang="cs-CZ" dirty="0" smtClean="0"/>
              <a:t>Podle objektu volíme techniku</a:t>
            </a:r>
          </a:p>
          <a:p>
            <a:endParaRPr lang="cs-CZ" dirty="0"/>
          </a:p>
          <a:p>
            <a:r>
              <a:rPr lang="cs-CZ" dirty="0" smtClean="0"/>
              <a:t>Viz </a:t>
            </a:r>
            <a:r>
              <a:rPr lang="cs-CZ" dirty="0" smtClean="0">
                <a:hlinkClick r:id="rId2"/>
              </a:rPr>
              <a:t>http://www.skipcr.cz/akce-a-projekty/dokumenty/akm-2011/Krizova.pdf</a:t>
            </a:r>
            <a:endParaRPr lang="cs-CZ" dirty="0" smtClean="0"/>
          </a:p>
        </p:txBody>
      </p:sp>
      <p:pic>
        <p:nvPicPr>
          <p:cNvPr id="7172" name="Picture 4" descr="Dotykový skener Microscrib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5803" y="1825625"/>
            <a:ext cx="34480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3D skener Sens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7214" y="1825624"/>
            <a:ext cx="4490357" cy="2854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2420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3D Up mini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41413" y="2666999"/>
            <a:ext cx="5014458" cy="3995058"/>
          </a:xfrm>
        </p:spPr>
        <p:txBody>
          <a:bodyPr>
            <a:normAutofit fontScale="62500" lnSpcReduction="20000"/>
          </a:bodyPr>
          <a:lstStyle/>
          <a:p>
            <a:pPr fontAlgn="base"/>
            <a:r>
              <a:rPr lang="cs-CZ" dirty="0"/>
              <a:t>   </a:t>
            </a:r>
            <a:r>
              <a:rPr lang="cs-CZ" dirty="0" smtClean="0"/>
              <a:t> Plně </a:t>
            </a:r>
            <a:r>
              <a:rPr lang="cs-CZ" dirty="0"/>
              <a:t>uzavřená 3D tiskárna</a:t>
            </a:r>
          </a:p>
          <a:p>
            <a:pPr fontAlgn="base"/>
            <a:r>
              <a:rPr lang="cs-CZ" dirty="0"/>
              <a:t>    Tloušťka vrstvy od 0,2 mm</a:t>
            </a:r>
          </a:p>
          <a:p>
            <a:pPr fontAlgn="base"/>
            <a:r>
              <a:rPr lang="cs-CZ" dirty="0"/>
              <a:t>    Vyhřívaná platforma pro tisk ABS</a:t>
            </a:r>
          </a:p>
          <a:p>
            <a:pPr fontAlgn="base"/>
            <a:r>
              <a:rPr lang="cs-CZ" dirty="0"/>
              <a:t>    Tryska 0,4 mm</a:t>
            </a:r>
          </a:p>
          <a:p>
            <a:pPr fontAlgn="base"/>
            <a:r>
              <a:rPr lang="cs-CZ" dirty="0"/>
              <a:t>    Tiskový prostor 120 x 120 x 120 mm</a:t>
            </a:r>
          </a:p>
          <a:p>
            <a:pPr fontAlgn="base"/>
            <a:r>
              <a:rPr lang="cs-CZ" dirty="0"/>
              <a:t>    Automaticky generovaná podpora</a:t>
            </a:r>
          </a:p>
          <a:p>
            <a:pPr fontAlgn="base"/>
            <a:r>
              <a:rPr lang="cs-CZ" dirty="0"/>
              <a:t>    Ovládací software pro Windows a Mac</a:t>
            </a:r>
          </a:p>
          <a:p>
            <a:pPr fontAlgn="base"/>
            <a:r>
              <a:rPr lang="cs-CZ" dirty="0"/>
              <a:t>    Výška 355 mm</a:t>
            </a:r>
          </a:p>
          <a:p>
            <a:pPr fontAlgn="base"/>
            <a:r>
              <a:rPr lang="cs-CZ" dirty="0"/>
              <a:t>    Hloubka 340 mm</a:t>
            </a:r>
          </a:p>
          <a:p>
            <a:pPr fontAlgn="base"/>
            <a:r>
              <a:rPr lang="cs-CZ" dirty="0"/>
              <a:t>    Šířka 240 mm</a:t>
            </a:r>
          </a:p>
          <a:p>
            <a:pPr fontAlgn="base"/>
            <a:r>
              <a:rPr lang="cs-CZ" dirty="0"/>
              <a:t>    Váha 6 Kg</a:t>
            </a:r>
          </a:p>
          <a:p>
            <a:pPr fontAlgn="base"/>
            <a:r>
              <a:rPr lang="cs-CZ" dirty="0"/>
              <a:t>    Tisková plocha 120 x 120 x 120 mm</a:t>
            </a:r>
          </a:p>
          <a:p>
            <a:pPr fontAlgn="base"/>
            <a:r>
              <a:rPr lang="cs-CZ" dirty="0"/>
              <a:t>    Tloušťka vrstvy 0,20 - 0,40 mm</a:t>
            </a:r>
          </a:p>
          <a:p>
            <a:pPr fontAlgn="base"/>
            <a:r>
              <a:rPr lang="cs-CZ" dirty="0"/>
              <a:t>    Automatická kalibrace Ne</a:t>
            </a:r>
          </a:p>
          <a:p>
            <a:endParaRPr lang="cs-CZ" dirty="0"/>
          </a:p>
        </p:txBody>
      </p:sp>
      <p:pic>
        <p:nvPicPr>
          <p:cNvPr id="8194" name="Picture 2" descr="up-m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3988" y="1050656"/>
            <a:ext cx="4109812" cy="5807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620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RepRap</a:t>
            </a:r>
            <a:endParaRPr lang="cs-CZ" dirty="0"/>
          </a:p>
        </p:txBody>
      </p:sp>
      <p:pic>
        <p:nvPicPr>
          <p:cNvPr id="1026" name="Picture 2" descr="http://www.prusa3d.cz/wp-content/uploads/2014/10/prusa-i3-3d-tiskarna-ful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296" y="2381675"/>
            <a:ext cx="3854080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nextdayreprap.co.uk/images/gallery/Prusa_Mendel_Kit/1200_900_Reprap_Prusa_Mendel_Kit_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2000" y="0"/>
            <a:ext cx="480000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upload.wikimedia.org/wikipedia/commons/0/06/RepRap_v2_Mende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6650" y="3129413"/>
            <a:ext cx="5355350" cy="360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1986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Jak modelovat 3D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41413" y="2666999"/>
            <a:ext cx="5251223" cy="3124201"/>
          </a:xfrm>
        </p:spPr>
        <p:txBody>
          <a:bodyPr/>
          <a:lstStyle/>
          <a:p>
            <a:r>
              <a:rPr lang="cs-CZ" dirty="0" smtClean="0"/>
              <a:t>Autodesk nově pro studenty zdarma: 3Ds Max, </a:t>
            </a:r>
            <a:r>
              <a:rPr lang="cs-CZ" dirty="0" err="1" smtClean="0"/>
              <a:t>Maya</a:t>
            </a:r>
            <a:r>
              <a:rPr lang="cs-CZ" dirty="0" smtClean="0"/>
              <a:t>, </a:t>
            </a:r>
            <a:r>
              <a:rPr lang="cs-CZ" dirty="0" err="1" smtClean="0"/>
              <a:t>AutoCAD</a:t>
            </a:r>
            <a:r>
              <a:rPr lang="cs-CZ" dirty="0" smtClean="0"/>
              <a:t>,…</a:t>
            </a:r>
          </a:p>
          <a:p>
            <a:r>
              <a:rPr lang="cs-CZ" dirty="0" err="1" smtClean="0"/>
              <a:t>SketchUp</a:t>
            </a:r>
            <a:endParaRPr lang="cs-CZ" dirty="0" smtClean="0"/>
          </a:p>
          <a:p>
            <a:r>
              <a:rPr lang="cs-CZ" dirty="0" smtClean="0"/>
              <a:t>Open Source </a:t>
            </a:r>
            <a:r>
              <a:rPr lang="cs-CZ" dirty="0" err="1" smtClean="0"/>
              <a:t>Blender</a:t>
            </a:r>
            <a:endParaRPr lang="cs-CZ" dirty="0" smtClean="0"/>
          </a:p>
          <a:p>
            <a:r>
              <a:rPr lang="cs-CZ" dirty="0" smtClean="0"/>
              <a:t>Vyzkoušejte si: </a:t>
            </a:r>
            <a:r>
              <a:rPr lang="cs-CZ" dirty="0" smtClean="0">
                <a:hlinkClick r:id="rId2"/>
              </a:rPr>
              <a:t>http</a:t>
            </a:r>
            <a:r>
              <a:rPr lang="cs-CZ" dirty="0">
                <a:hlinkClick r:id="rId2"/>
              </a:rPr>
              <a:t>://shapesmith.net</a:t>
            </a:r>
            <a:r>
              <a:rPr lang="cs-CZ" dirty="0" smtClean="0">
                <a:hlinkClick r:id="rId2"/>
              </a:rPr>
              <a:t>/</a:t>
            </a:r>
            <a:r>
              <a:rPr lang="cs-CZ" dirty="0" smtClean="0"/>
              <a:t> </a:t>
            </a:r>
            <a:r>
              <a:rPr lang="cs-CZ" dirty="0"/>
              <a:t>nebo </a:t>
            </a:r>
            <a:r>
              <a:rPr lang="cs-CZ" dirty="0">
                <a:hlinkClick r:id="rId3"/>
              </a:rPr>
              <a:t>https://tinkercad.com</a:t>
            </a:r>
            <a:r>
              <a:rPr lang="cs-CZ" dirty="0" smtClean="0">
                <a:hlinkClick r:id="rId3"/>
              </a:rPr>
              <a:t>/</a:t>
            </a:r>
            <a:r>
              <a:rPr lang="cs-CZ" dirty="0" smtClean="0"/>
              <a:t> </a:t>
            </a:r>
            <a:endParaRPr lang="cs-CZ" dirty="0"/>
          </a:p>
        </p:txBody>
      </p:sp>
      <p:pic>
        <p:nvPicPr>
          <p:cNvPr id="2056" name="Picture 8" descr="http://screenshots.en.sftcdn.net/en/scrn/18000/18960/blender-1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1569" y="1351055"/>
            <a:ext cx="3820431" cy="3056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bestwinsoft.com/images/jdownloads/screenshots/bws_sketchup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2217" y="3383325"/>
            <a:ext cx="4038703" cy="3429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geek.com/wp-content/uploads/2011/02/blender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1835" y="60241"/>
            <a:ext cx="3591832" cy="2581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732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Vize, možnosti, výzvy?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65049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Děkuji za pozornost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989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3D tisk podle </a:t>
            </a:r>
            <a:r>
              <a:rPr lang="cs-CZ" dirty="0" err="1" smtClean="0"/>
              <a:t>Garner</a:t>
            </a:r>
            <a:endParaRPr lang="cs-CZ" dirty="0"/>
          </a:p>
        </p:txBody>
      </p:sp>
      <p:pic>
        <p:nvPicPr>
          <p:cNvPr id="4" name="Zástupný symbol pro obsah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8657" y="1814925"/>
            <a:ext cx="7453993" cy="4941987"/>
          </a:xfrm>
        </p:spPr>
      </p:pic>
    </p:spTree>
    <p:extLst>
      <p:ext uri="{BB962C8B-B14F-4D97-AF65-F5344CB8AC3E}">
        <p14:creationId xmlns:p14="http://schemas.microsoft.com/office/powerpoint/2010/main" val="1951211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 čemu je to dobré?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41413" y="2666999"/>
            <a:ext cx="3985758" cy="4060372"/>
          </a:xfrm>
        </p:spPr>
        <p:txBody>
          <a:bodyPr>
            <a:normAutofit fontScale="85000" lnSpcReduction="20000"/>
          </a:bodyPr>
          <a:lstStyle/>
          <a:p>
            <a:r>
              <a:rPr lang="cs-CZ" dirty="0" smtClean="0"/>
              <a:t>Modely téměř čehokoli</a:t>
            </a:r>
          </a:p>
          <a:p>
            <a:r>
              <a:rPr lang="cs-CZ" dirty="0" smtClean="0"/>
              <a:t>Součástky na míru</a:t>
            </a:r>
          </a:p>
          <a:p>
            <a:r>
              <a:rPr lang="cs-CZ" dirty="0" smtClean="0"/>
              <a:t>Personalizované výrobky</a:t>
            </a:r>
          </a:p>
          <a:p>
            <a:r>
              <a:rPr lang="cs-CZ" dirty="0" smtClean="0"/>
              <a:t>Atypické součástky</a:t>
            </a:r>
          </a:p>
          <a:p>
            <a:r>
              <a:rPr lang="cs-CZ" dirty="0" smtClean="0"/>
              <a:t>Šperky na míru</a:t>
            </a:r>
          </a:p>
          <a:p>
            <a:r>
              <a:rPr lang="cs-CZ" dirty="0" smtClean="0"/>
              <a:t>Propagační předměty</a:t>
            </a:r>
          </a:p>
          <a:p>
            <a:endParaRPr lang="cs-CZ" dirty="0"/>
          </a:p>
          <a:p>
            <a:r>
              <a:rPr lang="cs-CZ" dirty="0" smtClean="0"/>
              <a:t>Jídlo</a:t>
            </a:r>
          </a:p>
          <a:p>
            <a:r>
              <a:rPr lang="cs-CZ" dirty="0" smtClean="0"/>
              <a:t>Zuby</a:t>
            </a:r>
          </a:p>
          <a:p>
            <a:r>
              <a:rPr lang="cs-CZ" dirty="0" smtClean="0"/>
              <a:t>Orgány</a:t>
            </a:r>
          </a:p>
          <a:p>
            <a:r>
              <a:rPr lang="cs-CZ" dirty="0" smtClean="0"/>
              <a:t>Zbraně</a:t>
            </a:r>
          </a:p>
          <a:p>
            <a:r>
              <a:rPr lang="cs-CZ" dirty="0" smtClean="0"/>
              <a:t>…</a:t>
            </a:r>
          </a:p>
        </p:txBody>
      </p:sp>
      <p:pic>
        <p:nvPicPr>
          <p:cNvPr id="1026" name="Picture 2" descr="Klíny pod dveře s číslem místnost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6182" y="2666999"/>
            <a:ext cx="4248150" cy="3190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396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Autorská práva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Stará písnička: když někdo okopíruje, oskenuje, …</a:t>
            </a:r>
          </a:p>
          <a:p>
            <a:r>
              <a:rPr lang="cs-CZ" dirty="0" smtClean="0"/>
              <a:t>Ale nové možnosti: od 2D k trojrozměrným objektům.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65537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Materiál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Principiálně cokoli, co lze roztavit a může to opět ztuhnout.</a:t>
            </a:r>
          </a:p>
          <a:p>
            <a:r>
              <a:rPr lang="cs-CZ" dirty="0" smtClean="0"/>
              <a:t>V praxi se používá ABS a PLA (á 637 Kč za 1kg):</a:t>
            </a:r>
          </a:p>
          <a:p>
            <a:pPr lvl="1"/>
            <a:r>
              <a:rPr lang="cs-CZ" dirty="0" smtClean="0"/>
              <a:t>ABS – </a:t>
            </a:r>
            <a:r>
              <a:rPr lang="cs-CZ" dirty="0" err="1" smtClean="0"/>
              <a:t>Akrylonitrilbutadienstyren</a:t>
            </a:r>
            <a:r>
              <a:rPr lang="cs-CZ" dirty="0" smtClean="0"/>
              <a:t>, hustota je 1 045 kg/m3 a smrštění 0,3-0,7 %. Tepelná odolnost výrobků je do 105 °C. Je odolný vůči kyselinám, hydroxidům, uhlovodíkům, olejům, tukům.</a:t>
            </a:r>
          </a:p>
          <a:p>
            <a:pPr lvl="1"/>
            <a:r>
              <a:rPr lang="cs-CZ" dirty="0" smtClean="0"/>
              <a:t>PLA - </a:t>
            </a:r>
            <a:r>
              <a:rPr lang="en-US" dirty="0" smtClean="0"/>
              <a:t>Poly(lactic acid) </a:t>
            </a:r>
            <a:r>
              <a:rPr lang="cs-CZ" dirty="0" smtClean="0"/>
              <a:t>nebo</a:t>
            </a:r>
            <a:r>
              <a:rPr lang="en-US" dirty="0" smtClean="0"/>
              <a:t> </a:t>
            </a:r>
            <a:r>
              <a:rPr lang="en-US" dirty="0" err="1" smtClean="0"/>
              <a:t>polylactide</a:t>
            </a:r>
            <a:r>
              <a:rPr lang="en-US" dirty="0" smtClean="0"/>
              <a:t> </a:t>
            </a:r>
            <a:r>
              <a:rPr lang="cs-CZ" dirty="0" smtClean="0"/>
              <a:t>(C3H4O2)n, hustota 1210 – 1430 kg/m3, odolnost do 150 °C. Je založený na </a:t>
            </a:r>
            <a:r>
              <a:rPr lang="cs-CZ" dirty="0" err="1" smtClean="0"/>
              <a:t>bázy</a:t>
            </a:r>
            <a:r>
              <a:rPr lang="cs-CZ" dirty="0" smtClean="0"/>
              <a:t> kukuřičného škrobu, tedy biologicky odbouratelný.</a:t>
            </a:r>
          </a:p>
          <a:p>
            <a:r>
              <a:rPr lang="cs-CZ" dirty="0" smtClean="0"/>
              <a:t>Požadavky: homogenní struna, dobré tavení v hlavě tiskárny, nesmí ucpávat hlavu, měnit vlastnosti atp. Problémem by byla i velká teplotní roztažnost.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09921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PLA x ABS</a:t>
            </a:r>
            <a:endParaRPr lang="cs-CZ" dirty="0"/>
          </a:p>
        </p:txBody>
      </p:sp>
      <p:pic>
        <p:nvPicPr>
          <p:cNvPr id="2054" name="Picture 6" descr="3D Factories ABS PrintPlus Green 1.75mm 1k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62310" y="2468561"/>
            <a:ext cx="3451906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3D Factories PLA PrintPlus Green 1.75mm 1k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310" y="2468562"/>
            <a:ext cx="3429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71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3D Factories ABS PrintPlus Black 1.75mm 1k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204" y="1747096"/>
            <a:ext cx="3429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Různé barvy (stejná cena)</a:t>
            </a:r>
            <a:endParaRPr lang="cs-CZ" dirty="0"/>
          </a:p>
        </p:txBody>
      </p:sp>
      <p:pic>
        <p:nvPicPr>
          <p:cNvPr id="3074" name="Picture 2" descr="3D Factories PLA PrintPlus Blue 1.75mm 1k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9708" y="1903016"/>
            <a:ext cx="3429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3D Factories PLA PrintPlus Green 1.75mm 1k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1124" y="5086351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3D Factories ABS PrintPlus Red 1.75mm 1k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8582" y="5086350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3D Factories ABS PrintPlus Yellow 1.75mm 1k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6727" y="4939731"/>
            <a:ext cx="1894913" cy="1894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3D Factories PLA PrintPlus Šedá 1.75mm 5m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8720" y="1903016"/>
            <a:ext cx="2971005" cy="2971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757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Jak na barevný 3D tisk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41413" y="2666999"/>
            <a:ext cx="6222773" cy="3124201"/>
          </a:xfrm>
        </p:spPr>
        <p:txBody>
          <a:bodyPr/>
          <a:lstStyle/>
          <a:p>
            <a:r>
              <a:rPr lang="cs-CZ" dirty="0" smtClean="0"/>
              <a:t>Střídání strun – umíme, je to levné, ale…</a:t>
            </a:r>
          </a:p>
          <a:p>
            <a:r>
              <a:rPr lang="cs-CZ" dirty="0" smtClean="0"/>
              <a:t>Aditivní způsob – budoucnost? (průhledná PLA struna a přidáváme barvu)</a:t>
            </a:r>
          </a:p>
          <a:p>
            <a:r>
              <a:rPr lang="cs-CZ" dirty="0" smtClean="0"/>
              <a:t>Různé barvy jako u inkoustové</a:t>
            </a:r>
            <a:br>
              <a:rPr lang="cs-CZ" dirty="0" smtClean="0"/>
            </a:br>
            <a:r>
              <a:rPr lang="cs-CZ" dirty="0" smtClean="0"/>
              <a:t>tiskárny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1914" y="3237809"/>
            <a:ext cx="4741624" cy="3327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45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Princip tisku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Objekt nanášíme rastrově. Tryska se pohybuje ve dvou osách (tvoří vodorovnou rovinu)</a:t>
            </a:r>
          </a:p>
          <a:p>
            <a:r>
              <a:rPr lang="cs-CZ" dirty="0" smtClean="0"/>
              <a:t>Podložka pro tisk se pohybuje v ose třetí (vertikální)</a:t>
            </a:r>
          </a:p>
          <a:p>
            <a:r>
              <a:rPr lang="cs-CZ" dirty="0" smtClean="0"/>
              <a:t>Většinou se netiskne přímo na podložku ale na „3D koláč“</a:t>
            </a:r>
          </a:p>
          <a:p>
            <a:r>
              <a:rPr lang="cs-CZ" dirty="0" smtClean="0"/>
              <a:t>Je potřeba spočítat opory a výplně</a:t>
            </a:r>
          </a:p>
          <a:p>
            <a:r>
              <a:rPr lang="cs-CZ" dirty="0" smtClean="0"/>
              <a:t>Jak tisknout rozšiřující se objekty?</a:t>
            </a:r>
          </a:p>
          <a:p>
            <a:r>
              <a:rPr lang="cs-CZ" dirty="0" smtClean="0"/>
              <a:t>Řada praktických technických problémů</a:t>
            </a:r>
          </a:p>
          <a:p>
            <a:endParaRPr lang="cs-CZ" dirty="0" smtClean="0"/>
          </a:p>
          <a:p>
            <a:r>
              <a:rPr lang="cs-CZ" dirty="0" smtClean="0"/>
              <a:t>Jak tisknout ve vesmíru? NASA to umí…</a:t>
            </a:r>
            <a:endParaRPr lang="cs-CZ" dirty="0"/>
          </a:p>
        </p:txBody>
      </p:sp>
      <p:pic>
        <p:nvPicPr>
          <p:cNvPr id="3076" name="Picture 4" descr="madeinspace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1871" y="3131359"/>
            <a:ext cx="3750129" cy="3726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5498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a06bffaaf484d6fb1c694e6fdb849229f3a91b7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íť">
  <a:themeElements>
    <a:clrScheme name="Síť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Síť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íť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Síť</Template>
  <TotalTime>200</TotalTime>
  <Words>424</Words>
  <Application>Microsoft Office PowerPoint</Application>
  <PresentationFormat>Širokoúhlá obrazovka</PresentationFormat>
  <Paragraphs>83</Paragraphs>
  <Slides>17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20" baseType="lpstr">
      <vt:lpstr>Arial</vt:lpstr>
      <vt:lpstr>Century Gothic</vt:lpstr>
      <vt:lpstr>Síť</vt:lpstr>
      <vt:lpstr>3D tisk</vt:lpstr>
      <vt:lpstr>3D tisk podle Garner</vt:lpstr>
      <vt:lpstr>K čemu je to dobré?</vt:lpstr>
      <vt:lpstr>Autorská práva</vt:lpstr>
      <vt:lpstr>Materiál</vt:lpstr>
      <vt:lpstr>PLA x ABS</vt:lpstr>
      <vt:lpstr>Různé barvy (stejná cena)</vt:lpstr>
      <vt:lpstr>Jak na barevný 3D tisk</vt:lpstr>
      <vt:lpstr>Princip tisku</vt:lpstr>
      <vt:lpstr>Tisk potravin</vt:lpstr>
      <vt:lpstr>Tisk v biologii</vt:lpstr>
      <vt:lpstr>3D skenování</vt:lpstr>
      <vt:lpstr>3D Up mini</vt:lpstr>
      <vt:lpstr>RepRap</vt:lpstr>
      <vt:lpstr>Jak modelovat 3D</vt:lpstr>
      <vt:lpstr>Vize, možnosti, výzvy?</vt:lpstr>
      <vt:lpstr>Děkuji za pozornost</vt:lpstr>
    </vt:vector>
  </TitlesOfParts>
  <Company>Masarykova univerzita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3D tisk</dc:title>
  <dc:creator>Michal Černý</dc:creator>
  <cp:lastModifiedBy>Michal Černý</cp:lastModifiedBy>
  <cp:revision>20</cp:revision>
  <dcterms:created xsi:type="dcterms:W3CDTF">2014-12-04T09:27:15Z</dcterms:created>
  <dcterms:modified xsi:type="dcterms:W3CDTF">2014-12-05T08:46:06Z</dcterms:modified>
</cp:coreProperties>
</file>