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8" r:id="rId1"/>
  </p:sldMasterIdLst>
  <p:sldIdLst>
    <p:sldId id="256" r:id="rId2"/>
    <p:sldId id="258" r:id="rId3"/>
    <p:sldId id="257" r:id="rId4"/>
    <p:sldId id="259" r:id="rId5"/>
    <p:sldId id="272" r:id="rId6"/>
    <p:sldId id="260" r:id="rId7"/>
    <p:sldId id="274" r:id="rId8"/>
    <p:sldId id="277" r:id="rId9"/>
    <p:sldId id="278" r:id="rId10"/>
    <p:sldId id="279" r:id="rId11"/>
    <p:sldId id="280" r:id="rId12"/>
    <p:sldId id="281" r:id="rId13"/>
    <p:sldId id="282" r:id="rId14"/>
    <p:sldId id="273" r:id="rId15"/>
    <p:sldId id="261" r:id="rId16"/>
    <p:sldId id="270" r:id="rId17"/>
    <p:sldId id="262" r:id="rId18"/>
    <p:sldId id="263" r:id="rId19"/>
    <p:sldId id="264" r:id="rId20"/>
    <p:sldId id="265" r:id="rId21"/>
    <p:sldId id="271" r:id="rId22"/>
    <p:sldId id="266" r:id="rId23"/>
    <p:sldId id="283" r:id="rId24"/>
    <p:sldId id="284" r:id="rId25"/>
    <p:sldId id="267" r:id="rId26"/>
  </p:sldIdLst>
  <p:sldSz cx="12192000" cy="6858000"/>
  <p:notesSz cx="6858000" cy="9144000"/>
  <p:custDataLst>
    <p:tags r:id="rId27"/>
  </p:custDataLst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437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95CC8-F8E3-4061-AD18-6B854F1547C1}" type="datetimeFigureOut">
              <a:rPr lang="cs-CZ" smtClean="0"/>
              <a:t>7.11.2014</a:t>
            </a:fld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30008-ABF5-4F90-9B77-897E301B93EA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385031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95CC8-F8E3-4061-AD18-6B854F1547C1}" type="datetimeFigureOut">
              <a:rPr lang="cs-CZ" smtClean="0"/>
              <a:t>7.11.2014</a:t>
            </a:fld>
            <a:endParaRPr lang="cs-CZ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30008-ABF5-4F90-9B77-897E301B93EA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3340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95CC8-F8E3-4061-AD18-6B854F1547C1}" type="datetimeFigureOut">
              <a:rPr lang="cs-CZ" smtClean="0"/>
              <a:t>7.11.2014</a:t>
            </a:fld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30008-ABF5-4F90-9B77-897E301B93EA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330377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buNone/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95CC8-F8E3-4061-AD18-6B854F1547C1}" type="datetimeFigureOut">
              <a:rPr lang="cs-CZ" smtClean="0"/>
              <a:t>7.11.2014</a:t>
            </a:fld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30008-ABF5-4F90-9B77-897E301B93EA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509628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95CC8-F8E3-4061-AD18-6B854F1547C1}" type="datetimeFigureOut">
              <a:rPr lang="cs-CZ" smtClean="0"/>
              <a:t>7.11.2014</a:t>
            </a:fld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30008-ABF5-4F90-9B77-897E301B93EA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927497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95CC8-F8E3-4061-AD18-6B854F1547C1}" type="datetimeFigureOut">
              <a:rPr lang="cs-CZ" smtClean="0"/>
              <a:t>7.11.2014</a:t>
            </a:fld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30008-ABF5-4F90-9B77-897E301B93EA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222451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95CC8-F8E3-4061-AD18-6B854F1547C1}" type="datetimeFigureOut">
              <a:rPr lang="cs-CZ" smtClean="0"/>
              <a:t>7.11.2014</a:t>
            </a:fld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30008-ABF5-4F90-9B77-897E301B93EA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196351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95CC8-F8E3-4061-AD18-6B854F1547C1}" type="datetimeFigureOut">
              <a:rPr lang="cs-CZ" smtClean="0"/>
              <a:t>7.11.2014</a:t>
            </a:fld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30008-ABF5-4F90-9B77-897E301B93EA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233359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95CC8-F8E3-4061-AD18-6B854F1547C1}" type="datetimeFigureOut">
              <a:rPr lang="cs-CZ" smtClean="0"/>
              <a:t>7.11.2014</a:t>
            </a:fld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30008-ABF5-4F90-9B77-897E301B93EA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723809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95CC8-F8E3-4061-AD18-6B854F1547C1}" type="datetimeFigureOut">
              <a:rPr lang="cs-CZ" smtClean="0"/>
              <a:t>7.11.2014</a:t>
            </a:fld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30008-ABF5-4F90-9B77-897E301B93EA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02972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95CC8-F8E3-4061-AD18-6B854F1547C1}" type="datetimeFigureOut">
              <a:rPr lang="cs-CZ" smtClean="0"/>
              <a:t>7.11.2014</a:t>
            </a:fld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30008-ABF5-4F90-9B77-897E301B93EA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855441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95CC8-F8E3-4061-AD18-6B854F1547C1}" type="datetimeFigureOut">
              <a:rPr lang="cs-CZ" smtClean="0"/>
              <a:t>7.11.2014</a:t>
            </a:fld>
            <a:endParaRPr lang="cs-CZ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30008-ABF5-4F90-9B77-897E301B93EA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152623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95CC8-F8E3-4061-AD18-6B854F1547C1}" type="datetimeFigureOut">
              <a:rPr lang="cs-CZ" smtClean="0"/>
              <a:t>7.11.2014</a:t>
            </a:fld>
            <a:endParaRPr lang="cs-CZ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30008-ABF5-4F90-9B77-897E301B93EA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19169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95CC8-F8E3-4061-AD18-6B854F1547C1}" type="datetimeFigureOut">
              <a:rPr lang="cs-CZ" smtClean="0"/>
              <a:t>7.11.2014</a:t>
            </a:fld>
            <a:endParaRPr lang="cs-CZ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30008-ABF5-4F90-9B77-897E301B93EA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64178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95CC8-F8E3-4061-AD18-6B854F1547C1}" type="datetimeFigureOut">
              <a:rPr lang="cs-CZ" smtClean="0"/>
              <a:t>7.11.2014</a:t>
            </a:fld>
            <a:endParaRPr lang="cs-CZ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30008-ABF5-4F90-9B77-897E301B93EA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54314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95CC8-F8E3-4061-AD18-6B854F1547C1}" type="datetimeFigureOut">
              <a:rPr lang="cs-CZ" smtClean="0"/>
              <a:t>7.11.2014</a:t>
            </a:fld>
            <a:endParaRPr lang="cs-CZ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30008-ABF5-4F90-9B77-897E301B93EA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19216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FF695CC8-F8E3-4061-AD18-6B854F1547C1}" type="datetimeFigureOut">
              <a:rPr lang="cs-CZ" smtClean="0"/>
              <a:t>7.11.2014</a:t>
            </a:fld>
            <a:endParaRPr lang="cs-CZ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cs-C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BD230008-ABF5-4F90-9B77-897E301B93EA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3202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FF695CC8-F8E3-4061-AD18-6B854F1547C1}" type="datetimeFigureOut">
              <a:rPr lang="cs-CZ" smtClean="0"/>
              <a:t>7.11.2014</a:t>
            </a:fld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BD230008-ABF5-4F90-9B77-897E301B93EA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6245061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  <p:sldLayoutId id="2147483810" r:id="rId12"/>
    <p:sldLayoutId id="2147483811" r:id="rId13"/>
    <p:sldLayoutId id="2147483812" r:id="rId14"/>
    <p:sldLayoutId id="2147483813" r:id="rId15"/>
    <p:sldLayoutId id="2147483814" r:id="rId16"/>
    <p:sldLayoutId id="2147483815" r:id="rId17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Open source není jen software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Michal Černý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5186218"/>
            <a:ext cx="9144000" cy="1671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493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SIMBAD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1389" y="2141538"/>
            <a:ext cx="7420246" cy="3649662"/>
          </a:xfrm>
        </p:spPr>
      </p:pic>
    </p:spTree>
    <p:extLst>
      <p:ext uri="{BB962C8B-B14F-4D97-AF65-F5344CB8AC3E}">
        <p14:creationId xmlns:p14="http://schemas.microsoft.com/office/powerpoint/2010/main" val="648471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Další 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err="1" smtClean="0"/>
              <a:t>Skyview</a:t>
            </a:r>
            <a:r>
              <a:rPr lang="cs-CZ" dirty="0" smtClean="0"/>
              <a:t> – zobrazí snímek objektu v dané frekvenci</a:t>
            </a:r>
          </a:p>
          <a:p>
            <a:r>
              <a:rPr lang="cs-CZ" dirty="0" smtClean="0"/>
              <a:t>NASA – zdroj dat všeho druhu (od obrázků z </a:t>
            </a:r>
            <a:r>
              <a:rPr lang="cs-CZ" dirty="0" err="1" smtClean="0"/>
              <a:t>Hubbleova</a:t>
            </a:r>
            <a:r>
              <a:rPr lang="cs-CZ" dirty="0" smtClean="0"/>
              <a:t> teleskopu po </a:t>
            </a:r>
            <a:r>
              <a:rPr lang="cs-CZ" dirty="0"/>
              <a:t>výpočet X-</a:t>
            </a:r>
            <a:r>
              <a:rPr lang="cs-CZ" dirty="0" err="1"/>
              <a:t>Ray</a:t>
            </a:r>
            <a:r>
              <a:rPr lang="cs-CZ" dirty="0"/>
              <a:t> Background daného </a:t>
            </a:r>
            <a:r>
              <a:rPr lang="cs-CZ" dirty="0" smtClean="0"/>
              <a:t>objektu)</a:t>
            </a:r>
          </a:p>
          <a:p>
            <a:r>
              <a:rPr lang="cs-CZ" dirty="0"/>
              <a:t>MAST </a:t>
            </a:r>
            <a:r>
              <a:rPr lang="cs-CZ" dirty="0" err="1" smtClean="0"/>
              <a:t>Portal</a:t>
            </a:r>
            <a:r>
              <a:rPr lang="cs-CZ" dirty="0"/>
              <a:t> </a:t>
            </a:r>
            <a:r>
              <a:rPr lang="cs-CZ" dirty="0" smtClean="0"/>
              <a:t>– všechna dostupná pozorovaná data (spektra, fotografie,…) na jednom místě. Vše se dá prohlížet stahovat, analyzovat.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13469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MAST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900203"/>
            <a:ext cx="7128792" cy="4641032"/>
          </a:xfr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3345131"/>
            <a:ext cx="5112568" cy="334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978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arXiv.org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Vznik v roce 1991.</a:t>
            </a:r>
          </a:p>
          <a:p>
            <a:r>
              <a:rPr lang="cs-CZ" dirty="0" smtClean="0"/>
              <a:t>Databáze volně dostupných preprintů z fyziky, matematiky, astronomie a dalších oborů.</a:t>
            </a:r>
          </a:p>
          <a:p>
            <a:r>
              <a:rPr lang="cs-CZ" dirty="0" smtClean="0"/>
              <a:t>Každý měsíc tisíce nových článků.</a:t>
            </a:r>
          </a:p>
          <a:p>
            <a:r>
              <a:rPr lang="cs-CZ" dirty="0" smtClean="0"/>
              <a:t>Lze v nich vyhledávat, stahovat je a pracovat s nimi.</a:t>
            </a:r>
          </a:p>
          <a:p>
            <a:r>
              <a:rPr lang="cs-CZ" dirty="0" smtClean="0"/>
              <a:t>Ve výuce tak můžeme používat nejaktuálnější data a zároveň ukázat, jak vypadají výstupy fyzikální či astronomické vědy.</a:t>
            </a:r>
          </a:p>
          <a:p>
            <a:r>
              <a:rPr lang="cs-CZ" dirty="0" smtClean="0"/>
              <a:t>Je nutný předvýběr zajímavých a dostupných textů.</a:t>
            </a:r>
          </a:p>
        </p:txBody>
      </p:sp>
    </p:spTree>
    <p:extLst>
      <p:ext uri="{BB962C8B-B14F-4D97-AF65-F5344CB8AC3E}">
        <p14:creationId xmlns:p14="http://schemas.microsoft.com/office/powerpoint/2010/main" val="1835172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Software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7375" y="1340768"/>
            <a:ext cx="7637297" cy="4176464"/>
          </a:xfr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2" y="3429000"/>
            <a:ext cx="6825286" cy="3369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574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MOOC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Nástup s rozvojem e-</a:t>
            </a:r>
            <a:r>
              <a:rPr lang="cs-CZ" dirty="0" err="1" smtClean="0"/>
              <a:t>learningu</a:t>
            </a:r>
            <a:r>
              <a:rPr lang="cs-CZ" dirty="0" smtClean="0"/>
              <a:t>, který může být řízen (téměř sám)</a:t>
            </a:r>
          </a:p>
          <a:p>
            <a:r>
              <a:rPr lang="cs-CZ" dirty="0" smtClean="0"/>
              <a:t>Je jedno zda máme stovky či tisíce studentů</a:t>
            </a:r>
          </a:p>
          <a:p>
            <a:r>
              <a:rPr lang="cs-CZ" dirty="0" smtClean="0"/>
              <a:t>Příklady: </a:t>
            </a:r>
            <a:r>
              <a:rPr lang="cs-CZ" dirty="0" err="1" smtClean="0"/>
              <a:t>Khan</a:t>
            </a:r>
            <a:r>
              <a:rPr lang="cs-CZ" dirty="0" smtClean="0"/>
              <a:t> </a:t>
            </a:r>
            <a:r>
              <a:rPr lang="cs-CZ" dirty="0" err="1" smtClean="0"/>
              <a:t>Academy</a:t>
            </a:r>
            <a:r>
              <a:rPr lang="cs-CZ" dirty="0" smtClean="0"/>
              <a:t>, </a:t>
            </a:r>
            <a:r>
              <a:rPr lang="cs-CZ" dirty="0" err="1" smtClean="0"/>
              <a:t>edX</a:t>
            </a:r>
            <a:r>
              <a:rPr lang="cs-CZ" dirty="0" smtClean="0"/>
              <a:t>, </a:t>
            </a:r>
            <a:r>
              <a:rPr lang="cs-CZ" dirty="0" err="1" smtClean="0"/>
              <a:t>Coursera</a:t>
            </a:r>
            <a:r>
              <a:rPr lang="cs-CZ" dirty="0" smtClean="0"/>
              <a:t>,…</a:t>
            </a:r>
          </a:p>
          <a:p>
            <a:r>
              <a:rPr lang="cs-CZ" dirty="0" smtClean="0"/>
              <a:t>Efekt: humanitární aspekt, šíření vzdělanosti, internacionalizace vzdělanosti, podpora průmyslu,…</a:t>
            </a:r>
          </a:p>
        </p:txBody>
      </p:sp>
    </p:spTree>
    <p:extLst>
      <p:ext uri="{BB962C8B-B14F-4D97-AF65-F5344CB8AC3E}">
        <p14:creationId xmlns:p14="http://schemas.microsoft.com/office/powerpoint/2010/main" val="81706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Coursera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63" r="8643"/>
          <a:stretch/>
        </p:blipFill>
        <p:spPr>
          <a:xfrm>
            <a:off x="6023992" y="1340768"/>
            <a:ext cx="5688632" cy="5294491"/>
          </a:xfrm>
          <a:prstGeom prst="rect">
            <a:avLst/>
          </a:prstGeom>
        </p:spPr>
      </p:pic>
      <p:pic>
        <p:nvPicPr>
          <p:cNvPr id="5" name="Zástupný symbol pro obsah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00" y="2480232"/>
            <a:ext cx="6281370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37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Open source filmy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Otázka licence</a:t>
            </a:r>
          </a:p>
          <a:p>
            <a:r>
              <a:rPr lang="cs-CZ" dirty="0" smtClean="0"/>
              <a:t>Dostupný scénář, scény, grafika, data</a:t>
            </a:r>
          </a:p>
          <a:p>
            <a:r>
              <a:rPr lang="cs-CZ" dirty="0" smtClean="0"/>
              <a:t>Free </a:t>
            </a:r>
            <a:r>
              <a:rPr lang="cs-CZ" dirty="0" err="1" smtClean="0"/>
              <a:t>culture</a:t>
            </a:r>
            <a:r>
              <a:rPr lang="cs-CZ" dirty="0" smtClean="0"/>
              <a:t> vs. Open source film</a:t>
            </a:r>
          </a:p>
          <a:p>
            <a:r>
              <a:rPr lang="cs-CZ" dirty="0" err="1" smtClean="0"/>
              <a:t>Blender</a:t>
            </a:r>
            <a:r>
              <a:rPr lang="cs-CZ" dirty="0" smtClean="0"/>
              <a:t>: </a:t>
            </a:r>
            <a:r>
              <a:rPr lang="cs-CZ" dirty="0" err="1" smtClean="0"/>
              <a:t>Sintel</a:t>
            </a:r>
            <a:r>
              <a:rPr lang="cs-CZ" dirty="0" smtClean="0"/>
              <a:t>, </a:t>
            </a:r>
            <a:r>
              <a:rPr lang="cs-CZ" dirty="0" err="1" smtClean="0"/>
              <a:t>Elephants</a:t>
            </a:r>
            <a:r>
              <a:rPr lang="cs-CZ" dirty="0" smtClean="0"/>
              <a:t> </a:t>
            </a:r>
            <a:r>
              <a:rPr lang="cs-CZ" dirty="0" err="1" smtClean="0"/>
              <a:t>Dream</a:t>
            </a:r>
            <a:r>
              <a:rPr lang="cs-CZ" dirty="0" smtClean="0"/>
              <a:t>,…</a:t>
            </a:r>
          </a:p>
          <a:p>
            <a:r>
              <a:rPr lang="cs-CZ" dirty="0" smtClean="0"/>
              <a:t>Hrané: </a:t>
            </a:r>
            <a:r>
              <a:rPr lang="cs-CZ" dirty="0" err="1" smtClean="0"/>
              <a:t>Valkaama</a:t>
            </a:r>
            <a:r>
              <a:rPr lang="cs-CZ" dirty="0" smtClean="0"/>
              <a:t>, Boy </a:t>
            </a:r>
            <a:r>
              <a:rPr lang="cs-CZ" dirty="0" err="1" smtClean="0"/>
              <a:t>Who</a:t>
            </a:r>
            <a:r>
              <a:rPr lang="cs-CZ" dirty="0" smtClean="0"/>
              <a:t> </a:t>
            </a:r>
            <a:r>
              <a:rPr lang="cs-CZ" dirty="0" err="1" smtClean="0"/>
              <a:t>Never</a:t>
            </a:r>
            <a:r>
              <a:rPr lang="cs-CZ" dirty="0" smtClean="0"/>
              <a:t> </a:t>
            </a:r>
            <a:r>
              <a:rPr lang="cs-CZ" dirty="0" err="1" smtClean="0"/>
              <a:t>Slept</a:t>
            </a:r>
            <a:r>
              <a:rPr lang="cs-CZ" dirty="0" smtClean="0"/>
              <a:t>,…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50481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Elephants</a:t>
            </a:r>
            <a:r>
              <a:rPr lang="cs-CZ" dirty="0" smtClean="0"/>
              <a:t> </a:t>
            </a:r>
            <a:r>
              <a:rPr lang="cs-CZ" dirty="0" err="1" smtClean="0"/>
              <a:t>Dream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904" y="2667000"/>
            <a:ext cx="4481017" cy="3124200"/>
          </a:xfrm>
        </p:spPr>
      </p:pic>
    </p:spTree>
    <p:extLst>
      <p:ext uri="{BB962C8B-B14F-4D97-AF65-F5344CB8AC3E}">
        <p14:creationId xmlns:p14="http://schemas.microsoft.com/office/powerpoint/2010/main" val="1817494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Open Data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Data veřejné zprávy</a:t>
            </a:r>
          </a:p>
          <a:p>
            <a:r>
              <a:rPr lang="cs-CZ" dirty="0" smtClean="0"/>
              <a:t>Nejde jen o zveřejňování dat, ale také o zpracovatelnou formu</a:t>
            </a:r>
          </a:p>
          <a:p>
            <a:r>
              <a:rPr lang="cs-CZ" dirty="0"/>
              <a:t>Součást </a:t>
            </a:r>
            <a:r>
              <a:rPr lang="cs-CZ" dirty="0" err="1" smtClean="0"/>
              <a:t>eGovernmentu</a:t>
            </a:r>
            <a:endParaRPr lang="cs-CZ" dirty="0" smtClean="0"/>
          </a:p>
          <a:p>
            <a:r>
              <a:rPr lang="cs-CZ" dirty="0" smtClean="0"/>
              <a:t>Jsou ale i data ze soukromých zdrojů: CERN </a:t>
            </a:r>
            <a:r>
              <a:rPr lang="cs-CZ" dirty="0" err="1" smtClean="0"/>
              <a:t>Grid</a:t>
            </a:r>
            <a:r>
              <a:rPr lang="cs-CZ" dirty="0" smtClean="0"/>
              <a:t>, datová žurnalistika v podání </a:t>
            </a:r>
            <a:r>
              <a:rPr lang="cs-CZ" dirty="0" err="1" smtClean="0"/>
              <a:t>iHNed</a:t>
            </a:r>
            <a:r>
              <a:rPr lang="cs-CZ" dirty="0"/>
              <a:t> </a:t>
            </a:r>
            <a:r>
              <a:rPr lang="cs-CZ" dirty="0" smtClean="0"/>
              <a:t>atp.</a:t>
            </a:r>
          </a:p>
          <a:p>
            <a:r>
              <a:rPr lang="cs-CZ" dirty="0" smtClean="0"/>
              <a:t>Nové možnosti v kontextu Big data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89043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Úvod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Život v informační společnosti</a:t>
            </a:r>
          </a:p>
          <a:p>
            <a:r>
              <a:rPr lang="cs-CZ" dirty="0" smtClean="0"/>
              <a:t>Informace jako ekonomický statek</a:t>
            </a:r>
          </a:p>
          <a:p>
            <a:r>
              <a:rPr lang="cs-CZ" dirty="0" smtClean="0"/>
              <a:t>Patentová ochrana, monopoly a soudní spory</a:t>
            </a:r>
          </a:p>
          <a:p>
            <a:r>
              <a:rPr lang="cs-CZ" dirty="0" smtClean="0"/>
              <a:t>Ekonomika sdílení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56798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Open source hardware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Myšlenka: zařízení se prodává za peníze, ale jsou známé plány na jeho výrobu, včetně programovatelných částí.</a:t>
            </a:r>
          </a:p>
          <a:p>
            <a:r>
              <a:rPr lang="cs-CZ" dirty="0" smtClean="0"/>
              <a:t>Snaha sjednotit popis komponent, dokumentaci, jazyky atp.</a:t>
            </a:r>
          </a:p>
          <a:p>
            <a:r>
              <a:rPr lang="cs-CZ" dirty="0" smtClean="0"/>
              <a:t>Efekty: možnost vylepšit si zařízení dle vlastních potřeb, šíření technologie (3D tisk).</a:t>
            </a:r>
          </a:p>
          <a:p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1504593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Neo</a:t>
            </a:r>
            <a:r>
              <a:rPr lang="cs-CZ" dirty="0"/>
              <a:t> </a:t>
            </a:r>
            <a:r>
              <a:rPr lang="cs-CZ" dirty="0" smtClean="0"/>
              <a:t>1973 a </a:t>
            </a:r>
            <a:r>
              <a:rPr lang="cs-CZ" dirty="0" err="1"/>
              <a:t>Reprap</a:t>
            </a:r>
            <a:r>
              <a:rPr lang="cs-CZ" dirty="0"/>
              <a:t> </a:t>
            </a:r>
            <a:r>
              <a:rPr lang="cs-CZ" dirty="0" smtClean="0"/>
              <a:t>Darwin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1916833"/>
            <a:ext cx="2888730" cy="4873625"/>
          </a:xfr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945" y="1900482"/>
            <a:ext cx="3744416" cy="4678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8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Otevřená encyklopedie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err="1" smtClean="0"/>
              <a:t>Wikipedia</a:t>
            </a:r>
            <a:r>
              <a:rPr lang="cs-CZ" dirty="0" smtClean="0"/>
              <a:t> – 6. v Alex Top </a:t>
            </a:r>
            <a:r>
              <a:rPr lang="cs-CZ" dirty="0" err="1" smtClean="0"/>
              <a:t>Sites</a:t>
            </a:r>
            <a:endParaRPr lang="cs-CZ" dirty="0" smtClean="0"/>
          </a:p>
          <a:p>
            <a:pPr lvl="1"/>
            <a:r>
              <a:rPr lang="cs-CZ" dirty="0" smtClean="0"/>
              <a:t>Anglická – 4 626 000 článků, česká 308 000…</a:t>
            </a:r>
          </a:p>
          <a:p>
            <a:pPr lvl="1"/>
            <a:r>
              <a:rPr lang="cs-CZ" dirty="0" smtClean="0"/>
              <a:t>Open source platforma </a:t>
            </a:r>
            <a:r>
              <a:rPr lang="cs-CZ" dirty="0" err="1" smtClean="0"/>
              <a:t>MediaWiki</a:t>
            </a:r>
            <a:endParaRPr lang="cs-CZ" dirty="0" smtClean="0"/>
          </a:p>
          <a:p>
            <a:pPr lvl="1"/>
            <a:r>
              <a:rPr lang="cs-CZ" dirty="0" smtClean="0"/>
              <a:t>Open source přístup k psaní i konzumaci obsahu</a:t>
            </a:r>
          </a:p>
          <a:p>
            <a:pPr lvl="1"/>
            <a:r>
              <a:rPr lang="cs-CZ" dirty="0" smtClean="0"/>
              <a:t>Masivní růst a podpora</a:t>
            </a:r>
          </a:p>
          <a:p>
            <a:pPr lvl="1"/>
            <a:r>
              <a:rPr lang="cs-CZ" dirty="0"/>
              <a:t>Henryk </a:t>
            </a:r>
            <a:r>
              <a:rPr lang="cs-CZ" dirty="0" err="1" smtClean="0"/>
              <a:t>Batuta</a:t>
            </a:r>
            <a:r>
              <a:rPr lang="cs-CZ" dirty="0" smtClean="0"/>
              <a:t> a podobní</a:t>
            </a:r>
          </a:p>
          <a:p>
            <a:r>
              <a:rPr lang="cs-CZ" dirty="0" smtClean="0"/>
              <a:t>Osobní Wiki, firemní encyklopedie, znalostní databáze…</a:t>
            </a:r>
          </a:p>
          <a:p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05703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Občanská věda – v čem pomůže telefon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4949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iNaturalist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495552" y="2556932"/>
            <a:ext cx="2942685" cy="3318936"/>
          </a:xfrm>
        </p:spPr>
        <p:txBody>
          <a:bodyPr>
            <a:normAutofit fontScale="92500" lnSpcReduction="20000"/>
          </a:bodyPr>
          <a:lstStyle/>
          <a:p>
            <a:r>
              <a:rPr lang="cs-CZ" dirty="0" smtClean="0"/>
              <a:t>Aplikace pro biologickou občanskou vědu.</a:t>
            </a:r>
          </a:p>
          <a:p>
            <a:r>
              <a:rPr lang="cs-CZ" dirty="0" smtClean="0"/>
              <a:t>Lidé mapují rostliny, živočichy atp.</a:t>
            </a:r>
          </a:p>
          <a:p>
            <a:r>
              <a:rPr lang="cs-CZ" dirty="0" smtClean="0"/>
              <a:t>Spolu se souřadnicemi a časem vzniká unikátní mapa biodiversity.</a:t>
            </a:r>
          </a:p>
          <a:p>
            <a:r>
              <a:rPr lang="cs-CZ" dirty="0" smtClean="0"/>
              <a:t>37 000 uživatelů, 67 000 zaznamenaných dat.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9790" y="2474891"/>
            <a:ext cx="1675983" cy="3623507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727" y="2474892"/>
            <a:ext cx="1753981" cy="3623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811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Závěrem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Open source je fenomén a to nejen kvůli ceně, ale také pro možnost přizpůsobení, strategii nebo způsobu práce</a:t>
            </a:r>
          </a:p>
          <a:p>
            <a:r>
              <a:rPr lang="cs-CZ" dirty="0" smtClean="0"/>
              <a:t>Nejznámější oblastí je stále software, ale přidávají se další</a:t>
            </a:r>
          </a:p>
          <a:p>
            <a:r>
              <a:rPr lang="cs-CZ" dirty="0" smtClean="0"/>
              <a:t>Základní myšlenka: omezit redundantní práci, podporovat inovace</a:t>
            </a:r>
          </a:p>
          <a:p>
            <a:r>
              <a:rPr lang="cs-CZ" dirty="0" smtClean="0"/>
              <a:t>Open source </a:t>
            </a:r>
            <a:r>
              <a:rPr lang="cs-CZ" smtClean="0"/>
              <a:t>jako móda?</a:t>
            </a:r>
            <a:endParaRPr lang="cs-CZ" dirty="0" smtClean="0"/>
          </a:p>
          <a:p>
            <a:r>
              <a:rPr lang="cs-CZ" dirty="0" smtClean="0"/>
              <a:t>Otevřené otázky: je bazar ideální vývojový model? Jak efektivní jsou virtuální týmy? Jak řešit licenční nejednotnost? ...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47379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Stručná historie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Historická patentová ochrana (1421 první patent na tři roky, 1474 patentní úřad v </a:t>
            </a:r>
            <a:r>
              <a:rPr lang="cs-CZ" dirty="0"/>
              <a:t>B</a:t>
            </a:r>
            <a:r>
              <a:rPr lang="cs-CZ" dirty="0" smtClean="0"/>
              <a:t>enátkách, 1623 Statut dominantního postavení,..)</a:t>
            </a:r>
          </a:p>
          <a:p>
            <a:r>
              <a:rPr lang="cs-CZ" dirty="0" smtClean="0"/>
              <a:t>50. – 80. léta intuitivní ad hoc řešení</a:t>
            </a:r>
          </a:p>
          <a:p>
            <a:r>
              <a:rPr lang="cs-CZ" dirty="0" smtClean="0"/>
              <a:t>1983 Richard </a:t>
            </a:r>
            <a:r>
              <a:rPr lang="cs-CZ" dirty="0" err="1" smtClean="0"/>
              <a:t>Stallman</a:t>
            </a:r>
            <a:r>
              <a:rPr lang="cs-CZ" dirty="0" smtClean="0"/>
              <a:t> GNU </a:t>
            </a:r>
            <a:r>
              <a:rPr lang="cs-CZ" dirty="0" err="1" smtClean="0"/>
              <a:t>project</a:t>
            </a:r>
            <a:endParaRPr lang="cs-CZ" dirty="0" smtClean="0"/>
          </a:p>
          <a:p>
            <a:r>
              <a:rPr lang="cs-CZ" dirty="0" smtClean="0"/>
              <a:t>1991 Linux</a:t>
            </a:r>
          </a:p>
          <a:p>
            <a:r>
              <a:rPr lang="cs-CZ" dirty="0" smtClean="0"/>
              <a:t>1997 </a:t>
            </a:r>
            <a:r>
              <a:rPr lang="en-US" dirty="0" smtClean="0"/>
              <a:t>Eric Raymond The Cathedral and the Bazaar</a:t>
            </a:r>
            <a:endParaRPr lang="cs-CZ" dirty="0" smtClean="0"/>
          </a:p>
          <a:p>
            <a:r>
              <a:rPr lang="cs-CZ" dirty="0" smtClean="0"/>
              <a:t>1998 Open Source </a:t>
            </a:r>
            <a:r>
              <a:rPr lang="cs-CZ" dirty="0" err="1" smtClean="0"/>
              <a:t>Iniciative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6280" y="4437112"/>
            <a:ext cx="3487835" cy="2316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97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Myšlenka otevřeného přístupu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Open source není jen o tom, zda je něco zdarma</a:t>
            </a:r>
          </a:p>
          <a:p>
            <a:r>
              <a:rPr lang="cs-CZ" dirty="0" smtClean="0"/>
              <a:t>Otevřený kód, známý přístup či data zcela mění to, jak pracujeme</a:t>
            </a:r>
          </a:p>
          <a:p>
            <a:r>
              <a:rPr lang="cs-CZ" dirty="0" smtClean="0"/>
              <a:t>Možnost efektivního sdílení a spolupráce</a:t>
            </a:r>
          </a:p>
          <a:p>
            <a:r>
              <a:rPr lang="cs-CZ" dirty="0" smtClean="0"/>
              <a:t>Ekonomicky není možné vytěžovat něco, co je možné zdarma šířit</a:t>
            </a:r>
          </a:p>
          <a:p>
            <a:r>
              <a:rPr lang="cs-CZ" dirty="0" smtClean="0"/>
              <a:t>Mění se paradigma celé společnosti</a:t>
            </a:r>
          </a:p>
        </p:txBody>
      </p:sp>
    </p:spTree>
    <p:extLst>
      <p:ext uri="{BB962C8B-B14F-4D97-AF65-F5344CB8AC3E}">
        <p14:creationId xmlns:p14="http://schemas.microsoft.com/office/powerpoint/2010/main" val="1039267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Cena informací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2320131"/>
            <a:ext cx="609600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848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Open </a:t>
            </a:r>
            <a:r>
              <a:rPr lang="cs-CZ" dirty="0" err="1"/>
              <a:t>Acess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Gold </a:t>
            </a:r>
            <a:r>
              <a:rPr lang="cs-CZ" dirty="0" err="1" smtClean="0"/>
              <a:t>road</a:t>
            </a:r>
            <a:r>
              <a:rPr lang="cs-CZ" dirty="0" smtClean="0"/>
              <a:t> </a:t>
            </a:r>
            <a:r>
              <a:rPr lang="cs-CZ" dirty="0"/>
              <a:t>- publikování v otevřených časopisech, kde přístup poskytují vydavatelé</a:t>
            </a:r>
          </a:p>
          <a:p>
            <a:r>
              <a:rPr lang="cs-CZ" dirty="0" smtClean="0"/>
              <a:t>Green </a:t>
            </a:r>
            <a:r>
              <a:rPr lang="cs-CZ" dirty="0" err="1" smtClean="0"/>
              <a:t>road</a:t>
            </a:r>
            <a:r>
              <a:rPr lang="cs-CZ" dirty="0" smtClean="0"/>
              <a:t> </a:t>
            </a:r>
            <a:r>
              <a:rPr lang="cs-CZ" dirty="0"/>
              <a:t>- </a:t>
            </a:r>
            <a:r>
              <a:rPr lang="cs-CZ" dirty="0" smtClean="0"/>
              <a:t>autorem zveřejněný článek v </a:t>
            </a:r>
            <a:r>
              <a:rPr lang="cs-CZ" dirty="0"/>
              <a:t>otevřených </a:t>
            </a:r>
            <a:r>
              <a:rPr lang="cs-CZ" dirty="0" err="1" smtClean="0"/>
              <a:t>repozitářích</a:t>
            </a:r>
            <a:endParaRPr lang="cs-CZ" dirty="0" smtClean="0"/>
          </a:p>
          <a:p>
            <a:r>
              <a:rPr lang="cs-CZ" dirty="0" smtClean="0"/>
              <a:t>Příklad: červené schránky v </a:t>
            </a:r>
            <a:r>
              <a:rPr lang="cs-CZ" dirty="0" err="1" smtClean="0"/>
              <a:t>CERNu</a:t>
            </a:r>
            <a:r>
              <a:rPr lang="cs-CZ" dirty="0" smtClean="0"/>
              <a:t> a arXiv.org</a:t>
            </a:r>
          </a:p>
          <a:p>
            <a:r>
              <a:rPr lang="cs-CZ" dirty="0" smtClean="0"/>
              <a:t>Efekt: akcelerace vědy, rozšíření výzkumu, možnost vzdálené spolupráce,…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79344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Otevřená data v astrofyzice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79946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SIMBAD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Set of Identifications, Measurements, and Bibliography of Astronomical </a:t>
            </a:r>
            <a:r>
              <a:rPr lang="en-US" dirty="0" smtClean="0"/>
              <a:t>Data</a:t>
            </a:r>
            <a:r>
              <a:rPr lang="cs-CZ" dirty="0" smtClean="0"/>
              <a:t>.</a:t>
            </a:r>
          </a:p>
          <a:p>
            <a:r>
              <a:rPr lang="cs-CZ" dirty="0" smtClean="0"/>
              <a:t>Databáze astronomických objektů s celou řadou informací – od lokalizace, přes velikost až po spektrální třídu či pozorovanou velikost.</a:t>
            </a:r>
          </a:p>
          <a:p>
            <a:r>
              <a:rPr lang="cs-CZ" dirty="0" smtClean="0"/>
              <a:t>Existuje zde prohlížeč CDS s fotografiemi oblohy a pěknou vizuální podobou dat.</a:t>
            </a:r>
          </a:p>
          <a:p>
            <a:r>
              <a:rPr lang="cs-CZ" dirty="0" smtClean="0"/>
              <a:t>Řada grafů, fotografií a dalších dat.</a:t>
            </a:r>
          </a:p>
          <a:p>
            <a:r>
              <a:rPr lang="cs-CZ" dirty="0" smtClean="0"/>
              <a:t>Žáci mohou sami počítat a studovat hvězdy stejně, jako současní astrofyzici.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0979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SIMBAD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0407" y="2167931"/>
            <a:ext cx="4159571" cy="4525433"/>
          </a:xfr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64" y="3552151"/>
            <a:ext cx="5616624" cy="3141212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820" y="356660"/>
            <a:ext cx="6070668" cy="3111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373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7bb32fad15de04d70ddec9b59523acc999ef1c0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íť">
  <a:themeElements>
    <a:clrScheme name="Síť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Síť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íť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B8BE45C0-8141-4D58-8C71-A009BC26FBB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Síť</Template>
  <TotalTime>572</TotalTime>
  <Words>701</Words>
  <Application>Microsoft Office PowerPoint</Application>
  <PresentationFormat>Širokoúhlá obrazovka</PresentationFormat>
  <Paragraphs>92</Paragraphs>
  <Slides>25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25</vt:i4>
      </vt:variant>
    </vt:vector>
  </HeadingPairs>
  <TitlesOfParts>
    <vt:vector size="28" baseType="lpstr">
      <vt:lpstr>Arial</vt:lpstr>
      <vt:lpstr>Century Gothic</vt:lpstr>
      <vt:lpstr>Síť</vt:lpstr>
      <vt:lpstr>Open source není jen software</vt:lpstr>
      <vt:lpstr>Úvod</vt:lpstr>
      <vt:lpstr>Stručná historie</vt:lpstr>
      <vt:lpstr>Myšlenka otevřeného přístupu</vt:lpstr>
      <vt:lpstr>Cena informací</vt:lpstr>
      <vt:lpstr>Open Acess</vt:lpstr>
      <vt:lpstr>Otevřená data v astrofyzice</vt:lpstr>
      <vt:lpstr>SIMBAD</vt:lpstr>
      <vt:lpstr>SIMBAD</vt:lpstr>
      <vt:lpstr>SIMBAD</vt:lpstr>
      <vt:lpstr>Další zdroje</vt:lpstr>
      <vt:lpstr>MAST</vt:lpstr>
      <vt:lpstr>arXiv.org</vt:lpstr>
      <vt:lpstr>Software</vt:lpstr>
      <vt:lpstr>MOOC</vt:lpstr>
      <vt:lpstr>Coursera</vt:lpstr>
      <vt:lpstr>Open source filmy</vt:lpstr>
      <vt:lpstr>Elephants Dream</vt:lpstr>
      <vt:lpstr>Open Data</vt:lpstr>
      <vt:lpstr>Open source hardware</vt:lpstr>
      <vt:lpstr>Neo 1973 a Reprap Darwin</vt:lpstr>
      <vt:lpstr>Otevřená encyklopedie</vt:lpstr>
      <vt:lpstr>Občanská věda – v čem pomůže telefon</vt:lpstr>
      <vt:lpstr>iNaturalist</vt:lpstr>
      <vt:lpstr>Závěrem</vt:lpstr>
    </vt:vector>
  </TitlesOfParts>
  <Company>UVT MU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Open source není jen software</dc:title>
  <dc:creator>Michal Černý</dc:creator>
  <cp:lastModifiedBy>Michal Černý</cp:lastModifiedBy>
  <cp:revision>21</cp:revision>
  <dcterms:created xsi:type="dcterms:W3CDTF">2013-11-01T11:49:42Z</dcterms:created>
  <dcterms:modified xsi:type="dcterms:W3CDTF">2014-11-07T10:34:27Z</dcterms:modified>
</cp:coreProperties>
</file>