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82" r:id="rId12"/>
    <p:sldId id="283" r:id="rId13"/>
    <p:sldId id="284" r:id="rId14"/>
    <p:sldId id="285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12192000" cy="6858000"/>
  <p:notesSz cx="6858000" cy="9144000"/>
  <p:custDataLst>
    <p:tags r:id="rId31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437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5996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431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9281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5047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108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011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2750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0248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7135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21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6316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184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0285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060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6540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15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9161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35D38A7-D431-4B39-A2D8-0CFDC59EAF58}" type="datetimeFigureOut">
              <a:rPr lang="cs-CZ" smtClean="0"/>
              <a:t>28.11.2014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2C88CB32-884B-44F9-A002-F46FEBFAB9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61229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Moderní technologie při (a pro) práci s daty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Michal Černý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186218"/>
            <a:ext cx="9144000" cy="167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4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Roboti ve škole, doma, …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949" y="2141538"/>
            <a:ext cx="7183126" cy="3649662"/>
          </a:xfrm>
        </p:spPr>
      </p:pic>
    </p:spTree>
    <p:extLst>
      <p:ext uri="{BB962C8B-B14F-4D97-AF65-F5344CB8AC3E}">
        <p14:creationId xmlns:p14="http://schemas.microsoft.com/office/powerpoint/2010/main" val="186143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Shield</a:t>
            </a:r>
            <a:r>
              <a:rPr lang="cs-CZ" dirty="0"/>
              <a:t> </a:t>
            </a:r>
            <a:r>
              <a:rPr lang="cs-CZ" dirty="0" smtClean="0"/>
              <a:t>Bot (69 USD)</a:t>
            </a:r>
            <a:endParaRPr lang="cs-CZ" dirty="0"/>
          </a:p>
        </p:txBody>
      </p:sp>
      <p:pic>
        <p:nvPicPr>
          <p:cNvPr id="1028" name="Picture 4" descr="http://i.iinfo.cz/images/367/vyukovi-roboti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1974540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84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MIT </a:t>
            </a:r>
            <a:r>
              <a:rPr lang="cs-CZ" dirty="0" smtClean="0"/>
              <a:t>SEG (21 USD)</a:t>
            </a:r>
            <a:endParaRPr lang="cs-CZ" dirty="0"/>
          </a:p>
        </p:txBody>
      </p:sp>
      <p:pic>
        <p:nvPicPr>
          <p:cNvPr id="2050" name="Picture 2" descr="http://i.iinfo.cz/images/319/vyukovi-robot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1701816"/>
            <a:ext cx="6203158" cy="413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98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effectLst/>
              </a:rPr>
              <a:t>Tiny </a:t>
            </a:r>
            <a:r>
              <a:rPr lang="cs-CZ" dirty="0" smtClean="0">
                <a:effectLst/>
              </a:rPr>
              <a:t>CNC (6,40-15 USD)</a:t>
            </a:r>
            <a:endParaRPr lang="cs-CZ" dirty="0"/>
          </a:p>
        </p:txBody>
      </p:sp>
      <p:pic>
        <p:nvPicPr>
          <p:cNvPr id="3076" name="Picture 4" descr="http://i.iinfo.cz/images/367/vyukovi-roboti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1266422"/>
            <a:ext cx="4559296" cy="456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2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Pi</a:t>
            </a:r>
            <a:r>
              <a:rPr lang="cs-CZ" dirty="0" smtClean="0"/>
              <a:t>-bot (99 USD)</a:t>
            </a:r>
            <a:endParaRPr lang="cs-CZ" dirty="0"/>
          </a:p>
        </p:txBody>
      </p:sp>
      <p:pic>
        <p:nvPicPr>
          <p:cNvPr id="4098" name="Picture 2" descr="http://i.iinfo.cz/images/367/vyukovi-roboti-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492" y="1772816"/>
            <a:ext cx="7157828" cy="49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59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3D tisk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562100"/>
            <a:ext cx="6768751" cy="5076564"/>
          </a:xfr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988840"/>
            <a:ext cx="3394908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77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Augmentovaná</a:t>
            </a:r>
            <a:r>
              <a:rPr lang="cs-CZ" dirty="0"/>
              <a:t> realita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174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rozšířená realita?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7243"/>
            <a:ext cx="8229600" cy="339446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826958"/>
            <a:ext cx="6264696" cy="403472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726" y="1772816"/>
            <a:ext cx="4644008" cy="343349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4293096"/>
            <a:ext cx="4059088" cy="30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55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myšlenka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K vrstvě reality připojíme vlastní vrstvy s přidanou informací.</a:t>
            </a:r>
          </a:p>
          <a:p>
            <a:r>
              <a:rPr lang="cs-CZ" dirty="0" smtClean="0"/>
              <a:t>Potřebné komponenty:</a:t>
            </a:r>
          </a:p>
          <a:p>
            <a:pPr lvl="1"/>
            <a:r>
              <a:rPr lang="cs-CZ" dirty="0" smtClean="0"/>
              <a:t>Kamera, mikrofon nebo jiný senzor.</a:t>
            </a:r>
          </a:p>
          <a:p>
            <a:pPr lvl="1"/>
            <a:r>
              <a:rPr lang="cs-CZ" dirty="0" smtClean="0"/>
              <a:t>Lokalizační funkce (GPS, gyroskop, akcelerometr,…).</a:t>
            </a:r>
          </a:p>
          <a:p>
            <a:pPr lvl="1"/>
            <a:r>
              <a:rPr lang="cs-CZ" dirty="0" smtClean="0"/>
              <a:t>Připojení k síti.</a:t>
            </a:r>
          </a:p>
          <a:p>
            <a:pPr lvl="1"/>
            <a:r>
              <a:rPr lang="cs-CZ" dirty="0" smtClean="0"/>
              <a:t>Počítač s přiměřenou pamětí a výkonem.</a:t>
            </a:r>
          </a:p>
          <a:p>
            <a:pPr lvl="1"/>
            <a:endParaRPr lang="cs-CZ" dirty="0"/>
          </a:p>
          <a:p>
            <a:r>
              <a:rPr lang="cs-CZ" dirty="0" smtClean="0"/>
              <a:t>Zařízení:</a:t>
            </a:r>
          </a:p>
          <a:p>
            <a:pPr lvl="1"/>
            <a:r>
              <a:rPr lang="cs-CZ" dirty="0" smtClean="0"/>
              <a:t>Speciální – Google </a:t>
            </a:r>
            <a:r>
              <a:rPr lang="cs-CZ" dirty="0" err="1" smtClean="0"/>
              <a:t>Glass</a:t>
            </a:r>
            <a:endParaRPr lang="cs-CZ" dirty="0" smtClean="0"/>
          </a:p>
          <a:p>
            <a:pPr lvl="1"/>
            <a:r>
              <a:rPr lang="cs-CZ" dirty="0" smtClean="0"/>
              <a:t>Mobilní telefon či jiné klasické zařízení</a:t>
            </a:r>
          </a:p>
          <a:p>
            <a:pPr lvl="1"/>
            <a:r>
              <a:rPr lang="cs-CZ" dirty="0" smtClean="0"/>
              <a:t>Další (např. čipy)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721" y="4365104"/>
            <a:ext cx="3927339" cy="233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3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535" y="3391592"/>
            <a:ext cx="8233756" cy="1675015"/>
          </a:xfrm>
        </p:spPr>
      </p:pic>
    </p:spTree>
    <p:extLst>
      <p:ext uri="{BB962C8B-B14F-4D97-AF65-F5344CB8AC3E}">
        <p14:creationId xmlns:p14="http://schemas.microsoft.com/office/powerpoint/2010/main" val="235281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Big data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čase</a:t>
            </a:r>
          </a:p>
          <a:p>
            <a:r>
              <a:rPr lang="cs-CZ" dirty="0" smtClean="0"/>
              <a:t>V objemu</a:t>
            </a:r>
          </a:p>
          <a:p>
            <a:r>
              <a:rPr lang="cs-CZ" dirty="0" smtClean="0"/>
              <a:t>Ve struktuře</a:t>
            </a:r>
          </a:p>
          <a:p>
            <a:endParaRPr lang="cs-CZ" dirty="0"/>
          </a:p>
          <a:p>
            <a:r>
              <a:rPr lang="cs-CZ" dirty="0" smtClean="0"/>
              <a:t>Možnost práce s </a:t>
            </a:r>
            <a:r>
              <a:rPr lang="cs-CZ" dirty="0" err="1" smtClean="0"/>
              <a:t>metadaty</a:t>
            </a:r>
            <a:r>
              <a:rPr lang="cs-CZ" dirty="0" smtClean="0"/>
              <a:t>.</a:t>
            </a:r>
          </a:p>
          <a:p>
            <a:r>
              <a:rPr lang="cs-CZ" dirty="0" smtClean="0"/>
              <a:t>Budování </a:t>
            </a:r>
            <a:r>
              <a:rPr lang="cs-CZ" dirty="0" err="1" smtClean="0"/>
              <a:t>repozitářů</a:t>
            </a:r>
            <a:r>
              <a:rPr lang="cs-CZ" dirty="0" smtClean="0"/>
              <a:t>.</a:t>
            </a:r>
          </a:p>
          <a:p>
            <a:r>
              <a:rPr lang="cs-CZ" dirty="0" smtClean="0"/>
              <a:t>Dolování znalostí.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892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239" y="4636115"/>
            <a:ext cx="2824114" cy="1999373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Metody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GPS lokalizace</a:t>
            </a:r>
          </a:p>
          <a:p>
            <a:r>
              <a:rPr lang="cs-CZ" dirty="0" smtClean="0"/>
              <a:t>Analýza objektů (QR kódy, NFC, …)</a:t>
            </a:r>
          </a:p>
          <a:p>
            <a:r>
              <a:rPr lang="cs-CZ" dirty="0" smtClean="0"/>
              <a:t>Geometrická podobnost</a:t>
            </a:r>
            <a:endParaRPr lang="cs-CZ" dirty="0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2420888"/>
            <a:ext cx="3603243" cy="2702432"/>
          </a:xfrm>
          <a:prstGeom prst="rect">
            <a:avLst/>
          </a:prstGeom>
        </p:spPr>
      </p:pic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908720"/>
            <a:ext cx="356439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9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Rozšířená realita na objektech skutečného světa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1700808"/>
            <a:ext cx="1690112" cy="1690112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645025"/>
            <a:ext cx="4176464" cy="2955503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770332"/>
            <a:ext cx="3810000" cy="282702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555" y="1826330"/>
            <a:ext cx="3161928" cy="272716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23" y="2267989"/>
            <a:ext cx="188120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3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QR kódy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 </a:t>
            </a:r>
            <a:r>
              <a:rPr lang="cs-CZ" dirty="0" smtClean="0"/>
              <a:t>Standard </a:t>
            </a:r>
            <a:r>
              <a:rPr lang="cs-CZ" dirty="0"/>
              <a:t>ISO </a:t>
            </a:r>
            <a:r>
              <a:rPr lang="cs-CZ" dirty="0" smtClean="0"/>
              <a:t>18004</a:t>
            </a:r>
          </a:p>
          <a:p>
            <a:r>
              <a:rPr lang="cs-CZ" dirty="0" smtClean="0"/>
              <a:t>Může obsahovat:</a:t>
            </a:r>
          </a:p>
          <a:p>
            <a:pPr lvl="1" fontAlgn="t"/>
            <a:r>
              <a:rPr lang="cs-CZ" dirty="0"/>
              <a:t> </a:t>
            </a:r>
            <a:r>
              <a:rPr lang="cs-CZ" dirty="0" smtClean="0"/>
              <a:t>URL</a:t>
            </a:r>
          </a:p>
          <a:p>
            <a:pPr lvl="1" fontAlgn="t"/>
            <a:r>
              <a:rPr lang="cs-CZ" dirty="0"/>
              <a:t>e</a:t>
            </a:r>
            <a:r>
              <a:rPr lang="cs-CZ" dirty="0" smtClean="0"/>
              <a:t>-mailovou </a:t>
            </a:r>
            <a:r>
              <a:rPr lang="cs-CZ" dirty="0"/>
              <a:t>adresu</a:t>
            </a:r>
          </a:p>
          <a:p>
            <a:pPr lvl="1" fontAlgn="t"/>
            <a:r>
              <a:rPr lang="cs-CZ" dirty="0" smtClean="0"/>
              <a:t>formát </a:t>
            </a:r>
            <a:r>
              <a:rPr lang="cs-CZ" dirty="0" err="1"/>
              <a:t>vCard</a:t>
            </a:r>
            <a:r>
              <a:rPr lang="cs-CZ" dirty="0"/>
              <a:t> nebo </a:t>
            </a:r>
            <a:r>
              <a:rPr lang="cs-CZ" dirty="0" smtClean="0"/>
              <a:t>MECARD</a:t>
            </a:r>
            <a:endParaRPr lang="cs-CZ" dirty="0"/>
          </a:p>
          <a:p>
            <a:pPr lvl="1" fontAlgn="t"/>
            <a:r>
              <a:rPr lang="cs-CZ" dirty="0" smtClean="0"/>
              <a:t>odeslání </a:t>
            </a:r>
            <a:r>
              <a:rPr lang="cs-CZ" dirty="0"/>
              <a:t>předdefinované SMS zprávy nebo MMS</a:t>
            </a:r>
          </a:p>
          <a:p>
            <a:pPr lvl="1" fontAlgn="t"/>
            <a:r>
              <a:rPr lang="cs-CZ" dirty="0" smtClean="0"/>
              <a:t>zahájení </a:t>
            </a:r>
            <a:r>
              <a:rPr lang="cs-CZ" dirty="0"/>
              <a:t>hovoru s definovaným telefonním číslem</a:t>
            </a:r>
          </a:p>
          <a:p>
            <a:pPr lvl="1" fontAlgn="t"/>
            <a:r>
              <a:rPr lang="cs-CZ" dirty="0" err="1" smtClean="0"/>
              <a:t>iCal</a:t>
            </a:r>
            <a:endParaRPr lang="cs-CZ" dirty="0"/>
          </a:p>
          <a:p>
            <a:pPr lvl="1" fontAlgn="t"/>
            <a:r>
              <a:rPr lang="cs-CZ" dirty="0" smtClean="0"/>
              <a:t>načtení </a:t>
            </a:r>
            <a:r>
              <a:rPr lang="cs-CZ" dirty="0"/>
              <a:t>GPS souřadnic do GPS navigace v mobilním telefonu</a:t>
            </a:r>
          </a:p>
          <a:p>
            <a:pPr lvl="1" fontAlgn="t"/>
            <a:r>
              <a:rPr lang="cs-CZ" dirty="0" smtClean="0"/>
              <a:t>Text, číslo,….</a:t>
            </a:r>
            <a:endParaRPr lang="cs-CZ" dirty="0"/>
          </a:p>
          <a:p>
            <a:r>
              <a:rPr lang="cs-CZ" dirty="0" smtClean="0"/>
              <a:t>Automatická korekce chyb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/>
          </p:nvPr>
        </p:nvGraphicFramePr>
        <p:xfrm>
          <a:off x="7752184" y="1340768"/>
          <a:ext cx="2522984" cy="24231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89484"/>
                <a:gridCol w="1333500"/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Typ obsahu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Počet znaků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cs-CZ">
                          <a:effectLst/>
                        </a:rPr>
                        <a:t>číslice</a:t>
                      </a:r>
                      <a:endParaRPr lang="cs-CZ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>
                          <a:effectLst/>
                        </a:rPr>
                        <a:t>7 089</a:t>
                      </a:r>
                      <a:endParaRPr lang="cs-CZ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cs-CZ">
                          <a:effectLst/>
                        </a:rPr>
                        <a:t>písmena a číslice</a:t>
                      </a:r>
                      <a:endParaRPr lang="cs-CZ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4296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8-bitové data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2 953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 err="1" smtClean="0">
                          <a:effectLst/>
                        </a:rPr>
                        <a:t>kandži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dirty="0">
                          <a:effectLst/>
                        </a:rPr>
                        <a:t>1 817</a:t>
                      </a:r>
                      <a:endParaRPr lang="cs-CZ" dirty="0">
                        <a:solidFill>
                          <a:srgbClr val="323232"/>
                        </a:solidFill>
                        <a:effectLst/>
                      </a:endParaRPr>
                    </a:p>
                  </a:txBody>
                  <a:tcPr marL="22860" marR="22860" marT="22860" marB="228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74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QR kód - složení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636912"/>
            <a:ext cx="5566503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6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Zapomeňte na škaredé QR: Googr.me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882" y="2667000"/>
            <a:ext cx="3395062" cy="3124200"/>
          </a:xfrm>
        </p:spPr>
      </p:pic>
    </p:spTree>
    <p:extLst>
      <p:ext uri="{BB962C8B-B14F-4D97-AF65-F5344CB8AC3E}">
        <p14:creationId xmlns:p14="http://schemas.microsoft.com/office/powerpoint/2010/main" val="75097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Unitaglive.com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871" y="2667000"/>
            <a:ext cx="3651084" cy="3124200"/>
          </a:xfrm>
        </p:spPr>
      </p:pic>
    </p:spTree>
    <p:extLst>
      <p:ext uri="{BB962C8B-B14F-4D97-AF65-F5344CB8AC3E}">
        <p14:creationId xmlns:p14="http://schemas.microsoft.com/office/powerpoint/2010/main" val="175530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visualead.com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132" y="2667000"/>
            <a:ext cx="3172561" cy="3124200"/>
          </a:xfrm>
        </p:spPr>
      </p:pic>
    </p:spTree>
    <p:extLst>
      <p:ext uri="{BB962C8B-B14F-4D97-AF65-F5344CB8AC3E}">
        <p14:creationId xmlns:p14="http://schemas.microsoft.com/office/powerpoint/2010/main" val="33139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Google </a:t>
            </a:r>
            <a:r>
              <a:rPr lang="cs-CZ" dirty="0" err="1"/>
              <a:t>G</a:t>
            </a:r>
            <a:r>
              <a:rPr lang="cs-CZ" dirty="0" err="1" smtClean="0"/>
              <a:t>lass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/>
              <a:t>Parametry: OMAP 4430 </a:t>
            </a:r>
            <a:r>
              <a:rPr lang="cs-CZ" dirty="0" err="1"/>
              <a:t>SoC</a:t>
            </a:r>
            <a:r>
              <a:rPr lang="cs-CZ" dirty="0"/>
              <a:t>, </a:t>
            </a:r>
            <a:r>
              <a:rPr lang="cs-CZ" dirty="0" err="1" smtClean="0"/>
              <a:t>dual-core</a:t>
            </a:r>
            <a:r>
              <a:rPr lang="cs-CZ" dirty="0" smtClean="0"/>
              <a:t>; 2 GB RAM, </a:t>
            </a:r>
            <a:r>
              <a:rPr lang="cs-CZ" dirty="0"/>
              <a:t>Hranolový projektor, 640×360 </a:t>
            </a:r>
            <a:r>
              <a:rPr lang="cs-CZ" dirty="0" smtClean="0"/>
              <a:t>pixelů; 16 GB </a:t>
            </a:r>
            <a:r>
              <a:rPr lang="cs-CZ" dirty="0" err="1" smtClean="0"/>
              <a:t>flash</a:t>
            </a:r>
            <a:r>
              <a:rPr lang="cs-CZ" dirty="0" smtClean="0"/>
              <a:t> paměti; 5 </a:t>
            </a:r>
            <a:r>
              <a:rPr lang="cs-CZ" dirty="0" err="1" smtClean="0"/>
              <a:t>MPx</a:t>
            </a:r>
            <a:r>
              <a:rPr lang="cs-CZ" dirty="0" smtClean="0"/>
              <a:t> fotoaparát, </a:t>
            </a:r>
            <a:r>
              <a:rPr lang="cs-CZ" dirty="0" err="1" smtClean="0"/>
              <a:t>WiFi</a:t>
            </a:r>
            <a:r>
              <a:rPr lang="cs-CZ" dirty="0" smtClean="0"/>
              <a:t>, </a:t>
            </a:r>
            <a:r>
              <a:rPr lang="cs-CZ" dirty="0" err="1" smtClean="0"/>
              <a:t>Bluetooth</a:t>
            </a:r>
            <a:r>
              <a:rPr lang="cs-CZ" dirty="0" smtClean="0"/>
              <a:t>, …</a:t>
            </a:r>
          </a:p>
          <a:p>
            <a:pPr lvl="1"/>
            <a:r>
              <a:rPr lang="cs-CZ" dirty="0"/>
              <a:t>3 axis </a:t>
            </a:r>
            <a:r>
              <a:rPr lang="cs-CZ" dirty="0" err="1" smtClean="0"/>
              <a:t>gyroscope</a:t>
            </a:r>
            <a:endParaRPr lang="cs-CZ" dirty="0"/>
          </a:p>
          <a:p>
            <a:pPr lvl="1"/>
            <a:r>
              <a:rPr lang="cs-CZ" dirty="0"/>
              <a:t>3 axis </a:t>
            </a:r>
            <a:r>
              <a:rPr lang="cs-CZ" dirty="0" err="1" smtClean="0"/>
              <a:t>accelerometer</a:t>
            </a:r>
            <a:endParaRPr lang="cs-CZ" dirty="0"/>
          </a:p>
          <a:p>
            <a:pPr lvl="1"/>
            <a:r>
              <a:rPr lang="cs-CZ" dirty="0"/>
              <a:t>3 axis </a:t>
            </a:r>
            <a:r>
              <a:rPr lang="cs-CZ" dirty="0" err="1"/>
              <a:t>magnetometer</a:t>
            </a:r>
            <a:r>
              <a:rPr lang="cs-CZ" dirty="0"/>
              <a:t> (</a:t>
            </a:r>
            <a:r>
              <a:rPr lang="cs-CZ" dirty="0" err="1"/>
              <a:t>compass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/>
              <a:t>Ambient </a:t>
            </a:r>
            <a:r>
              <a:rPr lang="cs-CZ" dirty="0" err="1"/>
              <a:t>light</a:t>
            </a:r>
            <a:r>
              <a:rPr lang="cs-CZ" dirty="0"/>
              <a:t> </a:t>
            </a:r>
            <a:r>
              <a:rPr lang="cs-CZ" dirty="0" err="1"/>
              <a:t>sensing</a:t>
            </a:r>
            <a:r>
              <a:rPr lang="cs-CZ" dirty="0"/>
              <a:t> and </a:t>
            </a:r>
            <a:r>
              <a:rPr lang="cs-CZ" dirty="0" err="1"/>
              <a:t>proximity</a:t>
            </a:r>
            <a:r>
              <a:rPr lang="cs-CZ" dirty="0"/>
              <a:t> </a:t>
            </a:r>
            <a:r>
              <a:rPr lang="cs-CZ" dirty="0" smtClean="0"/>
              <a:t>sensor</a:t>
            </a:r>
            <a:endParaRPr lang="cs-CZ" dirty="0"/>
          </a:p>
          <a:p>
            <a:endParaRPr lang="cs-CZ" dirty="0" smtClean="0"/>
          </a:p>
          <a:p>
            <a:r>
              <a:rPr lang="cs-CZ" dirty="0" smtClean="0"/>
              <a:t>Operační systém: Android 4.4</a:t>
            </a:r>
          </a:p>
          <a:p>
            <a:r>
              <a:rPr lang="cs-CZ" dirty="0"/>
              <a:t>720p HD video</a:t>
            </a:r>
            <a:r>
              <a:rPr lang="cs-CZ" dirty="0" smtClean="0"/>
              <a:t>.</a:t>
            </a:r>
          </a:p>
          <a:p>
            <a:r>
              <a:rPr lang="cs-CZ" dirty="0" smtClean="0"/>
              <a:t>Aplikace: </a:t>
            </a:r>
            <a:r>
              <a:rPr lang="en-US" dirty="0"/>
              <a:t>Google Now, Google </a:t>
            </a:r>
            <a:r>
              <a:rPr lang="en-US" dirty="0" err="1"/>
              <a:t>Mapy</a:t>
            </a:r>
            <a:r>
              <a:rPr lang="en-US" dirty="0"/>
              <a:t>, Google</a:t>
            </a:r>
            <a:r>
              <a:rPr lang="en-US" dirty="0" smtClean="0"/>
              <a:t>+</a:t>
            </a:r>
            <a:r>
              <a:rPr lang="cs-CZ" dirty="0" smtClean="0"/>
              <a:t>, </a:t>
            </a:r>
            <a:r>
              <a:rPr lang="en-US" dirty="0" smtClean="0"/>
              <a:t>Gmail</a:t>
            </a:r>
            <a:r>
              <a:rPr lang="cs-CZ" dirty="0" smtClean="0"/>
              <a:t>, …</a:t>
            </a:r>
          </a:p>
          <a:p>
            <a:r>
              <a:rPr lang="cs-CZ" dirty="0" smtClean="0"/>
              <a:t>Aplikace třetích stran: </a:t>
            </a:r>
            <a:r>
              <a:rPr lang="en-US" dirty="0" err="1"/>
              <a:t>Evernote</a:t>
            </a:r>
            <a:r>
              <a:rPr lang="en-US" dirty="0"/>
              <a:t>, </a:t>
            </a:r>
            <a:r>
              <a:rPr lang="en-US" dirty="0" err="1"/>
              <a:t>Skitch</a:t>
            </a:r>
            <a:r>
              <a:rPr lang="en-US" dirty="0"/>
              <a:t>, The New York </a:t>
            </a:r>
            <a:r>
              <a:rPr lang="en-US" dirty="0" smtClean="0"/>
              <a:t>Times</a:t>
            </a:r>
            <a:r>
              <a:rPr lang="cs-CZ" dirty="0" smtClean="0"/>
              <a:t>, </a:t>
            </a:r>
            <a:r>
              <a:rPr lang="en-US" dirty="0" smtClean="0"/>
              <a:t>Path.</a:t>
            </a:r>
            <a:endParaRPr lang="cs-CZ" dirty="0" smtClean="0"/>
          </a:p>
          <a:p>
            <a:r>
              <a:rPr lang="cs-CZ" dirty="0" smtClean="0"/>
              <a:t>Aplikace musí být bez reklamy a zdarma.</a:t>
            </a:r>
          </a:p>
          <a:p>
            <a:r>
              <a:rPr lang="cs-CZ" dirty="0" smtClean="0"/>
              <a:t>Otázky po soukromí, informačním chování nebo komunikaci.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929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367650"/>
            <a:ext cx="8784976" cy="3048264"/>
          </a:xfrm>
        </p:spPr>
      </p:pic>
      <p:pic>
        <p:nvPicPr>
          <p:cNvPr id="2050" name="Picture 2" descr="D:\Users\268947\Desktop\obr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4581129"/>
            <a:ext cx="8784976" cy="212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92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06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Vizualizace informací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7" y="2564904"/>
            <a:ext cx="7297271" cy="1774178"/>
          </a:xfrm>
        </p:spPr>
      </p:pic>
    </p:spTree>
    <p:extLst>
      <p:ext uri="{BB962C8B-B14F-4D97-AF65-F5344CB8AC3E}">
        <p14:creationId xmlns:p14="http://schemas.microsoft.com/office/powerpoint/2010/main" val="288330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err="1" smtClean="0"/>
              <a:t>Virtualizace</a:t>
            </a:r>
            <a:r>
              <a:rPr lang="cs-CZ" dirty="0" smtClean="0"/>
              <a:t> a distribuované výpočty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Virtualizovat</a:t>
            </a:r>
            <a:r>
              <a:rPr lang="cs-CZ" dirty="0" smtClean="0"/>
              <a:t> lze téměř cokoli – software, hardware, infrastruktura – superpočítače vs. Distribuované výpočty.</a:t>
            </a:r>
          </a:p>
          <a:p>
            <a:r>
              <a:rPr lang="cs-CZ" dirty="0" smtClean="0"/>
              <a:t>Gridové sítě</a:t>
            </a:r>
          </a:p>
          <a:p>
            <a:r>
              <a:rPr lang="cs-CZ" dirty="0" smtClean="0"/>
              <a:t>Škálovatelnost</a:t>
            </a:r>
          </a:p>
          <a:p>
            <a:r>
              <a:rPr lang="cs-CZ" dirty="0" smtClean="0"/>
              <a:t>Možnost spolupráce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17127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Sémantický web a desktop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Spojení významu a obsahu</a:t>
            </a:r>
          </a:p>
          <a:p>
            <a:r>
              <a:rPr lang="cs-CZ" dirty="0" smtClean="0"/>
              <a:t>RDF pro popis dat:</a:t>
            </a:r>
          </a:p>
          <a:p>
            <a:pPr lvl="1"/>
            <a:r>
              <a:rPr lang="cs-CZ" dirty="0" smtClean="0"/>
              <a:t>Jedinec</a:t>
            </a:r>
          </a:p>
          <a:p>
            <a:pPr lvl="1"/>
            <a:r>
              <a:rPr lang="cs-CZ" dirty="0" smtClean="0"/>
              <a:t>Třída</a:t>
            </a:r>
          </a:p>
          <a:p>
            <a:pPr lvl="1"/>
            <a:r>
              <a:rPr lang="cs-CZ" dirty="0" smtClean="0"/>
              <a:t>Atribut</a:t>
            </a:r>
          </a:p>
          <a:p>
            <a:pPr lvl="1"/>
            <a:r>
              <a:rPr lang="cs-CZ" dirty="0" smtClean="0"/>
              <a:t>Vazba</a:t>
            </a:r>
          </a:p>
          <a:p>
            <a:r>
              <a:rPr lang="cs-CZ" dirty="0" smtClean="0"/>
              <a:t>Různé ontologie</a:t>
            </a:r>
          </a:p>
          <a:p>
            <a:r>
              <a:rPr lang="cs-CZ" dirty="0" smtClean="0"/>
              <a:t>Potřeba AI</a:t>
            </a:r>
          </a:p>
          <a:p>
            <a:r>
              <a:rPr lang="cs-CZ" dirty="0" smtClean="0"/>
              <a:t>Budování znalostních databází</a:t>
            </a:r>
          </a:p>
          <a:p>
            <a:r>
              <a:rPr lang="cs-CZ" dirty="0" smtClean="0"/>
              <a:t>První pokusy: Nepomuk Desktop, </a:t>
            </a:r>
            <a:r>
              <a:rPr lang="cs-CZ" dirty="0" err="1" smtClean="0"/>
              <a:t>Dolphin</a:t>
            </a:r>
            <a:r>
              <a:rPr lang="cs-CZ" dirty="0" smtClean="0"/>
              <a:t>,</a:t>
            </a:r>
            <a:r>
              <a:rPr lang="cs-CZ" dirty="0"/>
              <a:t> </a:t>
            </a:r>
            <a:r>
              <a:rPr lang="cs-CZ" dirty="0" err="1" smtClean="0"/>
              <a:t>Bangarang</a:t>
            </a:r>
            <a:r>
              <a:rPr lang="cs-CZ" dirty="0" smtClean="0"/>
              <a:t>, (</a:t>
            </a:r>
            <a:r>
              <a:rPr lang="cs-CZ" dirty="0" err="1" smtClean="0"/>
              <a:t>WolphramAlpha</a:t>
            </a:r>
            <a:r>
              <a:rPr lang="cs-CZ" dirty="0" smtClean="0"/>
              <a:t>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33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Zpracování přirozeného jazyka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Syntéza řeči</a:t>
            </a:r>
          </a:p>
          <a:p>
            <a:r>
              <a:rPr lang="cs-CZ" dirty="0" smtClean="0"/>
              <a:t>Rozpoznání řeči</a:t>
            </a:r>
          </a:p>
          <a:p>
            <a:r>
              <a:rPr lang="cs-CZ" dirty="0"/>
              <a:t>S</a:t>
            </a:r>
            <a:r>
              <a:rPr lang="cs-CZ" dirty="0" smtClean="0"/>
              <a:t>trojový překlad</a:t>
            </a:r>
          </a:p>
          <a:p>
            <a:r>
              <a:rPr lang="cs-CZ" dirty="0" smtClean="0"/>
              <a:t>Dolování dat, extrakce </a:t>
            </a:r>
            <a:r>
              <a:rPr lang="cs-CZ" dirty="0"/>
              <a:t>a získávání </a:t>
            </a:r>
            <a:r>
              <a:rPr lang="cs-CZ" dirty="0" smtClean="0"/>
              <a:t>informací</a:t>
            </a:r>
          </a:p>
          <a:p>
            <a:r>
              <a:rPr lang="cs-CZ" dirty="0"/>
              <a:t>D</a:t>
            </a:r>
            <a:r>
              <a:rPr lang="cs-CZ" dirty="0" smtClean="0"/>
              <a:t>ialogové systémy</a:t>
            </a:r>
          </a:p>
          <a:p>
            <a:r>
              <a:rPr lang="cs-CZ" dirty="0" smtClean="0"/>
              <a:t>Korektura textu</a:t>
            </a:r>
          </a:p>
          <a:p>
            <a:r>
              <a:rPr lang="cs-CZ" dirty="0" smtClean="0"/>
              <a:t>Právnické aplikace</a:t>
            </a:r>
          </a:p>
          <a:p>
            <a:r>
              <a:rPr lang="cs-CZ" dirty="0" smtClean="0"/>
              <a:t>…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3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Počítačové zpracování emocí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76" y="2667000"/>
            <a:ext cx="2725073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3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Internet věcí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r>
              <a:rPr lang="cs-CZ" dirty="0"/>
              <a:t> roce 2013 </a:t>
            </a:r>
            <a:r>
              <a:rPr lang="cs-CZ" dirty="0" smtClean="0"/>
              <a:t>připadalo </a:t>
            </a:r>
            <a:r>
              <a:rPr lang="cs-CZ" dirty="0"/>
              <a:t>pouhé jedno procento objemu přenesených dat na internetu, </a:t>
            </a:r>
            <a:r>
              <a:rPr lang="cs-CZ" dirty="0" smtClean="0"/>
              <a:t>i tak </a:t>
            </a:r>
            <a:r>
              <a:rPr lang="cs-CZ" dirty="0"/>
              <a:t>podle společnosti Cisco </a:t>
            </a:r>
            <a:r>
              <a:rPr lang="cs-CZ" dirty="0" smtClean="0"/>
              <a:t>generovalo </a:t>
            </a:r>
            <a:r>
              <a:rPr lang="cs-CZ" dirty="0"/>
              <a:t>obrat asi 613 miliard dolarů</a:t>
            </a:r>
            <a:r>
              <a:rPr lang="cs-CZ" dirty="0" smtClean="0"/>
              <a:t>.</a:t>
            </a:r>
          </a:p>
          <a:p>
            <a:r>
              <a:rPr lang="cs-CZ" dirty="0" smtClean="0"/>
              <a:t>Senzorické sítě, málo nákladné směrovací protokoly, systémy zpětné vazby atp.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78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Complex</a:t>
            </a:r>
            <a:r>
              <a:rPr lang="cs-CZ" dirty="0" smtClean="0"/>
              <a:t> </a:t>
            </a:r>
            <a:r>
              <a:rPr lang="cs-CZ" dirty="0" err="1" smtClean="0"/>
              <a:t>event</a:t>
            </a:r>
            <a:r>
              <a:rPr lang="cs-CZ" dirty="0" smtClean="0"/>
              <a:t> </a:t>
            </a:r>
            <a:r>
              <a:rPr lang="cs-CZ" dirty="0" err="1" smtClean="0"/>
              <a:t>processing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Studium dat vs. studium toků</a:t>
            </a:r>
          </a:p>
          <a:p>
            <a:r>
              <a:rPr lang="cs-CZ" dirty="0" smtClean="0"/>
              <a:t>Burzy cenných papírů, přístaviště, letiště, reklama…</a:t>
            </a:r>
          </a:p>
          <a:p>
            <a:r>
              <a:rPr lang="cs-CZ" dirty="0" err="1" smtClean="0"/>
              <a:t>Esper</a:t>
            </a:r>
            <a:r>
              <a:rPr lang="cs-CZ" dirty="0" smtClean="0"/>
              <a:t> či </a:t>
            </a:r>
            <a:r>
              <a:rPr lang="cs-CZ" dirty="0" err="1" smtClean="0"/>
              <a:t>Netbeans</a:t>
            </a:r>
            <a:endParaRPr lang="cs-CZ" dirty="0" smtClean="0"/>
          </a:p>
          <a:p>
            <a:r>
              <a:rPr lang="cs-CZ" dirty="0" smtClean="0"/>
              <a:t>Komponenty:</a:t>
            </a:r>
          </a:p>
          <a:p>
            <a:pPr lvl="1"/>
            <a:r>
              <a:rPr lang="cs-CZ" dirty="0"/>
              <a:t>Korelační </a:t>
            </a:r>
            <a:r>
              <a:rPr lang="cs-CZ" dirty="0" err="1"/>
              <a:t>enginy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Adaptéry</a:t>
            </a:r>
          </a:p>
          <a:p>
            <a:pPr lvl="1"/>
            <a:r>
              <a:rPr lang="cs-CZ" dirty="0" smtClean="0"/>
              <a:t>API pro vývoj scénářů a aplikací</a:t>
            </a:r>
          </a:p>
          <a:p>
            <a:pPr lvl="1"/>
            <a:r>
              <a:rPr lang="cs-CZ" dirty="0" err="1" smtClean="0"/>
              <a:t>Dashboard</a:t>
            </a:r>
            <a:endParaRPr lang="cs-CZ" dirty="0" smtClean="0"/>
          </a:p>
          <a:p>
            <a:pPr lvl="1"/>
            <a:r>
              <a:rPr lang="cs-CZ" dirty="0" smtClean="0"/>
              <a:t>Simulační nástroje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562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3479ed18bbbd1dec22fd21486b2991e5c89e6d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íť">
  <a:themeElements>
    <a:clrScheme name="Síť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Síť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íť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Síť</Template>
  <TotalTime>84</TotalTime>
  <Words>423</Words>
  <Application>Microsoft Office PowerPoint</Application>
  <PresentationFormat>Širokoúhlá obrazovka</PresentationFormat>
  <Paragraphs>117</Paragraphs>
  <Slides>29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2" baseType="lpstr">
      <vt:lpstr>Arial</vt:lpstr>
      <vt:lpstr>Century Gothic</vt:lpstr>
      <vt:lpstr>Síť</vt:lpstr>
      <vt:lpstr>Moderní technologie při (a pro) práci s daty</vt:lpstr>
      <vt:lpstr>Big data</vt:lpstr>
      <vt:lpstr>Vizualizace informací</vt:lpstr>
      <vt:lpstr>Virtualizace a distribuované výpočty</vt:lpstr>
      <vt:lpstr>Sémantický web a desktop</vt:lpstr>
      <vt:lpstr>Zpracování přirozeného jazyka</vt:lpstr>
      <vt:lpstr>Počítačové zpracování emocí</vt:lpstr>
      <vt:lpstr>Internet věcí</vt:lpstr>
      <vt:lpstr>Complex event processing</vt:lpstr>
      <vt:lpstr>Roboti ve škole, doma, …</vt:lpstr>
      <vt:lpstr>Shield Bot (69 USD)</vt:lpstr>
      <vt:lpstr>MIT SEG (21 USD)</vt:lpstr>
      <vt:lpstr>Tiny CNC (6,40-15 USD)</vt:lpstr>
      <vt:lpstr>Pi-bot (99 USD)</vt:lpstr>
      <vt:lpstr>3D tisk</vt:lpstr>
      <vt:lpstr>Augmentovaná realita</vt:lpstr>
      <vt:lpstr>Co je rozšířená realita?</vt:lpstr>
      <vt:lpstr>Základní myšlenka</vt:lpstr>
      <vt:lpstr>Příklad</vt:lpstr>
      <vt:lpstr>Metody</vt:lpstr>
      <vt:lpstr>Rozšířená realita na objektech skutečného světa</vt:lpstr>
      <vt:lpstr>QR kódy</vt:lpstr>
      <vt:lpstr>QR kód - složení</vt:lpstr>
      <vt:lpstr>Zapomeňte na škaredé QR: Googr.me</vt:lpstr>
      <vt:lpstr>Unitaglive.com</vt:lpstr>
      <vt:lpstr>visualead.com</vt:lpstr>
      <vt:lpstr>Google Glass</vt:lpstr>
      <vt:lpstr>Prezentace aplikace PowerPoint</vt:lpstr>
      <vt:lpstr>Děkuji za pozornost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Moderní technologie pro práci s daty</dc:title>
  <dc:creator>Michal Černý</dc:creator>
  <cp:lastModifiedBy>Michal Černý</cp:lastModifiedBy>
  <cp:revision>14</cp:revision>
  <dcterms:created xsi:type="dcterms:W3CDTF">2013-11-21T17:57:39Z</dcterms:created>
  <dcterms:modified xsi:type="dcterms:W3CDTF">2014-11-28T10:46:12Z</dcterms:modified>
</cp:coreProperties>
</file>