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302" r:id="rId4"/>
    <p:sldId id="299" r:id="rId5"/>
    <p:sldId id="300" r:id="rId6"/>
    <p:sldId id="301" r:id="rId7"/>
    <p:sldId id="287" r:id="rId8"/>
    <p:sldId id="260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97" r:id="rId19"/>
    <p:sldId id="298" r:id="rId20"/>
    <p:sldId id="261" r:id="rId21"/>
    <p:sldId id="262" r:id="rId22"/>
    <p:sldId id="263" r:id="rId23"/>
    <p:sldId id="264" r:id="rId24"/>
    <p:sldId id="265" r:id="rId25"/>
    <p:sldId id="266" r:id="rId26"/>
    <p:sldId id="267" r:id="rId27"/>
    <p:sldId id="268" r:id="rId28"/>
    <p:sldId id="269" r:id="rId29"/>
    <p:sldId id="270" r:id="rId30"/>
    <p:sldId id="271" r:id="rId31"/>
    <p:sldId id="272" r:id="rId32"/>
    <p:sldId id="273" r:id="rId33"/>
    <p:sldId id="274" r:id="rId34"/>
    <p:sldId id="275" r:id="rId35"/>
    <p:sldId id="276" r:id="rId36"/>
    <p:sldId id="277" r:id="rId37"/>
    <p:sldId id="278" r:id="rId38"/>
    <p:sldId id="279" r:id="rId39"/>
    <p:sldId id="280" r:id="rId40"/>
    <p:sldId id="281" r:id="rId41"/>
    <p:sldId id="282" r:id="rId42"/>
    <p:sldId id="283" r:id="rId43"/>
    <p:sldId id="284" r:id="rId44"/>
    <p:sldId id="285" r:id="rId45"/>
    <p:sldId id="286" r:id="rId46"/>
  </p:sldIdLst>
  <p:sldSz cx="12192000" cy="6858000"/>
  <p:notesSz cx="6858000" cy="9144000"/>
  <p:custDataLst>
    <p:tags r:id="rId47"/>
  </p:custDataLst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9" d="100"/>
          <a:sy n="89" d="100"/>
        </p:scale>
        <p:origin x="41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gs" Target="tags/tag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C0569-E12F-4F04-B11D-06C6BA3374C5}" type="datetimeFigureOut">
              <a:rPr lang="cs-CZ" smtClean="0"/>
              <a:t>3.10.2014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A4822-688D-4897-B02E-BA3131332C5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57043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C0569-E12F-4F04-B11D-06C6BA3374C5}" type="datetimeFigureOut">
              <a:rPr lang="cs-CZ" smtClean="0"/>
              <a:t>3.10.2014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A4822-688D-4897-B02E-BA3131332C5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755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C0569-E12F-4F04-B11D-06C6BA3374C5}" type="datetimeFigureOut">
              <a:rPr lang="cs-CZ" smtClean="0"/>
              <a:t>3.10.2014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A4822-688D-4897-B02E-BA3131332C5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92089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C0569-E12F-4F04-B11D-06C6BA3374C5}" type="datetimeFigureOut">
              <a:rPr lang="cs-CZ" smtClean="0"/>
              <a:t>3.10.2014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A4822-688D-4897-B02E-BA3131332C5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262496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C0569-E12F-4F04-B11D-06C6BA3374C5}" type="datetimeFigureOut">
              <a:rPr lang="cs-CZ" smtClean="0"/>
              <a:t>3.10.2014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A4822-688D-4897-B02E-BA3131332C5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512628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C0569-E12F-4F04-B11D-06C6BA3374C5}" type="datetimeFigureOut">
              <a:rPr lang="cs-CZ" smtClean="0"/>
              <a:t>3.10.2014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A4822-688D-4897-B02E-BA3131332C5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9494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C0569-E12F-4F04-B11D-06C6BA3374C5}" type="datetimeFigureOut">
              <a:rPr lang="cs-CZ" smtClean="0"/>
              <a:t>3.10.2014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A4822-688D-4897-B02E-BA3131332C5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59090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C0569-E12F-4F04-B11D-06C6BA3374C5}" type="datetimeFigureOut">
              <a:rPr lang="cs-CZ" smtClean="0"/>
              <a:t>3.10.2014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A4822-688D-4897-B02E-BA3131332C5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2391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C0569-E12F-4F04-B11D-06C6BA3374C5}" type="datetimeFigureOut">
              <a:rPr lang="cs-CZ" smtClean="0"/>
              <a:t>3.10.2014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A4822-688D-4897-B02E-BA3131332C5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6353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C0569-E12F-4F04-B11D-06C6BA3374C5}" type="datetimeFigureOut">
              <a:rPr lang="cs-CZ" smtClean="0"/>
              <a:t>3.10.2014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A4822-688D-4897-B02E-BA3131332C5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4528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C0569-E12F-4F04-B11D-06C6BA3374C5}" type="datetimeFigureOut">
              <a:rPr lang="cs-CZ" smtClean="0"/>
              <a:t>3.10.2014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A4822-688D-4897-B02E-BA3131332C5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6596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C0569-E12F-4F04-B11D-06C6BA3374C5}" type="datetimeFigureOut">
              <a:rPr lang="cs-CZ" smtClean="0"/>
              <a:t>3.10.2014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A4822-688D-4897-B02E-BA3131332C5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55612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C0569-E12F-4F04-B11D-06C6BA3374C5}" type="datetimeFigureOut">
              <a:rPr lang="cs-CZ" smtClean="0"/>
              <a:t>3.10.2014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A4822-688D-4897-B02E-BA3131332C5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8441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C0569-E12F-4F04-B11D-06C6BA3374C5}" type="datetimeFigureOut">
              <a:rPr lang="cs-CZ" smtClean="0"/>
              <a:t>3.10.2014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A4822-688D-4897-B02E-BA3131332C5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33953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C0569-E12F-4F04-B11D-06C6BA3374C5}" type="datetimeFigureOut">
              <a:rPr lang="cs-CZ" smtClean="0"/>
              <a:t>3.10.2014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A4822-688D-4897-B02E-BA3131332C5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4316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C0569-E12F-4F04-B11D-06C6BA3374C5}" type="datetimeFigureOut">
              <a:rPr lang="cs-CZ" smtClean="0"/>
              <a:t>3.10.2014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A4822-688D-4897-B02E-BA3131332C5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70663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470C0569-E12F-4F04-B11D-06C6BA3374C5}" type="datetimeFigureOut">
              <a:rPr lang="cs-CZ" smtClean="0"/>
              <a:t>3.10.2014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53DA4822-688D-4897-B02E-BA3131332C5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26952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470C0569-E12F-4F04-B11D-06C6BA3374C5}" type="datetimeFigureOut">
              <a:rPr lang="cs-CZ" smtClean="0"/>
              <a:t>3.10.2014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53DA4822-688D-4897-B02E-BA3131332C5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210568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clanky.rvp.cz/wp-content/upload/obrazky/14913/full/1.png?201458000000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Počítačové sítě I.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Digitální kompetence</a:t>
            </a:r>
          </a:p>
          <a:p>
            <a:r>
              <a:rPr lang="cs-CZ" dirty="0" smtClean="0"/>
              <a:t>Michal Černý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136" y="4926574"/>
            <a:ext cx="9428571" cy="1723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38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>
                <a:effectLst/>
              </a:rPr>
              <a:t>Aplikační a prezentační vrstva </a:t>
            </a:r>
            <a:r>
              <a:rPr lang="cs-CZ" b="1" i="1" dirty="0" smtClean="0">
                <a:effectLst/>
              </a:rPr>
              <a:t>II.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b="1" dirty="0">
                <a:effectLst/>
              </a:rPr>
              <a:t>DNS</a:t>
            </a:r>
            <a:r>
              <a:rPr lang="cs-CZ" dirty="0">
                <a:effectLst/>
              </a:rPr>
              <a:t> (</a:t>
            </a:r>
            <a:r>
              <a:rPr lang="cs-CZ" dirty="0" err="1">
                <a:effectLst/>
              </a:rPr>
              <a:t>Domain</a:t>
            </a:r>
            <a:r>
              <a:rPr lang="cs-CZ" dirty="0">
                <a:effectLst/>
              </a:rPr>
              <a:t> </a:t>
            </a:r>
            <a:r>
              <a:rPr lang="cs-CZ" dirty="0" err="1">
                <a:effectLst/>
              </a:rPr>
              <a:t>Name</a:t>
            </a:r>
            <a:r>
              <a:rPr lang="cs-CZ" dirty="0">
                <a:effectLst/>
              </a:rPr>
              <a:t> </a:t>
            </a:r>
            <a:r>
              <a:rPr lang="cs-CZ" dirty="0" err="1">
                <a:effectLst/>
              </a:rPr>
              <a:t>System</a:t>
            </a:r>
            <a:r>
              <a:rPr lang="cs-CZ" dirty="0">
                <a:effectLst/>
              </a:rPr>
              <a:t>) je hierarchický systém doménových jmen, který je realizován servery DNS a protokolem </a:t>
            </a:r>
            <a:r>
              <a:rPr lang="cs-CZ" dirty="0" err="1">
                <a:effectLst/>
              </a:rPr>
              <a:t>stejnojmeným</a:t>
            </a:r>
            <a:r>
              <a:rPr lang="cs-CZ" dirty="0">
                <a:effectLst/>
              </a:rPr>
              <a:t> protokolem sloužícím k výměně informací. Jeho hlavním významem je převod doménových jmen na IP adresu, čímž zajišťují možnost používat URL adresy. Později svoji funkčnost rozšířil o podporu dalších technologií jako je IP telefonie či e-mailová komunikace.</a:t>
            </a:r>
          </a:p>
          <a:p>
            <a:r>
              <a:rPr lang="cs-CZ" b="1" dirty="0">
                <a:effectLst/>
              </a:rPr>
              <a:t>HTTP </a:t>
            </a:r>
            <a:r>
              <a:rPr lang="cs-CZ" dirty="0">
                <a:effectLst/>
              </a:rPr>
              <a:t>je </a:t>
            </a:r>
            <a:r>
              <a:rPr lang="cs-CZ" dirty="0" err="1">
                <a:effectLst/>
              </a:rPr>
              <a:t>bezstavový</a:t>
            </a:r>
            <a:r>
              <a:rPr lang="cs-CZ" dirty="0">
                <a:effectLst/>
              </a:rPr>
              <a:t> protokol, který funguje způsobem dotaz-odpověď. Uživatel pošle serveru dotaz ve formě čistého textu, obsahujícího označení požadovaného dokumentu, informace o schopnostech prohlížeče apod. Server následně odpoví taktéž v textové podobě. Jednotlivé dotazy mezi sebou nemají žádnou spojitost. Přenos je primárně nešifrovaný, ale existuje bezpečná varianta HTTPS. Jde o základní protokol internetu, kterou slouží k obsluze hypertextu. V dnešní době umí již přenášet i jiná data nežli jen čistý text</a:t>
            </a:r>
            <a:r>
              <a:rPr lang="cs-CZ" dirty="0" smtClean="0">
                <a:effectLst/>
              </a:rPr>
              <a:t>.</a:t>
            </a:r>
          </a:p>
          <a:p>
            <a:r>
              <a:rPr lang="cs-CZ" dirty="0">
                <a:effectLst/>
              </a:rPr>
              <a:t>Snad jediným čistým významnějším zástupcem prezentační vrstvy je </a:t>
            </a:r>
            <a:r>
              <a:rPr lang="cs-CZ" b="1" dirty="0">
                <a:effectLst/>
              </a:rPr>
              <a:t>SMB</a:t>
            </a:r>
            <a:r>
              <a:rPr lang="cs-CZ" dirty="0">
                <a:effectLst/>
              </a:rPr>
              <a:t>, který zajišťuje síťovou komunikaci pro sdílený přístup k tiskárnám, souborům, </a:t>
            </a:r>
            <a:r>
              <a:rPr lang="cs-CZ" dirty="0" smtClean="0">
                <a:effectLst/>
              </a:rPr>
              <a:t>scannerům </a:t>
            </a:r>
            <a:r>
              <a:rPr lang="cs-CZ" dirty="0">
                <a:effectLst/>
              </a:rPr>
              <a:t>a dalším zařízením. Nabízí také některé další možnosti pro sdílení zdrojů včetně autorizace.</a:t>
            </a:r>
          </a:p>
          <a:p>
            <a:endParaRPr lang="cs-CZ" dirty="0">
              <a:effectLst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2338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>
                <a:effectLst/>
              </a:rPr>
              <a:t>Transportní </a:t>
            </a:r>
            <a:r>
              <a:rPr lang="cs-CZ" b="1" i="1" dirty="0" smtClean="0">
                <a:effectLst/>
              </a:rPr>
              <a:t>vrstva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>
                <a:effectLst/>
              </a:rPr>
              <a:t>TCP</a:t>
            </a:r>
            <a:r>
              <a:rPr lang="cs-CZ" dirty="0">
                <a:effectLst/>
              </a:rPr>
              <a:t> zajišťuje spolehlivý přenos dat, to znamená, že cílem je dodání všech odeslaných paketů ve správném pořadí. Hlavní kritérium je tedy doručení nikoli rychlost.</a:t>
            </a:r>
          </a:p>
          <a:p>
            <a:r>
              <a:rPr lang="cs-CZ" b="1" dirty="0">
                <a:effectLst/>
              </a:rPr>
              <a:t>UDP </a:t>
            </a:r>
            <a:r>
              <a:rPr lang="cs-CZ" dirty="0">
                <a:effectLst/>
              </a:rPr>
              <a:t>je zástupcem klasického nespojovaného přístupu. Používá se tam, kde prim hraje rychlost a nemá smysl kontrolovat doručení – příkladem může být IP telefonie, video </a:t>
            </a:r>
            <a:r>
              <a:rPr lang="cs-CZ" dirty="0" err="1">
                <a:effectLst/>
              </a:rPr>
              <a:t>stream</a:t>
            </a:r>
            <a:r>
              <a:rPr lang="cs-CZ" dirty="0">
                <a:effectLst/>
              </a:rPr>
              <a:t> či online hry</a:t>
            </a:r>
            <a:r>
              <a:rPr lang="cs-CZ" dirty="0" smtClean="0">
                <a:effectLst/>
              </a:rPr>
              <a:t>.</a:t>
            </a:r>
            <a:endParaRPr lang="cs-CZ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06867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TCP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545" y="2929777"/>
            <a:ext cx="5951736" cy="2598645"/>
          </a:xfrm>
        </p:spPr>
      </p:pic>
    </p:spTree>
    <p:extLst>
      <p:ext uri="{BB962C8B-B14F-4D97-AF65-F5344CB8AC3E}">
        <p14:creationId xmlns:p14="http://schemas.microsoft.com/office/powerpoint/2010/main" val="105205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UDP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917" y="3493706"/>
            <a:ext cx="1988992" cy="1470787"/>
          </a:xfrm>
        </p:spPr>
      </p:pic>
    </p:spTree>
    <p:extLst>
      <p:ext uri="{BB962C8B-B14F-4D97-AF65-F5344CB8AC3E}">
        <p14:creationId xmlns:p14="http://schemas.microsoft.com/office/powerpoint/2010/main" val="48240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Zajišťuje doručování paketů na správnou adresu.</a:t>
            </a:r>
          </a:p>
          <a:p>
            <a:r>
              <a:rPr lang="cs-CZ" dirty="0" smtClean="0"/>
              <a:t>Podrobněji za chvíli.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2434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>
                <a:effectLst/>
              </a:rPr>
              <a:t>Linková </a:t>
            </a:r>
            <a:r>
              <a:rPr lang="cs-CZ" b="1" i="1" dirty="0" smtClean="0">
                <a:effectLst/>
              </a:rPr>
              <a:t>vrstva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b="1" dirty="0" err="1">
                <a:effectLst/>
              </a:rPr>
              <a:t>Ethernet</a:t>
            </a:r>
            <a:r>
              <a:rPr lang="cs-CZ" dirty="0">
                <a:effectLst/>
              </a:rPr>
              <a:t> je souhrnný název pro v současné době nejrozšířenější technologie pro budování počítačových sítí typu LAN. </a:t>
            </a:r>
          </a:p>
          <a:p>
            <a:r>
              <a:rPr lang="cs-CZ" dirty="0">
                <a:effectLst/>
              </a:rPr>
              <a:t>Jako metodu boje proti kolizím se nejčastěji užívá techniky CSMA/CD, která funguje přibližně následujícím způsobem.</a:t>
            </a:r>
          </a:p>
          <a:p>
            <a:pPr lvl="1"/>
            <a:r>
              <a:rPr lang="cs-CZ" dirty="0">
                <a:effectLst/>
              </a:rPr>
              <a:t>Naslouchá, zda je médium (klasicky kroucená dvojlinka) volné. Jestliže není, čeká na jeho uvolnění.</a:t>
            </a:r>
          </a:p>
          <a:p>
            <a:pPr lvl="1"/>
            <a:r>
              <a:rPr lang="cs-CZ" dirty="0">
                <a:effectLst/>
              </a:rPr>
              <a:t>Pokud je volné, zahájí vysílání. Současně s odesíláním rámce naslouchá, zda nepřichází signál od jiné stanice. Pokud ano, došlo ke kolizi. Stanice ukončí vysílání, odešle signál umožňující rozpoznat kolizi také ostatním stanicím.</a:t>
            </a:r>
          </a:p>
          <a:p>
            <a:pPr lvl="1"/>
            <a:r>
              <a:rPr lang="cs-CZ" dirty="0">
                <a:effectLst/>
              </a:rPr>
              <a:t>Vybere náhodné číslo z intervalu a podle něj čeká náhodně dlouhou dobu, než se zase pokusí vysílat. V praxi je omezená doba i nahodilost daného čísla</a:t>
            </a:r>
            <a:r>
              <a:rPr lang="cs-CZ" dirty="0" smtClean="0">
                <a:effectLst/>
              </a:rPr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9336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>
                <a:effectLst/>
              </a:rPr>
              <a:t>Linková </a:t>
            </a:r>
            <a:r>
              <a:rPr lang="cs-CZ" b="1" i="1" dirty="0" smtClean="0">
                <a:effectLst/>
              </a:rPr>
              <a:t>vrstva II.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b="1" dirty="0" err="1" smtClean="0"/>
              <a:t>WiFi</a:t>
            </a:r>
            <a:r>
              <a:rPr lang="cs-CZ" dirty="0" smtClean="0"/>
              <a:t>: </a:t>
            </a:r>
            <a:r>
              <a:rPr lang="cs-CZ" dirty="0">
                <a:effectLst/>
              </a:rPr>
              <a:t>Používá </a:t>
            </a:r>
            <a:r>
              <a:rPr lang="cs-CZ" dirty="0" err="1">
                <a:effectLst/>
              </a:rPr>
              <a:t>bezlicenční</a:t>
            </a:r>
            <a:r>
              <a:rPr lang="cs-CZ" dirty="0">
                <a:effectLst/>
              </a:rPr>
              <a:t> pásma, což snižuje její cenu</a:t>
            </a:r>
            <a:r>
              <a:rPr lang="cs-CZ" dirty="0" smtClean="0">
                <a:effectLst/>
              </a:rPr>
              <a:t>.</a:t>
            </a:r>
          </a:p>
          <a:p>
            <a:r>
              <a:rPr lang="cs-CZ" dirty="0">
                <a:effectLst/>
              </a:rPr>
              <a:t>K </a:t>
            </a:r>
            <a:r>
              <a:rPr lang="cs-CZ" dirty="0" smtClean="0">
                <a:effectLst/>
              </a:rPr>
              <a:t>detekci kolize </a:t>
            </a:r>
            <a:r>
              <a:rPr lang="cs-CZ" dirty="0">
                <a:effectLst/>
              </a:rPr>
              <a:t>se používá CDMA/CA, kterou lze opět popsat ve třech krocích:</a:t>
            </a:r>
          </a:p>
          <a:p>
            <a:pPr lvl="1"/>
            <a:r>
              <a:rPr lang="cs-CZ" dirty="0">
                <a:effectLst/>
              </a:rPr>
              <a:t>Je-li médium volné po určenou dobu, může stanice zahájit vysílání. Pokud je vysílání neúspěšné, zahájí exponenciální čekání.</a:t>
            </a:r>
          </a:p>
          <a:p>
            <a:pPr lvl="1"/>
            <a:r>
              <a:rPr lang="cs-CZ" dirty="0">
                <a:effectLst/>
              </a:rPr>
              <a:t>Pokud je médium obsazeno, počká na jeho uvolnění a následně zahájí exponenciální čekání, stejně jako při neúspěšném odvysílání.</a:t>
            </a:r>
          </a:p>
          <a:p>
            <a:pPr lvl="1"/>
            <a:r>
              <a:rPr lang="cs-CZ" dirty="0">
                <a:effectLst/>
              </a:rPr>
              <a:t>Exponenciální čekání znamená odložený pokus o vysílání. Stanice si náhodně vybere dobu z intervalu, jehož velikost se během opakovaných pokusů zdvojnásobuje; to snižuje pravděpodobnost příští kolize.</a:t>
            </a:r>
          </a:p>
          <a:p>
            <a:endParaRPr lang="cs-CZ" dirty="0">
              <a:effectLst/>
            </a:endParaRP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0423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>
                <a:effectLst/>
              </a:rPr>
              <a:t>Linková </a:t>
            </a:r>
            <a:r>
              <a:rPr lang="cs-CZ" b="1" i="1" dirty="0" smtClean="0">
                <a:effectLst/>
              </a:rPr>
              <a:t>vrstva III.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err="1" smtClean="0">
                <a:effectLst/>
              </a:rPr>
              <a:t>Bluetooth</a:t>
            </a:r>
            <a:r>
              <a:rPr lang="cs-CZ" dirty="0" smtClean="0"/>
              <a:t>: robustní technologie využívající strategie „Master - Slave“, zasahuje také do všech nižších vrstev.</a:t>
            </a:r>
          </a:p>
          <a:p>
            <a:r>
              <a:rPr lang="cs-CZ" dirty="0" smtClean="0">
                <a:effectLst/>
              </a:rPr>
              <a:t>Řeší práva, bezpečnost, funkcionalitu.</a:t>
            </a:r>
          </a:p>
          <a:p>
            <a:r>
              <a:rPr lang="cs-CZ" dirty="0" smtClean="0">
                <a:effectLst/>
              </a:rPr>
              <a:t>Má velice nízkou spotřebu.</a:t>
            </a:r>
            <a:endParaRPr lang="cs-CZ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1759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err="1">
                <a:effectLst/>
              </a:rPr>
              <a:t>Bluetooth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413" y="2624136"/>
            <a:ext cx="5029200" cy="1609725"/>
          </a:xfr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447" y="4418920"/>
            <a:ext cx="58578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979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IPv6: motivace, funkce, budoucnost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2514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První počítače a </a:t>
            </a:r>
            <a:r>
              <a:rPr lang="cs-CZ" dirty="0" smtClean="0"/>
              <a:t>sítě – opakování z minula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cs-CZ" dirty="0"/>
              <a:t>1939 John </a:t>
            </a:r>
            <a:r>
              <a:rPr lang="cs-CZ" dirty="0" err="1"/>
              <a:t>Atansoff</a:t>
            </a:r>
            <a:r>
              <a:rPr lang="cs-CZ" dirty="0"/>
              <a:t> – 15 operací/s, elektronkový a binární.</a:t>
            </a:r>
          </a:p>
          <a:p>
            <a:r>
              <a:rPr lang="cs-CZ" dirty="0" smtClean="0"/>
              <a:t>1938, 1939, 1941 </a:t>
            </a:r>
            <a:r>
              <a:rPr lang="cs-CZ" dirty="0"/>
              <a:t>Konrad </a:t>
            </a:r>
            <a:r>
              <a:rPr lang="cs-CZ" dirty="0" err="1"/>
              <a:t>Zuse</a:t>
            </a:r>
            <a:r>
              <a:rPr lang="cs-CZ" dirty="0"/>
              <a:t> Z1-Z3</a:t>
            </a:r>
          </a:p>
          <a:p>
            <a:r>
              <a:rPr lang="cs-CZ" dirty="0"/>
              <a:t>1943-7 ENIAC</a:t>
            </a:r>
          </a:p>
          <a:p>
            <a:endParaRPr lang="cs-CZ" dirty="0"/>
          </a:p>
          <a:p>
            <a:r>
              <a:rPr lang="cs-CZ" dirty="0"/>
              <a:t>1965 paketová síť</a:t>
            </a:r>
          </a:p>
          <a:p>
            <a:pPr lvl="0"/>
            <a:r>
              <a:rPr lang="cs-CZ" dirty="0"/>
              <a:t>1969 V USA byla vytvořena experimentální síť ARPANET, která umožní vznik mezinárodní decentralizované sítě – internetu.</a:t>
            </a:r>
          </a:p>
          <a:p>
            <a:pPr lvl="0"/>
            <a:r>
              <a:rPr lang="cs-CZ" dirty="0"/>
              <a:t>1980 Bylo vydáno RFC 760, jež popisuje IPv4, a ve stejném roce zahájen experimentální provoz TCP/IP v síti ARPANET.</a:t>
            </a:r>
          </a:p>
          <a:p>
            <a:pPr lvl="0"/>
            <a:r>
              <a:rPr lang="cs-CZ" dirty="0"/>
              <a:t>1987 Poprvé se objevuje pojem „internet.“</a:t>
            </a:r>
          </a:p>
          <a:p>
            <a:pPr lvl="0"/>
            <a:r>
              <a:rPr lang="cs-CZ" dirty="0"/>
              <a:t>1990 Po dvou letech úvah a testů se objevuje první finální specifikace GSM, standardu, na kterém dnes pracuje většina mobilních telefonů.</a:t>
            </a:r>
          </a:p>
          <a:p>
            <a:pPr lvl="0"/>
            <a:r>
              <a:rPr lang="cs-CZ" dirty="0"/>
              <a:t>1991 První užití WWW a hypertextu, za kterým stojí projekty v </a:t>
            </a:r>
            <a:r>
              <a:rPr lang="cs-CZ" dirty="0" err="1"/>
              <a:t>CERNu</a:t>
            </a:r>
            <a:r>
              <a:rPr lang="cs-CZ" dirty="0"/>
              <a:t>.</a:t>
            </a:r>
          </a:p>
          <a:p>
            <a:pPr lvl="0"/>
            <a:r>
              <a:rPr lang="cs-CZ" dirty="0"/>
              <a:t>2010 Finsko se stalo první zemí, kde mají lidé podle zákona nárok na internet.</a:t>
            </a:r>
          </a:p>
          <a:p>
            <a:pPr lvl="0"/>
            <a:r>
              <a:rPr lang="cs-CZ" dirty="0"/>
              <a:t>2010 Více než 2 miliardy uživatelů internetu jej postupně definují jako univerzální komunikační kanál napříč celým světem.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8431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Internet </a:t>
            </a:r>
            <a:r>
              <a:rPr lang="cs-CZ" dirty="0" err="1" smtClean="0"/>
              <a:t>protocol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Základní protokol síťové vrstvy</a:t>
            </a:r>
          </a:p>
          <a:p>
            <a:r>
              <a:rPr lang="cs-CZ" dirty="0" smtClean="0"/>
              <a:t>Poskytuje adresu uzlům v síti</a:t>
            </a:r>
          </a:p>
          <a:p>
            <a:r>
              <a:rPr lang="cs-CZ" dirty="0" smtClean="0"/>
              <a:t>Umožňuje adresaci a směrování v síti</a:t>
            </a:r>
          </a:p>
          <a:p>
            <a:r>
              <a:rPr lang="cs-CZ" dirty="0" smtClean="0"/>
              <a:t>Negarantuje doručení</a:t>
            </a:r>
          </a:p>
        </p:txBody>
      </p:sp>
    </p:spTree>
    <p:extLst>
      <p:ext uri="{BB962C8B-B14F-4D97-AF65-F5344CB8AC3E}">
        <p14:creationId xmlns:p14="http://schemas.microsoft.com/office/powerpoint/2010/main" val="183940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IPv4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Dominantní na trhu</a:t>
            </a:r>
          </a:p>
          <a:p>
            <a:r>
              <a:rPr lang="cs-CZ" dirty="0" smtClean="0"/>
              <a:t>Malý adresní rozsah</a:t>
            </a:r>
          </a:p>
          <a:p>
            <a:r>
              <a:rPr lang="cs-CZ" dirty="0" smtClean="0"/>
              <a:t>Chybí pokročilá funkcionalita:</a:t>
            </a:r>
          </a:p>
          <a:p>
            <a:pPr lvl="1"/>
            <a:r>
              <a:rPr lang="cs-CZ" dirty="0" smtClean="0"/>
              <a:t>Slabá podpora pro </a:t>
            </a:r>
            <a:r>
              <a:rPr lang="cs-CZ" dirty="0" err="1" smtClean="0"/>
              <a:t>real</a:t>
            </a:r>
            <a:r>
              <a:rPr lang="cs-CZ" dirty="0" smtClean="0"/>
              <a:t> </a:t>
            </a:r>
            <a:r>
              <a:rPr lang="cs-CZ" dirty="0" err="1" smtClean="0"/>
              <a:t>time</a:t>
            </a:r>
            <a:r>
              <a:rPr lang="cs-CZ" dirty="0" smtClean="0"/>
              <a:t> aplikace</a:t>
            </a:r>
          </a:p>
          <a:p>
            <a:pPr lvl="1"/>
            <a:r>
              <a:rPr lang="cs-CZ" dirty="0" smtClean="0"/>
              <a:t>Chybí podpora pro bezpečný přenos dat</a:t>
            </a:r>
          </a:p>
          <a:p>
            <a:pPr lvl="1"/>
            <a:r>
              <a:rPr lang="cs-CZ" dirty="0" smtClean="0"/>
              <a:t>Chybí podpora pro </a:t>
            </a:r>
            <a:r>
              <a:rPr lang="cs-CZ" dirty="0" err="1" smtClean="0"/>
              <a:t>autokonfiguraci</a:t>
            </a:r>
            <a:endParaRPr lang="cs-CZ" dirty="0" smtClean="0"/>
          </a:p>
          <a:p>
            <a:pPr lvl="1"/>
            <a:r>
              <a:rPr lang="cs-CZ" dirty="0" smtClean="0"/>
              <a:t>Chybí podpora pro mobilitu</a:t>
            </a:r>
          </a:p>
          <a:p>
            <a:pPr lvl="1"/>
            <a:r>
              <a:rPr lang="cs-CZ" dirty="0" smtClean="0"/>
              <a:t>…</a:t>
            </a:r>
          </a:p>
          <a:p>
            <a:r>
              <a:rPr lang="cs-CZ" dirty="0" smtClean="0"/>
              <a:t>Řada funkcí je implementována postupně do IPv4</a:t>
            </a:r>
          </a:p>
        </p:txBody>
      </p:sp>
    </p:spTree>
    <p:extLst>
      <p:ext uri="{BB962C8B-B14F-4D97-AF65-F5344CB8AC3E}">
        <p14:creationId xmlns:p14="http://schemas.microsoft.com/office/powerpoint/2010/main" val="393650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Základní vlastnosti IPv6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128 bitová adresa – teoreticky 2</a:t>
            </a:r>
            <a:r>
              <a:rPr lang="cs-CZ" baseline="30000" dirty="0" smtClean="0"/>
              <a:t>128  </a:t>
            </a:r>
            <a:r>
              <a:rPr lang="cs-CZ" dirty="0" smtClean="0"/>
              <a:t>unikátních adres(3,4  10</a:t>
            </a:r>
            <a:r>
              <a:rPr lang="cs-CZ" baseline="30000" dirty="0" smtClean="0"/>
              <a:t>38</a:t>
            </a:r>
            <a:r>
              <a:rPr lang="cs-CZ" dirty="0" smtClean="0"/>
              <a:t>)</a:t>
            </a:r>
          </a:p>
          <a:p>
            <a:r>
              <a:rPr lang="cs-CZ" dirty="0" smtClean="0"/>
              <a:t>Jednodušší hlavička s možností rozšíření</a:t>
            </a:r>
          </a:p>
          <a:p>
            <a:r>
              <a:rPr lang="cs-CZ" dirty="0" smtClean="0"/>
              <a:t>Podpora RT protokolů a přenosu dat.</a:t>
            </a:r>
          </a:p>
          <a:p>
            <a:r>
              <a:rPr lang="cs-CZ" dirty="0" smtClean="0"/>
              <a:t>Podpora </a:t>
            </a:r>
            <a:r>
              <a:rPr lang="cs-CZ" dirty="0" err="1" smtClean="0"/>
              <a:t>QoS</a:t>
            </a:r>
            <a:endParaRPr lang="cs-CZ" dirty="0" smtClean="0"/>
          </a:p>
          <a:p>
            <a:r>
              <a:rPr lang="cs-CZ" dirty="0" smtClean="0"/>
              <a:t>Podpora bezpečnosti</a:t>
            </a:r>
          </a:p>
          <a:p>
            <a:r>
              <a:rPr lang="cs-CZ" dirty="0" smtClean="0"/>
              <a:t>Podpora mobility</a:t>
            </a:r>
          </a:p>
          <a:p>
            <a:r>
              <a:rPr lang="cs-CZ" dirty="0" err="1" smtClean="0"/>
              <a:t>Autokonfigurace</a:t>
            </a: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059755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Základní hlavička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785126"/>
            <a:ext cx="8229600" cy="4156113"/>
          </a:xfrm>
        </p:spPr>
      </p:pic>
    </p:spTree>
    <p:extLst>
      <p:ext uri="{BB962C8B-B14F-4D97-AF65-F5344CB8AC3E}">
        <p14:creationId xmlns:p14="http://schemas.microsoft.com/office/powerpoint/2010/main" val="4046373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Rozšiřující hlavičky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861387"/>
            <a:ext cx="8229600" cy="4003588"/>
          </a:xfrm>
        </p:spPr>
      </p:pic>
    </p:spTree>
    <p:extLst>
      <p:ext uri="{BB962C8B-B14F-4D97-AF65-F5344CB8AC3E}">
        <p14:creationId xmlns:p14="http://schemas.microsoft.com/office/powerpoint/2010/main" val="129639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Zápis adresy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Je možné zkracování, užívá se hexadecimální číselné soustavy (0..F)</a:t>
            </a:r>
          </a:p>
          <a:p>
            <a:r>
              <a:rPr lang="cs-CZ" dirty="0" smtClean="0"/>
              <a:t>Není možné si jich pamatovat dostatek (DNS servery).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6521" y="2924945"/>
            <a:ext cx="6858958" cy="2267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11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Typy adres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Unicast</a:t>
            </a:r>
            <a:r>
              <a:rPr lang="cs-CZ" dirty="0" smtClean="0"/>
              <a:t> : stejná jako u IPv4, adresuje jedno rozhraní</a:t>
            </a:r>
          </a:p>
          <a:p>
            <a:r>
              <a:rPr lang="cs-CZ" dirty="0" err="1" smtClean="0"/>
              <a:t>Multicast</a:t>
            </a:r>
            <a:r>
              <a:rPr lang="cs-CZ" dirty="0" smtClean="0"/>
              <a:t> : podobná jako u IPv4, adresuje všechny v adresním prostoru </a:t>
            </a:r>
          </a:p>
          <a:p>
            <a:r>
              <a:rPr lang="cs-CZ" dirty="0" err="1" smtClean="0"/>
              <a:t>Anycast</a:t>
            </a:r>
            <a:r>
              <a:rPr lang="cs-CZ" dirty="0" smtClean="0"/>
              <a:t>: adresuje rozhraní a požadavek zpracuje vybraný server dle vlastního uvážení daného systému.</a:t>
            </a:r>
          </a:p>
          <a:p>
            <a:endParaRPr lang="cs-CZ" dirty="0"/>
          </a:p>
          <a:p>
            <a:r>
              <a:rPr lang="cs-CZ" dirty="0" smtClean="0"/>
              <a:t>IPv6 díky </a:t>
            </a:r>
            <a:r>
              <a:rPr lang="cs-CZ" dirty="0" err="1" smtClean="0"/>
              <a:t>anycastovým</a:t>
            </a:r>
            <a:r>
              <a:rPr lang="cs-CZ" dirty="0" smtClean="0"/>
              <a:t> adresám může dobře podporovat serverové farmy či distribuované výpočty.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4363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Práce se sítí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Podpora stavového a </a:t>
            </a:r>
            <a:r>
              <a:rPr lang="cs-CZ" dirty="0" err="1" smtClean="0"/>
              <a:t>bezstavového</a:t>
            </a:r>
            <a:r>
              <a:rPr lang="cs-CZ" dirty="0" smtClean="0"/>
              <a:t> připojování se k sítí (objevování sousedů, ohlašování směrovačů).</a:t>
            </a:r>
          </a:p>
          <a:p>
            <a:r>
              <a:rPr lang="cs-CZ" dirty="0" smtClean="0"/>
              <a:t>IPv6 nepodporuje fragmentaci – MTU si musí hlídat a určovat sama.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58868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Podpora mobility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Základní myšlenka: každý má svůj domov (totiž směrovač, kterému říká, kde zrovna je a udržuje s ním kontakt).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8636" y="2420888"/>
            <a:ext cx="6061479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15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Podpora mobility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829" y="1600201"/>
            <a:ext cx="5562342" cy="4525963"/>
          </a:xfrm>
        </p:spPr>
      </p:pic>
    </p:spTree>
    <p:extLst>
      <p:ext uri="{BB962C8B-B14F-4D97-AF65-F5344CB8AC3E}">
        <p14:creationId xmlns:p14="http://schemas.microsoft.com/office/powerpoint/2010/main" val="19644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Parametry sítě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 smtClean="0"/>
              <a:t>Statičnost</a:t>
            </a:r>
          </a:p>
          <a:p>
            <a:r>
              <a:rPr lang="cs-CZ" dirty="0" smtClean="0"/>
              <a:t>Propustnost</a:t>
            </a:r>
          </a:p>
          <a:p>
            <a:r>
              <a:rPr lang="cs-CZ" dirty="0" smtClean="0"/>
              <a:t>Rozptyl</a:t>
            </a:r>
          </a:p>
          <a:p>
            <a:r>
              <a:rPr lang="cs-CZ" dirty="0" smtClean="0"/>
              <a:t>Chybovost</a:t>
            </a:r>
          </a:p>
          <a:p>
            <a:r>
              <a:rPr lang="cs-CZ" dirty="0" smtClean="0"/>
              <a:t>Zpoždění</a:t>
            </a:r>
          </a:p>
          <a:p>
            <a:r>
              <a:rPr lang="cs-CZ" dirty="0" smtClean="0"/>
              <a:t>Cena</a:t>
            </a:r>
          </a:p>
          <a:p>
            <a:r>
              <a:rPr lang="cs-CZ" dirty="0" smtClean="0"/>
              <a:t>Route</a:t>
            </a:r>
          </a:p>
          <a:p>
            <a:r>
              <a:rPr lang="cs-CZ" dirty="0" smtClean="0"/>
              <a:t>Vytíženost linky</a:t>
            </a:r>
          </a:p>
          <a:p>
            <a:r>
              <a:rPr lang="cs-CZ" dirty="0" err="1" smtClean="0"/>
              <a:t>QoS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70828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Bezpečnost obecně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cs-CZ" dirty="0" smtClean="0"/>
              <a:t>Pro bezpečnost musíme zajisti CIA </a:t>
            </a:r>
          </a:p>
          <a:p>
            <a:pPr lvl="1"/>
            <a:r>
              <a:rPr lang="cs-CZ" dirty="0" err="1" smtClean="0"/>
              <a:t>Confidentiality</a:t>
            </a:r>
            <a:r>
              <a:rPr lang="cs-CZ" dirty="0" smtClean="0"/>
              <a:t> – data nesmí přečíst nikdo nepovolaný.</a:t>
            </a:r>
          </a:p>
          <a:p>
            <a:pPr lvl="1"/>
            <a:r>
              <a:rPr lang="cs-CZ" dirty="0" smtClean="0"/>
              <a:t>Integrity – data nesmí být po cestě změněna či podvržena.</a:t>
            </a:r>
          </a:p>
          <a:p>
            <a:pPr lvl="1"/>
            <a:r>
              <a:rPr lang="cs-CZ" dirty="0" err="1" smtClean="0"/>
              <a:t>Availability</a:t>
            </a:r>
            <a:r>
              <a:rPr lang="cs-CZ" dirty="0"/>
              <a:t> </a:t>
            </a:r>
            <a:r>
              <a:rPr lang="cs-CZ" dirty="0" smtClean="0"/>
              <a:t>– data smí číst jen autorizovaná osoba.</a:t>
            </a:r>
          </a:p>
          <a:p>
            <a:r>
              <a:rPr lang="cs-CZ" dirty="0" smtClean="0"/>
              <a:t>Či </a:t>
            </a:r>
            <a:r>
              <a:rPr lang="cs-CZ" dirty="0"/>
              <a:t>AAA</a:t>
            </a:r>
            <a:r>
              <a:rPr lang="cs-CZ" dirty="0" smtClean="0"/>
              <a:t>:</a:t>
            </a:r>
          </a:p>
          <a:p>
            <a:pPr lvl="1"/>
            <a:r>
              <a:rPr lang="cs-CZ" dirty="0" smtClean="0"/>
              <a:t>Autentizace</a:t>
            </a:r>
          </a:p>
          <a:p>
            <a:pPr lvl="1"/>
            <a:r>
              <a:rPr lang="cs-CZ" dirty="0" smtClean="0"/>
              <a:t>Autorizace</a:t>
            </a:r>
          </a:p>
          <a:p>
            <a:pPr lvl="1"/>
            <a:r>
              <a:rPr lang="cs-CZ" dirty="0" err="1" smtClean="0"/>
              <a:t>Accounting</a:t>
            </a:r>
            <a:endParaRPr lang="cs-CZ" dirty="0" smtClean="0"/>
          </a:p>
          <a:p>
            <a:r>
              <a:rPr lang="cs-CZ" dirty="0" smtClean="0"/>
              <a:t>V IPv4 řešeno pomocí </a:t>
            </a:r>
            <a:r>
              <a:rPr lang="cs-CZ" dirty="0" err="1" smtClean="0"/>
              <a:t>nepoviného</a:t>
            </a:r>
            <a:r>
              <a:rPr lang="cs-CZ" dirty="0" smtClean="0"/>
              <a:t> </a:t>
            </a:r>
            <a:r>
              <a:rPr lang="cs-CZ" dirty="0" err="1" smtClean="0"/>
              <a:t>IPSec</a:t>
            </a:r>
            <a:r>
              <a:rPr lang="cs-CZ" dirty="0" smtClean="0"/>
              <a:t>.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9706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Bezpečnost u IPv6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AH (</a:t>
            </a:r>
            <a:r>
              <a:rPr lang="cs-CZ" dirty="0" err="1" smtClean="0"/>
              <a:t>Authentication</a:t>
            </a:r>
            <a:r>
              <a:rPr lang="cs-CZ" dirty="0" smtClean="0"/>
              <a:t> </a:t>
            </a:r>
            <a:r>
              <a:rPr lang="cs-CZ" dirty="0" err="1" smtClean="0"/>
              <a:t>Header</a:t>
            </a:r>
            <a:r>
              <a:rPr lang="cs-CZ" dirty="0" smtClean="0"/>
              <a:t>) – jen hlavička pro potvrzení autenticity vysílajícího</a:t>
            </a:r>
          </a:p>
          <a:p>
            <a:r>
              <a:rPr lang="cs-CZ" dirty="0"/>
              <a:t>ESP (</a:t>
            </a:r>
            <a:r>
              <a:rPr lang="cs-CZ" dirty="0" err="1"/>
              <a:t>Encapsulating</a:t>
            </a:r>
            <a:r>
              <a:rPr lang="cs-CZ" dirty="0"/>
              <a:t> </a:t>
            </a:r>
            <a:r>
              <a:rPr lang="cs-CZ" dirty="0" err="1"/>
              <a:t>Security</a:t>
            </a:r>
            <a:r>
              <a:rPr lang="cs-CZ" dirty="0"/>
              <a:t> </a:t>
            </a:r>
            <a:r>
              <a:rPr lang="cs-CZ" dirty="0" err="1"/>
              <a:t>Payload</a:t>
            </a:r>
            <a:r>
              <a:rPr lang="cs-CZ" dirty="0" smtClean="0"/>
              <a:t>) – zabalení datagramu do šifrované podoby. Je volitelná.</a:t>
            </a:r>
          </a:p>
          <a:p>
            <a:r>
              <a:rPr lang="cs-CZ" dirty="0" smtClean="0"/>
              <a:t>Definuje kryptografické metody, bezpečnostní politiku i správu klíčů.</a:t>
            </a:r>
          </a:p>
          <a:p>
            <a:r>
              <a:rPr lang="cs-CZ" dirty="0" smtClean="0"/>
              <a:t>Dva modely přenosu dat – transportní či tunelující.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3257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Přenos dat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6179" y="1600201"/>
            <a:ext cx="6499643" cy="4525963"/>
          </a:xfrm>
        </p:spPr>
      </p:pic>
    </p:spTree>
    <p:extLst>
      <p:ext uri="{BB962C8B-B14F-4D97-AF65-F5344CB8AC3E}">
        <p14:creationId xmlns:p14="http://schemas.microsoft.com/office/powerpoint/2010/main" val="933114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Přenos </a:t>
            </a:r>
            <a:r>
              <a:rPr lang="cs-CZ" dirty="0" smtClean="0"/>
              <a:t>dat AH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8999" y="1600201"/>
            <a:ext cx="4314002" cy="4525963"/>
          </a:xfrm>
        </p:spPr>
      </p:pic>
    </p:spTree>
    <p:extLst>
      <p:ext uri="{BB962C8B-B14F-4D97-AF65-F5344CB8AC3E}">
        <p14:creationId xmlns:p14="http://schemas.microsoft.com/office/powerpoint/2010/main" val="1672291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Přenos dat ESP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1744" y="1556792"/>
            <a:ext cx="4426818" cy="4998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0458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IPv6 a </a:t>
            </a:r>
            <a:r>
              <a:rPr lang="cs-CZ" dirty="0" err="1" smtClean="0"/>
              <a:t>QoS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IPv4 je </a:t>
            </a:r>
            <a:r>
              <a:rPr lang="cs-CZ" dirty="0" err="1" smtClean="0"/>
              <a:t>best</a:t>
            </a:r>
            <a:r>
              <a:rPr lang="cs-CZ" dirty="0" smtClean="0"/>
              <a:t> </a:t>
            </a:r>
            <a:r>
              <a:rPr lang="cs-CZ" dirty="0" err="1" smtClean="0"/>
              <a:t>effort</a:t>
            </a:r>
            <a:r>
              <a:rPr lang="cs-CZ" dirty="0" smtClean="0"/>
              <a:t> služba – kdo dřív </a:t>
            </a:r>
            <a:r>
              <a:rPr lang="cs-CZ" dirty="0" err="1" smtClean="0"/>
              <a:t>příjde</a:t>
            </a:r>
            <a:r>
              <a:rPr lang="cs-CZ" dirty="0" smtClean="0"/>
              <a:t>, ten dřív mele. Data mají ale obecně nějakou prioritu.</a:t>
            </a:r>
          </a:p>
          <a:p>
            <a:r>
              <a:rPr lang="cs-CZ" dirty="0" smtClean="0"/>
              <a:t>Pro zajištění kvality služeb jsou dvě cesty:</a:t>
            </a:r>
          </a:p>
          <a:p>
            <a:pPr lvl="1"/>
            <a:r>
              <a:rPr lang="cs-CZ" dirty="0" err="1" smtClean="0"/>
              <a:t>Integrated</a:t>
            </a:r>
            <a:r>
              <a:rPr lang="cs-CZ" dirty="0" smtClean="0"/>
              <a:t> </a:t>
            </a:r>
            <a:r>
              <a:rPr lang="cs-CZ" dirty="0" err="1" smtClean="0"/>
              <a:t>Services</a:t>
            </a:r>
            <a:r>
              <a:rPr lang="cs-CZ" dirty="0" smtClean="0"/>
              <a:t>: „koupíme si vlastní linku“</a:t>
            </a:r>
          </a:p>
          <a:p>
            <a:pPr lvl="1"/>
            <a:r>
              <a:rPr lang="cs-CZ" dirty="0" err="1" smtClean="0"/>
              <a:t>Differentiated</a:t>
            </a:r>
            <a:r>
              <a:rPr lang="cs-CZ" dirty="0" smtClean="0"/>
              <a:t> </a:t>
            </a:r>
            <a:r>
              <a:rPr lang="cs-CZ" dirty="0" err="1" smtClean="0"/>
              <a:t>Services</a:t>
            </a:r>
            <a:r>
              <a:rPr lang="cs-CZ" dirty="0" smtClean="0"/>
              <a:t>: důležité pakety označíme nálepkou a odbavíme je přednostně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1048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Integrated</a:t>
            </a:r>
            <a:r>
              <a:rPr lang="cs-CZ" dirty="0"/>
              <a:t> </a:t>
            </a:r>
            <a:r>
              <a:rPr lang="cs-CZ" dirty="0" err="1"/>
              <a:t>Services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941" y="1600201"/>
            <a:ext cx="6476119" cy="4525963"/>
          </a:xfrm>
        </p:spPr>
      </p:pic>
    </p:spTree>
    <p:extLst>
      <p:ext uri="{BB962C8B-B14F-4D97-AF65-F5344CB8AC3E}">
        <p14:creationId xmlns:p14="http://schemas.microsoft.com/office/powerpoint/2010/main" val="177524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Dierentiated</a:t>
            </a:r>
            <a:r>
              <a:rPr lang="cs-CZ" dirty="0"/>
              <a:t> </a:t>
            </a:r>
            <a:r>
              <a:rPr lang="cs-CZ" dirty="0" err="1"/>
              <a:t>Services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3723" y="1600201"/>
            <a:ext cx="6544555" cy="4525963"/>
          </a:xfrm>
        </p:spPr>
      </p:pic>
    </p:spTree>
    <p:extLst>
      <p:ext uri="{BB962C8B-B14F-4D97-AF65-F5344CB8AC3E}">
        <p14:creationId xmlns:p14="http://schemas.microsoft.com/office/powerpoint/2010/main" val="825394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MPLS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540" y="1600201"/>
            <a:ext cx="6938921" cy="4525963"/>
          </a:xfrm>
        </p:spPr>
      </p:pic>
    </p:spTree>
    <p:extLst>
      <p:ext uri="{BB962C8B-B14F-4D97-AF65-F5344CB8AC3E}">
        <p14:creationId xmlns:p14="http://schemas.microsoft.com/office/powerpoint/2010/main" val="126575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IPv6 a </a:t>
            </a:r>
            <a:r>
              <a:rPr lang="cs-CZ" dirty="0" err="1" smtClean="0"/>
              <a:t>QoS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 hlavičce je </a:t>
            </a:r>
            <a:r>
              <a:rPr lang="cs-CZ" dirty="0" err="1" smtClean="0"/>
              <a:t>Treffic</a:t>
            </a:r>
            <a:r>
              <a:rPr lang="cs-CZ" dirty="0" smtClean="0"/>
              <a:t> </a:t>
            </a:r>
            <a:r>
              <a:rPr lang="cs-CZ" dirty="0" err="1" smtClean="0"/>
              <a:t>Class</a:t>
            </a:r>
            <a:r>
              <a:rPr lang="cs-CZ" dirty="0" smtClean="0"/>
              <a:t> což je jeden byte =&gt; 64 možných úrovní priority.</a:t>
            </a:r>
          </a:p>
          <a:p>
            <a:r>
              <a:rPr lang="cs-CZ" dirty="0" smtClean="0"/>
              <a:t>Můžeme postavit síť, která bude </a:t>
            </a:r>
            <a:r>
              <a:rPr lang="cs-CZ" dirty="0" err="1" smtClean="0"/>
              <a:t>vysokoprioritní</a:t>
            </a:r>
            <a:r>
              <a:rPr lang="cs-CZ" dirty="0" smtClean="0"/>
              <a:t> data (RT) odbavovat přednostně před maily atp., ale musíme to dělat rozumným způsobem.</a:t>
            </a:r>
          </a:p>
          <a:p>
            <a:r>
              <a:rPr lang="cs-CZ" dirty="0" smtClean="0"/>
              <a:t>MPLS sítě umožňují pevné definování stálé cesty a tím pádem garantují </a:t>
            </a:r>
            <a:r>
              <a:rPr lang="cs-CZ" dirty="0" err="1" smtClean="0"/>
              <a:t>QoS</a:t>
            </a:r>
            <a:r>
              <a:rPr lang="cs-CZ" dirty="0" smtClean="0"/>
              <a:t> a lépe směrují, ale nejsou vždy vhodné pro dynamický provoz.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566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Dělení sítí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Podle velikosti: Pan, Lan, Man, </a:t>
            </a:r>
            <a:r>
              <a:rPr lang="cs-CZ" dirty="0" err="1" smtClean="0"/>
              <a:t>Wan</a:t>
            </a:r>
            <a:endParaRPr lang="cs-CZ" dirty="0" smtClean="0"/>
          </a:p>
          <a:p>
            <a:r>
              <a:rPr lang="cs-CZ" dirty="0" smtClean="0"/>
              <a:t>Podle dynamiky: statické a dynamické</a:t>
            </a:r>
          </a:p>
          <a:p>
            <a:r>
              <a:rPr lang="cs-CZ" dirty="0" smtClean="0"/>
              <a:t>Podle média: voděné a vlněné</a:t>
            </a:r>
          </a:p>
          <a:p>
            <a:r>
              <a:rPr lang="cs-CZ" dirty="0" smtClean="0"/>
              <a:t>…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24994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Přechod na IPv6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Dvojitý zásobník – uzly podporují oba protokoly</a:t>
            </a:r>
          </a:p>
          <a:p>
            <a:r>
              <a:rPr lang="cs-CZ" dirty="0" smtClean="0"/>
              <a:t>Tunelování – tunel spojuje dva stejně komunikující „internety“ zabalením do jiného protokolu.</a:t>
            </a:r>
          </a:p>
          <a:p>
            <a:r>
              <a:rPr lang="cs-CZ" dirty="0" err="1" smtClean="0"/>
              <a:t>Translátor</a:t>
            </a:r>
            <a:r>
              <a:rPr lang="cs-CZ" dirty="0" smtClean="0"/>
              <a:t> – mechanické </a:t>
            </a:r>
            <a:r>
              <a:rPr lang="cs-CZ" dirty="0" err="1" smtClean="0"/>
              <a:t>namapování</a:t>
            </a:r>
            <a:r>
              <a:rPr lang="cs-CZ" dirty="0" smtClean="0"/>
              <a:t> jedné adresy na druhou.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89117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Docházejí IPv4 adresy (i přes CIDR či NAT)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7050" y="2148681"/>
            <a:ext cx="6057900" cy="3429000"/>
          </a:xfrm>
        </p:spPr>
      </p:pic>
    </p:spTree>
    <p:extLst>
      <p:ext uri="{BB962C8B-B14F-4D97-AF65-F5344CB8AC3E}">
        <p14:creationId xmlns:p14="http://schemas.microsoft.com/office/powerpoint/2010/main" val="49371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Předpověď P. Satrapa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632" y="1628801"/>
            <a:ext cx="6768752" cy="4491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9393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Aplikace, mobilní sítě, bezpečnost, RT systémy,…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Budoucnost?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5738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Literatura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Patřičné RFC dokumenty</a:t>
            </a:r>
            <a:endParaRPr lang="cs-CZ" dirty="0"/>
          </a:p>
          <a:p>
            <a:r>
              <a:rPr lang="cs-CZ" dirty="0"/>
              <a:t>Satrapa P.: </a:t>
            </a:r>
            <a:r>
              <a:rPr lang="cs-CZ" dirty="0" smtClean="0"/>
              <a:t>IPv6 (třetí vydání). CZ.NIC,  2008. Dostupné na: http</a:t>
            </a:r>
            <a:r>
              <a:rPr lang="cs-CZ" dirty="0"/>
              <a:t>://</a:t>
            </a:r>
            <a:r>
              <a:rPr lang="cs-CZ" dirty="0" smtClean="0"/>
              <a:t>knihy.nic.cz/files/nic/edice/pavel_satrapa_ipv6_2008.pdf</a:t>
            </a:r>
            <a:endParaRPr lang="cs-CZ" dirty="0"/>
          </a:p>
          <a:p>
            <a:r>
              <a:rPr lang="cs-CZ" dirty="0" err="1"/>
              <a:t>Hagen</a:t>
            </a:r>
            <a:r>
              <a:rPr lang="cs-CZ" dirty="0"/>
              <a:t> S.: IPv6 Essentials. </a:t>
            </a:r>
            <a:r>
              <a:rPr lang="cs-CZ" dirty="0" err="1"/>
              <a:t>O'Reilly</a:t>
            </a:r>
            <a:r>
              <a:rPr lang="cs-CZ" dirty="0"/>
              <a:t> Media, Inc., 2006.</a:t>
            </a:r>
          </a:p>
          <a:p>
            <a:r>
              <a:rPr lang="en-US" dirty="0"/>
              <a:t>Blanchet M.: Migrating to IPv6. John Wiley &amp; Sons, Ltd., 2005.</a:t>
            </a:r>
          </a:p>
          <a:p>
            <a:r>
              <a:rPr lang="cs-CZ" dirty="0" smtClean="0"/>
              <a:t>http</a:t>
            </a:r>
            <a:r>
              <a:rPr lang="cs-CZ" dirty="0"/>
              <a:t>://www.ipv6.cz</a:t>
            </a:r>
          </a:p>
        </p:txBody>
      </p:sp>
    </p:spTree>
    <p:extLst>
      <p:ext uri="{BB962C8B-B14F-4D97-AF65-F5344CB8AC3E}">
        <p14:creationId xmlns:p14="http://schemas.microsoft.com/office/powerpoint/2010/main" val="391334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Děkuji za pozornost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55736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Topologie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Obrázek 3" descr="Topologie sítě">
            <a:hlinkClick r:id="rId2" tooltip="&quot;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413" y="2666998"/>
            <a:ext cx="9905998" cy="38830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925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Základní pojmy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cs-CZ" b="1" dirty="0" smtClean="0">
                <a:effectLst/>
              </a:rPr>
              <a:t>Klient</a:t>
            </a:r>
          </a:p>
          <a:p>
            <a:r>
              <a:rPr lang="cs-CZ" b="1" dirty="0" smtClean="0">
                <a:effectLst/>
              </a:rPr>
              <a:t>Server</a:t>
            </a:r>
          </a:p>
          <a:p>
            <a:r>
              <a:rPr lang="cs-CZ" b="1" dirty="0" smtClean="0">
                <a:effectLst/>
              </a:rPr>
              <a:t>Směrovač</a:t>
            </a:r>
          </a:p>
          <a:p>
            <a:r>
              <a:rPr lang="cs-CZ" b="1" dirty="0" smtClean="0">
                <a:effectLst/>
              </a:rPr>
              <a:t>Paket</a:t>
            </a:r>
          </a:p>
          <a:p>
            <a:r>
              <a:rPr lang="cs-CZ" b="1" dirty="0" smtClean="0">
                <a:effectLst/>
              </a:rPr>
              <a:t>Síťová karta</a:t>
            </a:r>
            <a:endParaRPr lang="cs-CZ" dirty="0" smtClean="0"/>
          </a:p>
          <a:p>
            <a:r>
              <a:rPr lang="cs-CZ" b="1" dirty="0" smtClean="0">
                <a:effectLst/>
              </a:rPr>
              <a:t>Port</a:t>
            </a:r>
          </a:p>
          <a:p>
            <a:r>
              <a:rPr lang="cs-CZ" b="1" dirty="0" smtClean="0">
                <a:effectLst/>
              </a:rPr>
              <a:t>Médium</a:t>
            </a:r>
          </a:p>
          <a:p>
            <a:r>
              <a:rPr lang="cs-CZ" b="1" dirty="0" smtClean="0">
                <a:effectLst/>
              </a:rPr>
              <a:t>Protokol</a:t>
            </a:r>
          </a:p>
          <a:p>
            <a:r>
              <a:rPr lang="cs-CZ" b="1" dirty="0" err="1" smtClean="0">
                <a:effectLst/>
              </a:rPr>
              <a:t>Switch</a:t>
            </a:r>
            <a:endParaRPr lang="cs-CZ" b="1" dirty="0" smtClean="0">
              <a:effectLst/>
            </a:endParaRPr>
          </a:p>
          <a:p>
            <a:r>
              <a:rPr lang="cs-CZ" b="1" dirty="0" err="1" smtClean="0">
                <a:effectLst/>
              </a:rPr>
              <a:t>Bridge</a:t>
            </a:r>
            <a:endParaRPr lang="cs-CZ" b="1" dirty="0" smtClean="0">
              <a:effectLst/>
            </a:endParaRPr>
          </a:p>
          <a:p>
            <a:r>
              <a:rPr lang="cs-CZ" b="1" dirty="0" smtClean="0">
                <a:effectLst/>
              </a:rPr>
              <a:t>Opakovač</a:t>
            </a:r>
          </a:p>
        </p:txBody>
      </p:sp>
    </p:spTree>
    <p:extLst>
      <p:ext uri="{BB962C8B-B14F-4D97-AF65-F5344CB8AC3E}">
        <p14:creationId xmlns:p14="http://schemas.microsoft.com/office/powerpoint/2010/main" val="241842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ISO-OSI model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7717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ISO-OSI model</a:t>
            </a:r>
            <a:endParaRPr lang="cs-CZ" dirty="0"/>
          </a:p>
        </p:txBody>
      </p:sp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912" y="184969"/>
            <a:ext cx="5184576" cy="6513767"/>
          </a:xfrm>
        </p:spPr>
      </p:pic>
    </p:spTree>
    <p:extLst>
      <p:ext uri="{BB962C8B-B14F-4D97-AF65-F5344CB8AC3E}">
        <p14:creationId xmlns:p14="http://schemas.microsoft.com/office/powerpoint/2010/main" val="228250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1" dirty="0">
                <a:effectLst/>
              </a:rPr>
              <a:t>Aplikační a prezentační </a:t>
            </a:r>
            <a:r>
              <a:rPr lang="cs-CZ" b="1" i="1" dirty="0" smtClean="0">
                <a:effectLst/>
              </a:rPr>
              <a:t>vrstva I.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b="1" dirty="0" smtClean="0">
                <a:effectLst/>
              </a:rPr>
              <a:t>POP3</a:t>
            </a:r>
            <a:r>
              <a:rPr lang="cs-CZ" dirty="0">
                <a:effectLst/>
              </a:rPr>
              <a:t>  slouží pro stahování emailových zpráv ze vzdáleného serveru na klientský počítač a využívá u toho TCP/IP připojení. Jde o poměrně zastaralou technologii, která je postupně nahrazována IMAP. Nevýhodou je, že stahuje všechnu poštu, i tu kterou si uživatel </a:t>
            </a:r>
            <a:r>
              <a:rPr lang="cs-CZ" dirty="0" smtClean="0">
                <a:effectLst/>
              </a:rPr>
              <a:t>nepřáli.</a:t>
            </a:r>
            <a:endParaRPr lang="cs-CZ" dirty="0">
              <a:effectLst/>
            </a:endParaRPr>
          </a:p>
          <a:p>
            <a:r>
              <a:rPr lang="cs-CZ" b="1" dirty="0">
                <a:effectLst/>
              </a:rPr>
              <a:t>IMAP4 </a:t>
            </a:r>
            <a:r>
              <a:rPr lang="cs-CZ" dirty="0">
                <a:effectLst/>
              </a:rPr>
              <a:t>je protokol pro vzdálený přístup k e-mailové schránce. Na rozdíl od protokolu POP3 umí IMAP pracovat v tzv. on-line i off-line režimu a nabízí pokročilé možnosti vzdálené správy – od práce se složkami, přes pouhé čtení hlaviček až po manipulaci s poštou přímo na serveru</a:t>
            </a:r>
            <a:r>
              <a:rPr lang="cs-CZ" dirty="0" smtClean="0">
                <a:effectLst/>
              </a:rPr>
              <a:t>.</a:t>
            </a:r>
            <a:endParaRPr lang="cs-CZ" dirty="0">
              <a:effectLst/>
            </a:endParaRPr>
          </a:p>
          <a:p>
            <a:r>
              <a:rPr lang="cs-CZ" b="1" dirty="0">
                <a:effectLst/>
              </a:rPr>
              <a:t>SMTP </a:t>
            </a:r>
            <a:r>
              <a:rPr lang="cs-CZ" dirty="0">
                <a:effectLst/>
              </a:rPr>
              <a:t>slouží pro přenos zpráv elektronické pošty (e-mailů) mezi přepravci elektronické pošty (jednoduše pro zasílání e-mailů). Protokol zajišťuje doručení pošty pomocí přímého spojení mezi odesílatelem a adresátem; zpráva je doručena do tzv. poštovní schránky příjemce, odkud si ji může pomocí dalších protokolů (např. IMAP4) stáhnout a přečíst. Pokud má uživatel zájem na používání elektronické pošty, musí ve svém klientovi mít </a:t>
            </a:r>
            <a:r>
              <a:rPr lang="cs-CZ" dirty="0" err="1">
                <a:effectLst/>
              </a:rPr>
              <a:t>mít</a:t>
            </a:r>
            <a:r>
              <a:rPr lang="cs-CZ" dirty="0">
                <a:effectLst/>
              </a:rPr>
              <a:t> nastavenou adresu </a:t>
            </a:r>
            <a:r>
              <a:rPr lang="cs-CZ" dirty="0" err="1">
                <a:effectLst/>
              </a:rPr>
              <a:t>smtp</a:t>
            </a:r>
            <a:r>
              <a:rPr lang="cs-CZ" dirty="0">
                <a:effectLst/>
              </a:rPr>
              <a:t> serveru pro odesílání a imap4 či pop3 pro příjem pošty. Ve webových prostředí je vše zajištěno již provozovatelem </a:t>
            </a:r>
            <a:r>
              <a:rPr lang="cs-CZ" dirty="0" smtClean="0">
                <a:effectLst/>
              </a:rPr>
              <a:t>služby.</a:t>
            </a:r>
            <a:endParaRPr lang="cs-CZ" dirty="0">
              <a:effectLst/>
            </a:endParaRPr>
          </a:p>
          <a:p>
            <a:r>
              <a:rPr lang="cs-CZ" b="1" dirty="0">
                <a:effectLst/>
              </a:rPr>
              <a:t>FTP </a:t>
            </a:r>
            <a:r>
              <a:rPr lang="cs-CZ" dirty="0">
                <a:effectLst/>
              </a:rPr>
              <a:t> slouží pro přenos souborů prostřednictvím sítě a je založený na modelu klient-server. Přenos je nešifrovaný, server lze chránit heslem. Využívá protokol TCP z rodiny TCP/IP a postupně jej nahrazuje SSH, který nabízí mj. Také šifrovanou komunikaci.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1118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457d3b1387b531c4ad2fad9425e3b967d90bdf8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íť">
  <a:themeElements>
    <a:clrScheme name="Síť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Síť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íť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Síť</Template>
  <TotalTime>30</TotalTime>
  <Words>1029</Words>
  <Application>Microsoft Office PowerPoint</Application>
  <PresentationFormat>Širokoúhlá obrazovka</PresentationFormat>
  <Paragraphs>166</Paragraphs>
  <Slides>45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45</vt:i4>
      </vt:variant>
    </vt:vector>
  </HeadingPairs>
  <TitlesOfParts>
    <vt:vector size="48" baseType="lpstr">
      <vt:lpstr>Arial</vt:lpstr>
      <vt:lpstr>Century Gothic</vt:lpstr>
      <vt:lpstr>Síť</vt:lpstr>
      <vt:lpstr>Počítačové sítě I.</vt:lpstr>
      <vt:lpstr>První počítače a sítě – opakování z minula</vt:lpstr>
      <vt:lpstr>Parametry sítě</vt:lpstr>
      <vt:lpstr>Dělení sítí</vt:lpstr>
      <vt:lpstr>Topologie</vt:lpstr>
      <vt:lpstr>Základní pojmy</vt:lpstr>
      <vt:lpstr>ISO-OSI model</vt:lpstr>
      <vt:lpstr>ISO-OSI model</vt:lpstr>
      <vt:lpstr>Aplikační a prezentační vrstva I.</vt:lpstr>
      <vt:lpstr>Aplikační a prezentační vrstva II.</vt:lpstr>
      <vt:lpstr>Transportní vrstva</vt:lpstr>
      <vt:lpstr>TCP</vt:lpstr>
      <vt:lpstr>UDP</vt:lpstr>
      <vt:lpstr>IP</vt:lpstr>
      <vt:lpstr>Linková vrstva</vt:lpstr>
      <vt:lpstr>Linková vrstva II.</vt:lpstr>
      <vt:lpstr>Linková vrstva III.</vt:lpstr>
      <vt:lpstr>Bluetooth</vt:lpstr>
      <vt:lpstr>IPv6: motivace, funkce, budoucnost</vt:lpstr>
      <vt:lpstr>Internet protocol</vt:lpstr>
      <vt:lpstr>IPv4</vt:lpstr>
      <vt:lpstr>Základní vlastnosti IPv6</vt:lpstr>
      <vt:lpstr>Základní hlavička</vt:lpstr>
      <vt:lpstr>Rozšiřující hlavičky</vt:lpstr>
      <vt:lpstr>Zápis adresy</vt:lpstr>
      <vt:lpstr>Typy adres</vt:lpstr>
      <vt:lpstr>Práce se sítí</vt:lpstr>
      <vt:lpstr>Podpora mobility</vt:lpstr>
      <vt:lpstr>Podpora mobility</vt:lpstr>
      <vt:lpstr>Bezpečnost obecně</vt:lpstr>
      <vt:lpstr>Bezpečnost u IPv6</vt:lpstr>
      <vt:lpstr>Přenos dat</vt:lpstr>
      <vt:lpstr>Přenos dat AH</vt:lpstr>
      <vt:lpstr>Přenos dat ESP</vt:lpstr>
      <vt:lpstr>IPv6 a QoS</vt:lpstr>
      <vt:lpstr>Integrated Services</vt:lpstr>
      <vt:lpstr>Dierentiated Services</vt:lpstr>
      <vt:lpstr>MPLS</vt:lpstr>
      <vt:lpstr>IPv6 a QoS</vt:lpstr>
      <vt:lpstr>Přechod na IPv6</vt:lpstr>
      <vt:lpstr>Docházejí IPv4 adresy (i přes CIDR či NAT)</vt:lpstr>
      <vt:lpstr>Předpověď P. Satrapa</vt:lpstr>
      <vt:lpstr>Budoucnost?</vt:lpstr>
      <vt:lpstr>Literatura</vt:lpstr>
      <vt:lpstr>Děkuji za pozornost</vt:lpstr>
    </vt:vector>
  </TitlesOfParts>
  <Company>Masarykova univerzita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Počítačové sítě I.</dc:title>
  <dc:creator>Michal Černý</dc:creator>
  <cp:lastModifiedBy>Michal Černý</cp:lastModifiedBy>
  <cp:revision>6</cp:revision>
  <dcterms:created xsi:type="dcterms:W3CDTF">2014-09-17T13:20:38Z</dcterms:created>
  <dcterms:modified xsi:type="dcterms:W3CDTF">2014-10-03T11:48:44Z</dcterms:modified>
</cp:coreProperties>
</file>