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256" r:id="rId2"/>
    <p:sldId id="562" r:id="rId3"/>
    <p:sldId id="561" r:id="rId4"/>
    <p:sldId id="563" r:id="rId5"/>
    <p:sldId id="566" r:id="rId6"/>
    <p:sldId id="565" r:id="rId7"/>
    <p:sldId id="540" r:id="rId8"/>
    <p:sldId id="542" r:id="rId9"/>
    <p:sldId id="543" r:id="rId10"/>
    <p:sldId id="545" r:id="rId11"/>
    <p:sldId id="567" r:id="rId12"/>
    <p:sldId id="544" r:id="rId13"/>
    <p:sldId id="546" r:id="rId14"/>
    <p:sldId id="547" r:id="rId15"/>
    <p:sldId id="548" r:id="rId16"/>
    <p:sldId id="549" r:id="rId17"/>
    <p:sldId id="550" r:id="rId18"/>
    <p:sldId id="551" r:id="rId19"/>
    <p:sldId id="552" r:id="rId20"/>
    <p:sldId id="553" r:id="rId21"/>
    <p:sldId id="557" r:id="rId22"/>
    <p:sldId id="555" r:id="rId23"/>
    <p:sldId id="556" r:id="rId24"/>
    <p:sldId id="558" r:id="rId25"/>
    <p:sldId id="559" r:id="rId26"/>
    <p:sldId id="560" r:id="rId27"/>
    <p:sldId id="602" r:id="rId28"/>
    <p:sldId id="570" r:id="rId29"/>
    <p:sldId id="571" r:id="rId30"/>
    <p:sldId id="572" r:id="rId31"/>
    <p:sldId id="573" r:id="rId32"/>
    <p:sldId id="574" r:id="rId33"/>
    <p:sldId id="575" r:id="rId34"/>
    <p:sldId id="576" r:id="rId35"/>
    <p:sldId id="577" r:id="rId36"/>
    <p:sldId id="578" r:id="rId37"/>
    <p:sldId id="580" r:id="rId38"/>
    <p:sldId id="581" r:id="rId39"/>
    <p:sldId id="582" r:id="rId40"/>
    <p:sldId id="583" r:id="rId41"/>
    <p:sldId id="584" r:id="rId42"/>
    <p:sldId id="585" r:id="rId43"/>
    <p:sldId id="586" r:id="rId44"/>
    <p:sldId id="587" r:id="rId45"/>
    <p:sldId id="588" r:id="rId46"/>
    <p:sldId id="589" r:id="rId47"/>
    <p:sldId id="590" r:id="rId48"/>
    <p:sldId id="591" r:id="rId49"/>
    <p:sldId id="592" r:id="rId50"/>
    <p:sldId id="593" r:id="rId51"/>
    <p:sldId id="594" r:id="rId52"/>
    <p:sldId id="595" r:id="rId53"/>
    <p:sldId id="596" r:id="rId54"/>
    <p:sldId id="597" r:id="rId55"/>
    <p:sldId id="598" r:id="rId56"/>
    <p:sldId id="599" r:id="rId57"/>
    <p:sldId id="600" r:id="rId58"/>
    <p:sldId id="601" r:id="rId59"/>
    <p:sldId id="554" r:id="rId60"/>
    <p:sldId id="568" r:id="rId61"/>
  </p:sldIdLst>
  <p:sldSz cx="9144000" cy="6858000" type="screen4x3"/>
  <p:notesSz cx="6669088" cy="9928225"/>
  <p:custDataLst>
    <p:tags r:id="rId64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3366FF"/>
    <a:srgbClr val="FFFF00"/>
    <a:srgbClr val="36E200"/>
    <a:srgbClr val="6FDE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74" d="100"/>
          <a:sy n="74" d="100"/>
        </p:scale>
        <p:origin x="13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2914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DC71AC6-6FE5-422B-A64B-59AF4C80AD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024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E0E5FD-AE57-49A9-993B-C0A12B82F8DF}" type="slidenum">
              <a:rPr lang="ru-RU" altLang="cs-CZ" smtClean="0"/>
              <a:pPr eaLnBrk="1" hangingPunct="1"/>
              <a:t>1</a:t>
            </a:fld>
            <a:endParaRPr lang="ru-RU" altLang="cs-CZ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941368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 txBox="1">
            <a:spLocks noGrp="1" noChangeArrowheads="1"/>
          </p:cNvSpPr>
          <p:nvPr/>
        </p:nvSpPr>
        <p:spPr bwMode="auto">
          <a:xfrm>
            <a:off x="3777607" y="9430091"/>
            <a:ext cx="2889938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0D36B03-629F-4497-9155-9AB80981BD73}" type="slidenum">
              <a:rPr lang="ru-RU" altLang="cs-CZ"/>
              <a:pPr algn="r" eaLnBrk="1" hangingPunct="1">
                <a:spcBef>
                  <a:spcPct val="0"/>
                </a:spcBef>
              </a:pPr>
              <a:t>6</a:t>
            </a:fld>
            <a:endParaRPr lang="ru-RU" altLang="cs-CZ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21896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 txBox="1">
            <a:spLocks noGrp="1" noChangeArrowheads="1"/>
          </p:cNvSpPr>
          <p:nvPr/>
        </p:nvSpPr>
        <p:spPr bwMode="auto">
          <a:xfrm>
            <a:off x="3777607" y="9430091"/>
            <a:ext cx="2889938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0D36B03-629F-4497-9155-9AB80981BD73}" type="slidenum">
              <a:rPr lang="ru-RU" altLang="cs-CZ"/>
              <a:pPr algn="r" eaLnBrk="1" hangingPunct="1">
                <a:spcBef>
                  <a:spcPct val="0"/>
                </a:spcBef>
              </a:pPr>
              <a:t>27</a:t>
            </a:fld>
            <a:endParaRPr lang="ru-RU" altLang="cs-CZ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0158279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777607" y="9430091"/>
            <a:ext cx="2889938" cy="49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13C4D06-DF38-48F0-870E-E1DF6004F9EB}" type="slidenum">
              <a:rPr lang="ru-RU" sz="1200"/>
              <a:pPr algn="r" eaLnBrk="1" hangingPunct="1"/>
              <a:t>60</a:t>
            </a:fld>
            <a:endParaRPr lang="ru-RU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920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888995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564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766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3147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263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291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6936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15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803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6708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443664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98737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98" r:id="rId2"/>
    <p:sldLayoutId id="2147483697" r:id="rId3"/>
    <p:sldLayoutId id="2147483696" r:id="rId4"/>
    <p:sldLayoutId id="2147483695" r:id="rId5"/>
    <p:sldLayoutId id="2147483694" r:id="rId6"/>
    <p:sldLayoutId id="2147483693" r:id="rId7"/>
    <p:sldLayoutId id="2147483692" r:id="rId8"/>
    <p:sldLayoutId id="2147483691" r:id="rId9"/>
    <p:sldLayoutId id="2147483690" r:id="rId10"/>
    <p:sldLayoutId id="2147483689" r:id="rId11"/>
    <p:sldLayoutId id="2147483688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rmacniveda.cz/dwn/1003/1162_informacni_veda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Hirsch%C5%AFv_index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yzkum.cz/FrontClanek.aspx?idsekce=956" TargetMode="External"/><Relationship Id="rId2" Type="http://schemas.openxmlformats.org/officeDocument/2006/relationships/hyperlink" Target="http://admin-apps.webofknowledge.com/JCR/JCR?&amp;locale=cs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la.org/style/" TargetMode="External"/><Relationship Id="rId2" Type="http://schemas.openxmlformats.org/officeDocument/2006/relationships/hyperlink" Target="http://www.apastyle.org/index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hicagomanualofstyle.org/" TargetMode="External"/><Relationship Id="rId4" Type="http://schemas.openxmlformats.org/officeDocument/2006/relationships/hyperlink" Target="http://www.library.uq.edu.au/training/citation/mla.pdf" TargetMode="Externa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.uq.edu.au/training/citation/vancouv.pdf" TargetMode="External"/><Relationship Id="rId2" Type="http://schemas.openxmlformats.org/officeDocument/2006/relationships/hyperlink" Target="http://www.icmje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ouncilscienceeditors.org/publications/style.cfm" TargetMode="External"/><Relationship Id="rId4" Type="http://schemas.openxmlformats.org/officeDocument/2006/relationships/hyperlink" Target="http://www.samford.edu/schools/pharmacy/dic/amaquickref07.pdf" TargetMode="Externa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ace.com/dokumenty.php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vsb.cz/kurzy/uvod/20.html" TargetMode="External"/><Relationship Id="rId2" Type="http://schemas.openxmlformats.org/officeDocument/2006/relationships/hyperlink" Target="http://www.informacniveda.cz/dwn/1003/1162_informacni_veda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s.muni.cz/th/64913/ff_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pus.com/" TargetMode="External"/><Relationship Id="rId2" Type="http://schemas.openxmlformats.org/officeDocument/2006/relationships/hyperlink" Target="http://apps.webofknowledge.com/WOS_GeneralSearch_input.do?highlighted_tab=WOS&amp;product=WOS&amp;last_prod=WOS&amp;search_mode=GeneralSearch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p://scholar.google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4800" smtClean="0">
                <a:solidFill>
                  <a:srgbClr val="FFFF00"/>
                </a:solidFill>
              </a:rPr>
              <a:t>Elektronické informační zdroje (VIKBA25)</a:t>
            </a:r>
            <a:endParaRPr lang="uk-UA" altLang="cs-CZ" sz="48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 smtClean="0"/>
              <a:t>Martin Krčál</a:t>
            </a:r>
            <a:endParaRPr lang="uk-UA" altLang="cs-CZ" sz="2400" smtClean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altLang="cs-CZ" b="1" dirty="0">
                <a:latin typeface="Tahoma" pitchFamily="34" charset="0"/>
              </a:rPr>
              <a:t>Brno</a:t>
            </a:r>
            <a:r>
              <a:rPr lang="cs-CZ" altLang="cs-CZ" b="1">
                <a:latin typeface="Tahoma" pitchFamily="34" charset="0"/>
              </a:rPr>
              <a:t>, </a:t>
            </a:r>
            <a:r>
              <a:rPr lang="cs-CZ" altLang="cs-CZ" b="1" smtClean="0">
                <a:latin typeface="Tahoma" pitchFamily="34" charset="0"/>
              </a:rPr>
              <a:t>18. </a:t>
            </a:r>
            <a:r>
              <a:rPr lang="cs-CZ" altLang="cs-CZ" b="1" dirty="0" smtClean="0">
                <a:latin typeface="Tahoma" pitchFamily="34" charset="0"/>
              </a:rPr>
              <a:t>října 2014</a:t>
            </a:r>
            <a:endParaRPr lang="cs-CZ" altLang="cs-CZ" dirty="0">
              <a:latin typeface="Tahoma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79914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 smtClean="0">
                <a:solidFill>
                  <a:schemeClr val="bg1"/>
                </a:solidFill>
                <a:latin typeface="Verdana" pitchFamily="34" charset="0"/>
              </a:rPr>
              <a:t>5</a:t>
            </a:r>
            <a:r>
              <a:rPr lang="cs-CZ" altLang="cs-CZ" sz="2000" b="1" dirty="0" smtClean="0">
                <a:solidFill>
                  <a:schemeClr val="bg1"/>
                </a:solidFill>
                <a:latin typeface="Verdana" pitchFamily="34" charset="0"/>
              </a:rPr>
              <a:t>. </a:t>
            </a:r>
            <a:r>
              <a:rPr lang="cs-CZ" altLang="cs-CZ" sz="2000" b="1" dirty="0" smtClean="0">
                <a:solidFill>
                  <a:schemeClr val="bg1"/>
                </a:solidFill>
              </a:rPr>
              <a:t>Měření </a:t>
            </a:r>
            <a:r>
              <a:rPr lang="cs-CZ" altLang="cs-CZ" sz="2000" b="1" dirty="0">
                <a:solidFill>
                  <a:schemeClr val="bg1"/>
                </a:solidFill>
              </a:rPr>
              <a:t>výkonnosti </a:t>
            </a:r>
            <a:r>
              <a:rPr lang="cs-CZ" altLang="cs-CZ" sz="2000" b="1" dirty="0" smtClean="0">
                <a:solidFill>
                  <a:schemeClr val="bg1"/>
                </a:solidFill>
              </a:rPr>
              <a:t>vědy, problematika citací a plagiátorství</a:t>
            </a:r>
            <a:endParaRPr lang="cs-CZ" altLang="cs-CZ" sz="2000" b="1" dirty="0">
              <a:solidFill>
                <a:schemeClr val="bg1"/>
              </a:solidFill>
            </a:endParaRPr>
          </a:p>
        </p:txBody>
      </p:sp>
      <p:pic>
        <p:nvPicPr>
          <p:cNvPr id="7" name="Picture 7" descr="OPVK_MU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589588"/>
            <a:ext cx="5256212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Bibliometrie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často zaměňována s IM a SM</a:t>
            </a:r>
          </a:p>
          <a:p>
            <a:pPr lvl="1"/>
            <a:r>
              <a:rPr lang="cs-CZ" altLang="cs-CZ" smtClean="0"/>
              <a:t>jejich metodologický aparát je z BM</a:t>
            </a:r>
          </a:p>
          <a:p>
            <a:r>
              <a:rPr lang="cs-CZ" altLang="cs-CZ" smtClean="0"/>
              <a:t>kvantitativní metody</a:t>
            </a:r>
          </a:p>
          <a:p>
            <a:r>
              <a:rPr lang="cs-CZ" altLang="cs-CZ" smtClean="0"/>
              <a:t>zabývá se</a:t>
            </a:r>
          </a:p>
          <a:p>
            <a:pPr lvl="1"/>
            <a:r>
              <a:rPr lang="cs-CZ" altLang="cs-CZ" smtClean="0"/>
              <a:t>produkce, rozšiřování a užití zaznamenaných informací</a:t>
            </a:r>
          </a:p>
          <a:p>
            <a:pPr lvl="1"/>
            <a:r>
              <a:rPr lang="cs-CZ" altLang="cs-CZ" smtClean="0"/>
              <a:t>aplikace do odhadů vývoje</a:t>
            </a:r>
          </a:p>
          <a:p>
            <a:pPr lvl="1"/>
            <a:r>
              <a:rPr lang="cs-CZ" altLang="cs-CZ" smtClean="0"/>
              <a:t>aplikace do rozhodovacích procesů</a:t>
            </a:r>
          </a:p>
          <a:p>
            <a:r>
              <a:rPr lang="cs-CZ" altLang="cs-CZ" smtClean="0"/>
              <a:t>citační a publikační analýzy</a:t>
            </a:r>
          </a:p>
          <a:p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Webová analytika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sledování užití e-dokumentů na internetu</a:t>
            </a:r>
          </a:p>
          <a:p>
            <a:r>
              <a:rPr lang="cs-CZ" dirty="0" smtClean="0"/>
              <a:t>často zobecňována na návštěvnost webových stránek</a:t>
            </a:r>
          </a:p>
          <a:p>
            <a:pPr lvl="1"/>
            <a:r>
              <a:rPr lang="cs-CZ" dirty="0" smtClean="0"/>
              <a:t>ale také stažení a užití e-dokumentů</a:t>
            </a:r>
          </a:p>
          <a:p>
            <a:r>
              <a:rPr lang="cs-CZ" dirty="0" smtClean="0"/>
              <a:t>různé parametry</a:t>
            </a:r>
          </a:p>
          <a:p>
            <a:pPr lvl="1"/>
            <a:r>
              <a:rPr lang="cs-CZ" dirty="0" smtClean="0"/>
              <a:t>geografické hledisko, opakované přístupy, unikátní přístupy,...</a:t>
            </a:r>
          </a:p>
          <a:p>
            <a:r>
              <a:rPr lang="cs-CZ" dirty="0" smtClean="0"/>
              <a:t>Google </a:t>
            </a:r>
            <a:r>
              <a:rPr lang="cs-CZ" dirty="0" err="1" smtClean="0"/>
              <a:t>Analytics</a:t>
            </a:r>
            <a:endParaRPr lang="cs-CZ" dirty="0" smtClean="0"/>
          </a:p>
          <a:p>
            <a:r>
              <a:rPr lang="cs-CZ" dirty="0" smtClean="0"/>
              <a:t>interní statistiky systémů </a:t>
            </a:r>
            <a:r>
              <a:rPr lang="cs-CZ" dirty="0" smtClean="0">
                <a:sym typeface="Wingdings"/>
              </a:rPr>
              <a:t></a:t>
            </a:r>
            <a:r>
              <a:rPr lang="en-US" dirty="0" smtClean="0"/>
              <a:t>big data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489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Publikační analýza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mtClean="0"/>
              <a:t>matematicko-statistická metoda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využívá se v bibliometrii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zabývá se kvantitativním měřením produkce literatury, vyhodnocuje se: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vědní oblast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periodicita </a:t>
            </a:r>
            <a:r>
              <a:rPr lang="cs-CZ" altLang="cs-CZ" sz="1800" smtClean="0"/>
              <a:t>(jak často vychází)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druhy vědecké literatury</a:t>
            </a:r>
            <a:r>
              <a:rPr lang="cs-CZ" altLang="cs-CZ" sz="1800" smtClean="0"/>
              <a:t> (jaké druhy jsou pro danou oblast typické)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autor v oboru nebo zemi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časopisy v oboru nebo zemi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instituce v oboru nebo zemi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geografická oblast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Citační analýza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mtClean="0"/>
              <a:t>viditelnost v oblasti vědy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vztahy mezi autory, dokumenty a vědními obory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pomocí bibliografických citací a referencí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co se zkoumá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citovanost dokumentů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četnost citací v dokumentech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obsahová souvislost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citační vazby (témata, směry, počty,...)</a:t>
            </a:r>
          </a:p>
          <a:p>
            <a:pPr lvl="2">
              <a:lnSpc>
                <a:spcPct val="90000"/>
              </a:lnSpc>
            </a:pPr>
            <a:r>
              <a:rPr lang="cs-CZ" altLang="cs-CZ" smtClean="0"/>
              <a:t>vytváření citačních sítí a grafů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Citační analýza - cíle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mapování vědy</a:t>
            </a:r>
          </a:p>
          <a:p>
            <a:r>
              <a:rPr lang="cs-CZ" altLang="cs-CZ" smtClean="0"/>
              <a:t>určení vývoje jednotlivých vědních disciplín</a:t>
            </a:r>
          </a:p>
          <a:p>
            <a:pPr lvl="1"/>
            <a:r>
              <a:rPr lang="cs-CZ" altLang="cs-CZ" smtClean="0"/>
              <a:t>potenciál oboru</a:t>
            </a:r>
          </a:p>
          <a:p>
            <a:pPr lvl="1"/>
            <a:r>
              <a:rPr lang="cs-CZ" altLang="cs-CZ" smtClean="0"/>
              <a:t>trendy oboru</a:t>
            </a:r>
          </a:p>
          <a:p>
            <a:pPr lvl="1"/>
            <a:r>
              <a:rPr lang="cs-CZ" altLang="cs-CZ" smtClean="0"/>
              <a:t>...</a:t>
            </a:r>
          </a:p>
          <a:p>
            <a:r>
              <a:rPr lang="cs-CZ" altLang="cs-CZ" smtClean="0"/>
              <a:t>vymezení jádra oboru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Interpretace citačních analýz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výkonnost vědy</a:t>
            </a:r>
          </a:p>
          <a:p>
            <a:r>
              <a:rPr lang="cs-CZ" altLang="cs-CZ" smtClean="0"/>
              <a:t>odborná kvalita</a:t>
            </a:r>
          </a:p>
          <a:p>
            <a:r>
              <a:rPr lang="cs-CZ" altLang="cs-CZ" smtClean="0"/>
              <a:t>vliv</a:t>
            </a:r>
          </a:p>
          <a:p>
            <a:r>
              <a:rPr lang="cs-CZ" altLang="cs-CZ" smtClean="0"/>
              <a:t>dopad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 smtClean="0"/>
              <a:t>Význam CA pro praxi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optimalizace informačních toků</a:t>
            </a:r>
          </a:p>
          <a:p>
            <a:r>
              <a:rPr lang="cs-CZ" altLang="cs-CZ" smtClean="0"/>
              <a:t>profilování knihovních fondů</a:t>
            </a:r>
          </a:p>
          <a:p>
            <a:r>
              <a:rPr lang="cs-CZ" altLang="cs-CZ" smtClean="0"/>
              <a:t>hodnocení vědy</a:t>
            </a:r>
          </a:p>
          <a:p>
            <a:pPr lvl="1"/>
            <a:r>
              <a:rPr lang="cs-CZ" altLang="cs-CZ" smtClean="0"/>
              <a:t>nemělo by jít o jedinou metodu hodnocení vědy!!!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Rizika a omezení citačních analýz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jednoznačná identifikace autora </a:t>
            </a:r>
          </a:p>
          <a:p>
            <a:pPr lvl="1"/>
            <a:r>
              <a:rPr lang="cs-CZ" altLang="cs-CZ" dirty="0" smtClean="0"/>
              <a:t>Jan Novák, Pavel Novotný,...</a:t>
            </a:r>
          </a:p>
          <a:p>
            <a:pPr lvl="1"/>
            <a:r>
              <a:rPr lang="cs-CZ" altLang="cs-CZ" dirty="0" smtClean="0"/>
              <a:t>rejstříky autorů (VIAF, Soubory NA,...)</a:t>
            </a:r>
          </a:p>
          <a:p>
            <a:r>
              <a:rPr lang="cs-CZ" altLang="cs-CZ" dirty="0" smtClean="0"/>
              <a:t> jednoznačná identifikace instituce</a:t>
            </a:r>
          </a:p>
          <a:p>
            <a:r>
              <a:rPr lang="cs-CZ" altLang="cs-CZ" dirty="0" smtClean="0"/>
              <a:t>míra vzájemné spolupráce</a:t>
            </a:r>
          </a:p>
          <a:p>
            <a:pPr lvl="1"/>
            <a:r>
              <a:rPr lang="cs-CZ" altLang="cs-CZ" dirty="0" smtClean="0"/>
              <a:t>kdo se jakou měrou podílel, např. problém neaktivních spoluautorů</a:t>
            </a:r>
          </a:p>
          <a:p>
            <a:pPr lvl="2"/>
            <a:r>
              <a:rPr lang="cs-CZ" altLang="cs-CZ" dirty="0" smtClean="0"/>
              <a:t>automatické přidávání vedoucích pracovníků do spoluautorů</a:t>
            </a:r>
          </a:p>
          <a:p>
            <a:pPr lvl="1"/>
            <a:r>
              <a:rPr lang="cs-CZ" altLang="cs-CZ" dirty="0" smtClean="0"/>
              <a:t>problémy nedodržování citační etiky</a:t>
            </a:r>
          </a:p>
          <a:p>
            <a:pPr lvl="2"/>
            <a:r>
              <a:rPr lang="cs-CZ" altLang="cs-CZ" dirty="0" err="1" smtClean="0"/>
              <a:t>autocitace</a:t>
            </a:r>
            <a:r>
              <a:rPr lang="cs-CZ" altLang="cs-CZ" dirty="0" smtClean="0"/>
              <a:t>, bezdůvodné citování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typologie dokumentů</a:t>
            </a:r>
          </a:p>
          <a:p>
            <a:pPr lvl="1"/>
            <a:r>
              <a:rPr lang="cs-CZ" altLang="cs-CZ" smtClean="0"/>
              <a:t>dnes diverzifikace dokumentů</a:t>
            </a:r>
          </a:p>
          <a:p>
            <a:r>
              <a:rPr lang="cs-CZ" altLang="cs-CZ" smtClean="0"/>
              <a:t>rozbory textu</a:t>
            </a:r>
          </a:p>
          <a:p>
            <a:pPr lvl="1"/>
            <a:r>
              <a:rPr lang="cs-CZ" altLang="cs-CZ" smtClean="0"/>
              <a:t>homonyma, synonyma, zkratky,...</a:t>
            </a:r>
          </a:p>
          <a:p>
            <a:r>
              <a:rPr lang="cs-CZ" altLang="cs-CZ" smtClean="0"/>
              <a:t>vliv oborů</a:t>
            </a:r>
          </a:p>
          <a:p>
            <a:pPr lvl="1"/>
            <a:r>
              <a:rPr lang="cs-CZ" altLang="cs-CZ" smtClean="0"/>
              <a:t>vyšší citovanost na pomezí oborů</a:t>
            </a:r>
          </a:p>
          <a:p>
            <a:pPr lvl="1"/>
            <a:r>
              <a:rPr lang="cs-CZ" altLang="cs-CZ" smtClean="0"/>
              <a:t>různé zvyklosti citování v oborech</a:t>
            </a:r>
          </a:p>
          <a:p>
            <a:pPr lvl="2"/>
            <a:r>
              <a:rPr lang="cs-CZ" altLang="cs-CZ" smtClean="0"/>
              <a:t>v některých oborech se lze prosadit jednodušeji</a:t>
            </a:r>
          </a:p>
          <a:p>
            <a:r>
              <a:rPr lang="cs-CZ" altLang="cs-CZ" smtClean="0"/>
              <a:t>forma textů</a:t>
            </a:r>
          </a:p>
          <a:p>
            <a:pPr lvl="1"/>
            <a:r>
              <a:rPr lang="cs-CZ" altLang="cs-CZ" smtClean="0"/>
              <a:t>přehledové články = vyšší citovanost</a:t>
            </a:r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Rizika a omezení citačních analýz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Rizika a omezení citačních analýz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z="2600" smtClean="0"/>
              <a:t>role inovátorů a popularizátorů</a:t>
            </a:r>
          </a:p>
          <a:p>
            <a:pPr lvl="1">
              <a:lnSpc>
                <a:spcPct val="90000"/>
              </a:lnSpc>
            </a:pPr>
            <a:r>
              <a:rPr lang="cs-CZ" altLang="cs-CZ" sz="2000" smtClean="0"/>
              <a:t>kdo je důležitější???, obě skupiny stejně!!!</a:t>
            </a:r>
          </a:p>
          <a:p>
            <a:pPr>
              <a:lnSpc>
                <a:spcPct val="110000"/>
              </a:lnSpc>
            </a:pPr>
            <a:r>
              <a:rPr lang="cs-CZ" altLang="cs-CZ" sz="2600" smtClean="0"/>
              <a:t>nezaznamenané myšlenky a citování</a:t>
            </a:r>
          </a:p>
          <a:p>
            <a:pPr lvl="1">
              <a:lnSpc>
                <a:spcPct val="90000"/>
              </a:lnSpc>
            </a:pPr>
            <a:r>
              <a:rPr lang="cs-CZ" altLang="cs-CZ" sz="2000" smtClean="0"/>
              <a:t>konzultace, diskuze,...</a:t>
            </a:r>
          </a:p>
          <a:p>
            <a:pPr>
              <a:lnSpc>
                <a:spcPct val="110000"/>
              </a:lnSpc>
            </a:pPr>
            <a:r>
              <a:rPr lang="cs-CZ" altLang="cs-CZ" sz="2600" smtClean="0"/>
              <a:t>negativní citace</a:t>
            </a:r>
          </a:p>
          <a:p>
            <a:pPr lvl="1">
              <a:lnSpc>
                <a:spcPct val="90000"/>
              </a:lnSpc>
            </a:pPr>
            <a:r>
              <a:rPr lang="cs-CZ" altLang="cs-CZ" sz="2000" smtClean="0"/>
              <a:t>např. nekvalitní dílo a odezva v podobě mnoha recencí), dle výzkumů zanedbatelné</a:t>
            </a:r>
          </a:p>
          <a:p>
            <a:pPr>
              <a:lnSpc>
                <a:spcPct val="110000"/>
              </a:lnSpc>
            </a:pPr>
            <a:r>
              <a:rPr lang="cs-CZ" altLang="cs-CZ" sz="2600" smtClean="0"/>
              <a:t>úřednická chyba</a:t>
            </a:r>
          </a:p>
          <a:p>
            <a:pPr>
              <a:lnSpc>
                <a:spcPct val="110000"/>
              </a:lnSpc>
            </a:pPr>
            <a:r>
              <a:rPr lang="cs-CZ" altLang="cs-CZ" sz="2600" smtClean="0"/>
              <a:t>technická omezení</a:t>
            </a:r>
          </a:p>
          <a:p>
            <a:pPr lvl="1">
              <a:lnSpc>
                <a:spcPct val="90000"/>
              </a:lnSpc>
            </a:pPr>
            <a:r>
              <a:rPr lang="cs-CZ" altLang="cs-CZ" sz="2000" smtClean="0"/>
              <a:t>problém citecrawlingu = dolování citací</a:t>
            </a:r>
          </a:p>
          <a:p>
            <a:pPr>
              <a:lnSpc>
                <a:spcPct val="110000"/>
              </a:lnSpc>
            </a:pPr>
            <a:r>
              <a:rPr lang="cs-CZ" altLang="cs-CZ" sz="2600" smtClean="0"/>
              <a:t>dostupnost</a:t>
            </a:r>
          </a:p>
          <a:p>
            <a:pPr lvl="1">
              <a:lnSpc>
                <a:spcPct val="90000"/>
              </a:lnSpc>
            </a:pPr>
            <a:r>
              <a:rPr lang="cs-CZ" altLang="cs-CZ" sz="2000" smtClean="0"/>
              <a:t>Open Access – vyšší citovanost!!!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Věda a 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 smtClean="0"/>
              <a:t>věda</a:t>
            </a:r>
          </a:p>
          <a:p>
            <a:pPr lvl="1"/>
            <a:r>
              <a:rPr lang="cs-CZ" dirty="0" smtClean="0"/>
              <a:t>propracované a obecné empirické a rozumové poznávání, vycházející z pozorování, rozvažování nebo experimentu</a:t>
            </a:r>
            <a:endParaRPr lang="cs-CZ" b="1" dirty="0" smtClean="0"/>
          </a:p>
          <a:p>
            <a:pPr lvl="0"/>
            <a:r>
              <a:rPr lang="cs-CZ" b="1" dirty="0" smtClean="0"/>
              <a:t>výzkum</a:t>
            </a:r>
          </a:p>
          <a:p>
            <a:pPr lvl="1"/>
            <a:r>
              <a:rPr lang="cs-CZ" dirty="0" smtClean="0"/>
              <a:t>systematické</a:t>
            </a:r>
            <a:r>
              <a:rPr lang="cs-CZ" dirty="0"/>
              <a:t>, kontrolované, empirické a kritické zkoumání hypotetických výroků o předpokládaných vztazích mezi přirozenými </a:t>
            </a:r>
            <a:r>
              <a:rPr lang="cs-CZ" dirty="0" smtClean="0"/>
              <a:t>jevy</a:t>
            </a:r>
          </a:p>
          <a:p>
            <a:r>
              <a:rPr lang="cs-CZ" dirty="0" smtClean="0"/>
              <a:t>nedílná součást VŠ</a:t>
            </a:r>
          </a:p>
        </p:txBody>
      </p:sp>
    </p:spTree>
    <p:extLst>
      <p:ext uri="{BB962C8B-B14F-4D97-AF65-F5344CB8AC3E}">
        <p14:creationId xmlns:p14="http://schemas.microsoft.com/office/powerpoint/2010/main" val="278370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Citační rejstříky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nástroj citační analýzy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sledování a evidence citací + jejich počet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cíle CR: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mapování vědy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zjištění prestiže (časopisy, autoři, obory, instituce, výzkumné týmy,...)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různé podoby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minimum: seznam publikovaných článků s výčtem citací za určité období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infozdroj s údaji o propojení dokumentů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citační DB s nástroji citační analýzy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Druhy citačních rejstříků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polytematické</a:t>
            </a:r>
          </a:p>
          <a:p>
            <a:pPr lvl="1"/>
            <a:r>
              <a:rPr lang="cs-CZ" altLang="cs-CZ" smtClean="0">
                <a:latin typeface="Arial" charset="0"/>
              </a:rPr>
              <a:t>více oblastí</a:t>
            </a:r>
          </a:p>
          <a:p>
            <a:pPr lvl="1"/>
            <a:r>
              <a:rPr lang="cs-CZ" altLang="cs-CZ" smtClean="0">
                <a:latin typeface="Arial" charset="0"/>
              </a:rPr>
              <a:t>CR ve Web of Science</a:t>
            </a:r>
          </a:p>
          <a:p>
            <a:pPr lvl="2"/>
            <a:r>
              <a:rPr lang="cs-CZ" altLang="cs-CZ" smtClean="0">
                <a:latin typeface="Arial" charset="0"/>
              </a:rPr>
              <a:t>SCI - Science Citation Index (1961)</a:t>
            </a:r>
          </a:p>
          <a:p>
            <a:pPr lvl="2"/>
            <a:r>
              <a:rPr lang="cs-CZ" altLang="cs-CZ" smtClean="0">
                <a:latin typeface="Arial" charset="0"/>
              </a:rPr>
              <a:t>SSCI – Social Science Citation Index (1969)</a:t>
            </a:r>
          </a:p>
          <a:p>
            <a:pPr lvl="2"/>
            <a:r>
              <a:rPr lang="cs-CZ" altLang="cs-CZ" smtClean="0">
                <a:latin typeface="Arial" charset="0"/>
              </a:rPr>
              <a:t>AHCI – Arts and Humanities Citation Index (1978)</a:t>
            </a:r>
          </a:p>
          <a:p>
            <a:pPr lvl="2"/>
            <a:r>
              <a:rPr lang="cs-CZ" altLang="cs-CZ" smtClean="0">
                <a:latin typeface="Arial" charset="0"/>
              </a:rPr>
              <a:t>analytické výsledky v DB Journal Citation Reports</a:t>
            </a:r>
          </a:p>
          <a:p>
            <a:pPr lvl="1"/>
            <a:r>
              <a:rPr lang="cs-CZ" altLang="cs-CZ" smtClean="0">
                <a:latin typeface="Arial" charset="0"/>
              </a:rPr>
              <a:t>CR ve Scopusu</a:t>
            </a:r>
          </a:p>
          <a:p>
            <a:r>
              <a:rPr lang="cs-CZ" altLang="cs-CZ" smtClean="0">
                <a:latin typeface="Arial" charset="0"/>
              </a:rPr>
              <a:t>oborové</a:t>
            </a:r>
          </a:p>
          <a:p>
            <a:pPr lvl="1"/>
            <a:r>
              <a:rPr lang="cs-CZ" altLang="cs-CZ" smtClean="0">
                <a:latin typeface="Arial" charset="0"/>
              </a:rPr>
              <a:t>pouze 1 obor + příbuzné</a:t>
            </a:r>
          </a:p>
          <a:p>
            <a:pPr lvl="1"/>
            <a:r>
              <a:rPr lang="cs-CZ" altLang="cs-CZ" smtClean="0">
                <a:latin typeface="Arial" charset="0"/>
              </a:rPr>
              <a:t>CR v Medline nebo NASA ADS</a:t>
            </a:r>
          </a:p>
          <a:p>
            <a:pPr lvl="1"/>
            <a:r>
              <a:rPr lang="cs-CZ" altLang="cs-CZ" smtClean="0">
                <a:latin typeface="Arial" charset="0"/>
              </a:rPr>
              <a:t>...</a:t>
            </a:r>
          </a:p>
          <a:p>
            <a:pPr lvl="1"/>
            <a:endParaRPr lang="cs-CZ" altLang="cs-CZ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Indikátory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důležité pro kvantitu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dnes velké množství, vyvíjejí se nové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problémy stávajících identifikátorů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širší uplatnění v přírodních vědách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pro společenské vědy jen omezeně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jiné formy komunikace, jiné typy publikací, jiný poločas rozpadu, může být regionální vymezení (např. výzkumy chování např. v ČR)</a:t>
            </a:r>
          </a:p>
          <a:p>
            <a:pPr>
              <a:lnSpc>
                <a:spcPct val="110000"/>
              </a:lnSpc>
            </a:pPr>
            <a:r>
              <a:rPr lang="cs-CZ" altLang="cs-CZ" smtClean="0">
                <a:latin typeface="Arial" charset="0"/>
              </a:rPr>
              <a:t>3 úrovně uplatnění indikátorů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latin typeface="Arial" charset="0"/>
              </a:rPr>
              <a:t>mikro (autor, článek), makro (tým, instituce), makro (stát, region)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Druhy indikátorů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altLang="cs-CZ" smtClean="0"/>
              <a:t>impact factor (Journal Impact Factor)</a:t>
            </a:r>
          </a:p>
          <a:p>
            <a:pPr lvl="1"/>
            <a:r>
              <a:rPr lang="cs-CZ" altLang="cs-CZ" smtClean="0"/>
              <a:t>jeden z nejstarších</a:t>
            </a:r>
          </a:p>
          <a:p>
            <a:pPr lvl="1"/>
            <a:r>
              <a:rPr lang="cs-CZ" altLang="cs-CZ" smtClean="0"/>
              <a:t>kritizovaný </a:t>
            </a:r>
            <a:r>
              <a:rPr lang="cs-CZ" altLang="cs-CZ" sz="1800" smtClean="0"/>
              <a:t>(</a:t>
            </a:r>
            <a:r>
              <a:rPr lang="cs-CZ" altLang="cs-CZ" sz="1800" smtClean="0">
                <a:hlinkClick r:id="rId2"/>
              </a:rPr>
              <a:t>viz Vavříková</a:t>
            </a:r>
            <a:r>
              <a:rPr lang="cs-CZ" altLang="cs-CZ" sz="1800" smtClean="0"/>
              <a:t>)</a:t>
            </a:r>
            <a:r>
              <a:rPr lang="cs-CZ" altLang="cs-CZ" smtClean="0"/>
              <a:t>, ale stále uznávaný</a:t>
            </a:r>
          </a:p>
          <a:p>
            <a:pPr lvl="1"/>
            <a:r>
              <a:rPr lang="cs-CZ" altLang="cs-CZ" smtClean="0"/>
              <a:t>pouze na časopisy</a:t>
            </a:r>
          </a:p>
          <a:p>
            <a:pPr lvl="2"/>
            <a:r>
              <a:rPr lang="cs-CZ" altLang="cs-CZ" smtClean="0"/>
              <a:t>kolik citací bude mít článek, pokud ho publikujeme v daném časopisu (průměr)</a:t>
            </a:r>
          </a:p>
          <a:p>
            <a:pPr lvl="2"/>
            <a:r>
              <a:rPr lang="cs-CZ" altLang="cs-CZ" smtClean="0"/>
              <a:t>necitovaný článek má stejný IF jako velmi citovaný článek ve stejném časopisu</a:t>
            </a:r>
          </a:p>
          <a:p>
            <a:pPr lvl="1"/>
            <a:r>
              <a:rPr lang="cs-CZ" altLang="cs-CZ" smtClean="0"/>
              <a:t>vzorec IF</a:t>
            </a:r>
          </a:p>
          <a:p>
            <a:pPr lvl="2"/>
            <a:r>
              <a:rPr lang="cs-CZ" altLang="cs-CZ" smtClean="0"/>
              <a:t>impact factor = počet citací/počet článků</a:t>
            </a:r>
          </a:p>
          <a:p>
            <a:pPr lvl="2"/>
            <a:r>
              <a:rPr lang="cs-CZ" altLang="cs-CZ" smtClean="0"/>
              <a:t>zaokrouhlováno na 3 desetinná místa</a:t>
            </a:r>
          </a:p>
          <a:p>
            <a:pPr lvl="1"/>
            <a:r>
              <a:rPr lang="cs-CZ" altLang="cs-CZ" smtClean="0"/>
              <a:t>spojený s produkty Thomson Reuters</a:t>
            </a:r>
          </a:p>
          <a:p>
            <a:pPr lvl="2"/>
            <a:r>
              <a:rPr lang="cs-CZ" altLang="cs-CZ" smtClean="0"/>
              <a:t>DB Web of Science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Indikátory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600" smtClean="0">
                <a:latin typeface="Arial" charset="0"/>
              </a:rPr>
              <a:t>Immediacy Index = Garfieldův Index</a:t>
            </a:r>
          </a:p>
          <a:p>
            <a:pPr lvl="1"/>
            <a:r>
              <a:rPr lang="cs-CZ" altLang="cs-CZ" sz="2000" smtClean="0">
                <a:latin typeface="Arial" charset="0"/>
              </a:rPr>
              <a:t>průměrný počet citací, které článek získal</a:t>
            </a:r>
          </a:p>
          <a:p>
            <a:pPr lvl="1"/>
            <a:r>
              <a:rPr lang="cs-CZ" altLang="cs-CZ" sz="2000" smtClean="0">
                <a:latin typeface="Arial" charset="0"/>
              </a:rPr>
              <a:t>zvýhodňuje často vycházející periodika</a:t>
            </a:r>
          </a:p>
          <a:p>
            <a:pPr lvl="2"/>
            <a:r>
              <a:rPr lang="cs-CZ" altLang="cs-CZ" sz="1600" smtClean="0">
                <a:latin typeface="Arial" charset="0"/>
              </a:rPr>
              <a:t>mají čas nasbírat více citací</a:t>
            </a:r>
          </a:p>
          <a:p>
            <a:pPr lvl="1"/>
            <a:r>
              <a:rPr lang="cs-CZ" altLang="cs-CZ" sz="2000" smtClean="0">
                <a:latin typeface="Arial" charset="0"/>
              </a:rPr>
              <a:t>vhodný pro srovnání časopisů s aktuálními otázkami + dynamické obory</a:t>
            </a:r>
          </a:p>
          <a:p>
            <a:pPr lvl="1"/>
            <a:r>
              <a:rPr lang="cs-CZ" altLang="cs-CZ" sz="2000" smtClean="0">
                <a:latin typeface="Arial" charset="0"/>
              </a:rPr>
              <a:t>vzorec</a:t>
            </a:r>
          </a:p>
          <a:p>
            <a:pPr lvl="2"/>
            <a:r>
              <a:rPr lang="cs-CZ" altLang="cs-CZ" sz="1600" smtClean="0">
                <a:latin typeface="Arial" charset="0"/>
              </a:rPr>
              <a:t>immediacy index = počet citací článků v roce/počet článků v daném roce</a:t>
            </a:r>
          </a:p>
          <a:p>
            <a:r>
              <a:rPr lang="cs-CZ" altLang="cs-CZ" sz="2600" smtClean="0">
                <a:latin typeface="Arial" charset="0"/>
              </a:rPr>
              <a:t>Cited Half-life</a:t>
            </a:r>
          </a:p>
          <a:p>
            <a:pPr lvl="1"/>
            <a:r>
              <a:rPr lang="cs-CZ" altLang="cs-CZ" sz="2000" smtClean="0">
                <a:latin typeface="Arial" charset="0"/>
              </a:rPr>
              <a:t>počet let, kdy se objeví 50</a:t>
            </a:r>
            <a:r>
              <a:rPr lang="en-US" altLang="cs-CZ" sz="2000" smtClean="0">
                <a:latin typeface="Arial" charset="0"/>
              </a:rPr>
              <a:t>% v</a:t>
            </a:r>
            <a:r>
              <a:rPr lang="cs-CZ" altLang="cs-CZ" sz="2000" smtClean="0">
                <a:latin typeface="Arial" charset="0"/>
              </a:rPr>
              <a:t>š</a:t>
            </a:r>
            <a:r>
              <a:rPr lang="en-US" altLang="cs-CZ" sz="2000" smtClean="0">
                <a:latin typeface="Arial" charset="0"/>
              </a:rPr>
              <a:t>ech citac</a:t>
            </a:r>
            <a:r>
              <a:rPr lang="cs-CZ" altLang="cs-CZ" sz="2000" smtClean="0">
                <a:latin typeface="Arial" charset="0"/>
              </a:rPr>
              <a:t>í</a:t>
            </a:r>
            <a:r>
              <a:rPr lang="en-US" altLang="cs-CZ" sz="2000" smtClean="0">
                <a:latin typeface="Arial" charset="0"/>
              </a:rPr>
              <a:t> na </a:t>
            </a:r>
            <a:r>
              <a:rPr lang="cs-CZ" altLang="cs-CZ" sz="2000" smtClean="0">
                <a:latin typeface="Arial" charset="0"/>
              </a:rPr>
              <a:t>č</a:t>
            </a:r>
            <a:r>
              <a:rPr lang="en-US" altLang="cs-CZ" sz="2000" smtClean="0">
                <a:latin typeface="Arial" charset="0"/>
              </a:rPr>
              <a:t>l</a:t>
            </a:r>
            <a:r>
              <a:rPr lang="cs-CZ" altLang="cs-CZ" sz="2000" smtClean="0">
                <a:latin typeface="Arial" charset="0"/>
              </a:rPr>
              <a:t>á</a:t>
            </a:r>
            <a:r>
              <a:rPr lang="en-US" altLang="cs-CZ" sz="2000" smtClean="0">
                <a:latin typeface="Arial" charset="0"/>
              </a:rPr>
              <a:t>nk</a:t>
            </a:r>
            <a:r>
              <a:rPr lang="cs-CZ" altLang="cs-CZ" sz="2000" smtClean="0">
                <a:latin typeface="Arial" charset="0"/>
              </a:rPr>
              <a:t>y</a:t>
            </a:r>
            <a:r>
              <a:rPr lang="en-US" altLang="cs-CZ" sz="2000" smtClean="0">
                <a:latin typeface="Arial" charset="0"/>
              </a:rPr>
              <a:t> </a:t>
            </a:r>
            <a:r>
              <a:rPr lang="cs-CZ" altLang="cs-CZ" sz="2000" smtClean="0">
                <a:latin typeface="Arial" charset="0"/>
              </a:rPr>
              <a:t>č</a:t>
            </a:r>
            <a:r>
              <a:rPr lang="en-US" altLang="cs-CZ" sz="2000" smtClean="0">
                <a:latin typeface="Arial" charset="0"/>
              </a:rPr>
              <a:t>asopisu v </a:t>
            </a:r>
            <a:r>
              <a:rPr lang="cs-CZ" altLang="cs-CZ" sz="2000" smtClean="0">
                <a:latin typeface="Arial" charset="0"/>
              </a:rPr>
              <a:t>citačních rejstřících</a:t>
            </a:r>
          </a:p>
          <a:p>
            <a:r>
              <a:rPr lang="cs-CZ" altLang="cs-CZ" sz="2600" smtClean="0">
                <a:latin typeface="Arial" charset="0"/>
              </a:rPr>
              <a:t>Citing Half-life</a:t>
            </a:r>
          </a:p>
          <a:p>
            <a:pPr lvl="1"/>
            <a:r>
              <a:rPr lang="cs-CZ" altLang="cs-CZ" sz="2000" smtClean="0">
                <a:latin typeface="Arial" charset="0"/>
              </a:rPr>
              <a:t>průměrné stáří článků citovaných v časopise za rok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Indikátory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H-index (Hirsh index, Highly Cited Index)</a:t>
            </a:r>
          </a:p>
          <a:p>
            <a:pPr lvl="1"/>
            <a:r>
              <a:rPr lang="cs-CZ" altLang="cs-CZ" smtClean="0">
                <a:latin typeface="Arial" charset="0"/>
              </a:rPr>
              <a:t>nový, rychle akceptovaný vědci</a:t>
            </a:r>
          </a:p>
          <a:p>
            <a:pPr lvl="1"/>
            <a:r>
              <a:rPr lang="cs-CZ" altLang="cs-CZ" smtClean="0">
                <a:latin typeface="Arial" charset="0"/>
              </a:rPr>
              <a:t>udává počet publikací autora, které byly alespoň h-krát citovány</a:t>
            </a:r>
          </a:p>
        </p:txBody>
      </p:sp>
      <p:pic>
        <p:nvPicPr>
          <p:cNvPr id="142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3495675"/>
            <a:ext cx="3665537" cy="281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2341" name="Text Box 5"/>
          <p:cNvSpPr txBox="1">
            <a:spLocks noChangeArrowheads="1"/>
          </p:cNvSpPr>
          <p:nvPr/>
        </p:nvSpPr>
        <p:spPr bwMode="auto">
          <a:xfrm>
            <a:off x="1258888" y="3332163"/>
            <a:ext cx="3960812" cy="326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/>
            <a:r>
              <a:rPr lang="cs-CZ" altLang="cs-CZ" sz="2800" i="1"/>
              <a:t>h = 9</a:t>
            </a:r>
          </a:p>
          <a:p>
            <a:pPr lvl="2"/>
            <a:r>
              <a:rPr lang="cs-CZ" altLang="cs-CZ"/>
              <a:t>autor musel publikovat 10 článků, jež mají počet citací právě 10 nebo více</a:t>
            </a:r>
          </a:p>
          <a:p>
            <a:pPr lvl="2"/>
            <a:endParaRPr lang="cs-CZ" altLang="cs-CZ"/>
          </a:p>
          <a:p>
            <a:pPr lvl="2"/>
            <a:r>
              <a:rPr lang="cs-CZ" altLang="cs-CZ"/>
              <a:t>článek 1 = 55 citací</a:t>
            </a:r>
          </a:p>
          <a:p>
            <a:pPr lvl="2"/>
            <a:r>
              <a:rPr lang="cs-CZ" altLang="cs-CZ"/>
              <a:t>článek 2 = 34 citací</a:t>
            </a:r>
          </a:p>
          <a:p>
            <a:pPr lvl="2"/>
            <a:r>
              <a:rPr lang="cs-CZ" altLang="cs-CZ"/>
              <a:t>...</a:t>
            </a:r>
          </a:p>
          <a:p>
            <a:pPr lvl="2"/>
            <a:r>
              <a:rPr lang="cs-CZ" altLang="cs-CZ"/>
              <a:t>článek 8 = 11 citací</a:t>
            </a:r>
          </a:p>
          <a:p>
            <a:pPr lvl="2"/>
            <a:r>
              <a:rPr lang="cs-CZ" altLang="cs-CZ" b="1">
                <a:solidFill>
                  <a:schemeClr val="hlink"/>
                </a:solidFill>
              </a:rPr>
              <a:t>článek 9 = 10 citací</a:t>
            </a:r>
          </a:p>
          <a:p>
            <a:pPr lvl="2"/>
            <a:r>
              <a:rPr lang="cs-CZ" altLang="cs-CZ"/>
              <a:t>článek 10 = 9 citací</a:t>
            </a:r>
          </a:p>
          <a:p>
            <a:pPr lvl="2"/>
            <a:r>
              <a:rPr lang="cs-CZ" altLang="cs-CZ"/>
              <a:t>...</a:t>
            </a:r>
          </a:p>
        </p:txBody>
      </p:sp>
      <p:sp>
        <p:nvSpPr>
          <p:cNvPr id="142342" name="Text Box 6"/>
          <p:cNvSpPr txBox="1">
            <a:spLocks noChangeArrowheads="1"/>
          </p:cNvSpPr>
          <p:nvPr/>
        </p:nvSpPr>
        <p:spPr bwMode="auto">
          <a:xfrm>
            <a:off x="7092950" y="6467475"/>
            <a:ext cx="1800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altLang="cs-CZ" sz="1200" b="1"/>
              <a:t>zdroj: </a:t>
            </a:r>
            <a:r>
              <a:rPr lang="cs-CZ" altLang="cs-CZ" sz="1200" b="1">
                <a:hlinkClick r:id="rId3"/>
              </a:rPr>
              <a:t>Wikipedia</a:t>
            </a:r>
            <a:endParaRPr lang="cs-CZ" altLang="cs-CZ" sz="1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Databáze pro hodnocení vědy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komerční</a:t>
            </a:r>
          </a:p>
          <a:p>
            <a:pPr lvl="1"/>
            <a:r>
              <a:rPr lang="cs-CZ" altLang="cs-CZ" smtClean="0">
                <a:latin typeface="Arial" charset="0"/>
              </a:rPr>
              <a:t>Essential Science Indicators</a:t>
            </a:r>
          </a:p>
          <a:p>
            <a:pPr lvl="1"/>
            <a:r>
              <a:rPr lang="cs-CZ" altLang="cs-CZ" smtClean="0">
                <a:latin typeface="Arial" charset="0"/>
              </a:rPr>
              <a:t>Institucional Citation Report</a:t>
            </a:r>
          </a:p>
          <a:p>
            <a:pPr lvl="1"/>
            <a:r>
              <a:rPr lang="cs-CZ" altLang="cs-CZ" smtClean="0">
                <a:latin typeface="Arial" charset="0"/>
              </a:rPr>
              <a:t>National Citation Report</a:t>
            </a:r>
          </a:p>
          <a:p>
            <a:pPr lvl="1"/>
            <a:r>
              <a:rPr lang="cs-CZ" altLang="cs-CZ" smtClean="0">
                <a:latin typeface="Arial" charset="0"/>
              </a:rPr>
              <a:t>National Science Indicators</a:t>
            </a:r>
          </a:p>
          <a:p>
            <a:pPr lvl="1"/>
            <a:r>
              <a:rPr lang="cs-CZ" altLang="cs-CZ" smtClean="0">
                <a:latin typeface="Arial" charset="0"/>
              </a:rPr>
              <a:t>Journal Performance Indicators</a:t>
            </a:r>
          </a:p>
          <a:p>
            <a:pPr lvl="1"/>
            <a:r>
              <a:rPr lang="cs-CZ" altLang="cs-CZ" smtClean="0">
                <a:latin typeface="Arial" charset="0"/>
                <a:hlinkClick r:id="rId2"/>
              </a:rPr>
              <a:t>Journal Citation Reports</a:t>
            </a:r>
            <a:r>
              <a:rPr lang="cs-CZ" altLang="cs-CZ" smtClean="0">
                <a:latin typeface="Arial" charset="0"/>
              </a:rPr>
              <a:t> – dostupný na MU</a:t>
            </a:r>
          </a:p>
          <a:p>
            <a:r>
              <a:rPr lang="cs-CZ" altLang="cs-CZ" smtClean="0">
                <a:latin typeface="Arial" charset="0"/>
              </a:rPr>
              <a:t>volně dostupné</a:t>
            </a:r>
          </a:p>
          <a:p>
            <a:pPr lvl="1"/>
            <a:r>
              <a:rPr lang="cs-CZ" altLang="cs-CZ" smtClean="0">
                <a:latin typeface="Arial" charset="0"/>
                <a:hlinkClick r:id="rId3"/>
              </a:rPr>
              <a:t>RIV</a:t>
            </a:r>
            <a:r>
              <a:rPr lang="cs-CZ" altLang="cs-CZ" smtClean="0">
                <a:latin typeface="Arial" charset="0"/>
              </a:rPr>
              <a:t> = rejstřík informací o výsledcích</a:t>
            </a:r>
          </a:p>
          <a:p>
            <a:pPr lvl="2"/>
            <a:r>
              <a:rPr lang="cs-CZ" altLang="cs-CZ" smtClean="0">
                <a:latin typeface="Arial" charset="0"/>
              </a:rPr>
              <a:t>zaznamenává se publikační činnost</a:t>
            </a:r>
          </a:p>
          <a:p>
            <a:pPr lvl="2"/>
            <a:r>
              <a:rPr lang="cs-CZ" altLang="cs-CZ" smtClean="0">
                <a:latin typeface="Arial" charset="0"/>
              </a:rPr>
              <a:t>statistiky</a:t>
            </a:r>
          </a:p>
          <a:p>
            <a:pPr lvl="2"/>
            <a:r>
              <a:rPr lang="cs-CZ" altLang="cs-CZ" smtClean="0">
                <a:latin typeface="Arial" charset="0"/>
              </a:rPr>
              <a:t>součást informačního systému výzkumu</a:t>
            </a:r>
          </a:p>
          <a:p>
            <a:pPr lvl="2"/>
            <a:endParaRPr lang="cs-CZ" altLang="cs-CZ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Citace a citování</a:t>
            </a:r>
            <a:endParaRPr lang="uk-UA" altLang="cs-CZ" sz="7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47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Citát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doslovné </a:t>
            </a:r>
            <a:r>
              <a:rPr lang="cs-CZ" smtClean="0">
                <a:latin typeface="Arial" panose="020B0604020202020204" pitchFamily="34" charset="0"/>
              </a:rPr>
              <a:t>převzetí</a:t>
            </a:r>
            <a:r>
              <a:rPr lang="cs-CZ" smtClean="0"/>
              <a:t> cizího výroku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/>
              <a:t>odlišení od vlastního textu</a:t>
            </a:r>
          </a:p>
          <a:p>
            <a:pPr lvl="1" eaLnBrk="1" hangingPunct="1"/>
            <a:r>
              <a:rPr lang="cs-CZ" smtClean="0"/>
              <a:t>uvozovky</a:t>
            </a:r>
          </a:p>
          <a:p>
            <a:pPr lvl="1" eaLnBrk="1" hangingPunct="1"/>
            <a:r>
              <a:rPr lang="cs-CZ" smtClean="0"/>
              <a:t>změna stylu písma (řez, font)</a:t>
            </a:r>
          </a:p>
          <a:p>
            <a:pPr lvl="1" eaLnBrk="1" hangingPunct="1"/>
            <a:r>
              <a:rPr lang="cs-CZ" smtClean="0"/>
              <a:t>samostatný odstavec </a:t>
            </a:r>
          </a:p>
          <a:p>
            <a:pPr lvl="2" eaLnBrk="1" hangingPunct="1"/>
            <a:r>
              <a:rPr lang="cs-CZ" smtClean="0"/>
              <a:t>více než 4 řádky (40 slov)</a:t>
            </a:r>
          </a:p>
          <a:p>
            <a:pPr lvl="2" eaLnBrk="1" hangingPunct="1"/>
            <a:r>
              <a:rPr lang="cs-CZ" smtClean="0"/>
              <a:t>odsazení (5pt)</a:t>
            </a:r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31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mtClean="0"/>
              <a:t>Citát - ukázka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smtClean="0"/>
              <a:t>„Citace je krátká forma bibliografického záznamu umístěná buď v závorkách uvnitř textu citujícího dokumentu, nebo připojená jako poznámka na straně textu pod čarou, na konci textu kapitoly nebo na konci celého textu dokumentu.” (Bratková, 2008, s. 7)</a:t>
            </a:r>
            <a:endParaRPr lang="cs-CZ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01681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</a:t>
            </a:r>
          </a:p>
          <a:p>
            <a:pPr lvl="1"/>
            <a:r>
              <a:rPr lang="cs-CZ" dirty="0" smtClean="0"/>
              <a:t>základní</a:t>
            </a:r>
          </a:p>
          <a:p>
            <a:pPr lvl="1"/>
            <a:r>
              <a:rPr lang="cs-CZ" dirty="0" smtClean="0"/>
              <a:t>aplikovaný</a:t>
            </a:r>
          </a:p>
          <a:p>
            <a:pPr lvl="1"/>
            <a:r>
              <a:rPr lang="cs-CZ" dirty="0" smtClean="0"/>
              <a:t>výzkum zaměřený na inovace</a:t>
            </a:r>
          </a:p>
          <a:p>
            <a:r>
              <a:rPr lang="cs-CZ" dirty="0" smtClean="0"/>
              <a:t>nejčastější výstupy</a:t>
            </a:r>
          </a:p>
          <a:p>
            <a:pPr lvl="1"/>
            <a:r>
              <a:rPr lang="cs-CZ" dirty="0" smtClean="0"/>
              <a:t>publikování</a:t>
            </a:r>
          </a:p>
          <a:p>
            <a:pPr lvl="1"/>
            <a:r>
              <a:rPr lang="cs-CZ" dirty="0" smtClean="0"/>
              <a:t>aplikace zjištěných znalostí do praxe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423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Parafráze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cizí myšlenka vlastními slovy</a:t>
            </a:r>
          </a:p>
          <a:p>
            <a:pPr eaLnBrk="1" hangingPunct="1"/>
            <a:r>
              <a:rPr lang="cs-CZ" smtClean="0"/>
              <a:t>větší míra zapracování do vlastního textu</a:t>
            </a:r>
          </a:p>
          <a:p>
            <a:pPr eaLnBrk="1" hangingPunct="1"/>
            <a:r>
              <a:rPr lang="cs-CZ" smtClean="0"/>
              <a:t>neměnit původní myšlenku!!!</a:t>
            </a:r>
          </a:p>
          <a:p>
            <a:pPr eaLnBrk="1" hangingPunct="1"/>
            <a:r>
              <a:rPr lang="cs-CZ" smtClean="0"/>
              <a:t>platí i pro výtah z textu</a:t>
            </a:r>
          </a:p>
        </p:txBody>
      </p:sp>
    </p:spTree>
    <p:extLst>
      <p:ext uri="{BB962C8B-B14F-4D97-AF65-F5344CB8AC3E}">
        <p14:creationId xmlns:p14="http://schemas.microsoft.com/office/powerpoint/2010/main" val="260031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Parafráze - ukázka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Citace je zkrácený odkaz na bibliografický záznam v textu umístěný v závorkách, v poznámce pod čarou nebo ve formě čísla, případně bibliografický záznam v soupisu použité literatury v závěru práce. (Bratková, 2008, s. 7)</a:t>
            </a:r>
          </a:p>
        </p:txBody>
      </p:sp>
    </p:spTree>
    <p:extLst>
      <p:ext uri="{BB962C8B-B14F-4D97-AF65-F5344CB8AC3E}">
        <p14:creationId xmlns:p14="http://schemas.microsoft.com/office/powerpoint/2010/main" val="428235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Bibliografické citace/reference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info o dokumentu, který autor použil při psaní své práce</a:t>
            </a:r>
          </a:p>
          <a:p>
            <a:pPr eaLnBrk="1" hangingPunct="1"/>
            <a:r>
              <a:rPr lang="cs-CZ" smtClean="0"/>
              <a:t>propojení s původním textem</a:t>
            </a:r>
          </a:p>
          <a:p>
            <a:pPr eaLnBrk="1" hangingPunct="1"/>
            <a:r>
              <a:rPr lang="cs-CZ" smtClean="0"/>
              <a:t>hlavní složky</a:t>
            </a:r>
          </a:p>
          <a:p>
            <a:pPr lvl="1" eaLnBrk="1" hangingPunct="1"/>
            <a:r>
              <a:rPr lang="cs-CZ" smtClean="0"/>
              <a:t>etika citování</a:t>
            </a:r>
          </a:p>
          <a:p>
            <a:pPr lvl="1" eaLnBrk="1" hangingPunct="1"/>
            <a:r>
              <a:rPr lang="cs-CZ" smtClean="0"/>
              <a:t>technika citování</a:t>
            </a:r>
          </a:p>
          <a:p>
            <a:pPr marL="1143000" lvl="2" eaLnBrk="1" hangingPunct="1"/>
            <a:r>
              <a:rPr lang="cs-CZ" smtClean="0"/>
              <a:t>forma – např. styl nebo standard</a:t>
            </a: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64753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dirty="0" smtClean="0"/>
              <a:t>Proč</a:t>
            </a:r>
          </a:p>
          <a:p>
            <a:pPr algn="ctr">
              <a:buFontTx/>
              <a:buNone/>
            </a:pPr>
            <a:r>
              <a:rPr lang="cs-CZ" sz="8000" b="1" dirty="0" smtClean="0">
                <a:solidFill>
                  <a:srgbClr val="008000"/>
                </a:solidFill>
              </a:rPr>
              <a:t>citujeme?</a:t>
            </a:r>
            <a:endParaRPr lang="cs-CZ" sz="5400" b="1" dirty="0" smtClean="0"/>
          </a:p>
        </p:txBody>
      </p:sp>
    </p:spTree>
    <p:extLst>
      <p:ext uri="{BB962C8B-B14F-4D97-AF65-F5344CB8AC3E}">
        <p14:creationId xmlns:p14="http://schemas.microsoft.com/office/powerpoint/2010/main" val="250758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Proč citujeme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tx2"/>
                </a:solidFill>
              </a:rPr>
              <a:t>ochrana intelektuálního vlastnictví a autorských práv</a:t>
            </a:r>
          </a:p>
          <a:p>
            <a:pPr eaLnBrk="1" hangingPunct="1"/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</a:rPr>
              <a:t>citační etika</a:t>
            </a:r>
          </a:p>
          <a:p>
            <a:pPr eaLnBrk="1" hangingPunct="1"/>
            <a:r>
              <a:rPr lang="cs-CZ" dirty="0" smtClean="0">
                <a:solidFill>
                  <a:schemeClr val="tx2"/>
                </a:solidFill>
              </a:rPr>
              <a:t>zpětné ověření uvedených tezí</a:t>
            </a:r>
          </a:p>
          <a:p>
            <a:pPr eaLnBrk="1" hangingPunct="1"/>
            <a:r>
              <a:rPr lang="cs-CZ" dirty="0" smtClean="0">
                <a:solidFill>
                  <a:schemeClr val="tx2"/>
                </a:solidFill>
              </a:rPr>
              <a:t>získání širšího kontextu k popisované problematice</a:t>
            </a:r>
          </a:p>
          <a:p>
            <a:pPr lvl="1" eaLnBrk="1" hangingPunct="1"/>
            <a:r>
              <a:rPr lang="cs-CZ" dirty="0" smtClean="0">
                <a:solidFill>
                  <a:schemeClr val="tx2"/>
                </a:solidFill>
              </a:rPr>
              <a:t>možnost uvedení čtenáře do souvislostí</a:t>
            </a:r>
            <a:endParaRPr lang="cs-CZ" dirty="0" smtClean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47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Plagiát</a:t>
            </a:r>
            <a:r>
              <a:rPr lang="cs-CZ" sz="7200" b="1" smtClean="0"/>
              <a:t>orství</a:t>
            </a:r>
            <a:endParaRPr lang="cs-CZ" sz="4000" b="1" smtClean="0"/>
          </a:p>
        </p:txBody>
      </p:sp>
    </p:spTree>
    <p:extLst>
      <p:ext uri="{BB962C8B-B14F-4D97-AF65-F5344CB8AC3E}">
        <p14:creationId xmlns:p14="http://schemas.microsoft.com/office/powerpoint/2010/main" val="394837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Definice plagiátorství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Představení duševního díla jiného autora půjčeného nebo napodobeného v celku nebo z části, jako svého vlastního.</a:t>
            </a:r>
            <a:r>
              <a:rPr lang="cs-CZ" smtClean="0"/>
              <a:t> </a:t>
            </a:r>
            <a:endParaRPr lang="cs-CZ" smtClean="0">
              <a:latin typeface="Arial" panose="020B0604020202020204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635375" y="3141663"/>
            <a:ext cx="49688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20000"/>
              </a:lnSpc>
              <a:spcBef>
                <a:spcPct val="20000"/>
              </a:spcBef>
            </a:pPr>
            <a:r>
              <a:rPr lang="cs-CZ" sz="2000" i="1"/>
              <a:t>(Norma ČSN ISO 5127-2003)</a:t>
            </a:r>
          </a:p>
          <a:p>
            <a:pPr eaLnBrk="1" hangingPunct="1">
              <a:spcBef>
                <a:spcPct val="50000"/>
              </a:spcBef>
            </a:pPr>
            <a:endParaRPr lang="cs-CZ" sz="2000" i="1"/>
          </a:p>
        </p:txBody>
      </p:sp>
    </p:spTree>
    <p:extLst>
      <p:ext uri="{BB962C8B-B14F-4D97-AF65-F5344CB8AC3E}">
        <p14:creationId xmlns:p14="http://schemas.microsoft.com/office/powerpoint/2010/main" val="238806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dirty="0" smtClean="0">
                <a:solidFill>
                  <a:srgbClr val="008000"/>
                </a:solidFill>
              </a:rPr>
              <a:t>Formy</a:t>
            </a:r>
          </a:p>
          <a:p>
            <a:pPr algn="ctr">
              <a:buFontTx/>
              <a:buNone/>
            </a:pPr>
            <a:r>
              <a:rPr lang="cs-CZ" sz="7200" b="1" dirty="0" smtClean="0"/>
              <a:t>plagiátorství</a:t>
            </a:r>
            <a:endParaRPr lang="cs-CZ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1035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CTRL+C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nebo část textu jiného autora a vydáváme ho za svůj</a:t>
            </a:r>
          </a:p>
          <a:p>
            <a:pPr lvl="1"/>
            <a:r>
              <a:rPr lang="cs-CZ" smtClean="0"/>
              <a:t>nejběžnější, často spojeno s internetovými zdroji</a:t>
            </a:r>
          </a:p>
        </p:txBody>
      </p:sp>
    </p:spTree>
    <p:extLst>
      <p:ext uri="{BB962C8B-B14F-4D97-AF65-F5344CB8AC3E}">
        <p14:creationId xmlns:p14="http://schemas.microsoft.com/office/powerpoint/2010/main" val="236063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Jeden zdroj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přebíráme doslovné pasáže pouze z jednoho zdroje bez uvedení citace</a:t>
            </a:r>
          </a:p>
          <a:p>
            <a:pPr lvl="1"/>
            <a:r>
              <a:rPr lang="cs-CZ" smtClean="0"/>
              <a:t>vybereme si konkrétní věty nebo odstavce, které poté spojíme do vlastního textu bez jakýchkoliv významnějších úprav</a:t>
            </a:r>
          </a:p>
          <a:p>
            <a:pPr lvl="1"/>
            <a:r>
              <a:rPr lang="cs-CZ" smtClean="0"/>
              <a:t>z pohledu publikační etiky je problematické také to, že vycházíme pouze z jednoho pramene a neověřujeme si informace z různých zdrojů</a:t>
            </a:r>
          </a:p>
        </p:txBody>
      </p:sp>
    </p:spTree>
    <p:extLst>
      <p:ext uri="{BB962C8B-B14F-4D97-AF65-F5344CB8AC3E}">
        <p14:creationId xmlns:p14="http://schemas.microsoft.com/office/powerpoint/2010/main" val="392018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výstupy dle oborů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společenské vědy</a:t>
            </a:r>
          </a:p>
          <a:p>
            <a:pPr lvl="1"/>
            <a:r>
              <a:rPr lang="cs-CZ" dirty="0" smtClean="0"/>
              <a:t>monografie, recenzované články</a:t>
            </a:r>
          </a:p>
          <a:p>
            <a:r>
              <a:rPr lang="cs-CZ" dirty="0" smtClean="0"/>
              <a:t>přírodní vědy</a:t>
            </a:r>
          </a:p>
          <a:p>
            <a:pPr lvl="1"/>
            <a:r>
              <a:rPr lang="cs-CZ" dirty="0" smtClean="0"/>
              <a:t>recenzované články, přehledové články</a:t>
            </a:r>
          </a:p>
          <a:p>
            <a:r>
              <a:rPr lang="cs-CZ" dirty="0" smtClean="0"/>
              <a:t>technické vědy</a:t>
            </a:r>
          </a:p>
          <a:p>
            <a:pPr lvl="1"/>
            <a:r>
              <a:rPr lang="cs-CZ" dirty="0" smtClean="0"/>
              <a:t>recenzované články, patenty, konferenční příspěvky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141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Drobné úpravy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jiného autora a změníte v něm některé formulace</a:t>
            </a:r>
          </a:p>
          <a:p>
            <a:pPr lvl="1"/>
            <a:r>
              <a:rPr lang="cs-CZ" smtClean="0"/>
              <a:t>nahradíme některá slova jejich synonymy</a:t>
            </a:r>
          </a:p>
          <a:p>
            <a:pPr lvl="1"/>
            <a:r>
              <a:rPr lang="cs-CZ" smtClean="0"/>
              <a:t>vypustíme některá nadbytečná slova</a:t>
            </a:r>
          </a:p>
          <a:p>
            <a:pPr lvl="1"/>
            <a:r>
              <a:rPr lang="cs-CZ" smtClean="0"/>
              <a:t>změníme slovosled ve větě</a:t>
            </a:r>
          </a:p>
          <a:p>
            <a:pPr lvl="1"/>
            <a:r>
              <a:rPr lang="cs-CZ" smtClean="0"/>
              <a:t>přehodíme některé věty apod.</a:t>
            </a:r>
          </a:p>
        </p:txBody>
      </p:sp>
    </p:spTree>
    <p:extLst>
      <p:ext uri="{BB962C8B-B14F-4D97-AF65-F5344CB8AC3E}">
        <p14:creationId xmlns:p14="http://schemas.microsoft.com/office/powerpoint/2010/main" val="178683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Odůvodněná míra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ve větší než odůvodněné míře</a:t>
            </a:r>
          </a:p>
          <a:p>
            <a:pPr lvl="1"/>
            <a:r>
              <a:rPr lang="cs-CZ" smtClean="0"/>
              <a:t>v odborné literatuře nenajdeme bližší vysvětlení „odůvodněné míry“, vždy záleží na konkrétním textu a druhu práce, u prací kompilačního charakteru lze očekávat větší počet citací než u původních výzkumů, nicméně nemusí to platit obecně</a:t>
            </a:r>
          </a:p>
        </p:txBody>
      </p:sp>
    </p:spTree>
    <p:extLst>
      <p:ext uri="{BB962C8B-B14F-4D97-AF65-F5344CB8AC3E}">
        <p14:creationId xmlns:p14="http://schemas.microsoft.com/office/powerpoint/2010/main" val="212429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Mashups (spojování)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spojíme více textů do jednoho</a:t>
            </a:r>
          </a:p>
          <a:p>
            <a:pPr lvl="1"/>
            <a:r>
              <a:rPr lang="cs-CZ" smtClean="0"/>
              <a:t>vybereme si konkrétní věty nebo odstavce z několika zdrojů, které pak poskládáme do vlastního textu</a:t>
            </a:r>
          </a:p>
          <a:p>
            <a:pPr lvl="1"/>
            <a:r>
              <a:rPr lang="cs-CZ" smtClean="0"/>
              <a:t>problematické je neuvedení zdroje a chybějící vlastní myšlenka, která dodá kompilaci přidanou hodnotu</a:t>
            </a:r>
          </a:p>
          <a:p>
            <a:pPr lvl="1"/>
            <a:r>
              <a:rPr lang="cs-CZ" smtClean="0"/>
              <a:t>spadají sem také texty, kde se kombinují správně odcitované pasáže s necitovanými pasážemi</a:t>
            </a:r>
          </a:p>
        </p:txBody>
      </p:sp>
    </p:spTree>
    <p:extLst>
      <p:ext uri="{BB962C8B-B14F-4D97-AF65-F5344CB8AC3E}">
        <p14:creationId xmlns:p14="http://schemas.microsoft.com/office/powerpoint/2010/main" val="21286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Necitování v textu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zdroje uvedeme v seznamu použité literatury, ale necitujeme v textu</a:t>
            </a:r>
          </a:p>
          <a:p>
            <a:pPr lvl="1"/>
            <a:r>
              <a:rPr lang="cs-CZ" smtClean="0"/>
              <a:t>nelze určit, co jsme převzali a z jakých zdrojů, což může být problematické např. při ověření informací u původního autora</a:t>
            </a:r>
          </a:p>
        </p:txBody>
      </p:sp>
    </p:spTree>
    <p:extLst>
      <p:ext uri="{BB962C8B-B14F-4D97-AF65-F5344CB8AC3E}">
        <p14:creationId xmlns:p14="http://schemas.microsoft.com/office/powerpoint/2010/main" val="190556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Citáty bez uvozovek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vydáváme citát za parafrázi</a:t>
            </a:r>
          </a:p>
          <a:p>
            <a:pPr lvl="1"/>
            <a:r>
              <a:rPr lang="cs-CZ" smtClean="0"/>
              <a:t>nejčastěji se tak stává ve chvíli, kdy zapomeneme dát citát do uvozovek, čtenář pak neví, kde začíná převzatý text a co už je myšlenka autora</a:t>
            </a:r>
          </a:p>
        </p:txBody>
      </p:sp>
    </p:spTree>
    <p:extLst>
      <p:ext uri="{BB962C8B-B14F-4D97-AF65-F5344CB8AC3E}">
        <p14:creationId xmlns:p14="http://schemas.microsoft.com/office/powerpoint/2010/main" val="104627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Chybějící zdroj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neuvedeme svůj zdroj informací</a:t>
            </a:r>
          </a:p>
          <a:p>
            <a:pPr lvl="1"/>
            <a:r>
              <a:rPr lang="cs-CZ" smtClean="0"/>
              <a:t>vědomé - záměrně jej neuvedeme v textu (např. při použití Wikipedie v odborné práci)</a:t>
            </a:r>
          </a:p>
          <a:p>
            <a:pPr lvl="1"/>
            <a:r>
              <a:rPr lang="cs-CZ" smtClean="0"/>
              <a:t>nevědomé - zapomeneme citaci uvést, řešením je využití citačních manažerů</a:t>
            </a:r>
          </a:p>
        </p:txBody>
      </p:sp>
    </p:spTree>
    <p:extLst>
      <p:ext uri="{BB962C8B-B14F-4D97-AF65-F5344CB8AC3E}">
        <p14:creationId xmlns:p14="http://schemas.microsoft.com/office/powerpoint/2010/main" val="195971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Nedohledatelný zdroj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odkazujeme na neexistující zdroj</a:t>
            </a:r>
          </a:p>
          <a:p>
            <a:pPr lvl="1"/>
            <a:r>
              <a:rPr lang="cs-CZ" smtClean="0"/>
              <a:t>vymyslíme si zdroj nebo jej uvedeme špatně, čtenář pak nemůže původní dokument dohledat</a:t>
            </a:r>
          </a:p>
          <a:p>
            <a:pPr lvl="1"/>
            <a:r>
              <a:rPr lang="cs-CZ" smtClean="0"/>
              <a:t>problematické u elektronických dokumentů, které rychle zanikají, ideální je využívat trvalé identifikátory, dle nichž lze dokument kdykoliv dohledat (např. DOI)</a:t>
            </a:r>
          </a:p>
        </p:txBody>
      </p:sp>
    </p:spTree>
    <p:extLst>
      <p:ext uri="{BB962C8B-B14F-4D97-AF65-F5344CB8AC3E}">
        <p14:creationId xmlns:p14="http://schemas.microsoft.com/office/powerpoint/2010/main" val="277337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Vylepšování literatury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uvedeme zdroj, který jsme nepoužili</a:t>
            </a:r>
          </a:p>
          <a:p>
            <a:pPr lvl="1"/>
            <a:r>
              <a:rPr lang="cs-CZ" smtClean="0"/>
              <a:t>stává se v případech, kdy si chceme vylepšit svou použitou literaturu o kvalitní zdroje, ze kterých jsme ale při psaní práce nevycházeli</a:t>
            </a:r>
          </a:p>
        </p:txBody>
      </p:sp>
    </p:spTree>
    <p:extLst>
      <p:ext uri="{BB962C8B-B14F-4D97-AF65-F5344CB8AC3E}">
        <p14:creationId xmlns:p14="http://schemas.microsoft.com/office/powerpoint/2010/main" val="346828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Zneužití autocitací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vlastní dříve publikované texty nebo jejich části bez uvedení citace</a:t>
            </a:r>
          </a:p>
          <a:p>
            <a:pPr lvl="1"/>
            <a:r>
              <a:rPr lang="cs-CZ" smtClean="0"/>
              <a:t>ve chvíli, kdy použiji části ze svého dříve publikovaného článku v novém textu, měl bych jej opatřit autocitací</a:t>
            </a:r>
          </a:p>
          <a:p>
            <a:pPr lvl="1"/>
            <a:r>
              <a:rPr lang="cs-CZ" smtClean="0"/>
              <a:t>z pohledu publikační etiky není úplně v pořádku vydávání stejných článků opakovaně v různých zdrojích, protože jde o zbytečné duplikování informací, téma by mělo být publikované novým způsobem a mělo by přinášet nové poznatky</a:t>
            </a:r>
          </a:p>
        </p:txBody>
      </p:sp>
    </p:spTree>
    <p:extLst>
      <p:ext uri="{BB962C8B-B14F-4D97-AF65-F5344CB8AC3E}">
        <p14:creationId xmlns:p14="http://schemas.microsoft.com/office/powerpoint/2010/main" val="415688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Doprovodný materiál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obrázky, grafy, tabulky nebo multimédia od jiných autorů</a:t>
            </a:r>
          </a:p>
          <a:p>
            <a:pPr lvl="1"/>
            <a:r>
              <a:rPr lang="cs-CZ" smtClean="0"/>
              <a:t>obrázky, tabulky nebo grafy jsou také výsledkem tvůrčí činnosti člověka a měli bychom u nich uvádět zdroj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23469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publikování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vytvoření textu</a:t>
            </a:r>
          </a:p>
          <a:p>
            <a:r>
              <a:rPr lang="cs-CZ" dirty="0" smtClean="0"/>
              <a:t>odevzdání - redakce/editor</a:t>
            </a:r>
          </a:p>
          <a:p>
            <a:r>
              <a:rPr lang="cs-CZ" dirty="0" smtClean="0"/>
              <a:t>recenzní řízení</a:t>
            </a:r>
          </a:p>
          <a:p>
            <a:r>
              <a:rPr lang="cs-CZ" dirty="0" smtClean="0"/>
              <a:t>případné úpravy v souladu s RŘ</a:t>
            </a:r>
          </a:p>
          <a:p>
            <a:r>
              <a:rPr lang="cs-CZ" dirty="0" smtClean="0"/>
              <a:t>jazyková a grafická úprava</a:t>
            </a:r>
          </a:p>
          <a:p>
            <a:r>
              <a:rPr lang="cs-CZ" dirty="0" smtClean="0"/>
              <a:t>publikování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403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Chyby proti citační etice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71500" indent="-571500" eaLnBrk="1" hangingPunct="1"/>
            <a:r>
              <a:rPr lang="cs-CZ" smtClean="0"/>
              <a:t>necitování díla, které bylo použito</a:t>
            </a:r>
            <a:endParaRPr lang="cs-CZ" smtClean="0">
              <a:latin typeface="Arial" panose="020B0604020202020204" pitchFamily="34" charset="0"/>
            </a:endParaRPr>
          </a:p>
          <a:p>
            <a:pPr marL="571500" indent="-571500" eaLnBrk="1" hangingPunct="1"/>
            <a:r>
              <a:rPr lang="cs-CZ" smtClean="0"/>
              <a:t>citování díla, které autor nepoužil</a:t>
            </a:r>
          </a:p>
          <a:p>
            <a:pPr marL="1166813" lvl="1" indent="-457200" eaLnBrk="1" hangingPunct="1"/>
            <a:r>
              <a:rPr lang="cs-CZ" smtClean="0"/>
              <a:t>citování kapacit z oboru, i když nemají žádnou souvislost s tématem díla</a:t>
            </a:r>
          </a:p>
          <a:p>
            <a:pPr marL="571500" indent="-571500" eaLnBrk="1" hangingPunct="1"/>
            <a:r>
              <a:rPr lang="cs-CZ" smtClean="0"/>
              <a:t>nepřesné citování</a:t>
            </a:r>
          </a:p>
          <a:p>
            <a:pPr marL="1166813" lvl="1" indent="-457200" eaLnBrk="1" hangingPunct="1"/>
            <a:r>
              <a:rPr lang="cs-CZ" smtClean="0"/>
              <a:t>znemožňuje identifikaci a dohledatelnost</a:t>
            </a:r>
          </a:p>
          <a:p>
            <a:pPr marL="571500" indent="-571500" eaLnBrk="1" hangingPunct="1"/>
            <a:r>
              <a:rPr lang="cs-CZ" smtClean="0"/>
              <a:t>autocitace</a:t>
            </a:r>
          </a:p>
          <a:p>
            <a:pPr marL="1166813" lvl="1" indent="-457200" eaLnBrk="1" hangingPunct="1"/>
            <a:r>
              <a:rPr lang="cs-CZ" smtClean="0"/>
              <a:t>citování ostatních vlastních prací bez zřejmé souvislosti s novým dílem</a:t>
            </a:r>
          </a:p>
        </p:txBody>
      </p:sp>
    </p:spTree>
    <p:extLst>
      <p:ext uri="{BB962C8B-B14F-4D97-AF65-F5344CB8AC3E}">
        <p14:creationId xmlns:p14="http://schemas.microsoft.com/office/powerpoint/2010/main" val="360151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Obecně známé věci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základní informace z oboru</a:t>
            </a:r>
          </a:p>
          <a:p>
            <a:pPr lvl="1"/>
            <a:r>
              <a:rPr lang="cs-CZ" smtClean="0"/>
              <a:t>voda vaří při 100°C</a:t>
            </a:r>
          </a:p>
          <a:p>
            <a:pPr lvl="1"/>
            <a:r>
              <a:rPr lang="cs-CZ" smtClean="0"/>
              <a:t>nejvyšší hora světa je Mt. Everest</a:t>
            </a:r>
          </a:p>
          <a:p>
            <a:r>
              <a:rPr lang="cs-CZ" smtClean="0"/>
              <a:t>musí se citovat?</a:t>
            </a:r>
          </a:p>
          <a:p>
            <a:r>
              <a:rPr lang="cs-CZ" smtClean="0"/>
              <a:t>jakou zvolím publikaci?</a:t>
            </a:r>
          </a:p>
          <a:p>
            <a:pPr lvl="1"/>
            <a:r>
              <a:rPr lang="cs-CZ" smtClean="0"/>
              <a:t>encyklopedie, slovník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836738" y="4819650"/>
            <a:ext cx="60483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5400">
                <a:solidFill>
                  <a:srgbClr val="FF1901"/>
                </a:solidFill>
              </a:rPr>
              <a:t>NEmusíte citovat!!!</a:t>
            </a:r>
          </a:p>
        </p:txBody>
      </p:sp>
    </p:spTree>
    <p:extLst>
      <p:ext uri="{BB962C8B-B14F-4D97-AF65-F5344CB8AC3E}">
        <p14:creationId xmlns:p14="http://schemas.microsoft.com/office/powerpoint/2010/main" val="15984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333375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Citační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styly</a:t>
            </a:r>
          </a:p>
        </p:txBody>
      </p:sp>
    </p:spTree>
    <p:extLst>
      <p:ext uri="{BB962C8B-B14F-4D97-AF65-F5344CB8AC3E}">
        <p14:creationId xmlns:p14="http://schemas.microsoft.com/office/powerpoint/2010/main" val="62444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ČSN ISO 690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česká verze mezinárodní normy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APA"/>
              </a:rPr>
              <a:t>APA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potřeby American Psycho</a:t>
            </a:r>
            <a:r>
              <a:rPr lang="cs-CZ" smtClean="0">
                <a:latin typeface="Arial" panose="020B0604020202020204" pitchFamily="34" charset="0"/>
              </a:rPr>
              <a:t>l</a:t>
            </a:r>
            <a:r>
              <a:rPr lang="cs-CZ" smtClean="0"/>
              <a:t>ogical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psychologie + další příbuzné obory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3" tooltip="MLA"/>
              </a:rPr>
              <a:t>MLA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humanitní obory (např. jazykověda), manuál v </a:t>
            </a:r>
            <a:r>
              <a:rPr lang="cs-CZ" smtClean="0">
                <a:hlinkClick r:id="rId4" tooltip="MLA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hicago"/>
              </a:rPr>
              <a:t>Chicago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společenské vědy,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popisuje také citování VŠKP</a:t>
            </a:r>
          </a:p>
        </p:txBody>
      </p:sp>
    </p:spTree>
    <p:extLst>
      <p:ext uri="{BB962C8B-B14F-4D97-AF65-F5344CB8AC3E}">
        <p14:creationId xmlns:p14="http://schemas.microsoft.com/office/powerpoint/2010/main" val="177503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Harvard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Harvard Bussiness School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ICMJE"/>
              </a:rPr>
              <a:t>Vancouver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časopisy z oblasti lékařství, biomedicíny, lékařských technologií apod., manuál v </a:t>
            </a:r>
            <a:r>
              <a:rPr lang="cs-CZ" smtClean="0">
                <a:hlinkClick r:id="rId3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/>
              <a:t>AMA</a:t>
            </a:r>
            <a:endParaRPr lang="cs-CZ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American Medical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lékařství a biologii, manuál v </a:t>
            </a:r>
            <a:r>
              <a:rPr lang="cs-CZ" smtClean="0">
                <a:hlinkClick r:id="rId4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SE"/>
              </a:rPr>
              <a:t>CSE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pro přírodní vědy</a:t>
            </a:r>
          </a:p>
        </p:txBody>
      </p:sp>
    </p:spTree>
    <p:extLst>
      <p:ext uri="{BB962C8B-B14F-4D97-AF65-F5344CB8AC3E}">
        <p14:creationId xmlns:p14="http://schemas.microsoft.com/office/powerpoint/2010/main" val="122080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Norma</a:t>
            </a:r>
          </a:p>
          <a:p>
            <a:pPr algn="ctr">
              <a:buFontTx/>
              <a:buNone/>
            </a:pPr>
            <a:r>
              <a:rPr lang="cs-CZ" sz="6000" b="1" smtClean="0"/>
              <a:t>ČSN ISO 690</a:t>
            </a:r>
          </a:p>
        </p:txBody>
      </p:sp>
    </p:spTree>
    <p:extLst>
      <p:ext uri="{BB962C8B-B14F-4D97-AF65-F5344CB8AC3E}">
        <p14:creationId xmlns:p14="http://schemas.microsoft.com/office/powerpoint/2010/main" val="405148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Nová norma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platná od 1.4.2011</a:t>
            </a:r>
          </a:p>
          <a:p>
            <a:r>
              <a:rPr lang="cs-CZ" smtClean="0"/>
              <a:t>nahradila ČSN ISO 690 a 690-2</a:t>
            </a:r>
          </a:p>
          <a:p>
            <a:r>
              <a:rPr lang="cs-CZ" smtClean="0"/>
              <a:t>nová verze po 14-ti letech</a:t>
            </a:r>
          </a:p>
          <a:p>
            <a:r>
              <a:rPr lang="cs-CZ" smtClean="0"/>
              <a:t>obecně uznávaná </a:t>
            </a:r>
            <a:r>
              <a:rPr lang="cs-CZ" smtClean="0">
                <a:hlinkClick r:id="rId2"/>
              </a:rPr>
              <a:t>interpretace normy</a:t>
            </a:r>
            <a:r>
              <a:rPr lang="cs-CZ" smtClean="0"/>
              <a:t> (Biernátová, Skůpa)</a:t>
            </a:r>
          </a:p>
          <a:p>
            <a:pPr lvl="1"/>
            <a:r>
              <a:rPr lang="cs-CZ" smtClean="0"/>
              <a:t>připomínkováno 8 odborníky na citace</a:t>
            </a:r>
          </a:p>
        </p:txBody>
      </p:sp>
    </p:spTree>
    <p:extLst>
      <p:ext uri="{BB962C8B-B14F-4D97-AF65-F5344CB8AC3E}">
        <p14:creationId xmlns:p14="http://schemas.microsoft.com/office/powerpoint/2010/main" val="174445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Novinky v normě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jiný zápis autorů</a:t>
            </a:r>
          </a:p>
          <a:p>
            <a:r>
              <a:rPr lang="cs-CZ" smtClean="0"/>
              <a:t>dostupnost není v </a:t>
            </a:r>
            <a:r>
              <a:rPr lang="en-US" smtClean="0"/>
              <a:t>&lt;&gt;</a:t>
            </a:r>
            <a:endParaRPr lang="cs-CZ" smtClean="0"/>
          </a:p>
          <a:p>
            <a:r>
              <a:rPr lang="cs-CZ" smtClean="0"/>
              <a:t>počet stran nepovinný</a:t>
            </a:r>
          </a:p>
          <a:p>
            <a:r>
              <a:rPr lang="cs-CZ" smtClean="0"/>
              <a:t>lepší zapracování e-dokumentů</a:t>
            </a:r>
          </a:p>
        </p:txBody>
      </p:sp>
    </p:spTree>
    <p:extLst>
      <p:ext uri="{BB962C8B-B14F-4D97-AF65-F5344CB8AC3E}">
        <p14:creationId xmlns:p14="http://schemas.microsoft.com/office/powerpoint/2010/main" val="160398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citací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odkazy v textu</a:t>
            </a:r>
          </a:p>
          <a:p>
            <a:r>
              <a:rPr lang="cs-CZ" smtClean="0">
                <a:latin typeface="Arial" panose="020B0604020202020204" pitchFamily="34" charset="0"/>
              </a:rPr>
              <a:t>soupis použité literatury</a:t>
            </a:r>
          </a:p>
        </p:txBody>
      </p:sp>
    </p:spTree>
    <p:extLst>
      <p:ext uri="{BB962C8B-B14F-4D97-AF65-F5344CB8AC3E}">
        <p14:creationId xmlns:p14="http://schemas.microsoft.com/office/powerpoint/2010/main" val="390030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Zdroje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800" dirty="0" smtClean="0">
                <a:latin typeface="Arial" charset="0"/>
              </a:rPr>
              <a:t>VAVŘÍKOVÁ, Lucie. </a:t>
            </a:r>
            <a:r>
              <a:rPr lang="cs-CZ" altLang="cs-CZ" sz="1800" dirty="0" err="1" smtClean="0">
                <a:latin typeface="Arial" charset="0"/>
              </a:rPr>
              <a:t>Informetrie</a:t>
            </a:r>
            <a:r>
              <a:rPr lang="cs-CZ" altLang="cs-CZ" sz="1800" dirty="0" smtClean="0">
                <a:latin typeface="Arial" charset="0"/>
              </a:rPr>
              <a:t>, </a:t>
            </a:r>
            <a:r>
              <a:rPr lang="cs-CZ" altLang="cs-CZ" sz="1800" dirty="0" err="1" smtClean="0">
                <a:latin typeface="Arial" charset="0"/>
              </a:rPr>
              <a:t>scientometrie</a:t>
            </a:r>
            <a:r>
              <a:rPr lang="cs-CZ" altLang="cs-CZ" sz="1800" dirty="0" smtClean="0">
                <a:latin typeface="Arial" charset="0"/>
              </a:rPr>
              <a:t> a </a:t>
            </a:r>
            <a:r>
              <a:rPr lang="cs-CZ" altLang="cs-CZ" sz="1800" dirty="0" err="1" smtClean="0">
                <a:latin typeface="Arial" charset="0"/>
              </a:rPr>
              <a:t>bibliometrie</a:t>
            </a:r>
            <a:r>
              <a:rPr lang="cs-CZ" altLang="cs-CZ" sz="1800" dirty="0" smtClean="0">
                <a:latin typeface="Arial" charset="0"/>
              </a:rPr>
              <a:t>. </a:t>
            </a:r>
            <a:r>
              <a:rPr lang="en-US" altLang="cs-CZ" sz="1800" dirty="0" smtClean="0">
                <a:latin typeface="Arial" charset="0"/>
              </a:rPr>
              <a:t>SOU</a:t>
            </a:r>
            <a:r>
              <a:rPr lang="cs-CZ" altLang="cs-CZ" sz="1800" dirty="0" smtClean="0">
                <a:latin typeface="Arial" charset="0"/>
              </a:rPr>
              <a:t>Č</a:t>
            </a:r>
            <a:r>
              <a:rPr lang="en-US" altLang="cs-CZ" sz="1800" dirty="0" smtClean="0">
                <a:latin typeface="Arial" charset="0"/>
              </a:rPr>
              <a:t>EK, Martin. </a:t>
            </a:r>
            <a:r>
              <a:rPr lang="cs-CZ" altLang="cs-CZ" sz="1800" i="1" dirty="0" smtClean="0">
                <a:latin typeface="Arial" charset="0"/>
              </a:rPr>
              <a:t>Informační věda</a:t>
            </a:r>
            <a:r>
              <a:rPr lang="en-US" altLang="cs-CZ" sz="1800" dirty="0" smtClean="0">
                <a:latin typeface="Arial" charset="0"/>
              </a:rPr>
              <a:t> [online]</a:t>
            </a:r>
            <a:r>
              <a:rPr lang="cs-CZ" altLang="cs-CZ" sz="1800" dirty="0" smtClean="0">
                <a:latin typeface="Arial" charset="0"/>
              </a:rPr>
              <a:t>. Praha: Univerzita Karlova, 4.9.2009, s. 35 – 55. Dostupné z </a:t>
            </a:r>
            <a:r>
              <a:rPr lang="cs-CZ" altLang="cs-CZ" sz="1800" dirty="0" smtClean="0">
                <a:latin typeface="Arial" charset="0"/>
                <a:hlinkClick r:id="rId2"/>
              </a:rPr>
              <a:t>http://www.informacniveda.cz/dwn/1003/1162_informacni_veda.pdf</a:t>
            </a:r>
            <a:endParaRPr lang="cs-CZ" altLang="cs-CZ" sz="1800" dirty="0" smtClean="0">
              <a:latin typeface="Arial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1800" dirty="0" smtClean="0">
                <a:latin typeface="Arial" charset="0"/>
              </a:rPr>
              <a:t>VAVŘÍKOVÁ, Lucie. Citační databáze a evaluace vědy. </a:t>
            </a:r>
            <a:r>
              <a:rPr lang="en-US" altLang="cs-CZ" sz="1800" dirty="0" smtClean="0">
                <a:latin typeface="Arial" charset="0"/>
              </a:rPr>
              <a:t>SOU</a:t>
            </a:r>
            <a:r>
              <a:rPr lang="cs-CZ" altLang="cs-CZ" sz="1800" dirty="0" smtClean="0">
                <a:latin typeface="Arial" charset="0"/>
              </a:rPr>
              <a:t>Č</a:t>
            </a:r>
            <a:r>
              <a:rPr lang="en-US" altLang="cs-CZ" sz="1800" dirty="0" smtClean="0">
                <a:latin typeface="Arial" charset="0"/>
              </a:rPr>
              <a:t>EK, Martin. </a:t>
            </a:r>
            <a:r>
              <a:rPr lang="cs-CZ" altLang="cs-CZ" sz="1800" i="1" dirty="0" smtClean="0">
                <a:latin typeface="Arial" charset="0"/>
              </a:rPr>
              <a:t>Informační věda</a:t>
            </a:r>
            <a:r>
              <a:rPr lang="en-US" altLang="cs-CZ" sz="1800" dirty="0" smtClean="0">
                <a:latin typeface="Arial" charset="0"/>
              </a:rPr>
              <a:t> [online]</a:t>
            </a:r>
            <a:r>
              <a:rPr lang="cs-CZ" altLang="cs-CZ" sz="1800" dirty="0" smtClean="0">
                <a:latin typeface="Arial" charset="0"/>
              </a:rPr>
              <a:t>. Praha: Univerzita Karlova, 4.9.2009, s. 55 – 77. Dostupné z </a:t>
            </a:r>
            <a:r>
              <a:rPr lang="cs-CZ" altLang="cs-CZ" sz="1800" dirty="0" smtClean="0">
                <a:latin typeface="Arial" charset="0"/>
                <a:hlinkClick r:id="rId2"/>
              </a:rPr>
              <a:t>http://www.informacniveda.cz/dwn/1003/1162_informacni_veda.pdf</a:t>
            </a:r>
            <a:endParaRPr lang="cs-CZ" altLang="cs-CZ" sz="1800" dirty="0" smtClean="0">
              <a:latin typeface="Arial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1800" dirty="0" err="1" smtClean="0">
                <a:latin typeface="Arial" charset="0"/>
              </a:rPr>
              <a:t>Journal</a:t>
            </a:r>
            <a:r>
              <a:rPr lang="cs-CZ" altLang="cs-CZ" sz="1800" dirty="0" smtClean="0">
                <a:latin typeface="Arial" charset="0"/>
              </a:rPr>
              <a:t> </a:t>
            </a:r>
            <a:r>
              <a:rPr lang="cs-CZ" altLang="cs-CZ" sz="1800" dirty="0" err="1" smtClean="0">
                <a:latin typeface="Arial" charset="0"/>
              </a:rPr>
              <a:t>Impact</a:t>
            </a:r>
            <a:r>
              <a:rPr lang="cs-CZ" altLang="cs-CZ" sz="1800" dirty="0" smtClean="0">
                <a:latin typeface="Arial" charset="0"/>
              </a:rPr>
              <a:t> </a:t>
            </a:r>
            <a:r>
              <a:rPr lang="cs-CZ" altLang="cs-CZ" sz="1800" dirty="0" err="1" smtClean="0">
                <a:latin typeface="Arial" charset="0"/>
              </a:rPr>
              <a:t>Factor</a:t>
            </a:r>
            <a:r>
              <a:rPr lang="cs-CZ" altLang="cs-CZ" sz="1800" dirty="0" smtClean="0">
                <a:latin typeface="Arial" charset="0"/>
              </a:rPr>
              <a:t> (JIF; faktor dopadu časopisu, faktor vlivu časopisu). </a:t>
            </a:r>
            <a:r>
              <a:rPr lang="cs-CZ" altLang="cs-CZ" sz="1800" i="1" dirty="0" smtClean="0">
                <a:latin typeface="Arial" charset="0"/>
              </a:rPr>
              <a:t>Obecné základy práce s informacemi</a:t>
            </a:r>
            <a:r>
              <a:rPr lang="cs-CZ" altLang="cs-CZ" sz="1800" dirty="0" smtClean="0">
                <a:latin typeface="Arial" charset="0"/>
              </a:rPr>
              <a:t> </a:t>
            </a:r>
            <a:r>
              <a:rPr lang="en-US" altLang="cs-CZ" sz="1800" dirty="0" smtClean="0">
                <a:latin typeface="Arial" charset="0"/>
              </a:rPr>
              <a:t>[online]</a:t>
            </a:r>
            <a:r>
              <a:rPr lang="cs-CZ" altLang="cs-CZ" sz="1800" dirty="0" smtClean="0">
                <a:latin typeface="Arial" charset="0"/>
              </a:rPr>
              <a:t>. Ostrava: VŠB-TUO, 2010. </a:t>
            </a:r>
            <a:r>
              <a:rPr lang="cs-CZ" altLang="cs-CZ" sz="1800" dirty="0" smtClean="0">
                <a:latin typeface="Arial" charset="0"/>
                <a:hlinkClick r:id="rId3"/>
              </a:rPr>
              <a:t>http://knihovna.vsb.cz/kurzy/</a:t>
            </a:r>
            <a:r>
              <a:rPr lang="cs-CZ" altLang="cs-CZ" sz="1800" dirty="0" err="1" smtClean="0">
                <a:latin typeface="Arial" charset="0"/>
                <a:hlinkClick r:id="rId3"/>
              </a:rPr>
              <a:t>uvod</a:t>
            </a:r>
            <a:r>
              <a:rPr lang="cs-CZ" altLang="cs-CZ" sz="1800" dirty="0" smtClean="0">
                <a:latin typeface="Arial" charset="0"/>
                <a:hlinkClick r:id="rId3"/>
              </a:rPr>
              <a:t>/20.html</a:t>
            </a:r>
            <a:r>
              <a:rPr lang="cs-CZ" altLang="cs-CZ" sz="1800" dirty="0" smtClean="0">
                <a:latin typeface="Arial" charset="0"/>
              </a:rPr>
              <a:t>. Online kurz.</a:t>
            </a:r>
            <a:r>
              <a:rPr lang="cs-CZ" altLang="cs-CZ" sz="1800" b="1" dirty="0" smtClean="0">
                <a:latin typeface="Arial" charset="0"/>
              </a:rPr>
              <a:t>  </a:t>
            </a:r>
          </a:p>
          <a:p>
            <a:pPr>
              <a:lnSpc>
                <a:spcPct val="100000"/>
              </a:lnSpc>
            </a:pPr>
            <a:r>
              <a:rPr lang="cs-CZ" altLang="cs-CZ" sz="1800" dirty="0" smtClean="0">
                <a:latin typeface="Arial" charset="0"/>
              </a:rPr>
              <a:t>ŠEBELOVÁ, I.</a:t>
            </a:r>
            <a:r>
              <a:rPr lang="cs-CZ" altLang="cs-CZ" sz="1800" i="1" dirty="0" smtClean="0">
                <a:latin typeface="Arial" charset="0"/>
              </a:rPr>
              <a:t> Význam citačních rejstříků pro vyhledávání dokumentů: Web </a:t>
            </a:r>
            <a:r>
              <a:rPr lang="cs-CZ" altLang="cs-CZ" sz="1800" i="1" dirty="0" err="1" smtClean="0">
                <a:latin typeface="Arial" charset="0"/>
              </a:rPr>
              <a:t>of</a:t>
            </a:r>
            <a:r>
              <a:rPr lang="cs-CZ" altLang="cs-CZ" sz="1800" i="1" dirty="0" smtClean="0">
                <a:latin typeface="Arial" charset="0"/>
              </a:rPr>
              <a:t> Science a </a:t>
            </a:r>
            <a:r>
              <a:rPr lang="cs-CZ" altLang="cs-CZ" sz="1800" i="1" dirty="0" err="1" smtClean="0">
                <a:latin typeface="Arial" charset="0"/>
              </a:rPr>
              <a:t>Scopus</a:t>
            </a:r>
            <a:r>
              <a:rPr lang="cs-CZ" altLang="cs-CZ" sz="1800" dirty="0" smtClean="0">
                <a:latin typeface="Arial" charset="0"/>
              </a:rPr>
              <a:t> </a:t>
            </a:r>
            <a:r>
              <a:rPr lang="en-US" altLang="cs-CZ" sz="1800" dirty="0" smtClean="0">
                <a:latin typeface="Arial" charset="0"/>
              </a:rPr>
              <a:t>[online]</a:t>
            </a:r>
            <a:r>
              <a:rPr lang="cs-CZ" altLang="cs-CZ" sz="1800" i="1" dirty="0" smtClean="0">
                <a:latin typeface="Arial" charset="0"/>
              </a:rPr>
              <a:t>.</a:t>
            </a:r>
            <a:r>
              <a:rPr lang="cs-CZ" altLang="cs-CZ" sz="1800" dirty="0" smtClean="0">
                <a:latin typeface="Arial" charset="0"/>
              </a:rPr>
              <a:t> Brno, 2008. </a:t>
            </a:r>
            <a:r>
              <a:rPr lang="en-US" altLang="cs-CZ" sz="1800" dirty="0" err="1" smtClean="0">
                <a:latin typeface="Arial" charset="0"/>
              </a:rPr>
              <a:t>Dostupn</a:t>
            </a:r>
            <a:r>
              <a:rPr lang="cs-CZ" altLang="cs-CZ" sz="1800" dirty="0" smtClean="0">
                <a:latin typeface="Arial" charset="0"/>
              </a:rPr>
              <a:t>é z: </a:t>
            </a:r>
            <a:r>
              <a:rPr lang="en-US" altLang="cs-CZ" sz="1800" dirty="0" smtClean="0">
                <a:latin typeface="Arial" charset="0"/>
                <a:hlinkClick r:id="rId4"/>
              </a:rPr>
              <a:t>http://is.muni.cz/th/64913/ff_m</a:t>
            </a:r>
            <a:r>
              <a:rPr lang="cs-CZ" altLang="cs-CZ" sz="1800" dirty="0" smtClean="0">
                <a:latin typeface="Arial" charset="0"/>
              </a:rPr>
              <a:t>. Masarykova univerzita, Filozofická fakulta, Ústav české literatury a knihovnictví, Kabinet informačních studií a knihovnictví</a:t>
            </a:r>
            <a:r>
              <a:rPr lang="en-US" altLang="cs-CZ" sz="1800" dirty="0" smtClean="0">
                <a:latin typeface="Arial" charset="0"/>
              </a:rPr>
              <a:t>.</a:t>
            </a:r>
            <a:r>
              <a:rPr lang="cs-CZ" altLang="cs-CZ" sz="1800" dirty="0" smtClean="0">
                <a:latin typeface="Arial" charset="0"/>
              </a:rPr>
              <a:t> Vedoucí diplomové práce Mgr. Josef Schwarz.</a:t>
            </a:r>
            <a:endParaRPr lang="cs-CZ" altLang="cs-CZ" sz="1800" b="1" dirty="0" smtClean="0">
              <a:latin typeface="Arial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1800" dirty="0" smtClean="0">
                <a:latin typeface="Arial" charset="0"/>
              </a:rPr>
              <a:t>webové stránky Thomson Reuters a </a:t>
            </a:r>
            <a:r>
              <a:rPr lang="cs-CZ" altLang="cs-CZ" sz="1800" dirty="0" err="1" smtClean="0">
                <a:latin typeface="Arial" charset="0"/>
              </a:rPr>
              <a:t>Scopus</a:t>
            </a:r>
            <a:endParaRPr lang="cs-CZ" altLang="cs-CZ" sz="1800" dirty="0" smtClean="0">
              <a:latin typeface="Arial" charset="0"/>
            </a:endParaRPr>
          </a:p>
          <a:p>
            <a:pPr>
              <a:lnSpc>
                <a:spcPct val="100000"/>
              </a:lnSpc>
            </a:pPr>
            <a:endParaRPr lang="cs-CZ" altLang="cs-CZ" sz="1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Měření vědy</a:t>
            </a:r>
            <a:endParaRPr lang="uk-UA" altLang="cs-CZ" sz="7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01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sz="3200" smtClean="0"/>
              <a:t>Závěr</a:t>
            </a:r>
            <a:endParaRPr lang="en-US" sz="3200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b="1" smtClean="0"/>
              <a:t>Děkuji Vám za pozornost</a:t>
            </a:r>
            <a:endParaRPr lang="en-US" b="1" smtClean="0"/>
          </a:p>
        </p:txBody>
      </p:sp>
      <p:pic>
        <p:nvPicPr>
          <p:cNvPr id="77828" name="Picture 8" descr="billboard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</p:spPr>
      </p:pic>
      <p:sp>
        <p:nvSpPr>
          <p:cNvPr id="77829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sz="2000" b="1" dirty="0">
                <a:latin typeface="Verdana" panose="020B0604030504040204" pitchFamily="34" charset="0"/>
              </a:rPr>
              <a:t>Martin Krčál</a:t>
            </a:r>
          </a:p>
          <a:p>
            <a:pPr algn="r" eaLnBrk="1" hangingPunct="1"/>
            <a:r>
              <a:rPr lang="cs-CZ" sz="2000" b="1" dirty="0" smtClean="0">
                <a:latin typeface="Verdana" panose="020B0604030504040204" pitchFamily="34" charset="0"/>
              </a:rPr>
              <a:t>krcal@phil.muni.cz</a:t>
            </a:r>
            <a:endParaRPr lang="cs-CZ" sz="2000" b="1" dirty="0">
              <a:latin typeface="Verdana" panose="020B0604030504040204" pitchFamily="34" charset="0"/>
            </a:endParaRPr>
          </a:p>
        </p:txBody>
      </p:sp>
      <p:pic>
        <p:nvPicPr>
          <p:cNvPr id="77830" name="Picture 6" descr="OPVK_MU_rg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663" y="115888"/>
            <a:ext cx="6135687" cy="1173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165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Oval 4"/>
          <p:cNvSpPr>
            <a:spLocks noChangeArrowheads="1"/>
          </p:cNvSpPr>
          <p:nvPr/>
        </p:nvSpPr>
        <p:spPr bwMode="auto">
          <a:xfrm>
            <a:off x="1692275" y="2349500"/>
            <a:ext cx="6804025" cy="3786188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Základní pojmy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65813" y="549275"/>
            <a:ext cx="3278187" cy="576263"/>
          </a:xfrm>
        </p:spPr>
        <p:txBody>
          <a:bodyPr/>
          <a:lstStyle/>
          <a:p>
            <a:r>
              <a:rPr lang="cs-CZ" altLang="cs-CZ" sz="2400" smtClean="0"/>
              <a:t>Informetrie</a:t>
            </a:r>
          </a:p>
        </p:txBody>
      </p:sp>
      <p:sp>
        <p:nvSpPr>
          <p:cNvPr id="119817" name="Oval 9"/>
          <p:cNvSpPr>
            <a:spLocks noChangeArrowheads="1"/>
          </p:cNvSpPr>
          <p:nvPr/>
        </p:nvSpPr>
        <p:spPr bwMode="auto">
          <a:xfrm>
            <a:off x="2195513" y="3284538"/>
            <a:ext cx="3744912" cy="1177925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819" name="Oval 11"/>
          <p:cNvSpPr>
            <a:spLocks noChangeArrowheads="1"/>
          </p:cNvSpPr>
          <p:nvPr/>
        </p:nvSpPr>
        <p:spPr bwMode="auto">
          <a:xfrm>
            <a:off x="3203575" y="3573463"/>
            <a:ext cx="3024188" cy="950912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821" name="Rectangle 13"/>
          <p:cNvSpPr>
            <a:spLocks noChangeArrowheads="1"/>
          </p:cNvSpPr>
          <p:nvPr/>
        </p:nvSpPr>
        <p:spPr bwMode="auto">
          <a:xfrm>
            <a:off x="5865813" y="1052513"/>
            <a:ext cx="327818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2913" indent="-442913" eaLnBrk="0" hangingPunct="0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tabLst>
                <a:tab pos="442913" algn="l"/>
              </a:tabLst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1128713" indent="-419100" eaLnBrk="0" hangingPunct="0">
              <a:spcBef>
                <a:spcPct val="20000"/>
              </a:spcBef>
              <a:buFont typeface="Wingdings" pitchFamily="2" charset="2"/>
              <a:buChar char="v"/>
              <a:tabLst>
                <a:tab pos="442913" algn="l"/>
              </a:tabLst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536700" indent="-228600" eaLnBrk="0" hangingPunct="0">
              <a:spcBef>
                <a:spcPct val="20000"/>
              </a:spcBef>
              <a:buFont typeface="Wingdings" pitchFamily="2" charset="2"/>
              <a:buChar char="§"/>
              <a:tabLst>
                <a:tab pos="442913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944688" indent="-228600" eaLnBrk="0" hangingPunct="0">
              <a:spcBef>
                <a:spcPct val="20000"/>
              </a:spcBef>
              <a:buChar char="–"/>
              <a:tabLst>
                <a:tab pos="442913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352675" indent="-228600" eaLnBrk="0" hangingPunct="0">
              <a:spcBef>
                <a:spcPct val="20000"/>
              </a:spcBef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8098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32670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7242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41814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r>
              <a:rPr lang="cs-CZ" altLang="cs-CZ" sz="2400"/>
              <a:t>Scientometrie</a:t>
            </a:r>
          </a:p>
        </p:txBody>
      </p:sp>
      <p:sp>
        <p:nvSpPr>
          <p:cNvPr id="119822" name="Rectangle 14"/>
          <p:cNvSpPr>
            <a:spLocks noChangeArrowheads="1"/>
          </p:cNvSpPr>
          <p:nvPr/>
        </p:nvSpPr>
        <p:spPr bwMode="auto">
          <a:xfrm>
            <a:off x="5865813" y="1557338"/>
            <a:ext cx="327818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2913" indent="-442913" eaLnBrk="0" hangingPunct="0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tabLst>
                <a:tab pos="442913" algn="l"/>
              </a:tabLst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1128713" indent="-419100" eaLnBrk="0" hangingPunct="0">
              <a:spcBef>
                <a:spcPct val="20000"/>
              </a:spcBef>
              <a:buFont typeface="Wingdings" pitchFamily="2" charset="2"/>
              <a:buChar char="v"/>
              <a:tabLst>
                <a:tab pos="442913" algn="l"/>
              </a:tabLst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536700" indent="-228600" eaLnBrk="0" hangingPunct="0">
              <a:spcBef>
                <a:spcPct val="20000"/>
              </a:spcBef>
              <a:buFont typeface="Wingdings" pitchFamily="2" charset="2"/>
              <a:buChar char="§"/>
              <a:tabLst>
                <a:tab pos="442913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944688" indent="-228600" eaLnBrk="0" hangingPunct="0">
              <a:spcBef>
                <a:spcPct val="20000"/>
              </a:spcBef>
              <a:buChar char="–"/>
              <a:tabLst>
                <a:tab pos="442913" algn="l"/>
              </a:tabLst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352675" indent="-228600" eaLnBrk="0" hangingPunct="0">
              <a:spcBef>
                <a:spcPct val="20000"/>
              </a:spcBef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8098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32670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7242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4181475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2913" algn="l"/>
              </a:tabLst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r>
              <a:rPr lang="cs-CZ" altLang="cs-CZ" sz="2400"/>
              <a:t>Bibliometrie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9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19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1198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6E2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9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fill="hold"/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6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2" grpId="0" animBg="1"/>
      <p:bldP spid="119817" grpId="0" animBg="1"/>
      <p:bldP spid="119819" grpId="0" animBg="1"/>
      <p:bldP spid="119821" grpId="0"/>
      <p:bldP spid="1198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Informetrie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nejširší vymezení</a:t>
            </a:r>
            <a:endParaRPr lang="en-US" altLang="cs-CZ" smtClean="0"/>
          </a:p>
          <a:p>
            <a:r>
              <a:rPr lang="en-US" altLang="cs-CZ" smtClean="0"/>
              <a:t>nejv</a:t>
            </a:r>
            <a:r>
              <a:rPr lang="cs-CZ" altLang="cs-CZ" smtClean="0"/>
              <a:t>íce teoretická disciplína</a:t>
            </a:r>
          </a:p>
          <a:p>
            <a:r>
              <a:rPr lang="cs-CZ" altLang="cs-CZ" smtClean="0"/>
              <a:t>zabývá se</a:t>
            </a:r>
          </a:p>
          <a:p>
            <a:pPr lvl="1"/>
            <a:r>
              <a:rPr lang="cs-CZ" altLang="cs-CZ" smtClean="0"/>
              <a:t>měřením toku info</a:t>
            </a:r>
          </a:p>
          <a:p>
            <a:pPr lvl="1"/>
            <a:r>
              <a:rPr lang="cs-CZ" altLang="cs-CZ" smtClean="0"/>
              <a:t>hodnocením informačního procesu</a:t>
            </a:r>
          </a:p>
          <a:p>
            <a:r>
              <a:rPr lang="cs-CZ" altLang="cs-CZ" smtClean="0"/>
              <a:t>kvantitativně měří zrod, oběh a působení info v jakékoliv oblasti lidské společnosti nebo života jedince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Scientometrie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mtClean="0"/>
              <a:t>měření výkonnosti vědy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dnes význam pro rozdělování financí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kvantitativní i kvalitativní metoda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sleduje a hodnotí komunikaci ve vědě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základní interakcí = citace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nástroje = citační rejstříky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hlinkClick r:id="rId2"/>
              </a:rPr>
              <a:t>Web of Science </a:t>
            </a:r>
            <a:r>
              <a:rPr lang="cs-CZ" altLang="cs-CZ" smtClean="0"/>
              <a:t>(WoK, Thomson Reuters)</a:t>
            </a:r>
          </a:p>
          <a:p>
            <a:pPr lvl="1">
              <a:lnSpc>
                <a:spcPct val="90000"/>
              </a:lnSpc>
            </a:pPr>
            <a:r>
              <a:rPr lang="cs-CZ" altLang="cs-CZ" smtClean="0">
                <a:hlinkClick r:id="rId3"/>
              </a:rPr>
              <a:t>Scopus</a:t>
            </a:r>
            <a:r>
              <a:rPr lang="cs-CZ" altLang="cs-CZ" smtClean="0"/>
              <a:t> (Elsevier)</a:t>
            </a:r>
          </a:p>
          <a:p>
            <a:pPr lvl="1">
              <a:lnSpc>
                <a:spcPct val="90000"/>
              </a:lnSpc>
            </a:pPr>
            <a:r>
              <a:rPr lang="cs-CZ" altLang="cs-CZ" smtClean="0"/>
              <a:t>další: </a:t>
            </a:r>
            <a:r>
              <a:rPr lang="cs-CZ" altLang="cs-CZ" smtClean="0">
                <a:hlinkClick r:id="rId4"/>
              </a:rPr>
              <a:t>Google Scholar</a:t>
            </a:r>
            <a:r>
              <a:rPr lang="cs-CZ" altLang="cs-CZ" smtClean="0"/>
              <a:t>, oborový PubMed,...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citační analýza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c19605140d64285cd1b30d1c9945a63f9bb393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5063</TotalTime>
  <Words>2184</Words>
  <Application>Microsoft Office PowerPoint</Application>
  <PresentationFormat>Předvádění na obrazovce (4:3)</PresentationFormat>
  <Paragraphs>380</Paragraphs>
  <Slides>60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60</vt:i4>
      </vt:variant>
    </vt:vector>
  </HeadingPairs>
  <TitlesOfParts>
    <vt:vector size="65" baseType="lpstr">
      <vt:lpstr>Arial</vt:lpstr>
      <vt:lpstr>Tahoma</vt:lpstr>
      <vt:lpstr>Verdana</vt:lpstr>
      <vt:lpstr>Wingdings</vt:lpstr>
      <vt:lpstr>template</vt:lpstr>
      <vt:lpstr>Elektronické informační zdroje (VIKBA25)</vt:lpstr>
      <vt:lpstr>Věda a výzkum</vt:lpstr>
      <vt:lpstr>Výzkumy</vt:lpstr>
      <vt:lpstr>Nejčastější výstupy dle oborů</vt:lpstr>
      <vt:lpstr>Proces publikování</vt:lpstr>
      <vt:lpstr>Měření vědy</vt:lpstr>
      <vt:lpstr>Základní pojmy</vt:lpstr>
      <vt:lpstr>Informetrie</vt:lpstr>
      <vt:lpstr>Scientometrie</vt:lpstr>
      <vt:lpstr>Bibliometrie</vt:lpstr>
      <vt:lpstr>Webová analytika</vt:lpstr>
      <vt:lpstr>Publikační analýza</vt:lpstr>
      <vt:lpstr>Citační analýza</vt:lpstr>
      <vt:lpstr>Citační analýza - cíle</vt:lpstr>
      <vt:lpstr>Interpretace citačních analýz</vt:lpstr>
      <vt:lpstr>Význam CA pro praxi</vt:lpstr>
      <vt:lpstr>Rizika a omezení citačních analýz</vt:lpstr>
      <vt:lpstr>Rizika a omezení citačních analýz</vt:lpstr>
      <vt:lpstr>Rizika a omezení citačních analýz</vt:lpstr>
      <vt:lpstr>Citační rejstříky</vt:lpstr>
      <vt:lpstr>Druhy citačních rejstříků</vt:lpstr>
      <vt:lpstr>Indikátory</vt:lpstr>
      <vt:lpstr>Druhy indikátorů</vt:lpstr>
      <vt:lpstr>Indikátory</vt:lpstr>
      <vt:lpstr>Indikátory</vt:lpstr>
      <vt:lpstr>Databáze pro hodnocení vědy</vt:lpstr>
      <vt:lpstr>Citace a citování</vt:lpstr>
      <vt:lpstr>Citát</vt:lpstr>
      <vt:lpstr>Citát - ukázka</vt:lpstr>
      <vt:lpstr>Parafráze</vt:lpstr>
      <vt:lpstr>Parafráze - ukázka</vt:lpstr>
      <vt:lpstr>Bibliografické citace/reference</vt:lpstr>
      <vt:lpstr>Prezentace aplikace PowerPoint</vt:lpstr>
      <vt:lpstr>Proč citujeme</vt:lpstr>
      <vt:lpstr>Prezentace aplikace PowerPoint</vt:lpstr>
      <vt:lpstr>Definice plagiátorství</vt:lpstr>
      <vt:lpstr>Prezentace aplikace PowerPoint</vt:lpstr>
      <vt:lpstr>CTRL+C</vt:lpstr>
      <vt:lpstr>Jeden zdroj</vt:lpstr>
      <vt:lpstr>Drobné úpravy</vt:lpstr>
      <vt:lpstr>Odůvodněná míra</vt:lpstr>
      <vt:lpstr>Mashups (spojování)</vt:lpstr>
      <vt:lpstr>Necitování v textu</vt:lpstr>
      <vt:lpstr>Citáty bez uvozovek</vt:lpstr>
      <vt:lpstr>Chybějící zdroj</vt:lpstr>
      <vt:lpstr>Nedohledatelný zdroj</vt:lpstr>
      <vt:lpstr>Vylepšování literatury</vt:lpstr>
      <vt:lpstr>Zneužití autocitací</vt:lpstr>
      <vt:lpstr>Doprovodný materiál</vt:lpstr>
      <vt:lpstr>Chyby proti citační etice</vt:lpstr>
      <vt:lpstr>Obecně známé věci</vt:lpstr>
      <vt:lpstr>Prezentace aplikace PowerPoint</vt:lpstr>
      <vt:lpstr>Citační styly</vt:lpstr>
      <vt:lpstr>Citační styly</vt:lpstr>
      <vt:lpstr>Prezentace aplikace PowerPoint</vt:lpstr>
      <vt:lpstr>Nová norma</vt:lpstr>
      <vt:lpstr>Novinky v normě</vt:lpstr>
      <vt:lpstr>Druhy citací</vt:lpstr>
      <vt:lpstr>Zdroje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341</cp:revision>
  <dcterms:created xsi:type="dcterms:W3CDTF">2008-06-02T21:04:14Z</dcterms:created>
  <dcterms:modified xsi:type="dcterms:W3CDTF">2014-10-16T22:25:19Z</dcterms:modified>
</cp:coreProperties>
</file>