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51" r:id="rId2"/>
    <p:sldId id="353" r:id="rId3"/>
    <p:sldId id="398" r:id="rId4"/>
    <p:sldId id="400" r:id="rId5"/>
    <p:sldId id="399" r:id="rId6"/>
    <p:sldId id="401" r:id="rId7"/>
    <p:sldId id="402" r:id="rId8"/>
    <p:sldId id="454" r:id="rId9"/>
    <p:sldId id="404" r:id="rId10"/>
    <p:sldId id="403" r:id="rId11"/>
    <p:sldId id="412" r:id="rId12"/>
    <p:sldId id="396" r:id="rId13"/>
    <p:sldId id="405" r:id="rId14"/>
    <p:sldId id="406" r:id="rId15"/>
    <p:sldId id="387" r:id="rId16"/>
    <p:sldId id="407" r:id="rId17"/>
    <p:sldId id="408" r:id="rId18"/>
    <p:sldId id="453" r:id="rId19"/>
    <p:sldId id="409" r:id="rId20"/>
    <p:sldId id="410" r:id="rId21"/>
    <p:sldId id="413" r:id="rId22"/>
    <p:sldId id="455" r:id="rId23"/>
    <p:sldId id="458" r:id="rId24"/>
    <p:sldId id="456" r:id="rId25"/>
    <p:sldId id="459" r:id="rId26"/>
    <p:sldId id="457" r:id="rId27"/>
    <p:sldId id="460" r:id="rId28"/>
    <p:sldId id="461" r:id="rId29"/>
    <p:sldId id="434" r:id="rId30"/>
    <p:sldId id="411" r:id="rId31"/>
    <p:sldId id="388" r:id="rId32"/>
    <p:sldId id="418" r:id="rId33"/>
    <p:sldId id="417" r:id="rId34"/>
    <p:sldId id="419" r:id="rId35"/>
    <p:sldId id="415" r:id="rId36"/>
    <p:sldId id="433" r:id="rId37"/>
    <p:sldId id="420" r:id="rId38"/>
    <p:sldId id="421" r:id="rId39"/>
    <p:sldId id="422" r:id="rId40"/>
    <p:sldId id="435" r:id="rId41"/>
    <p:sldId id="439" r:id="rId42"/>
    <p:sldId id="440" r:id="rId43"/>
    <p:sldId id="441" r:id="rId44"/>
    <p:sldId id="437" r:id="rId45"/>
    <p:sldId id="438" r:id="rId46"/>
    <p:sldId id="442" r:id="rId47"/>
    <p:sldId id="444" r:id="rId48"/>
    <p:sldId id="390" r:id="rId49"/>
    <p:sldId id="443" r:id="rId50"/>
    <p:sldId id="445" r:id="rId51"/>
    <p:sldId id="446" r:id="rId52"/>
    <p:sldId id="436" r:id="rId53"/>
    <p:sldId id="447" r:id="rId54"/>
    <p:sldId id="448" r:id="rId55"/>
    <p:sldId id="449" r:id="rId56"/>
    <p:sldId id="391" r:id="rId57"/>
    <p:sldId id="431" r:id="rId58"/>
    <p:sldId id="430" r:id="rId59"/>
    <p:sldId id="393" r:id="rId60"/>
    <p:sldId id="428" r:id="rId61"/>
    <p:sldId id="432" r:id="rId62"/>
    <p:sldId id="423" r:id="rId63"/>
    <p:sldId id="426" r:id="rId64"/>
    <p:sldId id="424" r:id="rId65"/>
    <p:sldId id="427" r:id="rId66"/>
    <p:sldId id="429" r:id="rId67"/>
    <p:sldId id="452" r:id="rId6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CC5AD5-C91E-4EBD-BCDB-97BFE88B4128}" type="slidenum">
              <a:rPr lang="ru-RU"/>
              <a:pPr eaLnBrk="1" hangingPunct="1"/>
              <a:t>29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87937-9152-4D24-895C-4A5C34590457}" type="slidenum">
              <a:rPr lang="ru-RU"/>
              <a:pPr eaLnBrk="1" hangingPunct="1"/>
              <a:t>36</a:t>
            </a:fld>
            <a:endParaRPr 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8EED7B-276B-460B-8DA3-6F8339C2DE1B}" type="slidenum">
              <a:rPr lang="ru-RU"/>
              <a:pPr eaLnBrk="1" hangingPunct="1"/>
              <a:t>40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3A715-A572-4E73-A101-31C5CF111009}" type="slidenum">
              <a:rPr lang="ru-RU"/>
              <a:pPr eaLnBrk="1" hangingPunct="1"/>
              <a:t>52</a:t>
            </a:fld>
            <a:endParaRPr 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C527F-4A4A-4234-9691-0265E80840C0}" type="slidenum">
              <a:rPr lang="ru-RU"/>
              <a:pPr eaLnBrk="1" hangingPunct="1"/>
              <a:t>57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67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tx.ovid.com/atoz/az/index?idtok=316729756" TargetMode="External"/><Relationship Id="rId2" Type="http://schemas.openxmlformats.org/officeDocument/2006/relationships/hyperlink" Target="http://ovid.linksolver.com/site/openURL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produkty/metalib" TargetMode="External"/><Relationship Id="rId2" Type="http://schemas.openxmlformats.org/officeDocument/2006/relationships/hyperlink" Target="http://metalib.muni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id.com/site/products/tools/searchsolver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.cz/produkt.php?produkt=2917" TargetMode="External"/><Relationship Id="rId2" Type="http://schemas.openxmlformats.org/officeDocument/2006/relationships/hyperlink" Target="http://www.serialssolutions.com/360-sear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-centr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.e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kst/reports/standards?step=2&amp;gid=None&amp;project_key=d5320409c5160be4697dc046613f71b9a773cd9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" TargetMode="External"/><Relationship Id="rId2" Type="http://schemas.openxmlformats.org/officeDocument/2006/relationships/hyperlink" Target="https://www.mojei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id.net/get-an-openid/" TargetMode="External"/><Relationship Id="rId4" Type="http://schemas.openxmlformats.org/officeDocument/2006/relationships/hyperlink" Target="http://napoveda.seznam.cz/cz/login/openid/jak-pouzit-jine-openid-na-seznam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hibboleth.internet2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data.cz/produkty/verd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phil.muni.cz/adssru?version=1.1&amp;operation=searchRetrieve&amp;maximumRecords=1&amp;query=RSS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y.cvut.cz/akp2003/sbornik/05_zabicka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3950.loc.gov:7090/voyager?version=1.1&amp;operation=searchRetrieve&amp;query=dinosaur&amp;startRecord=2&amp;maximumRecords=5&amp;recordSchema=mods" TargetMode="External"/><Relationship Id="rId5" Type="http://schemas.openxmlformats.org/officeDocument/2006/relationships/hyperlink" Target="http://www.loc.gov/standards/sru/simple.html" TargetMode="External"/><Relationship Id="rId4" Type="http://schemas.openxmlformats.org/officeDocument/2006/relationships/hyperlink" Target="http://knihovna.phil.muni.cz/adssru?version=1.1&amp;operation=searchRetrieve&amp;query=dc.identifier=1904271189&amp;maximumRecords=1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librisgroup.com/category/SFXOverview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rialssolutions.com/360-link/" TargetMode="External"/><Relationship Id="rId5" Type="http://schemas.openxmlformats.org/officeDocument/2006/relationships/hyperlink" Target="http://ovid.linksolver.com/site/openURL.jsp" TargetMode="External"/><Relationship Id="rId4" Type="http://schemas.openxmlformats.org/officeDocument/2006/relationships/hyperlink" Target="http://www2.ebsco.com/cs-cz/ProductsServices/linksource/Pages/index.aspx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scholar?hl=cs&amp;q=rss&amp;btnG=Hledat&amp;as_ylo=&amp;as_vis=0" TargetMode="External"/><Relationship Id="rId4" Type="http://schemas.openxmlformats.org/officeDocument/2006/relationships/hyperlink" Target="http://aleph.muni.cz/F/?func=full-set-set&amp;set_number=009363&amp;set_entry=000001&amp;format=9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hyperlink" Target="http://www2.ebsco.com/cs-cz/ProductsServices/linksource/Pages/index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assets/360-demo/" TargetMode="External"/><Relationship Id="rId2" Type="http://schemas.openxmlformats.org/officeDocument/2006/relationships/hyperlink" Target="http://www.serialssolutions.com/360-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>
                <a:latin typeface="Tahoma" panose="020B0604030504040204" pitchFamily="34" charset="0"/>
              </a:rPr>
              <a:t>7</a:t>
            </a:r>
            <a:r>
              <a:rPr lang="cs-CZ" b="1" dirty="0" smtClean="0">
                <a:latin typeface="Tahoma" panose="020B0604030504040204" pitchFamily="34" charset="0"/>
              </a:rPr>
              <a:t>. listopadu 2014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7</a:t>
            </a:r>
            <a:r>
              <a:rPr lang="cs-CZ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Technologie  a nástroje pro správu EIZ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linkovací nástroje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LinkSolver</a:t>
            </a:r>
            <a:r>
              <a:rPr lang="cs-CZ" dirty="0" smtClean="0"/>
              <a:t> </a:t>
            </a:r>
          </a:p>
          <a:p>
            <a:pPr marL="742950" lvl="1" indent="-285750" eaLnBrk="1" hangingPunct="1"/>
            <a:r>
              <a:rPr lang="cs-CZ" dirty="0" smtClean="0"/>
              <a:t> od společnosti </a:t>
            </a:r>
            <a:r>
              <a:rPr lang="cs-CZ" dirty="0" err="1" smtClean="0"/>
              <a:t>Ovid</a:t>
            </a:r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demo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Metavyhledávače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se dostat k FT?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PROBLÉM: </a:t>
            </a:r>
          </a:p>
          <a:p>
            <a:pPr lvl="1" eaLnBrk="1" hangingPunct="1"/>
            <a:r>
              <a:rPr lang="cs-CZ" smtClean="0"/>
              <a:t>článek může být u mnoha poskytovatelů</a:t>
            </a:r>
          </a:p>
          <a:p>
            <a:pPr lvl="1" eaLnBrk="1" hangingPunct="1"/>
            <a:r>
              <a:rPr lang="cs-CZ" smtClean="0"/>
              <a:t>nechci prohledávat každý e-zdroj zvlášť</a:t>
            </a:r>
          </a:p>
          <a:p>
            <a:pPr lvl="1" eaLnBrk="1" hangingPunct="1"/>
            <a:r>
              <a:rPr lang="cs-CZ" smtClean="0"/>
              <a:t>chci rychle zjistit, kde se článek nachází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řešení???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Odpověď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1901"/>
                </a:solidFill>
              </a:rPr>
              <a:t>ANO</a:t>
            </a:r>
            <a:r>
              <a:rPr lang="cs-CZ" smtClean="0"/>
              <a:t> – centralizované vyhledávání</a:t>
            </a:r>
          </a:p>
          <a:p>
            <a:pPr eaLnBrk="1" hangingPunct="1"/>
            <a:r>
              <a:rPr lang="cs-CZ" smtClean="0"/>
              <a:t>příklady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MetaLib (ExLibris)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SearchSolver (Ovid)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360Search (Serial Solution)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Centralizované vyhledávání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= metavyhledávače</a:t>
            </a:r>
          </a:p>
          <a:p>
            <a:pPr eaLnBrk="1" hangingPunct="1"/>
            <a:r>
              <a:rPr lang="cs-CZ" smtClean="0"/>
              <a:t>jedno vyhledávací rozhraní pro všechny databáze dostupné instituci</a:t>
            </a:r>
          </a:p>
          <a:p>
            <a:pPr eaLnBrk="1" hangingPunct="1"/>
            <a:r>
              <a:rPr lang="cs-CZ" smtClean="0"/>
              <a:t>paralelní vyhledávání</a:t>
            </a:r>
          </a:p>
          <a:p>
            <a:pPr eaLnBrk="1" hangingPunct="1"/>
            <a:r>
              <a:rPr lang="cs-CZ" smtClean="0"/>
              <a:t>lze doplnit i vlastní katalog, služby,…</a:t>
            </a:r>
          </a:p>
          <a:p>
            <a:pPr eaLnBrk="1" hangingPunct="1"/>
            <a:r>
              <a:rPr lang="cs-CZ" smtClean="0"/>
              <a:t>nutno nastavit</a:t>
            </a:r>
          </a:p>
          <a:p>
            <a:pPr lvl="1" eaLnBrk="1" hangingPunct="1"/>
            <a:r>
              <a:rPr lang="cs-CZ" smtClean="0"/>
              <a:t>dodání na klíč</a:t>
            </a:r>
          </a:p>
          <a:p>
            <a:pPr lvl="1" eaLnBrk="1" hangingPunct="1"/>
            <a:r>
              <a:rPr lang="cs-CZ" smtClean="0"/>
              <a:t>nastavení v instituci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Metalib</a:t>
            </a:r>
            <a:endParaRPr 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ExLibris</a:t>
            </a:r>
          </a:p>
          <a:p>
            <a:pPr eaLnBrk="1" hangingPunct="1"/>
            <a:r>
              <a:rPr lang="cs-CZ" smtClean="0"/>
              <a:t>integrace lokálních i vzdálených zdrojů instituce</a:t>
            </a:r>
          </a:p>
          <a:p>
            <a:pPr eaLnBrk="1" hangingPunct="1"/>
            <a:r>
              <a:rPr lang="cs-CZ" smtClean="0"/>
              <a:t>metavyhledávač – vyhledávání ve více zdrojích najednou</a:t>
            </a:r>
          </a:p>
          <a:p>
            <a:pPr lvl="1" eaLnBrk="1" hangingPunct="1"/>
            <a:r>
              <a:rPr lang="cs-CZ" smtClean="0"/>
              <a:t>= federativní = paralelní vyhledávání</a:t>
            </a:r>
          </a:p>
          <a:p>
            <a:pPr eaLnBrk="1" hangingPunct="1"/>
            <a:r>
              <a:rPr lang="cs-CZ" smtClean="0"/>
              <a:t>3 rozhraní</a:t>
            </a:r>
          </a:p>
          <a:p>
            <a:pPr lvl="1" eaLnBrk="1" hangingPunct="1"/>
            <a:r>
              <a:rPr lang="cs-CZ" smtClean="0"/>
              <a:t>webové, Z39.50 a API (integrace do různých aplikací instituce)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jednoduché a pokročilé vyhledávání</a:t>
            </a:r>
            <a:endParaRPr lang="cs-CZ" smtClean="0">
              <a:solidFill>
                <a:srgbClr val="FF1901"/>
              </a:solidFill>
            </a:endParaRPr>
          </a:p>
          <a:p>
            <a:pPr eaLnBrk="1" hangingPunct="1"/>
            <a:r>
              <a:rPr lang="cs-CZ" smtClean="0"/>
              <a:t>slučování nalezených duplicit</a:t>
            </a:r>
          </a:p>
          <a:p>
            <a:pPr eaLnBrk="1" hangingPunct="1"/>
            <a:r>
              <a:rPr lang="cs-CZ" smtClean="0"/>
              <a:t>uživatelské konto</a:t>
            </a:r>
          </a:p>
          <a:p>
            <a:pPr lvl="1" eaLnBrk="1" hangingPunct="1"/>
            <a:r>
              <a:rPr lang="cs-CZ" smtClean="0"/>
              <a:t>uložené záznamy, dotazy,…</a:t>
            </a:r>
          </a:p>
          <a:p>
            <a:pPr eaLnBrk="1" hangingPunct="1"/>
            <a:r>
              <a:rPr lang="cs-CZ" smtClean="0"/>
              <a:t>podpora autentizace přes LDAP</a:t>
            </a:r>
          </a:p>
          <a:p>
            <a:pPr eaLnBrk="1" hangingPunct="1"/>
            <a:r>
              <a:rPr lang="cs-CZ" smtClean="0"/>
              <a:t>možná integrace SFX</a:t>
            </a:r>
          </a:p>
          <a:p>
            <a:pPr eaLnBrk="1" hangingPunct="1"/>
            <a:r>
              <a:rPr lang="cs-CZ" smtClean="0"/>
              <a:t>podpora standardů:</a:t>
            </a:r>
          </a:p>
          <a:p>
            <a:pPr lvl="1" eaLnBrk="1" hangingPunct="1"/>
            <a:r>
              <a:rPr lang="cs-CZ" smtClean="0"/>
              <a:t>MARC, Unicode, OpenURL, Z39.50, HTTP/XML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Metalib na MU</a:t>
            </a:r>
            <a:endParaRPr lang="cs-CZ" smtClean="0"/>
          </a:p>
          <a:p>
            <a:pPr lvl="1" eaLnBrk="1" hangingPunct="1"/>
            <a:r>
              <a:rPr lang="cs-CZ" smtClean="0"/>
              <a:t>vyhledávání</a:t>
            </a:r>
          </a:p>
          <a:p>
            <a:pPr lvl="1" eaLnBrk="1" hangingPunct="1"/>
            <a:r>
              <a:rPr lang="cs-CZ" smtClean="0"/>
              <a:t>moje články a složky</a:t>
            </a:r>
          </a:p>
          <a:p>
            <a:pPr lvl="1" eaLnBrk="1" hangingPunct="1"/>
            <a:r>
              <a:rPr lang="cs-CZ" smtClean="0"/>
              <a:t>přidání zdrojů</a:t>
            </a:r>
          </a:p>
          <a:p>
            <a:pPr lvl="1" eaLnBrk="1" hangingPunct="1"/>
            <a:r>
              <a:rPr lang="cs-CZ" smtClean="0"/>
              <a:t>uložení vyhledávacího dotazu</a:t>
            </a:r>
          </a:p>
          <a:p>
            <a:pPr lvl="1" eaLnBrk="1" hangingPunct="1"/>
            <a:r>
              <a:rPr lang="cs-CZ" smtClean="0"/>
              <a:t>přidání časopisu</a:t>
            </a:r>
          </a:p>
          <a:p>
            <a:pPr lvl="1" eaLnBrk="1" hangingPunct="1"/>
            <a:r>
              <a:rPr lang="cs-CZ" smtClean="0"/>
              <a:t>avíza</a:t>
            </a:r>
          </a:p>
          <a:p>
            <a:pPr eaLnBrk="1" hangingPunct="1"/>
            <a:r>
              <a:rPr lang="cs-CZ" smtClean="0"/>
              <a:t>info od </a:t>
            </a:r>
            <a:r>
              <a:rPr lang="cs-CZ" smtClean="0">
                <a:hlinkClick r:id="rId3"/>
              </a:rPr>
              <a:t>českého dodavatele</a:t>
            </a:r>
            <a:endParaRPr 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Search Solver</a:t>
            </a:r>
            <a:endParaRPr lang="cs-CZ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Ovid (s technologií od MUSE Global)</a:t>
            </a:r>
          </a:p>
          <a:p>
            <a:pPr eaLnBrk="1" hangingPunct="1"/>
            <a:r>
              <a:rPr lang="cs-CZ" smtClean="0"/>
              <a:t>navázán na Link Solver</a:t>
            </a:r>
          </a:p>
          <a:p>
            <a:pPr eaLnBrk="1" hangingPunct="1"/>
            <a:r>
              <a:rPr lang="cs-CZ" smtClean="0"/>
              <a:t>1300+ e-zdrojů</a:t>
            </a:r>
          </a:p>
          <a:p>
            <a:pPr eaLnBrk="1" hangingPunct="1"/>
            <a:r>
              <a:rPr lang="cs-CZ" smtClean="0"/>
              <a:t>podporuje</a:t>
            </a:r>
          </a:p>
          <a:p>
            <a:pPr lvl="1" eaLnBrk="1" hangingPunct="1"/>
            <a:r>
              <a:rPr lang="cs-CZ" smtClean="0"/>
              <a:t>www, Z39.50, OpenURL</a:t>
            </a:r>
          </a:p>
          <a:p>
            <a:pPr eaLnBrk="1" hangingPunct="1"/>
            <a:r>
              <a:rPr lang="cs-CZ" smtClean="0"/>
              <a:t>online služba, předplatné na 1 rok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Linkování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 Search</a:t>
            </a:r>
            <a:endParaRPr 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federativní vyhledávání</a:t>
            </a:r>
          </a:p>
          <a:p>
            <a:pPr eaLnBrk="1" hangingPunct="1"/>
            <a:r>
              <a:rPr lang="cs-CZ" smtClean="0"/>
              <a:t>2000+ e-zdrojů</a:t>
            </a:r>
          </a:p>
          <a:p>
            <a:pPr eaLnBrk="1" hangingPunct="1"/>
            <a:r>
              <a:rPr lang="cs-CZ" smtClean="0"/>
              <a:t>inteligentní clustering (Vivisimo)</a:t>
            </a:r>
          </a:p>
          <a:p>
            <a:pPr eaLnBrk="1" hangingPunct="1"/>
            <a:r>
              <a:rPr lang="cs-CZ" smtClean="0"/>
              <a:t>XML API</a:t>
            </a:r>
          </a:p>
          <a:p>
            <a:pPr eaLnBrk="1" hangingPunct="1"/>
            <a:r>
              <a:rPr lang="cs-CZ" smtClean="0"/>
              <a:t>propojení s 360 Link</a:t>
            </a:r>
          </a:p>
          <a:p>
            <a:pPr eaLnBrk="1" hangingPunct="1"/>
            <a:r>
              <a:rPr lang="cs-CZ" smtClean="0"/>
              <a:t>online služba, roční platba</a:t>
            </a:r>
          </a:p>
          <a:p>
            <a:pPr eaLnBrk="1" hangingPunct="1"/>
            <a:r>
              <a:rPr lang="cs-CZ" smtClean="0">
                <a:hlinkClick r:id="rId3"/>
              </a:rPr>
              <a:t>info v češtině</a:t>
            </a:r>
            <a:endParaRPr 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Search - ukázka rozhraní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2" cstate="print"/>
          <a:srcRect b="42399"/>
          <a:stretch>
            <a:fillRect/>
          </a:stretch>
        </p:blipFill>
        <p:spPr bwMode="auto">
          <a:xfrm>
            <a:off x="1657188" y="1347787"/>
            <a:ext cx="6267774" cy="52117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938" y="6597650"/>
            <a:ext cx="439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zdroj: http://www.aip.cz/pomucky.php?pomucka=995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prohledávání zdrojů instituce</a:t>
            </a:r>
          </a:p>
          <a:p>
            <a:r>
              <a:rPr lang="cs-CZ" dirty="0" smtClean="0"/>
              <a:t>centrální index</a:t>
            </a:r>
          </a:p>
          <a:p>
            <a:r>
              <a:rPr lang="cs-CZ" dirty="0" smtClean="0"/>
              <a:t>+lokální zdroje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rychlá odezva</a:t>
            </a:r>
          </a:p>
          <a:p>
            <a:pPr lvl="1"/>
            <a:r>
              <a:rPr lang="cs-CZ" dirty="0" smtClean="0"/>
              <a:t>vše v jednom rozhraní</a:t>
            </a:r>
          </a:p>
          <a:p>
            <a:pPr lvl="1"/>
            <a:r>
              <a:rPr lang="cs-CZ" dirty="0" smtClean="0"/>
              <a:t>pracuje s více záznamy najednou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aktuálnost – dle frekvence stahování</a:t>
            </a:r>
          </a:p>
          <a:p>
            <a:pPr lvl="1"/>
            <a:r>
              <a:rPr lang="cs-CZ" dirty="0" smtClean="0"/>
              <a:t>zneužití producenty???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NKP s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volně dostupný dokument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49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dostupné na </a:t>
            </a:r>
            <a:r>
              <a:rPr lang="cs-CZ" sz="2800" dirty="0" smtClean="0">
                <a:hlinkClick r:id="rId2" action="ppaction://hlinkfile"/>
              </a:rPr>
              <a:t>MU</a:t>
            </a:r>
            <a:endParaRPr lang="cs-CZ" sz="2800" dirty="0" smtClean="0"/>
          </a:p>
          <a:p>
            <a:r>
              <a:rPr lang="cs-CZ" sz="2800" dirty="0" smtClean="0"/>
              <a:t>vývoj od 2008, prodej od 2010</a:t>
            </a:r>
          </a:p>
          <a:p>
            <a:r>
              <a:rPr lang="cs-CZ" sz="2800" dirty="0" smtClean="0"/>
              <a:t>podpora </a:t>
            </a:r>
            <a:r>
              <a:rPr lang="cs-CZ" sz="2800" dirty="0" err="1" smtClean="0"/>
              <a:t>LinkSource</a:t>
            </a:r>
            <a:r>
              <a:rPr lang="cs-CZ" sz="2800" dirty="0" smtClean="0"/>
              <a:t> i jiných linkovacích nástrojů (např. SFX)</a:t>
            </a:r>
          </a:p>
          <a:p>
            <a:r>
              <a:rPr lang="cs-CZ" sz="2800" dirty="0" smtClean="0"/>
              <a:t>možnost napojení katalogu instituce</a:t>
            </a:r>
          </a:p>
          <a:p>
            <a:r>
              <a:rPr lang="cs-CZ" sz="2800" dirty="0" smtClean="0"/>
              <a:t>„Lokátor publikací“</a:t>
            </a:r>
          </a:p>
          <a:p>
            <a:pPr lvl="1"/>
            <a:r>
              <a:rPr lang="cs-CZ" sz="2000" dirty="0" smtClean="0"/>
              <a:t>dohledávání titulů časopisů</a:t>
            </a:r>
          </a:p>
          <a:p>
            <a:pPr lvl="1"/>
            <a:r>
              <a:rPr lang="cs-CZ" sz="2000" dirty="0" smtClean="0"/>
              <a:t>knihy z katalogu instituce a e-knihy</a:t>
            </a:r>
          </a:p>
          <a:p>
            <a:r>
              <a:rPr lang="cs-CZ" sz="2800" dirty="0" smtClean="0"/>
              <a:t>hledání multimédií</a:t>
            </a:r>
          </a:p>
          <a:p>
            <a:r>
              <a:rPr lang="cs-CZ" sz="2800" dirty="0" smtClean="0"/>
              <a:t>vlastní API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Primo </a:t>
            </a:r>
            <a:r>
              <a:rPr lang="cs-CZ" dirty="0" err="1" smtClean="0">
                <a:hlinkClick r:id="rId2"/>
              </a:rPr>
              <a:t>Central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představeno v roce 2007</a:t>
            </a:r>
          </a:p>
          <a:p>
            <a:r>
              <a:rPr lang="cs-CZ" dirty="0" smtClean="0"/>
              <a:t>vyvíjí </a:t>
            </a:r>
            <a:r>
              <a:rPr lang="cs-CZ" dirty="0" err="1" smtClean="0"/>
              <a:t>ExLibris</a:t>
            </a:r>
            <a:endParaRPr lang="cs-CZ" dirty="0" smtClean="0"/>
          </a:p>
          <a:p>
            <a:r>
              <a:rPr lang="cs-CZ" dirty="0" smtClean="0"/>
              <a:t>2 indexy – centrální a lokální</a:t>
            </a:r>
          </a:p>
          <a:p>
            <a:r>
              <a:rPr lang="cs-CZ" dirty="0" smtClean="0"/>
              <a:t>neutrální – nemají vlastní data</a:t>
            </a:r>
          </a:p>
          <a:p>
            <a:r>
              <a:rPr lang="cs-CZ" dirty="0" smtClean="0"/>
              <a:t>podpora různých metod sklízení dat</a:t>
            </a:r>
          </a:p>
          <a:p>
            <a:pPr lvl="1"/>
            <a:r>
              <a:rPr lang="cs-CZ" dirty="0" smtClean="0"/>
              <a:t>OAI-PMH, FTP,…</a:t>
            </a:r>
          </a:p>
          <a:p>
            <a:r>
              <a:rPr lang="cs-CZ" dirty="0" smtClean="0"/>
              <a:t>dostupné na </a:t>
            </a:r>
            <a:r>
              <a:rPr lang="cs-CZ" dirty="0" smtClean="0">
                <a:hlinkClick r:id="rId3"/>
              </a:rPr>
              <a:t>Univerzitě v Pardubicích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od roku 2008</a:t>
            </a:r>
          </a:p>
          <a:p>
            <a:r>
              <a:rPr lang="cs-CZ" dirty="0" smtClean="0"/>
              <a:t>zveřejněno 2009</a:t>
            </a:r>
          </a:p>
          <a:p>
            <a:r>
              <a:rPr lang="cs-CZ" dirty="0" smtClean="0"/>
              <a:t>dostupné např. v </a:t>
            </a:r>
            <a:r>
              <a:rPr lang="cs-CZ" dirty="0" smtClean="0">
                <a:hlinkClick r:id="rId2"/>
              </a:rPr>
              <a:t>NTK</a:t>
            </a:r>
            <a:endParaRPr lang="cs-CZ" dirty="0" smtClean="0"/>
          </a:p>
          <a:p>
            <a:r>
              <a:rPr lang="cs-CZ" dirty="0" smtClean="0"/>
              <a:t>možnost zobrazovat digitální </a:t>
            </a:r>
            <a:r>
              <a:rPr lang="cs-CZ" dirty="0" err="1" smtClean="0"/>
              <a:t>repozitáře</a:t>
            </a:r>
            <a:r>
              <a:rPr lang="cs-CZ" dirty="0" smtClean="0"/>
              <a:t> jiných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WorldCat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Local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OCLC od roku 2007</a:t>
            </a:r>
          </a:p>
          <a:p>
            <a:r>
              <a:rPr lang="cs-CZ" dirty="0" smtClean="0"/>
              <a:t>možnost posílat data do </a:t>
            </a:r>
            <a:r>
              <a:rPr lang="cs-CZ" dirty="0" err="1" smtClean="0"/>
              <a:t>WorldCat</a:t>
            </a:r>
            <a:endParaRPr lang="cs-CZ" dirty="0" smtClean="0"/>
          </a:p>
          <a:p>
            <a:r>
              <a:rPr lang="cs-CZ" dirty="0" smtClean="0"/>
              <a:t>u nás nemá zastoupení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DS </a:t>
            </a:r>
            <a:r>
              <a:rPr lang="cs-CZ" dirty="0" smtClean="0"/>
              <a:t>– </a:t>
            </a:r>
            <a:r>
              <a:rPr lang="cs-CZ" dirty="0" err="1" smtClean="0"/>
              <a:t>Jason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smtClean="0">
                <a:solidFill>
                  <a:srgbClr val="FFFF00"/>
                </a:solidFill>
              </a:rPr>
              <a:t>Autentizace a vzdálená správa</a:t>
            </a:r>
            <a:br>
              <a:rPr lang="cs-CZ" sz="6600" smtClean="0">
                <a:solidFill>
                  <a:srgbClr val="FFFF00"/>
                </a:solidFill>
              </a:rPr>
            </a:br>
            <a:r>
              <a:rPr lang="cs-CZ" sz="6600" smtClean="0">
                <a:solidFill>
                  <a:srgbClr val="FFFF00"/>
                </a:solidFill>
              </a:rPr>
              <a:t>EIZ</a:t>
            </a:r>
            <a:endParaRPr 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 tooltip="http://www.niso.org/kst/reports/standards?step=2&amp;gid=None&amp;project_key=d5320409c5160be4697dc046613f71b9a773cd9e"/>
              </a:rPr>
              <a:t>NISO standard (Z39.88)</a:t>
            </a:r>
            <a:endParaRPr lang="cs-CZ" smtClean="0"/>
          </a:p>
          <a:p>
            <a:pPr eaLnBrk="1" hangingPunct="1"/>
            <a:r>
              <a:rPr lang="cs-CZ" smtClean="0"/>
              <a:t>pro přenos informací v URL mezi systémy</a:t>
            </a:r>
          </a:p>
          <a:p>
            <a:pPr eaLnBrk="1" hangingPunct="1"/>
            <a:r>
              <a:rPr lang="cs-CZ" smtClean="0"/>
              <a:t>v prostředí knihoven:</a:t>
            </a:r>
          </a:p>
          <a:p>
            <a:pPr lvl="1" eaLnBrk="1" hangingPunct="1"/>
            <a:r>
              <a:rPr lang="cs-CZ" smtClean="0"/>
              <a:t>přenos info o dokumentu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Vzdálená správa EIZ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HAN NetMan</a:t>
            </a:r>
          </a:p>
          <a:p>
            <a:pPr eaLnBrk="1" hangingPunct="1"/>
            <a:r>
              <a:rPr lang="cs-CZ" smtClean="0"/>
              <a:t>vzdálený přístup k EIZ</a:t>
            </a:r>
          </a:p>
          <a:p>
            <a:pPr eaLnBrk="1" hangingPunct="1"/>
            <a:r>
              <a:rPr lang="cs-CZ" smtClean="0"/>
              <a:t>možnost připojení odkudkoliv</a:t>
            </a:r>
          </a:p>
          <a:p>
            <a:pPr eaLnBrk="1" hangingPunct="1"/>
            <a:r>
              <a:rPr lang="cs-CZ" smtClean="0"/>
              <a:t>standardní síťové heslo uživatele</a:t>
            </a:r>
          </a:p>
          <a:p>
            <a:pPr lvl="1" eaLnBrk="1" hangingPunct="1"/>
            <a:r>
              <a:rPr lang="cs-CZ" smtClean="0"/>
              <a:t>nedojde ke zneužití hesla k e-zdroji</a:t>
            </a:r>
          </a:p>
          <a:p>
            <a:pPr lvl="1" eaLnBrk="1" hangingPunct="1"/>
            <a:r>
              <a:rPr lang="cs-CZ" smtClean="0"/>
              <a:t>uživateli stačí znát své síťové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Autentizace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Kolik používáte na internetu hesel?</a:t>
            </a:r>
          </a:p>
          <a:p>
            <a:pPr eaLnBrk="1" hangingPunct="1"/>
            <a:r>
              <a:rPr lang="cs-CZ" smtClean="0"/>
              <a:t>Jste schopni si je zapamatovat?</a:t>
            </a:r>
          </a:p>
          <a:p>
            <a:pPr eaLnBrk="1" hangingPunct="1"/>
            <a:r>
              <a:rPr lang="cs-CZ" smtClean="0"/>
              <a:t>Nemáte potřebu vlastnit pouze jedno heslo na vše?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univerzální řešení?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distribuovaný systém</a:t>
            </a:r>
          </a:p>
          <a:p>
            <a:pPr eaLnBrk="1" hangingPunct="1"/>
            <a:r>
              <a:rPr lang="cs-CZ" smtClean="0"/>
              <a:t>bez centrální autority</a:t>
            </a:r>
          </a:p>
          <a:p>
            <a:pPr eaLnBrk="1" hangingPunct="1"/>
            <a:r>
              <a:rPr lang="cs-CZ" smtClean="0"/>
              <a:t>poskytuje informace o existenci účtu</a:t>
            </a:r>
          </a:p>
          <a:p>
            <a:pPr lvl="1" eaLnBrk="1" hangingPunct="1"/>
            <a:r>
              <a:rPr lang="cs-CZ" smtClean="0"/>
              <a:t>existuje AxN</a:t>
            </a:r>
          </a:p>
          <a:p>
            <a:pPr lvl="1" eaLnBrk="1" hangingPunct="1"/>
            <a:r>
              <a:rPr lang="cs-CZ" smtClean="0"/>
              <a:t>žádné další info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uživatel se nemusí všude registrovat</a:t>
            </a:r>
          </a:p>
          <a:p>
            <a:pPr lvl="1" eaLnBrk="1" hangingPunct="1"/>
            <a:r>
              <a:rPr lang="cs-CZ" smtClean="0"/>
              <a:t>stačí jedno heslo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malé rozšíření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OpenID funguje?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41438"/>
            <a:ext cx="6911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00563" y="5734050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/>
              <a:t>zdroj: http://mozek.cz/info/openid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 zprostředkovatelé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MojeID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3"/>
              </a:rPr>
              <a:t>OpenID</a:t>
            </a:r>
            <a:endParaRPr lang="cs-CZ" dirty="0" smtClean="0">
              <a:hlinkClick r:id="rId4"/>
            </a:endParaRPr>
          </a:p>
          <a:p>
            <a:pPr eaLnBrk="1" hangingPunct="1"/>
            <a:r>
              <a:rPr lang="cs-CZ" dirty="0" smtClean="0">
                <a:hlinkClick r:id="rId5"/>
              </a:rPr>
              <a:t>seznam největších poskytovatelů</a:t>
            </a:r>
            <a:endParaRPr lang="cs-CZ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Shibboleth</a:t>
            </a:r>
            <a:endParaRPr 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projekt konzorcia Internet2</a:t>
            </a:r>
          </a:p>
          <a:p>
            <a:pPr eaLnBrk="1" hangingPunct="1"/>
            <a:r>
              <a:rPr lang="cs-CZ" smtClean="0"/>
              <a:t>založen na standardech a open source</a:t>
            </a:r>
          </a:p>
          <a:p>
            <a:pPr eaLnBrk="1" hangingPunct="1"/>
            <a:r>
              <a:rPr lang="cs-CZ" smtClean="0"/>
              <a:t>verze 2</a:t>
            </a:r>
          </a:p>
          <a:p>
            <a:pPr eaLnBrk="1" hangingPunct="1"/>
            <a:r>
              <a:rPr lang="cs-CZ" smtClean="0"/>
              <a:t>garantované info o uživatelích</a:t>
            </a:r>
          </a:p>
          <a:p>
            <a:pPr lvl="1" eaLnBrk="1" hangingPunct="1"/>
            <a:r>
              <a:rPr lang="cs-CZ" smtClean="0"/>
              <a:t>pouze nezbytně nutné</a:t>
            </a:r>
          </a:p>
          <a:p>
            <a:pPr eaLnBrk="1" hangingPunct="1"/>
            <a:r>
              <a:rPr lang="cs-CZ" smtClean="0"/>
              <a:t>využití:</a:t>
            </a:r>
          </a:p>
          <a:p>
            <a:pPr lvl="1" eaLnBrk="1" hangingPunct="1"/>
            <a:r>
              <a:rPr lang="cs-CZ" smtClean="0"/>
              <a:t>možnost definování práv přístupu na základě obdržených dat</a:t>
            </a:r>
          </a:p>
          <a:p>
            <a:pPr lvl="1" eaLnBrk="1" hangingPunct="1"/>
            <a:r>
              <a:rPr lang="cs-CZ" smtClean="0"/>
              <a:t>zejména v akademickém prostředí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Správa EIZ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Verde ERM</a:t>
            </a:r>
            <a:endParaRPr 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ExLibris</a:t>
            </a:r>
          </a:p>
          <a:p>
            <a:pPr eaLnBrk="1" hangingPunct="1"/>
            <a:r>
              <a:rPr lang="cs-CZ" smtClean="0"/>
              <a:t>správce e-zdrojů</a:t>
            </a:r>
          </a:p>
          <a:p>
            <a:pPr lvl="1" eaLnBrk="1" hangingPunct="1"/>
            <a:r>
              <a:rPr lang="cs-CZ" smtClean="0"/>
              <a:t>výběr</a:t>
            </a:r>
          </a:p>
          <a:p>
            <a:pPr lvl="1" eaLnBrk="1" hangingPunct="1"/>
            <a:r>
              <a:rPr lang="cs-CZ" smtClean="0"/>
              <a:t>hodnocení</a:t>
            </a:r>
          </a:p>
          <a:p>
            <a:pPr lvl="1" eaLnBrk="1" hangingPunct="1"/>
            <a:r>
              <a:rPr lang="cs-CZ" smtClean="0"/>
              <a:t>akvizice</a:t>
            </a:r>
          </a:p>
          <a:p>
            <a:pPr lvl="1" eaLnBrk="1" hangingPunct="1"/>
            <a:r>
              <a:rPr lang="cs-CZ" smtClean="0"/>
              <a:t>obnovování licencí</a:t>
            </a:r>
          </a:p>
          <a:p>
            <a:pPr lvl="1" eaLnBrk="1" hangingPunct="1"/>
            <a:r>
              <a:rPr lang="cs-CZ" smtClean="0"/>
              <a:t>přístup do EIZ</a:t>
            </a:r>
          </a:p>
          <a:p>
            <a:pPr eaLnBrk="1" hangingPunct="1"/>
            <a:r>
              <a:rPr lang="cs-CZ" smtClean="0"/>
              <a:t>vhodné i pro správu konzorcií</a:t>
            </a:r>
          </a:p>
          <a:p>
            <a:pPr eaLnBrk="1" hangingPunct="1"/>
            <a:r>
              <a:rPr lang="cs-CZ" smtClean="0"/>
              <a:t>integrace do Alephu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Verde - data v katalogu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5055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Resource Manager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Serial Solutions</a:t>
            </a:r>
          </a:p>
          <a:p>
            <a:pPr eaLnBrk="1" hangingPunct="1"/>
            <a:r>
              <a:rPr lang="cs-CZ" smtClean="0"/>
              <a:t>funkce:</a:t>
            </a:r>
          </a:p>
          <a:p>
            <a:pPr lvl="1" eaLnBrk="1" hangingPunct="1"/>
            <a:r>
              <a:rPr lang="cs-CZ" smtClean="0"/>
              <a:t>správa kontaktů na dodavatele </a:t>
            </a:r>
          </a:p>
          <a:p>
            <a:pPr lvl="1" eaLnBrk="1" hangingPunct="1"/>
            <a:r>
              <a:rPr lang="cs-CZ" smtClean="0"/>
              <a:t>správa dokumentů souvisejících s akvizicí e-zdrojů </a:t>
            </a:r>
          </a:p>
          <a:p>
            <a:pPr lvl="1" eaLnBrk="1" hangingPunct="1"/>
            <a:r>
              <a:rPr lang="cs-CZ" smtClean="0"/>
              <a:t>správa licencí a podmínek vydavatelů </a:t>
            </a:r>
          </a:p>
          <a:p>
            <a:pPr lvl="1" eaLnBrk="1" hangingPunct="1"/>
            <a:r>
              <a:rPr lang="cs-CZ" smtClean="0"/>
              <a:t>správa předplatných </a:t>
            </a:r>
          </a:p>
          <a:p>
            <a:pPr lvl="1" eaLnBrk="1" hangingPunct="1"/>
            <a:r>
              <a:rPr lang="cs-CZ" smtClean="0"/>
              <a:t>akviziční proces </a:t>
            </a:r>
          </a:p>
          <a:p>
            <a:pPr lvl="1" eaLnBrk="1" hangingPunct="1"/>
            <a:r>
              <a:rPr lang="cs-CZ" smtClean="0"/>
              <a:t>srovnání využití s vybranými institucemi </a:t>
            </a:r>
          </a:p>
          <a:p>
            <a:pPr lvl="1" eaLnBrk="1" hangingPunct="1"/>
            <a:r>
              <a:rPr lang="cs-CZ" smtClean="0"/>
              <a:t>správa statistik od vydavatelů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OpenURL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03350" y="22780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výchozí zdroj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35375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link resolver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867400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1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5867400" y="31416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2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867400" y="40052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3</a:t>
            </a: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2555875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4787900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V="1">
            <a:off x="435610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635375" y="3500438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práva přístupu</a:t>
            </a:r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>
            <a:off x="3995738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4787900" y="2781300"/>
            <a:ext cx="10795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>
            <a:off x="4787900" y="2924175"/>
            <a:ext cx="107950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2627313" y="23622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OpenURL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4859338" y="23495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URL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1187450" y="30686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Opac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Web producenta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7164388" y="2276475"/>
            <a:ext cx="1584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Online služby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MVS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EDD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CoD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Internetové vyhledávače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9488"/>
            <a:ext cx="8964613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Metadatové formáty a XML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/>
            <a:r>
              <a:rPr lang="cs-CZ" smtClean="0"/>
              <a:t>obecný značkovací jazyk (nemá tagy)</a:t>
            </a:r>
          </a:p>
          <a:p>
            <a:pPr eaLnBrk="1" hangingPunct="1"/>
            <a:r>
              <a:rPr lang="cs-CZ" smtClean="0"/>
              <a:t>základem pro konkrétní značkovací jazyky (DC, RDF, RSS, DocBook,…)</a:t>
            </a:r>
          </a:p>
          <a:p>
            <a:pPr eaLnBrk="1" hangingPunct="1"/>
            <a:r>
              <a:rPr lang="cs-CZ" smtClean="0"/>
              <a:t>definuje pouze strukturu dokumentu z hlediska věcného obsahu</a:t>
            </a:r>
          </a:p>
          <a:p>
            <a:pPr eaLnBrk="1" hangingPunct="1"/>
            <a:r>
              <a:rPr lang="cs-CZ" smtClean="0"/>
              <a:t>nezabývá se vzhledem</a:t>
            </a:r>
          </a:p>
          <a:p>
            <a:pPr eaLnBrk="1" hangingPunct="1"/>
            <a:r>
              <a:rPr lang="cs-CZ" smtClean="0"/>
              <a:t>vzhled se definuje připojeným stylem</a:t>
            </a:r>
          </a:p>
          <a:p>
            <a:pPr lvl="1" eaLnBrk="1" hangingPunct="1"/>
            <a:r>
              <a:rPr lang="cs-CZ" smtClean="0"/>
              <a:t>CSS, XSL (XSLT)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definuje vazby mezi prvky</a:t>
            </a:r>
          </a:p>
          <a:p>
            <a:pPr eaLnBrk="1" hangingPunct="1"/>
            <a:r>
              <a:rPr lang="cs-CZ" smtClean="0"/>
              <a:t>prvky nejsou pevně dané</a:t>
            </a:r>
          </a:p>
          <a:p>
            <a:pPr eaLnBrk="1" hangingPunct="1"/>
            <a:r>
              <a:rPr lang="cs-CZ" smtClean="0"/>
              <a:t>charakter: (ne)opakovatelné </a:t>
            </a:r>
          </a:p>
          <a:p>
            <a:pPr eaLnBrk="1" hangingPunct="1"/>
            <a:r>
              <a:rPr lang="cs-CZ" smtClean="0"/>
              <a:t>DTD - definice použitých prvků</a:t>
            </a:r>
          </a:p>
          <a:p>
            <a:pPr eaLnBrk="1" hangingPunct="1"/>
            <a:r>
              <a:rPr lang="cs-CZ" smtClean="0"/>
              <a:t>XML parser - program pro kontrolu XML</a:t>
            </a:r>
          </a:p>
          <a:p>
            <a:pPr eaLnBrk="1" hangingPunct="1"/>
            <a:r>
              <a:rPr lang="cs-CZ" smtClean="0"/>
              <a:t>kódování - primárně v UTF-8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XML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prezentace informací</a:t>
            </a:r>
          </a:p>
          <a:p>
            <a:pPr eaLnBrk="1" hangingPunct="1"/>
            <a:r>
              <a:rPr lang="cs-CZ" smtClean="0"/>
              <a:t>ukládání informací</a:t>
            </a:r>
          </a:p>
          <a:p>
            <a:pPr eaLnBrk="1" hangingPunct="1"/>
            <a:r>
              <a:rPr lang="cs-CZ" smtClean="0"/>
              <a:t>výměna informací</a:t>
            </a:r>
          </a:p>
          <a:p>
            <a:pPr eaLnBrk="1" hangingPunct="1"/>
            <a:r>
              <a:rPr lang="cs-CZ" smtClean="0"/>
              <a:t>popis informací (</a:t>
            </a:r>
            <a:r>
              <a:rPr lang="cs-CZ" smtClean="0">
                <a:hlinkClick r:id="rId2"/>
              </a:rPr>
              <a:t>metadata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získávání informací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MarcXML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standard pro uchovávání záznamů Marc21 v XML</a:t>
            </a:r>
          </a:p>
          <a:p>
            <a:pPr eaLnBrk="1" hangingPunct="1"/>
            <a:r>
              <a:rPr lang="cs-CZ" smtClean="0"/>
              <a:t>správce </a:t>
            </a:r>
            <a:r>
              <a:rPr lang="cs-CZ" smtClean="0">
                <a:hlinkClick r:id="rId2"/>
              </a:rPr>
              <a:t>LoC</a:t>
            </a:r>
            <a:endParaRPr lang="cs-CZ" smtClean="0"/>
          </a:p>
          <a:p>
            <a:pPr eaLnBrk="1" hangingPunct="1"/>
            <a:r>
              <a:rPr lang="cs-CZ" smtClean="0"/>
              <a:t>původně pouze pro potřeby knihoven</a:t>
            </a:r>
          </a:p>
          <a:p>
            <a:pPr eaLnBrk="1" hangingPunct="1"/>
            <a:r>
              <a:rPr lang="cs-CZ" sz="2600" smtClean="0"/>
              <a:t>více info</a:t>
            </a:r>
          </a:p>
          <a:p>
            <a:pPr lvl="1" eaLnBrk="1" hangingPunct="1"/>
            <a:r>
              <a:rPr lang="cs-CZ" sz="2000" smtClean="0">
                <a:hlinkClick r:id="rId3"/>
              </a:rPr>
              <a:t>http://www.loc.gov/standards/marcxml</a:t>
            </a:r>
            <a:endParaRPr lang="cs-CZ" sz="2000" smtClean="0"/>
          </a:p>
          <a:p>
            <a:pPr lvl="1" eaLnBrk="1" hangingPunct="1"/>
            <a:r>
              <a:rPr lang="cs-CZ" sz="2000" smtClean="0">
                <a:hlinkClick r:id="rId4"/>
              </a:rPr>
              <a:t>ukázka XML</a:t>
            </a:r>
            <a:endParaRPr lang="cs-CZ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soubor metadatových prvků</a:t>
            </a:r>
          </a:p>
          <a:p>
            <a:pPr eaLnBrk="1" hangingPunct="1"/>
            <a:r>
              <a:rPr lang="cs-CZ" smtClean="0"/>
              <a:t>pro popis digitálních objektů (i HTML)</a:t>
            </a:r>
          </a:p>
          <a:p>
            <a:pPr eaLnBrk="1" hangingPunct="1"/>
            <a:r>
              <a:rPr lang="cs-CZ" smtClean="0"/>
              <a:t>usnadňuje vyhledávání e-zdrojů</a:t>
            </a:r>
          </a:p>
          <a:p>
            <a:pPr eaLnBrk="1" hangingPunct="1"/>
            <a:r>
              <a:rPr lang="cs-CZ" smtClean="0"/>
              <a:t>založen na XML</a:t>
            </a:r>
          </a:p>
          <a:p>
            <a:pPr eaLnBrk="1" hangingPunct="1"/>
            <a:r>
              <a:rPr lang="cs-CZ" smtClean="0"/>
              <a:t>název odvozen od města Dublin </a:t>
            </a:r>
            <a:r>
              <a:rPr lang="cs-CZ" sz="2600" smtClean="0"/>
              <a:t>(USA)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/>
            <a:r>
              <a:rPr lang="cs-CZ" smtClean="0"/>
              <a:t>správce v ČR - KIC ICS FI MU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16 základních prvků</a:t>
            </a:r>
          </a:p>
          <a:p>
            <a:pPr lvl="1" eaLnBrk="1" hangingPunct="1"/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jednoduchost</a:t>
            </a:r>
          </a:p>
          <a:p>
            <a:pPr lvl="1" eaLnBrk="1" hangingPunct="1"/>
            <a:r>
              <a:rPr lang="cs-CZ" smtClean="0"/>
              <a:t>sémantická interoperabilita</a:t>
            </a:r>
          </a:p>
          <a:p>
            <a:pPr lvl="1" eaLnBrk="1" hangingPunct="1"/>
            <a:r>
              <a:rPr lang="cs-CZ" smtClean="0"/>
              <a:t>mezinárodní podpora</a:t>
            </a:r>
          </a:p>
          <a:p>
            <a:pPr lvl="1" eaLnBrk="1" hangingPunct="1"/>
            <a:r>
              <a:rPr lang="cs-CZ" smtClean="0"/>
              <a:t>rozšiřitelnost</a:t>
            </a:r>
          </a:p>
          <a:p>
            <a:pPr lvl="1" eaLnBrk="1" hangingPunct="1"/>
            <a:r>
              <a:rPr lang="cs-CZ" smtClean="0"/>
              <a:t>modifikovatelnost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hlinkClick r:id="rId2"/>
              </a:rPr>
              <a:t>http://www.dublincore.org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3"/>
              </a:rPr>
              <a:t>http://www.ics.muni.cz/dublin_core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4"/>
              </a:rPr>
              <a:t>http://www.ukoln.ac.uk/cgi-bin/dcdot.pl</a:t>
            </a:r>
            <a:endParaRPr lang="cs-CZ" sz="2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metadatové formáty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RDF</a:t>
            </a:r>
          </a:p>
          <a:p>
            <a:pPr eaLnBrk="1" hangingPunct="1"/>
            <a:r>
              <a:rPr lang="cs-CZ" smtClean="0"/>
              <a:t>METS</a:t>
            </a:r>
          </a:p>
          <a:p>
            <a:pPr eaLnBrk="1" hangingPunct="1"/>
            <a:r>
              <a:rPr lang="cs-CZ" smtClean="0"/>
              <a:t>MODS</a:t>
            </a:r>
          </a:p>
          <a:p>
            <a:pPr eaLnBrk="1" hangingPunct="1"/>
            <a:r>
              <a:rPr 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slouží ke sdílení obsahu</a:t>
            </a:r>
          </a:p>
          <a:p>
            <a:pPr eaLnBrk="1" hangingPunct="1"/>
            <a:r>
              <a:rPr lang="cs-CZ" smtClean="0"/>
              <a:t>standardizovaný formát (XML)</a:t>
            </a:r>
          </a:p>
          <a:p>
            <a:pPr eaLnBrk="1" hangingPunct="1"/>
            <a:r>
              <a:rPr lang="cs-CZ" smtClean="0"/>
              <a:t>pro weby s častou aktualizací</a:t>
            </a:r>
          </a:p>
          <a:p>
            <a:pPr eaLnBrk="1" hangingPunct="1"/>
            <a:r>
              <a:rPr lang="cs-CZ" smtClean="0"/>
              <a:t>nejčastější uplatnění:</a:t>
            </a:r>
          </a:p>
          <a:p>
            <a:pPr lvl="1" eaLnBrk="1" hangingPunct="1"/>
            <a:r>
              <a:rPr lang="cs-CZ" sz="3000" smtClean="0"/>
              <a:t>zpravodajské servery, blogy</a:t>
            </a:r>
          </a:p>
          <a:p>
            <a:pPr eaLnBrk="1" hangingPunct="1"/>
            <a:r>
              <a:rPr lang="cs-CZ" smtClean="0"/>
              <a:t>nejpoužívanější verze RSS 0.91 a 2.0</a:t>
            </a:r>
          </a:p>
          <a:p>
            <a:pPr eaLnBrk="1" hangingPunct="1"/>
            <a:r>
              <a:rPr lang="cs-CZ" smtClean="0"/>
              <a:t>osobní RSS čtečky</a:t>
            </a:r>
          </a:p>
          <a:p>
            <a:pPr eaLnBrk="1" hangingPunct="1"/>
            <a:r>
              <a:rPr lang="cs-CZ" smtClean="0"/>
              <a:t>agregátory RSS kanálů (mix info)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 - ukázka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syntaxe: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=citace&amp;</a:t>
            </a:r>
            <a:r>
              <a:rPr lang="cs-CZ" sz="2000" smtClean="0">
                <a:solidFill>
                  <a:srgbClr val="FF1901"/>
                </a:solidFill>
              </a:rPr>
              <a:t>genre</a:t>
            </a:r>
            <a:r>
              <a:rPr lang="cs-CZ" sz="2000" smtClean="0"/>
              <a:t>=book&amp;</a:t>
            </a:r>
            <a:r>
              <a:rPr lang="cs-CZ" sz="2000" smtClean="0">
                <a:solidFill>
                  <a:srgbClr val="FF1901"/>
                </a:solidFill>
              </a:rPr>
              <a:t>aufirst</a:t>
            </a:r>
            <a:r>
              <a:rPr lang="cs-CZ" sz="2000" smtClean="0"/>
              <a:t>=Steve&amp;</a:t>
            </a:r>
            <a:r>
              <a:rPr lang="cs-CZ" sz="2000" smtClean="0">
                <a:solidFill>
                  <a:srgbClr val="FF1901"/>
                </a:solidFill>
              </a:rPr>
              <a:t>aulast</a:t>
            </a:r>
            <a:r>
              <a:rPr lang="cs-CZ" sz="2000" smtClean="0"/>
              <a:t>=Krug&amp;</a:t>
            </a:r>
            <a:r>
              <a:rPr lang="cs-CZ" sz="2000" smtClean="0">
                <a:solidFill>
                  <a:srgbClr val="FF1901"/>
                </a:solidFill>
              </a:rPr>
              <a:t>auinit</a:t>
            </a:r>
            <a:r>
              <a:rPr lang="cs-CZ" sz="2000" smtClean="0"/>
              <a:t>=S&amp;</a:t>
            </a:r>
            <a:r>
              <a:rPr lang="cs-CZ" sz="2000" smtClean="0">
                <a:solidFill>
                  <a:srgbClr val="FF1901"/>
                </a:solidFill>
              </a:rPr>
              <a:t>isbn</a:t>
            </a:r>
            <a:r>
              <a:rPr lang="cs-CZ" sz="2000" smtClean="0"/>
              <a:t>=80-251-1291-8&amp;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=Web%20design%20-%20nenu%C5%A5te%20u%C5%BEivatele%20p%C5%99em%C3%BD%C5%A1let!%20%2F&amp;</a:t>
            </a:r>
            <a:r>
              <a:rPr lang="cs-CZ" sz="2000" smtClean="0">
                <a:solidFill>
                  <a:srgbClr val="FF1901"/>
                </a:solidFill>
              </a:rPr>
              <a:t>date</a:t>
            </a:r>
            <a:r>
              <a:rPr lang="cs-CZ" sz="2000" smtClean="0"/>
              <a:t>=2006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=scholert&amp;</a:t>
            </a:r>
            <a:r>
              <a:rPr lang="cs-CZ" sz="2000" smtClean="0">
                <a:solidFill>
                  <a:srgbClr val="FF1901"/>
                </a:solidFill>
              </a:rPr>
              <a:t>atitle</a:t>
            </a:r>
            <a:r>
              <a:rPr lang="cs-CZ" sz="2000" smtClean="0"/>
              <a:t>=Sign%20Up%20Forms%20Must%20Die&amp;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=A%20List%20Apart&amp;</a:t>
            </a:r>
            <a:r>
              <a:rPr lang="cs-CZ" sz="2000" smtClean="0">
                <a:solidFill>
                  <a:srgbClr val="FF1901"/>
                </a:solidFill>
              </a:rPr>
              <a:t>issn</a:t>
            </a:r>
            <a:r>
              <a:rPr lang="cs-CZ" sz="2000" smtClean="0"/>
              <a:t>=1534-0295&amp;</a:t>
            </a:r>
            <a:r>
              <a:rPr lang="cs-CZ" sz="2000" smtClean="0">
                <a:solidFill>
                  <a:srgbClr val="FF1901"/>
                </a:solidFill>
              </a:rPr>
              <a:t>spage</a:t>
            </a:r>
            <a:r>
              <a:rPr lang="cs-CZ" sz="2000" smtClean="0"/>
              <a:t>=10&amp;</a:t>
            </a:r>
            <a:r>
              <a:rPr lang="cs-CZ" sz="2000" smtClean="0">
                <a:solidFill>
                  <a:srgbClr val="FF1901"/>
                </a:solidFill>
              </a:rPr>
              <a:t>epage</a:t>
            </a:r>
            <a:r>
              <a:rPr lang="cs-CZ" sz="2000" smtClean="0"/>
              <a:t>=25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EIZ</a:t>
            </a:r>
          </a:p>
          <a:p>
            <a:pPr lvl="1" eaLnBrk="1" hangingPunct="1"/>
            <a:r>
              <a:rPr lang="cs-CZ" smtClean="0"/>
              <a:t>informace o novinkách</a:t>
            </a:r>
          </a:p>
          <a:p>
            <a:pPr lvl="1" eaLnBrk="1" hangingPunct="1"/>
            <a:r>
              <a:rPr lang="cs-CZ" smtClean="0"/>
              <a:t>aktuální číslo v RSS</a:t>
            </a:r>
          </a:p>
          <a:p>
            <a:pPr lvl="1" eaLnBrk="1" hangingPunct="1"/>
            <a:r>
              <a:rPr lang="cs-CZ" smtClean="0"/>
              <a:t>výběr článků na vybrané klíčové slovo nebo obor</a:t>
            </a:r>
          </a:p>
          <a:p>
            <a:pPr lvl="1" eaLnBrk="1" hangingPunct="1"/>
            <a:endParaRPr lang="cs-CZ" smtClean="0"/>
          </a:p>
          <a:p>
            <a:pPr eaLnBrk="1" hangingPunct="1"/>
            <a:r>
              <a:rPr lang="cs-CZ" sz="2600" smtClean="0"/>
              <a:t>Agregace článků z odborných časopisů</a:t>
            </a:r>
          </a:p>
          <a:p>
            <a:pPr lvl="1" eaLnBrk="1" hangingPunct="1"/>
            <a:r>
              <a:rPr lang="cs-CZ" smtClean="0">
                <a:hlinkClick r:id="rId2"/>
              </a:rPr>
              <a:t>http://www.tictocs.ac.uk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Komunikační protokoly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Z39.50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mezinárodním standard pro komunikaci mezi počítači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architektura klient – server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heterogenním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nezávislé na operačních systémech, databázích a dotazovacích jazycích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rozvoj protokolu řídí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mezinárodní skupina Z39.50 Implementors Group (ZIG)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patronem LoC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Z39.50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uživatel zformuluje dotaz v jazyce svého knihovního 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vybere pro vyhledávání cizí vzdálený katalog se Z-serverem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je přeformulován do Z39.50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pošle se Z-serveru cizího katalogu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se přeloží do vyhledávacího jazyka cílové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vrátí se výsledek vyhledávání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výsledek pošle Z-klientovi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Z-klient výsledek předá knihovnímu systému pro zobrazení v jeho standardním uživatelském rozhraní</a:t>
            </a:r>
          </a:p>
          <a:p>
            <a:pPr eaLnBrk="1" hangingPunct="1">
              <a:lnSpc>
                <a:spcPct val="110000"/>
              </a:lnSpc>
            </a:pPr>
            <a:endParaRPr lang="cs-CZ" sz="26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OAI-PMH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 pro automatické sklízení dat</a:t>
            </a:r>
          </a:p>
          <a:p>
            <a:pPr eaLnBrk="1" hangingPunct="1"/>
            <a:r>
              <a:rPr lang="cs-CZ" smtClean="0"/>
              <a:t>jednoduchá implementace</a:t>
            </a:r>
          </a:p>
          <a:p>
            <a:pPr eaLnBrk="1" hangingPunct="1"/>
            <a:r>
              <a:rPr lang="cs-CZ" smtClean="0"/>
              <a:t>OAI-identifier</a:t>
            </a:r>
          </a:p>
          <a:p>
            <a:pPr lvl="1" eaLnBrk="1" hangingPunct="1"/>
            <a:r>
              <a:rPr lang="cs-CZ" smtClean="0"/>
              <a:t>v rámci repozitáře, odstranění duplicit</a:t>
            </a:r>
          </a:p>
          <a:p>
            <a:pPr eaLnBrk="1" hangingPunct="1"/>
            <a:r>
              <a:rPr lang="cs-CZ" smtClean="0"/>
              <a:t>základní pojmy</a:t>
            </a:r>
          </a:p>
          <a:p>
            <a:pPr lvl="1" eaLnBrk="1" hangingPunct="1"/>
            <a:r>
              <a:rPr lang="cs-CZ" smtClean="0"/>
              <a:t>zdroj dat, repozitář, harvester, jednotka (objekt), záznam (odvozený od objektu)</a:t>
            </a:r>
          </a:p>
          <a:p>
            <a:pPr eaLnBrk="1" hangingPunct="1"/>
            <a:r>
              <a:rPr lang="cs-CZ" smtClean="0"/>
              <a:t>Více info</a:t>
            </a:r>
          </a:p>
          <a:p>
            <a:pPr lvl="1" eaLnBrk="1" hangingPunct="1"/>
            <a:r>
              <a:rPr lang="cs-CZ" smtClean="0">
                <a:hlinkClick r:id="rId2"/>
              </a:rPr>
              <a:t>P. Žabička</a:t>
            </a:r>
            <a:endParaRPr lang="cs-CZ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SRU/SRW</a:t>
            </a:r>
            <a:endParaRPr 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 pro online vyhledávání</a:t>
            </a:r>
          </a:p>
          <a:p>
            <a:pPr eaLnBrk="1" hangingPunct="1"/>
            <a:r>
              <a:rPr lang="cs-CZ" dirty="0" smtClean="0"/>
              <a:t>pokus o zjednodušení Z39.50</a:t>
            </a:r>
          </a:p>
          <a:p>
            <a:pPr eaLnBrk="1" hangingPunct="1"/>
            <a:r>
              <a:rPr lang="cs-CZ" dirty="0" smtClean="0"/>
              <a:t>vyvíjí a spravuje </a:t>
            </a:r>
            <a:r>
              <a:rPr lang="cs-CZ" dirty="0" err="1" smtClean="0"/>
              <a:t>LoC</a:t>
            </a:r>
            <a:endParaRPr lang="cs-CZ" dirty="0" smtClean="0"/>
          </a:p>
          <a:p>
            <a:pPr eaLnBrk="1" hangingPunct="1"/>
            <a:r>
              <a:rPr lang="cs-CZ" dirty="0" smtClean="0"/>
              <a:t>dotazovací jazyk </a:t>
            </a:r>
            <a:r>
              <a:rPr lang="cs-CZ" dirty="0" smtClean="0">
                <a:hlinkClick r:id="rId3"/>
              </a:rPr>
              <a:t>CQL</a:t>
            </a:r>
            <a:endParaRPr lang="cs-CZ" dirty="0" smtClean="0"/>
          </a:p>
          <a:p>
            <a:pPr eaLnBrk="1" hangingPunct="1"/>
            <a:r>
              <a:rPr lang="cs-CZ" dirty="0" smtClean="0"/>
              <a:t>ukázky</a:t>
            </a:r>
          </a:p>
          <a:p>
            <a:pPr lvl="1" eaLnBrk="1" hangingPunct="1"/>
            <a:r>
              <a:rPr lang="cs-CZ" dirty="0" smtClean="0">
                <a:hlinkClick r:id="rId4"/>
              </a:rPr>
              <a:t>SRU MU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SRU </a:t>
            </a:r>
            <a:r>
              <a:rPr lang="cs-CZ" dirty="0" err="1" smtClean="0">
                <a:hlinkClick r:id="rId5"/>
              </a:rPr>
              <a:t>is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Simple</a:t>
            </a:r>
            <a:r>
              <a:rPr lang="cs-CZ" dirty="0" smtClean="0">
                <a:hlinkClick r:id="rId5"/>
              </a:rPr>
              <a:t>!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SRU </a:t>
            </a:r>
            <a:r>
              <a:rPr lang="cs-CZ" dirty="0" err="1" smtClean="0">
                <a:hlinkClick r:id="rId6"/>
              </a:rPr>
              <a:t>LoC</a:t>
            </a:r>
            <a:endParaRPr lang="cs-CZ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Identifikátory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 smtClean="0"/>
              <a:t>ISBN</a:t>
            </a:r>
            <a:r>
              <a:rPr lang="cs-CZ" sz="2600" smtClean="0"/>
              <a:t> – International Standard Book Number</a:t>
            </a:r>
          </a:p>
          <a:p>
            <a:pPr eaLnBrk="1" hangingPunct="1"/>
            <a:r>
              <a:rPr lang="cs-CZ" sz="2600" b="1" smtClean="0"/>
              <a:t>ISSN</a:t>
            </a:r>
            <a:r>
              <a:rPr lang="cs-CZ" sz="2600" smtClean="0"/>
              <a:t> - International Standard Serial Number</a:t>
            </a:r>
          </a:p>
          <a:p>
            <a:pPr eaLnBrk="1" hangingPunct="1"/>
            <a:r>
              <a:rPr lang="cs-CZ" sz="2600" b="1" smtClean="0"/>
              <a:t>ISMN</a:t>
            </a:r>
            <a:r>
              <a:rPr lang="cs-CZ" sz="2600" smtClean="0"/>
              <a:t> – International Standard Music Number for Printed Music </a:t>
            </a:r>
          </a:p>
          <a:p>
            <a:pPr eaLnBrk="1" hangingPunct="1"/>
            <a:r>
              <a:rPr lang="cs-CZ" sz="2600" b="1" smtClean="0"/>
              <a:t>ISAN</a:t>
            </a:r>
            <a:r>
              <a:rPr lang="cs-CZ" sz="2600" smtClean="0"/>
              <a:t> – International Standard Audiovisual Number</a:t>
            </a:r>
          </a:p>
          <a:p>
            <a:pPr eaLnBrk="1" hangingPunct="1"/>
            <a:r>
              <a:rPr lang="cs-CZ" sz="2600" b="1" smtClean="0"/>
              <a:t>ISRN</a:t>
            </a:r>
            <a:r>
              <a:rPr lang="cs-CZ" sz="2600" smtClean="0"/>
              <a:t> – International Standard Technical Report Number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1966</a:t>
            </a:r>
          </a:p>
          <a:p>
            <a:pPr eaLnBrk="1" hangingPunct="1"/>
            <a:r>
              <a:rPr lang="cs-CZ" smtClean="0"/>
              <a:t>agentura ISBN v Berlíně (1972)</a:t>
            </a:r>
          </a:p>
          <a:p>
            <a:pPr eaLnBrk="1" hangingPunct="1"/>
            <a:r>
              <a:rPr lang="cs-CZ" smtClean="0"/>
              <a:t>v ČR NK v Praze</a:t>
            </a:r>
          </a:p>
          <a:p>
            <a:pPr eaLnBrk="1" hangingPunct="1"/>
            <a:r>
              <a:rPr lang="cs-CZ" smtClean="0"/>
              <a:t>ISBN-10 a ISBN-13 (od 1.1.2007)</a:t>
            </a:r>
          </a:p>
          <a:p>
            <a:pPr eaLnBrk="1" hangingPunct="1"/>
            <a:r>
              <a:rPr lang="cs-CZ" smtClean="0">
                <a:hlinkClick r:id="rId2"/>
              </a:rPr>
              <a:t>Info o ISBN v NK ČR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3"/>
              </a:rPr>
              <a:t>www.isbn-international.org</a:t>
            </a:r>
            <a:endParaRPr lang="cs-CZ" sz="28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Linkovací nástroje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nadstavba </a:t>
            </a:r>
            <a:r>
              <a:rPr lang="cs-CZ" dirty="0" err="1" smtClean="0"/>
              <a:t>OpenURL</a:t>
            </a:r>
            <a:endParaRPr lang="en-US" dirty="0" smtClean="0"/>
          </a:p>
          <a:p>
            <a:pPr eaLnBrk="1" hangingPunct="1"/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ij</a:t>
            </a:r>
            <a:r>
              <a:rPr lang="cs-CZ" dirty="0" smtClean="0"/>
              <a:t>í</a:t>
            </a:r>
            <a:r>
              <a:rPr lang="en-US" dirty="0" smtClean="0"/>
              <a:t>m</a:t>
            </a:r>
            <a:r>
              <a:rPr lang="cs-CZ" dirty="0" err="1" smtClean="0"/>
              <a:t>ají</a:t>
            </a:r>
            <a:r>
              <a:rPr lang="en-US" dirty="0" smtClean="0"/>
              <a:t> </a:t>
            </a:r>
            <a:r>
              <a:rPr lang="en-US" dirty="0" err="1" smtClean="0"/>
              <a:t>bibliografick</a:t>
            </a:r>
            <a:r>
              <a:rPr lang="cs-CZ" dirty="0" smtClean="0"/>
              <a:t>é údaje</a:t>
            </a:r>
          </a:p>
          <a:p>
            <a:pPr eaLnBrk="1" hangingPunct="1"/>
            <a:r>
              <a:rPr lang="cs-CZ" dirty="0" smtClean="0"/>
              <a:t>správa přístupů ke zdrojům</a:t>
            </a:r>
          </a:p>
          <a:p>
            <a:pPr eaLnBrk="1" hangingPunct="1"/>
            <a:r>
              <a:rPr lang="cs-CZ" dirty="0" smtClean="0"/>
              <a:t>nabízí dokument v dostupných DB</a:t>
            </a:r>
          </a:p>
          <a:p>
            <a:pPr eaLnBrk="1" hangingPunct="1"/>
            <a:r>
              <a:rPr lang="cs-CZ" dirty="0" smtClean="0"/>
              <a:t>+ všechny dostupné on-line služby</a:t>
            </a:r>
          </a:p>
          <a:p>
            <a:pPr eaLnBrk="1" hangingPunct="1"/>
            <a:r>
              <a:rPr lang="cs-CZ" dirty="0" smtClean="0"/>
              <a:t>druhy</a:t>
            </a:r>
          </a:p>
          <a:p>
            <a:pPr lvl="1" eaLnBrk="1" hangingPunct="1"/>
            <a:r>
              <a:rPr lang="cs-CZ" dirty="0" smtClean="0">
                <a:hlinkClick r:id="rId2"/>
              </a:rPr>
              <a:t>SFX</a:t>
            </a:r>
            <a:r>
              <a:rPr lang="cs-CZ" dirty="0" smtClean="0"/>
              <a:t> (</a:t>
            </a:r>
            <a:r>
              <a:rPr lang="cs-CZ" dirty="0" err="1" smtClean="0"/>
              <a:t>ExLibris</a:t>
            </a:r>
            <a:r>
              <a:rPr lang="cs-CZ" dirty="0" smtClean="0"/>
              <a:t>), </a:t>
            </a:r>
            <a:r>
              <a:rPr lang="cs-CZ" dirty="0" err="1" smtClean="0"/>
              <a:t>info</a:t>
            </a:r>
            <a:r>
              <a:rPr lang="cs-CZ" dirty="0" smtClean="0"/>
              <a:t> v </a:t>
            </a:r>
            <a:r>
              <a:rPr lang="cs-CZ" dirty="0" smtClean="0">
                <a:hlinkClick r:id="rId3"/>
              </a:rPr>
              <a:t>ENG</a:t>
            </a:r>
            <a:endParaRPr lang="cs-CZ" dirty="0" smtClean="0"/>
          </a:p>
          <a:p>
            <a:pPr lvl="1" eaLnBrk="1" hangingPunct="1"/>
            <a:r>
              <a:rPr lang="cs-CZ" dirty="0" err="1" smtClean="0">
                <a:hlinkClick r:id="rId4"/>
              </a:rPr>
              <a:t>LinkSource</a:t>
            </a:r>
            <a:r>
              <a:rPr lang="cs-CZ" dirty="0" smtClean="0"/>
              <a:t> (EBSCO)</a:t>
            </a:r>
          </a:p>
          <a:p>
            <a:pPr lvl="1" eaLnBrk="1" hangingPunct="1"/>
            <a:r>
              <a:rPr lang="cs-CZ" dirty="0" err="1" smtClean="0">
                <a:hlinkClick r:id="rId5"/>
              </a:rPr>
              <a:t>LinkSolver</a:t>
            </a:r>
            <a:r>
              <a:rPr lang="cs-CZ" dirty="0" smtClean="0"/>
              <a:t> (</a:t>
            </a:r>
            <a:r>
              <a:rPr lang="cs-CZ" dirty="0" err="1" smtClean="0"/>
              <a:t>Ovid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>
                <a:hlinkClick r:id="rId6"/>
              </a:rPr>
              <a:t>360Link</a:t>
            </a:r>
            <a:r>
              <a:rPr lang="cs-CZ" dirty="0" smtClean="0"/>
              <a:t> (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ISBN </a:t>
            </a:r>
            <a:r>
              <a:rPr lang="en-US" sz="2800" b="1" smtClean="0">
                <a:solidFill>
                  <a:srgbClr val="FF0000"/>
                </a:solidFill>
              </a:rPr>
              <a:t>80</a:t>
            </a:r>
            <a:r>
              <a:rPr lang="en-US" sz="2800" b="1" smtClean="0"/>
              <a:t>-</a:t>
            </a:r>
            <a:r>
              <a:rPr lang="cs-CZ" sz="2800" b="1" smtClean="0">
                <a:solidFill>
                  <a:srgbClr val="0099FF"/>
                </a:solidFill>
              </a:rPr>
              <a:t>00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chemeClr val="folHlink"/>
                </a:solidFill>
              </a:rPr>
              <a:t>01987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rgbClr val="FF9900"/>
                </a:solidFill>
              </a:rPr>
              <a:t>6</a:t>
            </a:r>
            <a:r>
              <a:rPr lang="cs-CZ" sz="2800" b="1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 smtClean="0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 smtClean="0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 smtClean="0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 smtClean="0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 smtClean="0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seriálové publikace</a:t>
            </a:r>
          </a:p>
          <a:p>
            <a:pPr eaLnBrk="1" hangingPunct="1"/>
            <a:r>
              <a:rPr lang="cs-CZ" smtClean="0"/>
              <a:t>60. léta</a:t>
            </a:r>
          </a:p>
          <a:p>
            <a:pPr eaLnBrk="1" hangingPunct="1"/>
            <a:r>
              <a:rPr lang="cs-CZ" smtClean="0"/>
              <a:t>agentura ISSN v Paříži (1974)</a:t>
            </a:r>
          </a:p>
          <a:p>
            <a:pPr eaLnBrk="1" hangingPunct="1"/>
            <a:r>
              <a:rPr lang="cs-CZ" smtClean="0"/>
              <a:t>v ČR NTK v Praze</a:t>
            </a:r>
          </a:p>
          <a:p>
            <a:pPr eaLnBrk="1" hangingPunct="1"/>
            <a:r>
              <a:rPr lang="cs-CZ" smtClean="0"/>
              <a:t>ISSN-8</a:t>
            </a:r>
          </a:p>
          <a:p>
            <a:pPr eaLnBrk="1" hangingPunct="1"/>
            <a:r>
              <a:rPr lang="cs-CZ" smtClean="0">
                <a:hlinkClick r:id="rId2"/>
              </a:rPr>
              <a:t>www.issn.cz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www.issn.org</a:t>
            </a:r>
            <a:r>
              <a:rPr lang="cs-CZ" smtClean="0"/>
              <a:t> </a:t>
            </a:r>
          </a:p>
          <a:p>
            <a:pPr eaLnBrk="1" hangingPunct="1"/>
            <a:endParaRPr lang="cs-CZ" sz="2800" b="1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Uniform Resource Name System</a:t>
            </a:r>
          </a:p>
          <a:p>
            <a:pPr eaLnBrk="1" hangingPunct="1"/>
            <a:r>
              <a:rPr lang="cs-CZ" smtClean="0"/>
              <a:t>s obsahem směrovacího mechanismu</a:t>
            </a:r>
          </a:p>
          <a:p>
            <a:pPr eaLnBrk="1" hangingPunct="1"/>
            <a:r>
              <a:rPr lang="cs-CZ" smtClean="0"/>
              <a:t>identifikace obsahu konkrétního objektu bez ohledu na jeho lokaci </a:t>
            </a:r>
          </a:p>
          <a:p>
            <a:pPr eaLnBrk="1" hangingPunct="1"/>
            <a:r>
              <a:rPr lang="cs-CZ" smtClean="0"/>
              <a:t>globálně nepodporují www prohlížeče</a:t>
            </a:r>
          </a:p>
          <a:p>
            <a:pPr eaLnBrk="1" hangingPunct="1"/>
            <a:r>
              <a:rPr lang="cs-CZ" smtClean="0"/>
              <a:t>systém není rozšířený na celém internetu</a:t>
            </a:r>
          </a:p>
          <a:p>
            <a:pPr eaLnBrk="1" hangingPunct="1"/>
            <a:r>
              <a:rPr lang="cs-CZ" smtClean="0"/>
              <a:t>směrovací služby jsou za úplatu</a:t>
            </a:r>
            <a:r>
              <a:rPr lang="cs-CZ" sz="2800" b="1" smtClean="0"/>
              <a:t>  </a:t>
            </a:r>
            <a:endParaRPr lang="cs-CZ" sz="390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URN:</a:t>
            </a:r>
            <a:r>
              <a:rPr lang="cs-CZ" sz="2800" b="1" smtClean="0">
                <a:solidFill>
                  <a:srgbClr val="FF9900"/>
                </a:solidFill>
              </a:rPr>
              <a:t>nid</a:t>
            </a:r>
            <a:r>
              <a:rPr lang="cs-CZ" sz="2800" b="1" smtClean="0"/>
              <a:t>:</a:t>
            </a:r>
            <a:r>
              <a:rPr lang="cs-CZ" sz="2800" b="1" smtClean="0">
                <a:solidFill>
                  <a:srgbClr val="3366FF"/>
                </a:solidFill>
              </a:rPr>
              <a:t>nss</a:t>
            </a:r>
            <a:r>
              <a:rPr lang="cs-CZ" sz="2800" b="1" smtClean="0"/>
              <a:t> </a:t>
            </a:r>
          </a:p>
          <a:p>
            <a:pPr lvl="1" eaLnBrk="1" hangingPunct="1"/>
            <a:endParaRPr lang="cs-CZ" sz="1700" b="1" smtClean="0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 smtClean="0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využití např. v </a:t>
            </a:r>
            <a:r>
              <a:rPr lang="cs-CZ" smtClean="0">
                <a:hlinkClick r:id="rId2"/>
              </a:rPr>
              <a:t>CrossRef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zpřístupňování plných textů</a:t>
            </a:r>
            <a:endParaRPr lang="cs-CZ" sz="190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doi:</a:t>
            </a:r>
            <a:r>
              <a:rPr lang="cs-CZ" sz="2800" b="1" smtClean="0">
                <a:solidFill>
                  <a:srgbClr val="FF0000"/>
                </a:solidFill>
              </a:rPr>
              <a:t>10</a:t>
            </a:r>
            <a:r>
              <a:rPr lang="cs-CZ" sz="2800" b="1" smtClean="0"/>
              <a:t>.</a:t>
            </a:r>
            <a:r>
              <a:rPr lang="cs-CZ" sz="2800" b="1" smtClean="0">
                <a:solidFill>
                  <a:srgbClr val="FF9900"/>
                </a:solidFill>
              </a:rPr>
              <a:t>1006</a:t>
            </a:r>
            <a:r>
              <a:rPr lang="cs-CZ" sz="2800" b="1" smtClean="0"/>
              <a:t>/</a:t>
            </a:r>
            <a:r>
              <a:rPr lang="cs-CZ" sz="2800" b="1" smtClean="0">
                <a:solidFill>
                  <a:srgbClr val="008000"/>
                </a:solidFill>
              </a:rPr>
              <a:t>123456</a:t>
            </a:r>
            <a:endParaRPr lang="cs-CZ" sz="2800" smtClean="0">
              <a:solidFill>
                <a:srgbClr val="008000"/>
              </a:solidFill>
            </a:endParaRPr>
          </a:p>
          <a:p>
            <a:pPr lvl="1" eaLnBrk="1" hangingPunct="1"/>
            <a:endParaRPr lang="cs-CZ" sz="20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 smtClean="0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 smtClean="0">
              <a:solidFill>
                <a:srgbClr val="008000"/>
              </a:solidFill>
            </a:endParaRP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identifikátory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PURL</a:t>
            </a:r>
            <a:endParaRPr lang="cs-CZ" smtClean="0"/>
          </a:p>
          <a:p>
            <a:pPr lvl="1" eaLnBrk="1" hangingPunct="1"/>
            <a:r>
              <a:rPr lang="cs-CZ" smtClean="0"/>
              <a:t>URL s nepřímou adresací</a:t>
            </a:r>
            <a:r>
              <a:rPr lang="en-US" smtClean="0"/>
              <a:t> (OCLC)</a:t>
            </a:r>
            <a:endParaRPr lang="cs-CZ" smtClean="0"/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jednoduché řešení</a:t>
            </a:r>
          </a:p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Handle System</a:t>
            </a:r>
          </a:p>
          <a:p>
            <a:pPr lvl="1" eaLnBrk="1" hangingPunct="1"/>
            <a:r>
              <a:rPr lang="cs-CZ" smtClean="0"/>
              <a:t>propracované</a:t>
            </a:r>
          </a:p>
          <a:p>
            <a:pPr lvl="1" eaLnBrk="1" hangingPunct="1"/>
            <a:r>
              <a:rPr lang="cs-CZ" smtClean="0"/>
              <a:t>nezávislé na URL</a:t>
            </a:r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vlastní směrovací infrastruktura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92166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15888"/>
            <a:ext cx="6135688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SFX</a:t>
            </a:r>
            <a:r>
              <a:rPr lang="cs-CZ" sz="3200" smtClean="0"/>
              <a:t> (Special Effects)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nejrozšířenější link </a:t>
            </a:r>
            <a:r>
              <a:rPr lang="cs-CZ" dirty="0" err="1" smtClean="0"/>
              <a:t>resolver</a:t>
            </a:r>
            <a:r>
              <a:rPr lang="cs-CZ" dirty="0" smtClean="0"/>
              <a:t> (1500+)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Herbert van der </a:t>
            </a:r>
            <a:r>
              <a:rPr lang="cs-CZ" dirty="0" err="1" smtClean="0"/>
              <a:t>Sompel</a:t>
            </a:r>
            <a:r>
              <a:rPr lang="cs-CZ" dirty="0" smtClean="0"/>
              <a:t>, Patrick </a:t>
            </a:r>
            <a:r>
              <a:rPr lang="cs-CZ" dirty="0" err="1" smtClean="0"/>
              <a:t>Hochstenbach</a:t>
            </a:r>
            <a:r>
              <a:rPr lang="cs-CZ" dirty="0" smtClean="0"/>
              <a:t> a kolektiv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Univerzita v </a:t>
            </a:r>
            <a:r>
              <a:rPr lang="cs-CZ" dirty="0" err="1" smtClean="0"/>
              <a:t>Gentu</a:t>
            </a:r>
            <a:r>
              <a:rPr lang="cs-CZ" dirty="0" smtClean="0"/>
              <a:t> (NDL) 1998-2000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2000 - prodáno </a:t>
            </a:r>
            <a:r>
              <a:rPr lang="cs-CZ" dirty="0" err="1" smtClean="0"/>
              <a:t>ExLibris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vázáno na instituci (většinou IP)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err="1" smtClean="0"/>
              <a:t>prolink</a:t>
            </a:r>
            <a:r>
              <a:rPr lang="cs-CZ" dirty="0" smtClean="0"/>
              <a:t> na SFX server instituce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ukázky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hlinkClick r:id="rId3"/>
              </a:rPr>
              <a:t>JIB</a:t>
            </a:r>
            <a:r>
              <a:rPr lang="cs-CZ" dirty="0" smtClean="0"/>
              <a:t> (+služby), </a:t>
            </a:r>
            <a:r>
              <a:rPr lang="cs-CZ" dirty="0" err="1" smtClean="0">
                <a:hlinkClick r:id="rId4"/>
              </a:rPr>
              <a:t>Aleph</a:t>
            </a:r>
            <a:r>
              <a:rPr lang="cs-CZ" dirty="0" smtClean="0">
                <a:hlinkClick r:id="rId4"/>
              </a:rPr>
              <a:t> MU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Scholar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LinkSource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 EBSCO</a:t>
            </a:r>
          </a:p>
          <a:p>
            <a:r>
              <a:rPr lang="cs-CZ" dirty="0" smtClean="0"/>
              <a:t>možnost upravení vzhledu</a:t>
            </a:r>
          </a:p>
          <a:p>
            <a:r>
              <a:rPr lang="cs-CZ" dirty="0" smtClean="0"/>
              <a:t>přizpůsobení instituci</a:t>
            </a:r>
          </a:p>
          <a:p>
            <a:pPr marL="742950" lvl="1" indent="-285750"/>
            <a:r>
              <a:rPr lang="cs-CZ" dirty="0" smtClean="0"/>
              <a:t>EBSCO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Base pro dohledávání chybějících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marL="742950" lvl="1" indent="-285750"/>
            <a:r>
              <a:rPr lang="cs-CZ" dirty="0" smtClean="0"/>
              <a:t>eliminace „mrtvých“ odkazů</a:t>
            </a:r>
          </a:p>
          <a:p>
            <a:r>
              <a:rPr lang="cs-CZ" dirty="0" smtClean="0"/>
              <a:t>lze vyzkoušet v </a:t>
            </a:r>
            <a:r>
              <a:rPr lang="cs-CZ" dirty="0" smtClean="0">
                <a:hlinkClick r:id="rId3" action="ppaction://hlinkfile"/>
              </a:rPr>
              <a:t>EDS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98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360Link</a:t>
            </a:r>
            <a:endParaRPr 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dříve Article Linker</a:t>
            </a:r>
          </a:p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bez instalace</a:t>
            </a:r>
          </a:p>
          <a:p>
            <a:pPr eaLnBrk="1" hangingPunct="1"/>
            <a:r>
              <a:rPr lang="cs-CZ" smtClean="0"/>
              <a:t>CrossRef DOI</a:t>
            </a:r>
          </a:p>
          <a:p>
            <a:pPr eaLnBrk="1" hangingPunct="1"/>
            <a:r>
              <a:rPr lang="cs-CZ" smtClean="0"/>
              <a:t>360 Link eBooks</a:t>
            </a:r>
          </a:p>
          <a:p>
            <a:pPr lvl="1" eaLnBrk="1" hangingPunct="1"/>
            <a:r>
              <a:rPr lang="cs-CZ" smtClean="0"/>
              <a:t>rozšíření pro e-knihy</a:t>
            </a:r>
          </a:p>
          <a:p>
            <a:pPr lvl="1" eaLnBrk="1" hangingPunct="1"/>
            <a:r>
              <a:rPr lang="cs-CZ" smtClean="0"/>
              <a:t>45+ světových vydavatelů</a:t>
            </a:r>
          </a:p>
          <a:p>
            <a:pPr lvl="1" eaLnBrk="1" hangingPunct="1"/>
            <a:r>
              <a:rPr lang="cs-CZ" smtClean="0"/>
              <a:t>1.000.000+ e-knih</a:t>
            </a:r>
          </a:p>
          <a:p>
            <a:pPr eaLnBrk="1" hangingPunct="1"/>
            <a:r>
              <a:rPr lang="cs-CZ" smtClean="0">
                <a:hlinkClick r:id="rId3"/>
              </a:rPr>
              <a:t>demo</a:t>
            </a: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4396</TotalTime>
  <Words>1582</Words>
  <Application>Microsoft Office PowerPoint</Application>
  <PresentationFormat>Předvádění na obrazovce (4:3)</PresentationFormat>
  <Paragraphs>437</Paragraphs>
  <Slides>67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template</vt:lpstr>
      <vt:lpstr>Elektronické informační zdroje (VIKBA25)</vt:lpstr>
      <vt:lpstr>Linkování</vt:lpstr>
      <vt:lpstr>OpenURL</vt:lpstr>
      <vt:lpstr>Fungování OpenURL</vt:lpstr>
      <vt:lpstr>OpenURL - ukázka</vt:lpstr>
      <vt:lpstr>Linkovací nástroje</vt:lpstr>
      <vt:lpstr>SFX (Special Effects)</vt:lpstr>
      <vt:lpstr>LinkSource</vt:lpstr>
      <vt:lpstr>360Link</vt:lpstr>
      <vt:lpstr>Další linkovací nástroje</vt:lpstr>
      <vt:lpstr>Metavyhledávače</vt:lpstr>
      <vt:lpstr>Jak se dostat k FT?</vt:lpstr>
      <vt:lpstr>Odpověď</vt:lpstr>
      <vt:lpstr>Centralizované vyhledávání</vt:lpstr>
      <vt:lpstr>Metalib</vt:lpstr>
      <vt:lpstr>Metalib</vt:lpstr>
      <vt:lpstr>Metalib</vt:lpstr>
      <vt:lpstr>Ukázka Metalibu na MU</vt:lpstr>
      <vt:lpstr>Search Solver</vt:lpstr>
      <vt:lpstr>360 Search</vt:lpstr>
      <vt:lpstr>360 Search - ukázka rozhraní</vt:lpstr>
      <vt:lpstr>Discovery services</vt:lpstr>
      <vt:lpstr>Zkušenosti NKP s DS</vt:lpstr>
      <vt:lpstr>EBSCO Discovery Service</vt:lpstr>
      <vt:lpstr>Primo Central</vt:lpstr>
      <vt:lpstr>Summon</vt:lpstr>
      <vt:lpstr>WorldCat Local</vt:lpstr>
      <vt:lpstr>Více info o DS – Jason Vaughan</vt:lpstr>
      <vt:lpstr>Autentizace a vzdálená správa EIZ</vt:lpstr>
      <vt:lpstr>Vzdálená správa EIZ</vt:lpstr>
      <vt:lpstr>Autentizace</vt:lpstr>
      <vt:lpstr>OpenID</vt:lpstr>
      <vt:lpstr>Jak OpenID funguje?</vt:lpstr>
      <vt:lpstr>OpenID zprostředkovatelé</vt:lpstr>
      <vt:lpstr>Shibboleth</vt:lpstr>
      <vt:lpstr>Správa EIZ</vt:lpstr>
      <vt:lpstr>Verde ERM</vt:lpstr>
      <vt:lpstr>Verde - data v katalogu</vt:lpstr>
      <vt:lpstr>360 Resource Manager</vt:lpstr>
      <vt:lpstr>Metadatové formáty a XML</vt:lpstr>
      <vt:lpstr>XML</vt:lpstr>
      <vt:lpstr>XML</vt:lpstr>
      <vt:lpstr>Využití XML</vt:lpstr>
      <vt:lpstr>MarcXML</vt:lpstr>
      <vt:lpstr>Dublin Core</vt:lpstr>
      <vt:lpstr>Dublin Core</vt:lpstr>
      <vt:lpstr>Další info o DC</vt:lpstr>
      <vt:lpstr>Další metadatové formáty</vt:lpstr>
      <vt:lpstr>RSS</vt:lpstr>
      <vt:lpstr>Jak RSS funguje?</vt:lpstr>
      <vt:lpstr>Využití v RSS</vt:lpstr>
      <vt:lpstr>Komunikační protokoly</vt:lpstr>
      <vt:lpstr>Z39.50</vt:lpstr>
      <vt:lpstr>Fungování Z39.50</vt:lpstr>
      <vt:lpstr>OAI-PMH</vt:lpstr>
      <vt:lpstr>SRU/SRW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DOI</vt:lpstr>
      <vt:lpstr>DOI Syntaxe</vt:lpstr>
      <vt:lpstr>Další identifikátory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279</cp:revision>
  <dcterms:created xsi:type="dcterms:W3CDTF">2008-06-02T21:04:14Z</dcterms:created>
  <dcterms:modified xsi:type="dcterms:W3CDTF">2014-11-06T08:43:17Z</dcterms:modified>
</cp:coreProperties>
</file>