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356" r:id="rId3"/>
    <p:sldId id="375" r:id="rId4"/>
    <p:sldId id="376" r:id="rId5"/>
    <p:sldId id="377" r:id="rId6"/>
    <p:sldId id="378" r:id="rId7"/>
    <p:sldId id="379" r:id="rId8"/>
    <p:sldId id="380" r:id="rId9"/>
    <p:sldId id="381" r:id="rId10"/>
    <p:sldId id="382" r:id="rId11"/>
    <p:sldId id="384" r:id="rId12"/>
    <p:sldId id="383" r:id="rId13"/>
    <p:sldId id="392" r:id="rId14"/>
    <p:sldId id="386" r:id="rId15"/>
    <p:sldId id="385" r:id="rId16"/>
    <p:sldId id="388" r:id="rId17"/>
    <p:sldId id="387" r:id="rId18"/>
    <p:sldId id="389" r:id="rId19"/>
    <p:sldId id="390" r:id="rId20"/>
    <p:sldId id="393" r:id="rId21"/>
    <p:sldId id="391" r:id="rId22"/>
    <p:sldId id="401" r:id="rId23"/>
    <p:sldId id="394" r:id="rId24"/>
    <p:sldId id="400" r:id="rId25"/>
    <p:sldId id="399" r:id="rId26"/>
    <p:sldId id="398" r:id="rId27"/>
    <p:sldId id="418" r:id="rId28"/>
    <p:sldId id="397" r:id="rId29"/>
    <p:sldId id="410" r:id="rId30"/>
    <p:sldId id="413" r:id="rId31"/>
    <p:sldId id="412" r:id="rId32"/>
    <p:sldId id="415" r:id="rId33"/>
    <p:sldId id="411" r:id="rId34"/>
    <p:sldId id="414" r:id="rId35"/>
    <p:sldId id="416" r:id="rId36"/>
    <p:sldId id="419" r:id="rId37"/>
    <p:sldId id="417" r:id="rId38"/>
    <p:sldId id="409" r:id="rId39"/>
    <p:sldId id="403" r:id="rId40"/>
    <p:sldId id="407" r:id="rId41"/>
    <p:sldId id="408" r:id="rId42"/>
    <p:sldId id="404" r:id="rId43"/>
    <p:sldId id="405" r:id="rId44"/>
    <p:sldId id="406" r:id="rId45"/>
    <p:sldId id="258" r:id="rId46"/>
  </p:sldIdLst>
  <p:sldSz cx="9144000" cy="6858000" type="screen4x3"/>
  <p:notesSz cx="6858000" cy="9144000"/>
  <p:custDataLst>
    <p:tags r:id="rId4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9933"/>
    <a:srgbClr val="FFCC66"/>
    <a:srgbClr val="FF9900"/>
    <a:srgbClr val="F3D001"/>
    <a:srgbClr val="F4EE00"/>
    <a:srgbClr val="FFFF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74" d="100"/>
          <a:sy n="74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112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74C686-6692-4266-9256-26391C4A8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531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404AEC-27B0-489E-BFAD-40000B76C456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5702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72777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2139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15199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28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86879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40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06059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BC00B3B-6392-4530-99B8-B386F9C03248}" type="slidenum">
              <a:rPr lang="ru-RU" altLang="cs-CZ" sz="1200"/>
              <a:pPr algn="r" eaLnBrk="1" hangingPunct="1"/>
              <a:t>42</a:t>
            </a:fld>
            <a:endParaRPr lang="ru-RU" altLang="cs-CZ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2081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A30B9F-D064-43AD-B9E3-7081C67E500F}" type="slidenum">
              <a:rPr lang="ru-RU" altLang="cs-CZ"/>
              <a:pPr eaLnBrk="1" hangingPunct="1"/>
              <a:t>45</a:t>
            </a:fld>
            <a:endParaRPr lang="ru-RU" altLang="cs-CZ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24244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575193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771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79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06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2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884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28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65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44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6681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767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7092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 smtClean="0"/>
              <a:t>Klepnutím lze upravit styly předlohy textu.</a:t>
            </a:r>
          </a:p>
          <a:p>
            <a:pPr lvl="1"/>
            <a:r>
              <a:rPr lang="ru-RU" altLang="cs-CZ" smtClean="0"/>
              <a:t>Druhá úroveň</a:t>
            </a:r>
          </a:p>
          <a:p>
            <a:pPr lvl="2"/>
            <a:r>
              <a:rPr lang="ru-RU" altLang="cs-CZ" smtClean="0"/>
              <a:t>Třetí úroveň</a:t>
            </a:r>
          </a:p>
          <a:p>
            <a:pPr lvl="3"/>
            <a:r>
              <a:rPr lang="ru-RU" altLang="cs-CZ" smtClean="0"/>
              <a:t>Čtvrtá úroveň</a:t>
            </a:r>
          </a:p>
          <a:p>
            <a:pPr lvl="4"/>
            <a:r>
              <a:rPr lang="ru-RU" altLang="cs-CZ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societyfoundations.org/" TargetMode="External"/><Relationship Id="rId2" Type="http://schemas.openxmlformats.org/officeDocument/2006/relationships/hyperlink" Target="http://www.budapestopenaccessinitiative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egacy.earlham.edu/~peters/fos/bethesda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mc/" TargetMode="External"/><Relationship Id="rId2" Type="http://schemas.openxmlformats.org/officeDocument/2006/relationships/hyperlink" Target="http://www.repozita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esearchgate.net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aj.org/publisher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arxiv.org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ncbi.nlm.nih.gov/pmc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opengrey.eu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doaj.org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opendoar.org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isc.ac.uk/" TargetMode="External"/><Relationship Id="rId2" Type="http://schemas.openxmlformats.org/officeDocument/2006/relationships/hyperlink" Target="http://roar.eprints.org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://www.sherpa.ac.uk/romeo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journals.cambridge.org/openaccess" TargetMode="External"/><Relationship Id="rId2" Type="http://schemas.openxmlformats.org/officeDocument/2006/relationships/hyperlink" Target="http://www.oxfordjournals.org/en/oxford-op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iencedirect.com/science/jrnlallbooks/all-open-access" TargetMode="External"/><Relationship Id="rId4" Type="http://schemas.openxmlformats.org/officeDocument/2006/relationships/hyperlink" Target="http://www.emeraldgrouppublishing.com/openaccess.htm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repozitar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dlib.lib.cas.cz/" TargetMode="External"/><Relationship Id="rId7" Type="http://schemas.openxmlformats.org/officeDocument/2006/relationships/hyperlink" Target="http://dml.cz/" TargetMode="External"/><Relationship Id="rId2" Type="http://schemas.openxmlformats.org/officeDocument/2006/relationships/hyperlink" Target="http://dspace.vsb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usl.cz/" TargetMode="External"/><Relationship Id="rId5" Type="http://schemas.openxmlformats.org/officeDocument/2006/relationships/hyperlink" Target="http://dspace.upce.cz/" TargetMode="External"/><Relationship Id="rId4" Type="http://schemas.openxmlformats.org/officeDocument/2006/relationships/hyperlink" Target="http://repozitar.cuni.c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hyperlink" Target="http://knihovna.cvut.cz/veda/open-access/" TargetMode="External"/><Relationship Id="rId3" Type="http://schemas.openxmlformats.org/officeDocument/2006/relationships/hyperlink" Target="http://www.openaccess.cz/cs/oaw/" TargetMode="External"/><Relationship Id="rId7" Type="http://schemas.openxmlformats.org/officeDocument/2006/relationships/hyperlink" Target="http://knihovna.vsb.cz/open-access/open-access.htm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chlib.cz/cs/2951-open-access-aneb-open-your-mind-2013" TargetMode="External"/><Relationship Id="rId5" Type="http://schemas.openxmlformats.org/officeDocument/2006/relationships/hyperlink" Target="http://www.akvs.cz/komise/open-access.html" TargetMode="External"/><Relationship Id="rId10" Type="http://schemas.openxmlformats.org/officeDocument/2006/relationships/hyperlink" Target="http://hdl.handle.net/11012/36255" TargetMode="External"/><Relationship Id="rId4" Type="http://schemas.openxmlformats.org/officeDocument/2006/relationships/hyperlink" Target="http://www.openaccessweek.org/" TargetMode="External"/><Relationship Id="rId9" Type="http://schemas.openxmlformats.org/officeDocument/2006/relationships/hyperlink" Target="http://www.vutbr.cz/knihovny/openaccess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lines.openaire.eu/wiki/Main_Page" TargetMode="External"/><Relationship Id="rId2" Type="http://schemas.openxmlformats.org/officeDocument/2006/relationships/hyperlink" Target="http://www.driver-support.eu/managers.html#guidelines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?lang=cs" TargetMode="External"/><Relationship Id="rId3" Type="http://schemas.openxmlformats.org/officeDocument/2006/relationships/hyperlink" Target="http://www.openaccessweek.org/" TargetMode="External"/><Relationship Id="rId7" Type="http://schemas.openxmlformats.org/officeDocument/2006/relationships/hyperlink" Target="https://archive.org/details/9780262517638OpenAccess" TargetMode="External"/><Relationship Id="rId2" Type="http://schemas.openxmlformats.org/officeDocument/2006/relationships/hyperlink" Target="http://www.openaccess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access.mpg.de/Berlin-Declaration" TargetMode="External"/><Relationship Id="rId5" Type="http://schemas.openxmlformats.org/officeDocument/2006/relationships/hyperlink" Target="http://legacy.earlham.edu/~peters/fos/bethesda.htm" TargetMode="External"/><Relationship Id="rId4" Type="http://schemas.openxmlformats.org/officeDocument/2006/relationships/hyperlink" Target="http://www.budapestopenaccessinitiative.org/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elicious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4800" smtClean="0">
                <a:solidFill>
                  <a:srgbClr val="FFFF00"/>
                </a:solidFill>
              </a:rPr>
              <a:t>Elektronické informační zdroje (VIKBA25)</a:t>
            </a:r>
            <a:endParaRPr lang="uk-UA" altLang="cs-CZ" sz="4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 smtClean="0"/>
              <a:t>Martin Krčál</a:t>
            </a:r>
            <a:endParaRPr lang="uk-UA" altLang="cs-CZ" sz="2400" smtClean="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52562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latin typeface="Tahoma" pitchFamily="34" charset="0"/>
              </a:rPr>
              <a:t>EIZ - kurz pro studenty ISK KK MU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</a:t>
            </a:r>
            <a:r>
              <a:rPr lang="cs-CZ" altLang="cs-CZ" b="1" dirty="0" smtClean="0">
                <a:latin typeface="Tahoma" pitchFamily="34" charset="0"/>
              </a:rPr>
              <a:t>5. prosince </a:t>
            </a:r>
            <a:r>
              <a:rPr lang="cs-CZ" altLang="cs-CZ" b="1" dirty="0" smtClean="0">
                <a:latin typeface="Tahoma" pitchFamily="34" charset="0"/>
              </a:rPr>
              <a:t>2014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068638"/>
            <a:ext cx="79914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chemeClr val="bg1"/>
                </a:solidFill>
                <a:latin typeface="Verdana" pitchFamily="34" charset="0"/>
              </a:rPr>
              <a:t>9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. Open </a:t>
            </a:r>
            <a:r>
              <a:rPr lang="cs-CZ" altLang="cs-CZ" sz="2400" b="1" dirty="0" err="1" smtClean="0">
                <a:solidFill>
                  <a:schemeClr val="bg1"/>
                </a:solidFill>
                <a:latin typeface="Verdana" pitchFamily="34" charset="0"/>
              </a:rPr>
              <a:t>access</a:t>
            </a:r>
            <a:r>
              <a:rPr lang="cs-CZ" altLang="cs-CZ" sz="2400" b="1" dirty="0" smtClean="0">
                <a:solidFill>
                  <a:schemeClr val="bg1"/>
                </a:solidFill>
                <a:latin typeface="Verdana" pitchFamily="34" charset="0"/>
              </a:rPr>
              <a:t> ve vědeckém publikování</a:t>
            </a:r>
            <a:endParaRPr lang="cs-CZ" altLang="cs-CZ" sz="24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3080" name="Picture 8" descr="OPVK_MU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589588"/>
            <a:ext cx="5256212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autora v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neočekává odměnu</a:t>
            </a:r>
          </a:p>
          <a:p>
            <a:r>
              <a:rPr lang="cs-CZ" dirty="0" smtClean="0"/>
              <a:t>souhlasí s volným šířením</a:t>
            </a:r>
          </a:p>
          <a:p>
            <a:pPr lvl="1"/>
            <a:r>
              <a:rPr lang="cs-CZ" dirty="0" smtClean="0"/>
              <a:t>čtení, stahování, kopírování, tisk, odkazování na FT, indexace </a:t>
            </a:r>
            <a:r>
              <a:rPr lang="cs-CZ" dirty="0" err="1" smtClean="0"/>
              <a:t>metadat</a:t>
            </a:r>
            <a:r>
              <a:rPr lang="cs-CZ" dirty="0" smtClean="0"/>
              <a:t> i sběr FT, další šíření bez legislativních, finančních a technických omezení</a:t>
            </a:r>
          </a:p>
          <a:p>
            <a:r>
              <a:rPr lang="cs-CZ" dirty="0" smtClean="0"/>
              <a:t>práva autora</a:t>
            </a:r>
          </a:p>
          <a:p>
            <a:pPr lvl="1"/>
            <a:r>
              <a:rPr lang="cs-CZ" dirty="0" smtClean="0"/>
              <a:t>uvedení autorství</a:t>
            </a:r>
            <a:endParaRPr lang="cs-CZ" dirty="0"/>
          </a:p>
          <a:p>
            <a:pPr lvl="1"/>
            <a:r>
              <a:rPr lang="cs-CZ" dirty="0" smtClean="0"/>
              <a:t>dodržení integrity dokumentů</a:t>
            </a:r>
          </a:p>
          <a:p>
            <a:pPr lvl="1"/>
            <a:r>
              <a:rPr lang="cs-CZ" dirty="0" smtClean="0"/>
              <a:t>dokumenty budou šířeny zdarma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82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rychlé zveřejnění výsledků </a:t>
            </a:r>
            <a:r>
              <a:rPr lang="en-US" dirty="0" smtClean="0"/>
              <a:t>V&amp;V</a:t>
            </a:r>
            <a:endParaRPr lang="cs-CZ" dirty="0" smtClean="0"/>
          </a:p>
          <a:p>
            <a:r>
              <a:rPr lang="en-US" dirty="0" smtClean="0"/>
              <a:t>be</a:t>
            </a:r>
            <a:r>
              <a:rPr lang="cs-CZ" dirty="0" smtClean="0"/>
              <a:t>z</a:t>
            </a:r>
            <a:r>
              <a:rPr lang="en-US" dirty="0" err="1" smtClean="0"/>
              <a:t>platn</a:t>
            </a:r>
            <a:r>
              <a:rPr lang="cs-CZ" dirty="0" smtClean="0"/>
              <a:t>ý</a:t>
            </a:r>
            <a:r>
              <a:rPr lang="en-US" dirty="0" smtClean="0"/>
              <a:t> p</a:t>
            </a:r>
            <a:r>
              <a:rPr lang="cs-CZ" dirty="0" smtClean="0"/>
              <a:t>ří</a:t>
            </a:r>
            <a:r>
              <a:rPr lang="en-US" dirty="0" err="1" smtClean="0"/>
              <a:t>stup</a:t>
            </a:r>
            <a:r>
              <a:rPr lang="en-US" dirty="0" smtClean="0"/>
              <a:t> k FT</a:t>
            </a:r>
            <a:r>
              <a:rPr lang="cs-CZ" dirty="0" smtClean="0"/>
              <a:t>, e-zdrojům a datům</a:t>
            </a:r>
          </a:p>
          <a:p>
            <a:pPr lvl="1"/>
            <a:r>
              <a:rPr lang="cs-CZ" dirty="0" smtClean="0"/>
              <a:t>např. také open data v katalozích</a:t>
            </a:r>
          </a:p>
          <a:p>
            <a:pPr lvl="1"/>
            <a:r>
              <a:rPr lang="cs-CZ" dirty="0" smtClean="0"/>
              <a:t>statistická data z výzkumů – lze je ověřit, nový pohled na data, rozšíření původního výzkumu,…</a:t>
            </a:r>
          </a:p>
          <a:p>
            <a:r>
              <a:rPr lang="cs-CZ" dirty="0" smtClean="0"/>
              <a:t>větší sdílení informací a znalostí ve společnosti</a:t>
            </a:r>
          </a:p>
          <a:p>
            <a:pPr lvl="1"/>
            <a:r>
              <a:rPr lang="cs-CZ" dirty="0" smtClean="0"/>
              <a:t>ne jen instituce, které si to mohou zaplatit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04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větší dopad na vědeckou komunitu</a:t>
            </a:r>
          </a:p>
          <a:p>
            <a:r>
              <a:rPr lang="cs-CZ" dirty="0" smtClean="0"/>
              <a:t>vyšší kvalita publikování – více kritiků</a:t>
            </a:r>
          </a:p>
          <a:p>
            <a:r>
              <a:rPr lang="cs-CZ" dirty="0" smtClean="0"/>
              <a:t>lepší </a:t>
            </a:r>
            <a:r>
              <a:rPr lang="cs-CZ" dirty="0" err="1" smtClean="0"/>
              <a:t>vyhledatelnost</a:t>
            </a:r>
            <a:endParaRPr lang="cs-CZ" dirty="0" smtClean="0"/>
          </a:p>
          <a:p>
            <a:r>
              <a:rPr lang="cs-CZ" dirty="0" smtClean="0"/>
              <a:t>větší citovanost v OA</a:t>
            </a:r>
          </a:p>
          <a:p>
            <a:r>
              <a:rPr lang="cs-CZ" dirty="0" smtClean="0"/>
              <a:t>sledování dopadu na internetu</a:t>
            </a:r>
          </a:p>
          <a:p>
            <a:pPr lvl="1"/>
            <a:r>
              <a:rPr lang="cs-CZ" dirty="0" smtClean="0"/>
              <a:t>statistiky stažení,…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76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nutno zajistit </a:t>
            </a:r>
            <a:r>
              <a:rPr lang="cs-CZ" b="1" dirty="0">
                <a:solidFill>
                  <a:srgbClr val="FF0000"/>
                </a:solidFill>
              </a:rPr>
              <a:t>financování</a:t>
            </a:r>
          </a:p>
          <a:p>
            <a:pPr lvl="0"/>
            <a:r>
              <a:rPr lang="cs-CZ" dirty="0" smtClean="0"/>
              <a:t>nutnost </a:t>
            </a:r>
            <a:r>
              <a:rPr lang="cs-CZ" dirty="0"/>
              <a:t>ověření autorských a vydavatelských </a:t>
            </a:r>
            <a:r>
              <a:rPr lang="cs-CZ" dirty="0" smtClean="0"/>
              <a:t>práv</a:t>
            </a:r>
          </a:p>
          <a:p>
            <a:pPr lvl="1"/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b="1" dirty="0"/>
          </a:p>
          <a:p>
            <a:pPr lvl="0"/>
            <a:r>
              <a:rPr lang="cs-CZ" dirty="0" smtClean="0"/>
              <a:t>možná nižší kvalita některých článků</a:t>
            </a:r>
          </a:p>
          <a:p>
            <a:pPr lvl="1"/>
            <a:r>
              <a:rPr lang="cs-CZ" dirty="0" smtClean="0"/>
              <a:t>nutno více ověřovat zdroje</a:t>
            </a:r>
          </a:p>
          <a:p>
            <a:pPr lvl="0"/>
            <a:r>
              <a:rPr lang="cs-CZ" dirty="0" smtClean="0"/>
              <a:t>možná </a:t>
            </a:r>
            <a:r>
              <a:rPr lang="cs-CZ" dirty="0"/>
              <a:t>nižší kvalita recenzního </a:t>
            </a:r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recenzent není hodnocen, ale má přístup k nejnovějším poznatkům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6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24744"/>
            <a:ext cx="7777162" cy="5472113"/>
          </a:xfrm>
        </p:spPr>
        <p:txBody>
          <a:bodyPr/>
          <a:lstStyle/>
          <a:p>
            <a:r>
              <a:rPr lang="cs-CZ" dirty="0" smtClean="0"/>
              <a:t>diskuze již v 60. a 70. letech</a:t>
            </a:r>
          </a:p>
          <a:p>
            <a:pPr lvl="1"/>
            <a:r>
              <a:rPr lang="cs-CZ" dirty="0" smtClean="0"/>
              <a:t>chyběla vhodná platforma = internet</a:t>
            </a:r>
          </a:p>
          <a:p>
            <a:pPr lvl="1"/>
            <a:r>
              <a:rPr lang="cs-CZ" dirty="0" smtClean="0"/>
              <a:t>přesto některé dokumenty publikovány v online režimu</a:t>
            </a:r>
          </a:p>
          <a:p>
            <a:r>
              <a:rPr lang="cs-CZ" dirty="0" smtClean="0"/>
              <a:t>90. léta – rozvoj myšlenky OA</a:t>
            </a:r>
          </a:p>
          <a:p>
            <a:pPr lvl="1"/>
            <a:r>
              <a:rPr lang="cs-CZ" dirty="0" smtClean="0"/>
              <a:t>1985 - </a:t>
            </a:r>
            <a:r>
              <a:rPr lang="cs-CZ" dirty="0"/>
              <a:t>Nařízení o národní bezpečnosti </a:t>
            </a:r>
            <a:r>
              <a:rPr lang="cs-CZ" dirty="0" smtClean="0"/>
              <a:t>189 = základní výzkum zdarma, pokud je to možné (USA)</a:t>
            </a:r>
          </a:p>
          <a:p>
            <a:pPr lvl="1"/>
            <a:r>
              <a:rPr lang="cs-CZ" dirty="0" smtClean="0"/>
              <a:t>první časopisy (</a:t>
            </a:r>
            <a:r>
              <a:rPr lang="cs-CZ" dirty="0" err="1" smtClean="0"/>
              <a:t>Psycoloquy</a:t>
            </a:r>
            <a:r>
              <a:rPr lang="cs-CZ" dirty="0" smtClean="0"/>
              <a:t> - APA)</a:t>
            </a:r>
          </a:p>
          <a:p>
            <a:pPr lvl="1"/>
            <a:r>
              <a:rPr lang="cs-CZ" dirty="0" smtClean="0"/>
              <a:t>první </a:t>
            </a:r>
            <a:r>
              <a:rPr lang="cs-CZ" dirty="0" err="1" smtClean="0"/>
              <a:t>repozitáře</a:t>
            </a:r>
            <a:r>
              <a:rPr lang="cs-CZ" dirty="0" smtClean="0"/>
              <a:t> (</a:t>
            </a:r>
            <a:r>
              <a:rPr lang="cs-CZ" dirty="0" err="1" smtClean="0"/>
              <a:t>ArXiv</a:t>
            </a:r>
            <a:r>
              <a:rPr lang="cs-CZ" dirty="0" smtClean="0"/>
              <a:t> – preprinty fyzika)</a:t>
            </a:r>
          </a:p>
          <a:p>
            <a:r>
              <a:rPr lang="cs-CZ" dirty="0" smtClean="0"/>
              <a:t>2000 – boom OA</a:t>
            </a:r>
          </a:p>
          <a:p>
            <a:pPr lvl="1"/>
            <a:r>
              <a:rPr lang="cs-CZ" dirty="0" smtClean="0"/>
              <a:t>3B iniciativy (Budapešť, </a:t>
            </a:r>
            <a:r>
              <a:rPr lang="cs-CZ" dirty="0" err="1" smtClean="0"/>
              <a:t>Bethesda</a:t>
            </a:r>
            <a:r>
              <a:rPr lang="cs-CZ" dirty="0" smtClean="0"/>
              <a:t>, Berlín)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81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Budapešťská iniciativa</a:t>
            </a:r>
            <a:r>
              <a:rPr lang="cs-CZ" dirty="0" smtClean="0"/>
              <a:t>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</a:t>
            </a:r>
            <a:r>
              <a:rPr lang="cs-CZ" dirty="0">
                <a:hlinkClick r:id="rId3"/>
              </a:rPr>
              <a:t>Open society </a:t>
            </a:r>
            <a:r>
              <a:rPr lang="cs-CZ" dirty="0" smtClean="0">
                <a:hlinkClick r:id="rId3"/>
              </a:rPr>
              <a:t>institute</a:t>
            </a:r>
            <a:r>
              <a:rPr lang="cs-CZ" dirty="0" smtClean="0"/>
              <a:t> v prosinci 2001</a:t>
            </a:r>
          </a:p>
          <a:p>
            <a:pPr lvl="1"/>
            <a:r>
              <a:rPr lang="cs-CZ" dirty="0" smtClean="0"/>
              <a:t>poprvé zazněl pojem OA</a:t>
            </a:r>
          </a:p>
          <a:p>
            <a:pPr lvl="1"/>
            <a:r>
              <a:rPr lang="cs-CZ" dirty="0" smtClean="0"/>
              <a:t>cílem vymyslet strategii efektivního publikování za využití online prostředí</a:t>
            </a:r>
          </a:p>
          <a:p>
            <a:pPr lvl="2"/>
            <a:r>
              <a:rPr lang="cs-CZ" dirty="0" smtClean="0"/>
              <a:t>podpora rozvoje V</a:t>
            </a:r>
            <a:r>
              <a:rPr lang="en-US" dirty="0" smtClean="0"/>
              <a:t>&amp;</a:t>
            </a:r>
            <a:r>
              <a:rPr lang="cs-CZ" dirty="0" smtClean="0"/>
              <a:t>V</a:t>
            </a:r>
          </a:p>
          <a:p>
            <a:r>
              <a:rPr lang="cs-CZ" dirty="0" smtClean="0"/>
              <a:t>představeno na pravidelném setkání OSI v roce 2002</a:t>
            </a:r>
          </a:p>
          <a:p>
            <a:pPr lvl="1"/>
            <a:r>
              <a:rPr lang="cs-CZ" dirty="0" smtClean="0"/>
              <a:t>Budapešťská </a:t>
            </a:r>
            <a:r>
              <a:rPr lang="cs-CZ" dirty="0"/>
              <a:t>iniciativa otevřeného přístupu (Budapešť Open Access </a:t>
            </a:r>
            <a:r>
              <a:rPr lang="cs-CZ" dirty="0" err="1"/>
              <a:t>Initiative</a:t>
            </a:r>
            <a:r>
              <a:rPr lang="cs-CZ" dirty="0"/>
              <a:t> - BOAI)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045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Budapešťská iniciativa (2002)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self</a:t>
            </a:r>
            <a:r>
              <a:rPr lang="cs-CZ" dirty="0" smtClean="0"/>
              <a:t>-archivace dokumentů v otevřených </a:t>
            </a:r>
            <a:r>
              <a:rPr lang="cs-CZ" dirty="0" err="1" smtClean="0"/>
              <a:t>repozitářích</a:t>
            </a:r>
            <a:endParaRPr lang="cs-CZ" dirty="0" smtClean="0"/>
          </a:p>
          <a:p>
            <a:pPr lvl="1"/>
            <a:r>
              <a:rPr lang="cs-CZ" dirty="0" smtClean="0"/>
              <a:t>autoři vkládají své texty do OA </a:t>
            </a:r>
            <a:r>
              <a:rPr lang="cs-CZ" dirty="0" err="1" smtClean="0"/>
              <a:t>repozitářů</a:t>
            </a:r>
            <a:r>
              <a:rPr lang="cs-CZ" dirty="0" smtClean="0"/>
              <a:t> (např. OAR domovské instituce)</a:t>
            </a:r>
          </a:p>
          <a:p>
            <a:r>
              <a:rPr lang="cs-CZ" dirty="0" smtClean="0"/>
              <a:t>publikování v otevřených časopisech</a:t>
            </a:r>
          </a:p>
          <a:p>
            <a:pPr lvl="1"/>
            <a:r>
              <a:rPr lang="cs-CZ" dirty="0" smtClean="0"/>
              <a:t>vědci publikují v časopisech, které jsou dostupné zdarma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599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dirty="0">
                <a:hlinkClick r:id="rId2"/>
              </a:rPr>
              <a:t>Prohlášení z </a:t>
            </a:r>
            <a:r>
              <a:rPr lang="cs-CZ" dirty="0" err="1" smtClean="0">
                <a:hlinkClick r:id="rId2"/>
              </a:rPr>
              <a:t>Bethesdy</a:t>
            </a:r>
            <a:r>
              <a:rPr lang="cs-CZ" dirty="0"/>
              <a:t> </a:t>
            </a:r>
            <a:r>
              <a:rPr lang="cs-CZ" dirty="0" smtClean="0"/>
              <a:t>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konference odborníků na vědecké publikování v </a:t>
            </a:r>
            <a:r>
              <a:rPr lang="cs-CZ" dirty="0" err="1" smtClean="0"/>
              <a:t>Bethesdy</a:t>
            </a:r>
            <a:r>
              <a:rPr lang="cs-CZ" dirty="0" smtClean="0"/>
              <a:t> (USA)</a:t>
            </a:r>
          </a:p>
          <a:p>
            <a:pPr lvl="1"/>
            <a:r>
              <a:rPr lang="cs-CZ" dirty="0" smtClean="0"/>
              <a:t>pořádal </a:t>
            </a:r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/>
              <a:t>Hughes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smtClean="0"/>
              <a:t>Institute</a:t>
            </a:r>
          </a:p>
          <a:p>
            <a:r>
              <a:rPr lang="cs-CZ" dirty="0" smtClean="0"/>
              <a:t>cíl: jak využít OA v praxi</a:t>
            </a:r>
          </a:p>
          <a:p>
            <a:pPr lvl="1"/>
            <a:r>
              <a:rPr lang="cs-CZ" dirty="0" smtClean="0"/>
              <a:t>vymezení pojmu OA</a:t>
            </a:r>
          </a:p>
          <a:p>
            <a:pPr lvl="1"/>
            <a:r>
              <a:rPr lang="cs-CZ" dirty="0" smtClean="0"/>
              <a:t>definování spolupráce mezi autory, vědecko-výzkumnými institucemi, grantovými agenturami, nakladateli a dalšími institucemi</a:t>
            </a:r>
          </a:p>
          <a:p>
            <a:pPr lvl="1"/>
            <a:r>
              <a:rPr lang="cs-CZ" dirty="0" smtClean="0"/>
              <a:t>definovány postupy rozvoje OA u všech výše uvedených skupin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77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Berlínská </a:t>
            </a:r>
            <a:r>
              <a:rPr lang="cs-CZ" dirty="0" smtClean="0"/>
              <a:t>deklarace 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Berlínská deklarace o otevřeném přístupu k informacím v přírodních a </a:t>
            </a:r>
            <a:r>
              <a:rPr lang="cs-CZ" dirty="0" smtClean="0"/>
              <a:t>humanitních vědách</a:t>
            </a:r>
          </a:p>
          <a:p>
            <a:r>
              <a:rPr lang="cs-CZ" dirty="0" smtClean="0"/>
              <a:t>internet</a:t>
            </a:r>
          </a:p>
          <a:p>
            <a:pPr marL="709613" lvl="1" indent="0">
              <a:buNone/>
            </a:pPr>
            <a:r>
              <a:rPr lang="cs-CZ" dirty="0" smtClean="0"/>
              <a:t>= důležitá součást procesu publikování</a:t>
            </a:r>
          </a:p>
          <a:p>
            <a:pPr marL="709613" lvl="1" indent="0">
              <a:buNone/>
            </a:pPr>
            <a:r>
              <a:rPr lang="cs-CZ" dirty="0" smtClean="0"/>
              <a:t>= nepostradatelný nástroj rozvoje V</a:t>
            </a:r>
            <a:r>
              <a:rPr lang="en-US" dirty="0" smtClean="0"/>
              <a:t>&amp;</a:t>
            </a:r>
            <a:r>
              <a:rPr lang="cs-CZ" dirty="0" smtClean="0"/>
              <a:t>V</a:t>
            </a:r>
          </a:p>
          <a:p>
            <a:r>
              <a:rPr lang="cs-CZ" dirty="0" smtClean="0"/>
              <a:t>open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sz="2400" dirty="0" smtClean="0"/>
              <a:t>= </a:t>
            </a:r>
            <a:r>
              <a:rPr lang="cs-CZ" sz="2400" dirty="0"/>
              <a:t>komplexní zdroj lidského vědění a kulturního dědictví, který byl schválen </a:t>
            </a:r>
            <a:r>
              <a:rPr lang="cs-CZ" sz="2400" dirty="0" smtClean="0"/>
              <a:t>vědeckou komunitou</a:t>
            </a:r>
            <a:endParaRPr lang="cs-CZ" dirty="0" smtClean="0"/>
          </a:p>
          <a:p>
            <a:r>
              <a:rPr lang="cs-CZ" dirty="0" smtClean="0"/>
              <a:t>udržitelnost</a:t>
            </a:r>
            <a:r>
              <a:rPr lang="cs-CZ" sz="2400" dirty="0" smtClean="0"/>
              <a:t> = obsah i software zdarma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6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Berlínská deklarace (2003)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signatáři v ČR:</a:t>
            </a:r>
          </a:p>
          <a:p>
            <a:pPr lvl="1"/>
            <a:r>
              <a:rPr lang="cs-CZ" sz="2000" dirty="0"/>
              <a:t>Grantová agentura </a:t>
            </a:r>
            <a:r>
              <a:rPr lang="cs-CZ" sz="2000" dirty="0" smtClean="0"/>
              <a:t>ČR (2008)</a:t>
            </a:r>
            <a:endParaRPr lang="cs-CZ" sz="2000" dirty="0"/>
          </a:p>
          <a:p>
            <a:pPr lvl="1"/>
            <a:r>
              <a:rPr lang="cs-CZ" sz="2000" dirty="0" smtClean="0"/>
              <a:t>Akademie věd ČR</a:t>
            </a:r>
            <a:r>
              <a:rPr lang="cs-CZ" sz="2000" dirty="0"/>
              <a:t> (2008)</a:t>
            </a:r>
            <a:endParaRPr lang="cs-CZ" sz="2000" dirty="0" smtClean="0"/>
          </a:p>
          <a:p>
            <a:pPr lvl="1"/>
            <a:r>
              <a:rPr lang="cs-CZ" sz="2000" dirty="0" smtClean="0"/>
              <a:t>Masarykova univerzita</a:t>
            </a:r>
            <a:r>
              <a:rPr lang="cs-CZ" sz="2000" dirty="0"/>
              <a:t> (</a:t>
            </a:r>
            <a:r>
              <a:rPr lang="cs-CZ" sz="2000" dirty="0" smtClean="0"/>
              <a:t>2009)</a:t>
            </a:r>
          </a:p>
          <a:p>
            <a:pPr lvl="1"/>
            <a:r>
              <a:rPr lang="cs-CZ" sz="2000" dirty="0" smtClean="0"/>
              <a:t>Akademické </a:t>
            </a:r>
            <a:r>
              <a:rPr lang="cs-CZ" sz="2000" dirty="0"/>
              <a:t>sdružení </a:t>
            </a:r>
            <a:r>
              <a:rPr lang="cs-CZ" sz="2000" dirty="0" smtClean="0"/>
              <a:t>MAGNANIMITAS </a:t>
            </a:r>
            <a:r>
              <a:rPr lang="cs-CZ" sz="2000" dirty="0"/>
              <a:t> (</a:t>
            </a:r>
            <a:r>
              <a:rPr lang="cs-CZ" sz="2000" dirty="0" smtClean="0"/>
              <a:t>2011)</a:t>
            </a:r>
          </a:p>
          <a:p>
            <a:pPr lvl="1"/>
            <a:r>
              <a:rPr lang="cs-CZ" sz="2000" dirty="0"/>
              <a:t>AKVŠ </a:t>
            </a:r>
            <a:r>
              <a:rPr lang="cs-CZ" sz="2000" dirty="0" smtClean="0"/>
              <a:t>ČR</a:t>
            </a:r>
            <a:r>
              <a:rPr lang="cs-CZ" sz="2000" dirty="0"/>
              <a:t> (</a:t>
            </a:r>
            <a:r>
              <a:rPr lang="cs-CZ" sz="2000" dirty="0" smtClean="0"/>
              <a:t>2012)</a:t>
            </a:r>
            <a:endParaRPr lang="cs-CZ" sz="2000" dirty="0"/>
          </a:p>
          <a:p>
            <a:pPr lvl="1"/>
            <a:r>
              <a:rPr lang="cs-CZ" sz="2000" dirty="0" smtClean="0"/>
              <a:t>Vysoká škole ekonomická v Praze </a:t>
            </a:r>
            <a:r>
              <a:rPr lang="cs-CZ" sz="2000" dirty="0"/>
              <a:t> (</a:t>
            </a:r>
            <a:r>
              <a:rPr lang="cs-CZ" sz="2000" dirty="0" smtClean="0"/>
              <a:t>2012)</a:t>
            </a:r>
          </a:p>
          <a:p>
            <a:pPr lvl="1"/>
            <a:r>
              <a:rPr lang="cs-CZ" sz="2000" dirty="0" smtClean="0"/>
              <a:t>Univerzita Karlova v Praze (2013)</a:t>
            </a:r>
          </a:p>
          <a:p>
            <a:pPr lvl="1"/>
            <a:r>
              <a:rPr lang="cs-CZ" sz="2000" dirty="0"/>
              <a:t>Výzkumný ústav komunikace v </a:t>
            </a:r>
            <a:r>
              <a:rPr lang="cs-CZ" sz="2000" dirty="0" smtClean="0"/>
              <a:t>umění </a:t>
            </a:r>
            <a:r>
              <a:rPr lang="cs-CZ" sz="2000" dirty="0"/>
              <a:t>(2013)</a:t>
            </a:r>
            <a:endParaRPr lang="cs-CZ" sz="2000" dirty="0" smtClean="0"/>
          </a:p>
          <a:p>
            <a:pPr lvl="1"/>
            <a:r>
              <a:rPr lang="cs-CZ" sz="2000" dirty="0" smtClean="0"/>
              <a:t>Vysoké učení technické v Brně (2013)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9670" y="6361311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Zdroj: http</a:t>
            </a:r>
            <a:r>
              <a:rPr lang="cs-CZ" sz="1400" dirty="0"/>
              <a:t>://www.openaccess.cz/cs/iniciativa/</a:t>
            </a:r>
          </a:p>
        </p:txBody>
      </p:sp>
    </p:spTree>
    <p:extLst>
      <p:ext uri="{BB962C8B-B14F-4D97-AF65-F5344CB8AC3E}">
        <p14:creationId xmlns:p14="http://schemas.microsoft.com/office/powerpoint/2010/main" val="297336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Tradiční formy vědecké komunikace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Dvě cesty publikování v OA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48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Zelená cesta (Green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autoři vkládá svůj text do OA </a:t>
            </a:r>
            <a:r>
              <a:rPr lang="cs-CZ" dirty="0" err="1" smtClean="0"/>
              <a:t>repozitáře</a:t>
            </a:r>
            <a:r>
              <a:rPr lang="cs-CZ" dirty="0" smtClean="0"/>
              <a:t> pro </a:t>
            </a:r>
            <a:r>
              <a:rPr lang="cs-CZ" dirty="0" err="1" smtClean="0"/>
              <a:t>autoarchivaci</a:t>
            </a:r>
            <a:endParaRPr lang="cs-CZ" dirty="0" smtClean="0"/>
          </a:p>
          <a:p>
            <a:pPr lvl="1"/>
            <a:r>
              <a:rPr lang="cs-CZ" dirty="0" smtClean="0"/>
              <a:t>preprinty, </a:t>
            </a:r>
            <a:r>
              <a:rPr lang="cs-CZ" dirty="0" err="1" smtClean="0"/>
              <a:t>postprinty</a:t>
            </a:r>
            <a:endParaRPr lang="cs-CZ" dirty="0" smtClean="0"/>
          </a:p>
          <a:p>
            <a:r>
              <a:rPr lang="cs-CZ" dirty="0" smtClean="0"/>
              <a:t>texty nemusely projít recenzním řízením </a:t>
            </a:r>
            <a:r>
              <a:rPr lang="cs-CZ" dirty="0" smtClean="0">
                <a:sym typeface="Wingdings" panose="05000000000000000000" pitchFamily="2" charset="2"/>
              </a:rPr>
              <a:t></a:t>
            </a:r>
            <a:r>
              <a:rPr lang="cs-CZ" dirty="0" smtClean="0"/>
              <a:t> různá kvalita</a:t>
            </a:r>
          </a:p>
          <a:p>
            <a:r>
              <a:rPr lang="cs-CZ" dirty="0" smtClean="0"/>
              <a:t>často nejsou redakčně upraveny</a:t>
            </a:r>
          </a:p>
          <a:p>
            <a:r>
              <a:rPr lang="cs-CZ" dirty="0" smtClean="0"/>
              <a:t>nutné svolení vydavatele</a:t>
            </a:r>
            <a:endParaRPr lang="en-US" dirty="0" smtClean="0"/>
          </a:p>
          <a:p>
            <a:r>
              <a:rPr lang="en-US" dirty="0" smtClean="0"/>
              <a:t>u</a:t>
            </a:r>
            <a:r>
              <a:rPr lang="cs-CZ" dirty="0" err="1" smtClean="0"/>
              <a:t>živatel</a:t>
            </a:r>
            <a:r>
              <a:rPr lang="cs-CZ" dirty="0" smtClean="0"/>
              <a:t> má k textu okamžitý přístup zdarma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8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Zelená cesta (Green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pPr lvl="1"/>
            <a:r>
              <a:rPr lang="cs-CZ" dirty="0" smtClean="0"/>
              <a:t>institucionální – </a:t>
            </a:r>
            <a:r>
              <a:rPr lang="cs-CZ" dirty="0" err="1" smtClean="0"/>
              <a:t>repozitář</a:t>
            </a:r>
            <a:r>
              <a:rPr lang="cs-CZ" dirty="0" smtClean="0"/>
              <a:t> instituce (např. </a:t>
            </a:r>
            <a:r>
              <a:rPr lang="cs-CZ" dirty="0" smtClean="0">
                <a:hlinkClick r:id="rId2"/>
              </a:rPr>
              <a:t>Repozitář.cz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předmětový – oborový </a:t>
            </a:r>
            <a:r>
              <a:rPr lang="cs-CZ" dirty="0" err="1" smtClean="0"/>
              <a:t>repozitář</a:t>
            </a:r>
            <a:r>
              <a:rPr lang="cs-CZ" dirty="0" smtClean="0"/>
              <a:t> (např. </a:t>
            </a:r>
            <a:r>
              <a:rPr lang="cs-CZ" dirty="0" err="1">
                <a:hlinkClick r:id="rId3"/>
              </a:rPr>
              <a:t>PubMed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Central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osobní stránky – na webu nebo profilu autora (např. </a:t>
            </a:r>
            <a:r>
              <a:rPr lang="cs-CZ" dirty="0" err="1" smtClean="0">
                <a:hlinkClick r:id="rId4"/>
              </a:rPr>
              <a:t>ResearchGate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31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Zlatá cesta (Gold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základním nástroj komunikace = vědecký časopis</a:t>
            </a:r>
          </a:p>
          <a:p>
            <a:r>
              <a:rPr lang="cs-CZ" dirty="0" smtClean="0"/>
              <a:t>vydavatel financuje</a:t>
            </a:r>
          </a:p>
          <a:p>
            <a:pPr lvl="1"/>
            <a:r>
              <a:rPr lang="cs-CZ" dirty="0"/>
              <a:t>recenzní </a:t>
            </a:r>
            <a:r>
              <a:rPr lang="cs-CZ" dirty="0" smtClean="0"/>
              <a:t>řízení</a:t>
            </a:r>
          </a:p>
          <a:p>
            <a:pPr lvl="1"/>
            <a:r>
              <a:rPr lang="cs-CZ" dirty="0" smtClean="0"/>
              <a:t>úpravu formální stránky textu</a:t>
            </a:r>
          </a:p>
          <a:p>
            <a:pPr lvl="1"/>
            <a:r>
              <a:rPr lang="cs-CZ" dirty="0" smtClean="0"/>
              <a:t>jazykové úpravy</a:t>
            </a:r>
          </a:p>
          <a:p>
            <a:r>
              <a:rPr lang="cs-CZ" dirty="0" smtClean="0"/>
              <a:t>výstupy v OA časopisech</a:t>
            </a:r>
          </a:p>
          <a:p>
            <a:r>
              <a:rPr lang="cs-CZ" dirty="0" smtClean="0"/>
              <a:t>vydavatel musí najít finance</a:t>
            </a:r>
          </a:p>
          <a:p>
            <a:pPr lvl="1"/>
            <a:r>
              <a:rPr lang="cs-CZ" dirty="0" smtClean="0"/>
              <a:t>univerzity, vláda, grantové prostředky, reklama, autoři…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57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Zlatá cesta (Gold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druhy časopisů</a:t>
            </a:r>
          </a:p>
          <a:p>
            <a:pPr lvl="1"/>
            <a:r>
              <a:rPr lang="cs-CZ" b="1" dirty="0" smtClean="0"/>
              <a:t>nekomerční</a:t>
            </a:r>
            <a:r>
              <a:rPr lang="cs-CZ" dirty="0" smtClean="0"/>
              <a:t> – využití je pro autory i uživatele bezplatné, náklady hradí vydavatel (často univerzitní vydavatelé)</a:t>
            </a:r>
          </a:p>
          <a:p>
            <a:pPr lvl="1"/>
            <a:r>
              <a:rPr lang="cs-CZ" b="1" dirty="0" smtClean="0"/>
              <a:t>komerční</a:t>
            </a:r>
            <a:r>
              <a:rPr lang="cs-CZ" dirty="0" smtClean="0"/>
              <a:t> – pro čtenáře zdarma, autoři si hradí náklady na vydání</a:t>
            </a:r>
          </a:p>
          <a:p>
            <a:pPr marL="442913" lvl="1" indent="-442913">
              <a:lnSpc>
                <a:spcPct val="120000"/>
              </a:lnSpc>
              <a:buBlip>
                <a:blip r:embed="rId2"/>
              </a:buBlip>
            </a:pPr>
            <a:r>
              <a:rPr lang="cs-CZ" sz="3000" dirty="0" smtClean="0"/>
              <a:t>časopisy v </a:t>
            </a:r>
            <a:r>
              <a:rPr lang="cs-CZ" sz="3000" dirty="0" smtClean="0">
                <a:hlinkClick r:id="rId3"/>
              </a:rPr>
              <a:t>DOAJ</a:t>
            </a:r>
            <a:r>
              <a:rPr lang="cs-CZ" sz="3000" dirty="0" smtClean="0"/>
              <a:t> (prosinec 2014)</a:t>
            </a:r>
            <a:endParaRPr lang="cs-CZ" sz="3000" dirty="0"/>
          </a:p>
          <a:p>
            <a:pPr lvl="1"/>
            <a:r>
              <a:rPr lang="cs-CZ" b="1" dirty="0" smtClean="0"/>
              <a:t>10 066</a:t>
            </a:r>
            <a:r>
              <a:rPr lang="cs-CZ" dirty="0" smtClean="0"/>
              <a:t> časopisů</a:t>
            </a:r>
          </a:p>
          <a:p>
            <a:pPr lvl="1"/>
            <a:r>
              <a:rPr lang="cs-CZ" b="1" dirty="0" smtClean="0"/>
              <a:t>1 787 098</a:t>
            </a:r>
            <a:r>
              <a:rPr lang="cs-CZ" dirty="0" smtClean="0"/>
              <a:t> článků</a:t>
            </a:r>
          </a:p>
          <a:p>
            <a:pPr lvl="1"/>
            <a:r>
              <a:rPr lang="cs-CZ" b="1" dirty="0" smtClean="0"/>
              <a:t>136</a:t>
            </a:r>
            <a:r>
              <a:rPr lang="cs-CZ" dirty="0" smtClean="0"/>
              <a:t> zemí</a:t>
            </a:r>
          </a:p>
          <a:p>
            <a:pPr lvl="1"/>
            <a:r>
              <a:rPr lang="cs-CZ" dirty="0" smtClean="0"/>
              <a:t>i české časopisy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5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Světle zelená cesta </a:t>
            </a:r>
            <a:r>
              <a:rPr lang="cs-CZ" sz="3000" dirty="0" smtClean="0"/>
              <a:t>(Pale green </a:t>
            </a:r>
            <a:r>
              <a:rPr lang="cs-CZ" sz="3000" dirty="0" err="1" smtClean="0"/>
              <a:t>road</a:t>
            </a:r>
            <a:r>
              <a:rPr lang="cs-CZ" sz="3000" dirty="0" smtClean="0"/>
              <a:t>)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archivace </a:t>
            </a:r>
            <a:r>
              <a:rPr lang="cs-CZ" dirty="0" err="1"/>
              <a:t>preprintové</a:t>
            </a:r>
            <a:r>
              <a:rPr lang="cs-CZ" dirty="0"/>
              <a:t> verze </a:t>
            </a:r>
            <a:r>
              <a:rPr lang="cs-CZ" dirty="0" smtClean="0"/>
              <a:t>článků</a:t>
            </a:r>
          </a:p>
          <a:p>
            <a:r>
              <a:rPr lang="cs-CZ" dirty="0" err="1" smtClean="0"/>
              <a:t>postprintová</a:t>
            </a:r>
            <a:r>
              <a:rPr lang="cs-CZ" dirty="0" smtClean="0"/>
              <a:t> verze není přístupná</a:t>
            </a:r>
          </a:p>
          <a:p>
            <a:pPr lvl="1"/>
            <a:r>
              <a:rPr lang="cs-CZ" dirty="0" smtClean="0"/>
              <a:t>licence a pravidla vydavatele</a:t>
            </a:r>
          </a:p>
          <a:p>
            <a:pPr lvl="1"/>
            <a:r>
              <a:rPr lang="cs-CZ" dirty="0" smtClean="0"/>
              <a:t>v textu jsou zohledněny recenze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00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cesta (</a:t>
            </a:r>
            <a:r>
              <a:rPr lang="cs-CZ" dirty="0" err="1" smtClean="0"/>
              <a:t>Grey</a:t>
            </a:r>
            <a:r>
              <a:rPr lang="cs-CZ" dirty="0" smtClean="0"/>
              <a:t> </a:t>
            </a:r>
            <a:r>
              <a:rPr lang="cs-CZ" dirty="0" err="1" smtClean="0"/>
              <a:t>road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vše, co nezapadá do předchozích</a:t>
            </a:r>
          </a:p>
          <a:p>
            <a:r>
              <a:rPr lang="cs-CZ" dirty="0" smtClean="0"/>
              <a:t>je zachována myšlenka OA</a:t>
            </a:r>
          </a:p>
          <a:p>
            <a:pPr lvl="1"/>
            <a:r>
              <a:rPr lang="cs-CZ" dirty="0" smtClean="0"/>
              <a:t>zejména volný přístup pro uživatele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85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Licence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ontheline.trincoll.edu/wp-content/uploads/2012/02/cc-licenses-term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975"/>
            <a:ext cx="6264696" cy="5387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59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err="1" smtClean="0">
                <a:solidFill>
                  <a:srgbClr val="FFFF00"/>
                </a:solidFill>
              </a:rPr>
              <a:t>Přehed</a:t>
            </a:r>
            <a:r>
              <a:rPr lang="cs-CZ" altLang="cs-CZ" sz="7200" dirty="0" smtClean="0">
                <a:solidFill>
                  <a:srgbClr val="FFFF00"/>
                </a:solidFill>
              </a:rPr>
              <a:t> 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OA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repozitářů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80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OpenAire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196975"/>
            <a:ext cx="7921500" cy="5472113"/>
          </a:xfrm>
        </p:spPr>
        <p:txBody>
          <a:bodyPr/>
          <a:lstStyle/>
          <a:p>
            <a:r>
              <a:rPr lang="cs-CZ" dirty="0" smtClean="0"/>
              <a:t>platforma pro publikování určená vědcům</a:t>
            </a:r>
          </a:p>
          <a:p>
            <a:r>
              <a:rPr lang="cs-CZ" dirty="0" smtClean="0"/>
              <a:t>nejen úložiště, ale také legislativa</a:t>
            </a:r>
          </a:p>
          <a:p>
            <a:r>
              <a:rPr lang="cs-CZ" dirty="0" smtClean="0"/>
              <a:t>financováno z projektu Horizont 2010, 3 roky</a:t>
            </a:r>
          </a:p>
          <a:p>
            <a:r>
              <a:rPr lang="cs-CZ" dirty="0" smtClean="0"/>
              <a:t>zapojeno 27 zemí</a:t>
            </a:r>
          </a:p>
          <a:p>
            <a:r>
              <a:rPr lang="cs-CZ" dirty="0" smtClean="0"/>
              <a:t>500+ </a:t>
            </a:r>
            <a:r>
              <a:rPr lang="cs-CZ" dirty="0" err="1" smtClean="0"/>
              <a:t>repozitářů</a:t>
            </a:r>
            <a:r>
              <a:rPr lang="cs-CZ" dirty="0" smtClean="0"/>
              <a:t> a OA časopisů</a:t>
            </a:r>
          </a:p>
          <a:p>
            <a:r>
              <a:rPr lang="cs-CZ" dirty="0" smtClean="0"/>
              <a:t>nejen publikace a články, ale i </a:t>
            </a:r>
            <a:r>
              <a:rPr lang="cs-CZ" dirty="0" err="1" smtClean="0"/>
              <a:t>datasety</a:t>
            </a:r>
            <a:endParaRPr lang="cs-CZ" dirty="0"/>
          </a:p>
        </p:txBody>
      </p:sp>
      <p:pic>
        <p:nvPicPr>
          <p:cNvPr id="2050" name="Picture 2" descr="OpenAIR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831" y="169639"/>
            <a:ext cx="1461657" cy="10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9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Proč publikujeme?</a:t>
            </a:r>
          </a:p>
          <a:p>
            <a:r>
              <a:rPr lang="cs-CZ" dirty="0" smtClean="0"/>
              <a:t>Jaké jsou uznávané komunikační kanály?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ArXiv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preprinty a vědecké publikace</a:t>
            </a:r>
          </a:p>
          <a:p>
            <a:r>
              <a:rPr lang="cs-CZ" dirty="0"/>
              <a:t>oblast fyziky, matematiky, </a:t>
            </a:r>
            <a:r>
              <a:rPr lang="cs-CZ" dirty="0" smtClean="0"/>
              <a:t>PC vědy, </a:t>
            </a:r>
            <a:r>
              <a:rPr lang="cs-CZ" dirty="0"/>
              <a:t>kvantitativní biologie a nelineárních </a:t>
            </a:r>
            <a:r>
              <a:rPr lang="cs-CZ" dirty="0" smtClean="0"/>
              <a:t>věd</a:t>
            </a:r>
          </a:p>
          <a:p>
            <a:r>
              <a:rPr lang="cs-CZ" dirty="0" smtClean="0"/>
              <a:t>provozuje </a:t>
            </a:r>
            <a:r>
              <a:rPr lang="cs-CZ" dirty="0" err="1" smtClean="0"/>
              <a:t>Cornell</a:t>
            </a:r>
            <a:r>
              <a:rPr lang="cs-CZ" dirty="0" smtClean="0"/>
              <a:t> University </a:t>
            </a:r>
            <a:r>
              <a:rPr lang="cs-CZ" dirty="0" err="1" smtClean="0"/>
              <a:t>Library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55129"/>
            <a:ext cx="162877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PubMed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Central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repozitář</a:t>
            </a:r>
            <a:r>
              <a:rPr lang="cs-CZ" dirty="0" smtClean="0"/>
              <a:t> provozovaný </a:t>
            </a:r>
            <a:r>
              <a:rPr lang="en-US" dirty="0"/>
              <a:t>U.S. National Institutes of Health's National Library of </a:t>
            </a:r>
            <a:r>
              <a:rPr lang="en-US" dirty="0" smtClean="0"/>
              <a:t>Medicine</a:t>
            </a:r>
            <a:endParaRPr lang="cs-CZ" dirty="0" smtClean="0"/>
          </a:p>
          <a:p>
            <a:r>
              <a:rPr lang="cs-CZ" dirty="0" smtClean="0"/>
              <a:t>oblast biomedicíny a přírodních věd</a:t>
            </a:r>
          </a:p>
          <a:p>
            <a:r>
              <a:rPr lang="cs-CZ" dirty="0"/>
              <a:t>2200+ </a:t>
            </a:r>
            <a:r>
              <a:rPr lang="cs-CZ" dirty="0" smtClean="0"/>
              <a:t>časopisů (FT)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260395"/>
            <a:ext cx="1447800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24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OpenGrey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databáze šedé literatury v režimu OA</a:t>
            </a:r>
          </a:p>
          <a:p>
            <a:r>
              <a:rPr lang="cs-CZ" dirty="0" smtClean="0"/>
              <a:t>700.000+ záznamů</a:t>
            </a:r>
          </a:p>
          <a:p>
            <a:r>
              <a:rPr lang="cs-CZ" dirty="0" smtClean="0"/>
              <a:t>zapojeno 14 institucí</a:t>
            </a:r>
          </a:p>
          <a:p>
            <a:pPr lvl="1"/>
            <a:r>
              <a:rPr lang="cs-CZ" dirty="0" smtClean="0"/>
              <a:t>Národní technická knihovna v Praze</a:t>
            </a:r>
          </a:p>
          <a:p>
            <a:r>
              <a:rPr lang="cs-CZ" dirty="0" smtClean="0"/>
              <a:t>polovina záznamů z humanitních a společenských věd</a:t>
            </a:r>
            <a:endParaRPr lang="cs-CZ" dirty="0"/>
          </a:p>
        </p:txBody>
      </p:sp>
      <p:pic>
        <p:nvPicPr>
          <p:cNvPr id="6146" name="Picture 2" descr="OpenGr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116"/>
            <a:ext cx="1440185" cy="109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73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DOAJ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adresář open </a:t>
            </a:r>
            <a:r>
              <a:rPr lang="cs-CZ" dirty="0" err="1" smtClean="0"/>
              <a:t>access</a:t>
            </a:r>
            <a:r>
              <a:rPr lang="cs-CZ" dirty="0" smtClean="0"/>
              <a:t> časopisů</a:t>
            </a:r>
          </a:p>
          <a:p>
            <a:r>
              <a:rPr lang="cs-CZ" dirty="0" smtClean="0"/>
              <a:t>vyhledávání titulů časopisů</a:t>
            </a:r>
          </a:p>
          <a:p>
            <a:r>
              <a:rPr lang="cs-CZ" dirty="0" smtClean="0"/>
              <a:t>vyhledávání článků</a:t>
            </a:r>
          </a:p>
          <a:p>
            <a:r>
              <a:rPr lang="cs-CZ" dirty="0" smtClean="0"/>
              <a:t>zapojeno 136 zemí</a:t>
            </a:r>
          </a:p>
          <a:p>
            <a:r>
              <a:rPr lang="cs-CZ" dirty="0" smtClean="0"/>
              <a:t>10.000+ časopisů</a:t>
            </a:r>
          </a:p>
          <a:p>
            <a:r>
              <a:rPr lang="cs-CZ" dirty="0" smtClean="0"/>
              <a:t>formulář pro přihlašování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err="1" smtClean="0"/>
              <a:t>metadata</a:t>
            </a:r>
            <a:r>
              <a:rPr lang="cs-CZ" dirty="0" smtClean="0"/>
              <a:t> pro import článků</a:t>
            </a:r>
            <a:endParaRPr lang="cs-CZ" dirty="0"/>
          </a:p>
        </p:txBody>
      </p:sp>
      <p:pic>
        <p:nvPicPr>
          <p:cNvPr id="4098" name="Picture 2" descr="Directory of Open Access Journ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056" y="404664"/>
            <a:ext cx="2261094" cy="415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0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hlinkClick r:id="rId2"/>
              </a:rPr>
              <a:t>OpenDOAR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adresář open 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2726 </a:t>
            </a:r>
            <a:r>
              <a:rPr lang="cs-CZ" dirty="0" err="1" smtClean="0"/>
              <a:t>repozitářů</a:t>
            </a:r>
            <a:r>
              <a:rPr lang="cs-CZ" dirty="0" smtClean="0"/>
              <a:t> z celého světa</a:t>
            </a:r>
          </a:p>
          <a:p>
            <a:r>
              <a:rPr lang="cs-CZ" dirty="0" smtClean="0"/>
              <a:t>vyhledávání </a:t>
            </a:r>
            <a:r>
              <a:rPr lang="cs-CZ" dirty="0" err="1" smtClean="0"/>
              <a:t>repozitářů</a:t>
            </a:r>
            <a:endParaRPr lang="cs-CZ" dirty="0" smtClean="0"/>
          </a:p>
          <a:p>
            <a:r>
              <a:rPr lang="cs-CZ" dirty="0" smtClean="0"/>
              <a:t>prohledávání obsahu </a:t>
            </a:r>
            <a:r>
              <a:rPr lang="cs-CZ" dirty="0" err="1" smtClean="0"/>
              <a:t>repozitářů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Google technologie</a:t>
            </a:r>
          </a:p>
          <a:p>
            <a:r>
              <a:rPr lang="cs-CZ" dirty="0" err="1" smtClean="0"/>
              <a:t>OpenDOAR</a:t>
            </a:r>
            <a:r>
              <a:rPr lang="cs-CZ" dirty="0" smtClean="0"/>
              <a:t> </a:t>
            </a:r>
            <a:r>
              <a:rPr lang="cs-CZ" dirty="0" err="1" smtClean="0"/>
              <a:t>charts</a:t>
            </a:r>
            <a:r>
              <a:rPr lang="cs-CZ" dirty="0" smtClean="0"/>
              <a:t> – statistiky, </a:t>
            </a:r>
            <a:r>
              <a:rPr lang="cs-CZ" dirty="0" err="1" smtClean="0"/>
              <a:t>widget</a:t>
            </a:r>
            <a:r>
              <a:rPr lang="cs-CZ" dirty="0" smtClean="0"/>
              <a:t> do stránek</a:t>
            </a:r>
          </a:p>
          <a:p>
            <a:endParaRPr lang="cs-CZ" dirty="0"/>
          </a:p>
        </p:txBody>
      </p:sp>
      <p:pic>
        <p:nvPicPr>
          <p:cNvPr id="5122" name="Picture 2" descr="OpenDOAR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1945" y="421560"/>
            <a:ext cx="1862248" cy="41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3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ROAR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Registry of Open Access </a:t>
            </a:r>
            <a:r>
              <a:rPr lang="en-US" dirty="0" smtClean="0"/>
              <a:t>Repositories</a:t>
            </a:r>
            <a:endParaRPr lang="cs-CZ" dirty="0" smtClean="0"/>
          </a:p>
          <a:p>
            <a:r>
              <a:rPr lang="cs-CZ" dirty="0" smtClean="0"/>
              <a:t>financováno z </a:t>
            </a:r>
            <a:r>
              <a:rPr lang="cs-CZ" dirty="0" smtClean="0">
                <a:hlinkClick r:id="rId3"/>
              </a:rPr>
              <a:t>JISC</a:t>
            </a:r>
            <a:endParaRPr lang="cs-CZ" dirty="0" smtClean="0"/>
          </a:p>
          <a:p>
            <a:r>
              <a:rPr lang="cs-CZ" dirty="0" smtClean="0"/>
              <a:t>v rámci projektu </a:t>
            </a:r>
            <a:r>
              <a:rPr lang="cs-CZ" dirty="0" err="1" smtClean="0"/>
              <a:t>ePrints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7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SHERPA/</a:t>
            </a:r>
            <a:r>
              <a:rPr lang="cs-CZ" dirty="0" err="1" smtClean="0">
                <a:hlinkClick r:id="rId2"/>
              </a:rPr>
              <a:t>RoMEO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 na podporu </a:t>
            </a:r>
            <a:r>
              <a:rPr lang="cs-CZ" dirty="0" err="1" smtClean="0"/>
              <a:t>autoarchivace</a:t>
            </a:r>
            <a:r>
              <a:rPr lang="cs-CZ" dirty="0" smtClean="0"/>
              <a:t> článků (preprintů a </a:t>
            </a:r>
            <a:r>
              <a:rPr lang="cs-CZ" dirty="0" err="1" smtClean="0"/>
              <a:t>postprintů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definice archivační politiky</a:t>
            </a:r>
          </a:p>
          <a:p>
            <a:r>
              <a:rPr lang="cs-CZ" dirty="0" err="1" smtClean="0"/>
              <a:t>repozitář</a:t>
            </a:r>
            <a:endParaRPr lang="cs-CZ" dirty="0"/>
          </a:p>
        </p:txBody>
      </p:sp>
      <p:pic>
        <p:nvPicPr>
          <p:cNvPr id="8194" name="Picture 2" descr="SHERPA/RoMEO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6347"/>
            <a:ext cx="2611016" cy="41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4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 nakladatelů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Oxford Open</a:t>
            </a:r>
            <a:endParaRPr lang="cs-CZ" dirty="0" smtClean="0"/>
          </a:p>
          <a:p>
            <a:r>
              <a:rPr lang="cs-CZ" dirty="0" smtClean="0">
                <a:hlinkClick r:id="rId3" action="ppaction://hlinkfile"/>
              </a:rPr>
              <a:t>Cambridge </a:t>
            </a:r>
            <a:r>
              <a:rPr lang="cs-CZ" dirty="0" err="1" smtClean="0">
                <a:hlinkClick r:id="rId3" action="ppaction://hlinkfile"/>
              </a:rPr>
              <a:t>Journals</a:t>
            </a:r>
            <a:r>
              <a:rPr lang="cs-CZ" dirty="0" smtClean="0">
                <a:hlinkClick r:id="rId3" action="ppaction://hlinkfile"/>
              </a:rPr>
              <a:t> OA</a:t>
            </a:r>
            <a:endParaRPr lang="cs-CZ" dirty="0" smtClean="0"/>
          </a:p>
          <a:p>
            <a:r>
              <a:rPr lang="cs-CZ" dirty="0" err="1" smtClean="0">
                <a:hlinkClick r:id="rId4"/>
              </a:rPr>
              <a:t>Emerald</a:t>
            </a:r>
            <a:r>
              <a:rPr lang="cs-CZ" dirty="0" smtClean="0">
                <a:hlinkClick r:id="rId4"/>
              </a:rPr>
              <a:t> Open Access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Science Direct OA</a:t>
            </a:r>
            <a:r>
              <a:rPr lang="cs-CZ" dirty="0" smtClean="0"/>
              <a:t> (</a:t>
            </a:r>
            <a:r>
              <a:rPr lang="cs-CZ" dirty="0" err="1" smtClean="0"/>
              <a:t>Elsevier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Repozitář.cz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vyvíjí MU</a:t>
            </a:r>
          </a:p>
          <a:p>
            <a:r>
              <a:rPr lang="cs-CZ" dirty="0" err="1" smtClean="0"/>
              <a:t>repozitář</a:t>
            </a:r>
            <a:r>
              <a:rPr lang="cs-CZ" dirty="0" smtClean="0"/>
              <a:t> dokumentů zaměstnanců MU</a:t>
            </a:r>
          </a:p>
          <a:p>
            <a:r>
              <a:rPr lang="cs-CZ" dirty="0"/>
              <a:t>snaha o povinnost na MU</a:t>
            </a:r>
          </a:p>
          <a:p>
            <a:pPr lvl="1"/>
            <a:r>
              <a:rPr lang="cs-CZ" dirty="0"/>
              <a:t>nepodařilo se, pouze doporučeno</a:t>
            </a:r>
          </a:p>
          <a:p>
            <a:r>
              <a:rPr lang="cs-CZ" dirty="0" smtClean="0"/>
              <a:t>prezentace výsledků OA</a:t>
            </a:r>
          </a:p>
          <a:p>
            <a:r>
              <a:rPr lang="cs-CZ" dirty="0" smtClean="0"/>
              <a:t>řeší dlouhodobou archivaci</a:t>
            </a:r>
          </a:p>
          <a:p>
            <a:r>
              <a:rPr lang="cs-CZ" dirty="0" smtClean="0"/>
              <a:t>některé texty po přihlášení</a:t>
            </a:r>
          </a:p>
          <a:p>
            <a:r>
              <a:rPr lang="cs-CZ" dirty="0" smtClean="0"/>
              <a:t>dnes zapojeno 24 institucí</a:t>
            </a:r>
          </a:p>
        </p:txBody>
      </p:sp>
      <p:pic>
        <p:nvPicPr>
          <p:cNvPr id="3074" name="Picture 2" descr="Informa&amp;ccaron;ní systém Re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274637"/>
            <a:ext cx="976883" cy="976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18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české </a:t>
            </a:r>
            <a:r>
              <a:rPr lang="cs-CZ" dirty="0" err="1" smtClean="0"/>
              <a:t>repozitáře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err="1" smtClean="0">
                <a:hlinkClick r:id="rId2"/>
              </a:rPr>
              <a:t>Dspace</a:t>
            </a:r>
            <a:r>
              <a:rPr lang="cs-CZ" sz="2400" b="1" dirty="0" smtClean="0">
                <a:hlinkClick r:id="rId2"/>
              </a:rPr>
              <a:t> VŠB</a:t>
            </a:r>
            <a:r>
              <a:rPr lang="cs-CZ" sz="2400" dirty="0" smtClean="0"/>
              <a:t> </a:t>
            </a:r>
            <a:r>
              <a:rPr lang="cs-CZ" sz="2400" dirty="0"/>
              <a:t>- digitální </a:t>
            </a:r>
            <a:r>
              <a:rPr lang="cs-CZ" sz="2400" dirty="0" err="1"/>
              <a:t>repozitář</a:t>
            </a:r>
            <a:r>
              <a:rPr lang="cs-CZ" sz="2400" dirty="0"/>
              <a:t> </a:t>
            </a:r>
            <a:r>
              <a:rPr lang="cs-CZ" sz="2400" dirty="0" smtClean="0"/>
              <a:t>VŠB v Ostravě</a:t>
            </a:r>
            <a:endParaRPr lang="cs-CZ" sz="2400" dirty="0"/>
          </a:p>
          <a:p>
            <a:r>
              <a:rPr lang="cs-CZ" sz="2400" b="1" dirty="0" err="1">
                <a:hlinkClick r:id="rId3"/>
              </a:rPr>
              <a:t>dKNAV</a:t>
            </a:r>
            <a:r>
              <a:rPr lang="cs-CZ" sz="2400" dirty="0"/>
              <a:t> – digitální knihovna Akademie věd </a:t>
            </a:r>
            <a:r>
              <a:rPr lang="cs-CZ" sz="2400" dirty="0" smtClean="0"/>
              <a:t>ČR, obsahuje časopisy jednotlivých ústavů</a:t>
            </a:r>
            <a:endParaRPr lang="cs-CZ" sz="2400" dirty="0"/>
          </a:p>
          <a:p>
            <a:r>
              <a:rPr lang="cs-CZ" sz="2400" b="1" dirty="0">
                <a:hlinkClick r:id="rId4"/>
              </a:rPr>
              <a:t>Digitální univerzitní </a:t>
            </a:r>
            <a:r>
              <a:rPr lang="cs-CZ" sz="2400" b="1" dirty="0" err="1">
                <a:hlinkClick r:id="rId4"/>
              </a:rPr>
              <a:t>repozitář</a:t>
            </a:r>
            <a:r>
              <a:rPr lang="cs-CZ" sz="2400" b="1" dirty="0">
                <a:hlinkClick r:id="rId4"/>
              </a:rPr>
              <a:t> UK v Praze</a:t>
            </a:r>
            <a:endParaRPr lang="cs-CZ" sz="2400" b="1" dirty="0"/>
          </a:p>
          <a:p>
            <a:r>
              <a:rPr lang="cs-CZ" sz="2400" b="1" dirty="0">
                <a:hlinkClick r:id="rId5"/>
              </a:rPr>
              <a:t>Digitální knihovna Univerzity Pardubice</a:t>
            </a:r>
            <a:endParaRPr lang="cs-CZ" sz="2400" b="1" dirty="0"/>
          </a:p>
          <a:p>
            <a:r>
              <a:rPr lang="cs-CZ" sz="2400" b="1" dirty="0">
                <a:hlinkClick r:id="rId6"/>
              </a:rPr>
              <a:t>Národní úložiště šedé literatury </a:t>
            </a:r>
            <a:r>
              <a:rPr lang="cs-CZ" sz="2400" dirty="0"/>
              <a:t>- NUŠL</a:t>
            </a:r>
          </a:p>
          <a:p>
            <a:r>
              <a:rPr lang="cs-CZ" sz="2400" b="1" dirty="0">
                <a:hlinkClick r:id="rId7"/>
              </a:rPr>
              <a:t>DML-CZ</a:t>
            </a:r>
            <a:r>
              <a:rPr lang="cs-CZ" sz="2400" dirty="0"/>
              <a:t> </a:t>
            </a:r>
            <a:r>
              <a:rPr lang="cs-CZ" sz="2400" dirty="0" smtClean="0"/>
              <a:t>– Czech </a:t>
            </a:r>
            <a:r>
              <a:rPr lang="cs-CZ" sz="2400" dirty="0"/>
              <a:t>Digital </a:t>
            </a:r>
            <a:r>
              <a:rPr lang="cs-CZ" sz="2400" dirty="0" err="1"/>
              <a:t>Mathematics</a:t>
            </a:r>
            <a:r>
              <a:rPr lang="cs-CZ" sz="2400" dirty="0"/>
              <a:t> </a:t>
            </a:r>
            <a:r>
              <a:rPr lang="cs-CZ" sz="2400" dirty="0" err="1" smtClean="0"/>
              <a:t>Library</a:t>
            </a:r>
            <a:r>
              <a:rPr lang="cs-CZ" sz="2400" dirty="0" smtClean="0"/>
              <a:t> (Masarykova univerzita, FI, ÚVT)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3562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publikujeme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vlastních výsledků</a:t>
            </a:r>
          </a:p>
          <a:p>
            <a:pPr lvl="1"/>
            <a:r>
              <a:rPr lang="cs-CZ" dirty="0"/>
              <a:t>potvrzení výsledků (konfrontace)</a:t>
            </a:r>
          </a:p>
          <a:p>
            <a:pPr lvl="1"/>
            <a:r>
              <a:rPr lang="cs-CZ" dirty="0" smtClean="0"/>
              <a:t>získání prestiže</a:t>
            </a:r>
          </a:p>
          <a:p>
            <a:pPr lvl="1"/>
            <a:r>
              <a:rPr lang="cs-CZ" dirty="0" smtClean="0"/>
              <a:t>získání financí na další výzkum</a:t>
            </a:r>
          </a:p>
          <a:p>
            <a:pPr lvl="1"/>
            <a:r>
              <a:rPr lang="cs-CZ" dirty="0" smtClean="0"/>
              <a:t>důležitá citovanost v odborných impaktovaných časopisech</a:t>
            </a:r>
          </a:p>
          <a:p>
            <a:r>
              <a:rPr lang="cs-CZ" dirty="0"/>
              <a:t>spolupráce s jinými </a:t>
            </a:r>
            <a:r>
              <a:rPr lang="cs-CZ" dirty="0" smtClean="0"/>
              <a:t>vědci</a:t>
            </a:r>
          </a:p>
          <a:p>
            <a:pPr lvl="1"/>
            <a:r>
              <a:rPr lang="cs-CZ" dirty="0" smtClean="0"/>
              <a:t>hledáme partnery pro výzkum a granty</a:t>
            </a:r>
          </a:p>
          <a:p>
            <a:pPr lvl="1"/>
            <a:r>
              <a:rPr lang="cs-CZ" dirty="0" smtClean="0"/>
              <a:t>sdílení znalostí a zkušeností = možnost posunout se rychle dál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8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Propagace </a:t>
            </a:r>
            <a:br>
              <a:rPr lang="cs-CZ" altLang="cs-CZ" sz="7200" dirty="0" smtClean="0">
                <a:solidFill>
                  <a:srgbClr val="FFFF00"/>
                </a:solidFill>
              </a:rPr>
            </a:br>
            <a:r>
              <a:rPr lang="cs-CZ" altLang="cs-CZ" sz="7200" dirty="0" smtClean="0">
                <a:solidFill>
                  <a:srgbClr val="FFFF00"/>
                </a:solidFill>
              </a:rPr>
              <a:t>OA přístupu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21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 na podporu OA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Portál </a:t>
            </a:r>
            <a:r>
              <a:rPr lang="cs-CZ" dirty="0" smtClean="0">
                <a:hlinkClick r:id="rId2"/>
              </a:rPr>
              <a:t>Openaccess.cz</a:t>
            </a:r>
            <a:endParaRPr lang="cs-CZ" dirty="0"/>
          </a:p>
          <a:p>
            <a:r>
              <a:rPr lang="cs-CZ" dirty="0" smtClean="0"/>
              <a:t>akce</a:t>
            </a:r>
          </a:p>
          <a:p>
            <a:pPr lvl="1"/>
            <a:r>
              <a:rPr lang="cs-CZ" dirty="0" smtClean="0">
                <a:hlinkClick r:id="rId3"/>
              </a:rPr>
              <a:t>Open Access </a:t>
            </a:r>
            <a:r>
              <a:rPr lang="cs-CZ" dirty="0" err="1" smtClean="0">
                <a:hlinkClick r:id="rId3"/>
              </a:rPr>
              <a:t>Week</a:t>
            </a:r>
            <a:r>
              <a:rPr lang="cs-CZ" dirty="0" smtClean="0"/>
              <a:t> (</a:t>
            </a:r>
            <a:r>
              <a:rPr lang="cs-CZ" dirty="0" err="1" smtClean="0">
                <a:hlinkClick r:id="rId4"/>
              </a:rPr>
              <a:t>eng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>
                <a:hlinkClick r:id="rId5"/>
              </a:rPr>
              <a:t>akce AKVŠ</a:t>
            </a:r>
            <a:endParaRPr lang="cs-CZ" dirty="0" smtClean="0"/>
          </a:p>
          <a:p>
            <a:pPr lvl="2"/>
            <a:r>
              <a:rPr lang="cs-CZ" dirty="0" smtClean="0"/>
              <a:t>Otevřené </a:t>
            </a:r>
            <a:r>
              <a:rPr lang="cs-CZ" dirty="0" err="1" smtClean="0"/>
              <a:t>repozitáře</a:t>
            </a:r>
            <a:endParaRPr lang="cs-CZ" dirty="0" smtClean="0"/>
          </a:p>
          <a:p>
            <a:pPr lvl="2"/>
            <a:r>
              <a:rPr lang="cs-CZ" dirty="0" smtClean="0"/>
              <a:t>Setkání uživatelů </a:t>
            </a:r>
            <a:r>
              <a:rPr lang="cs-CZ" dirty="0" err="1" smtClean="0"/>
              <a:t>Dspace</a:t>
            </a:r>
            <a:endParaRPr lang="cs-CZ" dirty="0" smtClean="0"/>
          </a:p>
          <a:p>
            <a:pPr lvl="1"/>
            <a:r>
              <a:rPr lang="en-US" dirty="0">
                <a:hlinkClick r:id="rId6"/>
              </a:rPr>
              <a:t>Open Access </a:t>
            </a:r>
            <a:r>
              <a:rPr lang="en-US" dirty="0" err="1">
                <a:hlinkClick r:id="rId6"/>
              </a:rPr>
              <a:t>aneb</a:t>
            </a:r>
            <a:r>
              <a:rPr lang="en-US" dirty="0">
                <a:hlinkClick r:id="rId6"/>
              </a:rPr>
              <a:t> Open your mind</a:t>
            </a:r>
            <a:r>
              <a:rPr lang="en-US" dirty="0" smtClean="0">
                <a:hlinkClick r:id="rId6"/>
              </a:rPr>
              <a:t>!</a:t>
            </a:r>
            <a:endParaRPr lang="cs-CZ" dirty="0" smtClean="0"/>
          </a:p>
          <a:p>
            <a:r>
              <a:rPr lang="cs-CZ" dirty="0" smtClean="0"/>
              <a:t>portály</a:t>
            </a:r>
          </a:p>
          <a:p>
            <a:pPr lvl="1"/>
            <a:r>
              <a:rPr lang="cs-CZ" dirty="0" smtClean="0">
                <a:hlinkClick r:id="rId7"/>
              </a:rPr>
              <a:t>VŠB</a:t>
            </a:r>
            <a:r>
              <a:rPr lang="cs-CZ" dirty="0" smtClean="0"/>
              <a:t>, </a:t>
            </a:r>
            <a:r>
              <a:rPr lang="cs-CZ" dirty="0" smtClean="0">
                <a:hlinkClick r:id="rId8"/>
              </a:rPr>
              <a:t>ČVUT</a:t>
            </a:r>
            <a:r>
              <a:rPr lang="cs-CZ" dirty="0" smtClean="0"/>
              <a:t>, </a:t>
            </a:r>
            <a:r>
              <a:rPr lang="cs-CZ" dirty="0" smtClean="0">
                <a:hlinkClick r:id="rId9"/>
              </a:rPr>
              <a:t>VUT</a:t>
            </a:r>
            <a:endParaRPr lang="cs-CZ" dirty="0" smtClean="0"/>
          </a:p>
          <a:p>
            <a:r>
              <a:rPr lang="cs-CZ" dirty="0" smtClean="0"/>
              <a:t>publikace</a:t>
            </a:r>
          </a:p>
          <a:p>
            <a:pPr lvl="1"/>
            <a:r>
              <a:rPr lang="cs-CZ" dirty="0" smtClean="0">
                <a:hlinkClick r:id="rId10"/>
              </a:rPr>
              <a:t>Open </a:t>
            </a:r>
            <a:r>
              <a:rPr lang="cs-CZ" dirty="0" err="1" smtClean="0">
                <a:hlinkClick r:id="rId10"/>
              </a:rPr>
              <a:t>access</a:t>
            </a:r>
            <a:r>
              <a:rPr lang="cs-CZ" dirty="0" smtClean="0">
                <a:hlinkClick r:id="rId10"/>
              </a:rPr>
              <a:t> na VUT v Brně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96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OA a knihovny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2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mohou zapojit knihovny?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podpora</a:t>
            </a:r>
          </a:p>
          <a:p>
            <a:pPr lvl="1"/>
            <a:r>
              <a:rPr lang="cs-CZ" dirty="0" smtClean="0"/>
              <a:t>pomoc s publikováním</a:t>
            </a:r>
          </a:p>
          <a:p>
            <a:pPr lvl="2"/>
            <a:r>
              <a:rPr lang="cs-CZ" dirty="0" smtClean="0"/>
              <a:t>konzultace, portály,…</a:t>
            </a:r>
          </a:p>
          <a:p>
            <a:pPr lvl="1"/>
            <a:r>
              <a:rPr lang="cs-CZ" dirty="0" smtClean="0"/>
              <a:t>zapojení do akcí OA</a:t>
            </a:r>
          </a:p>
          <a:p>
            <a:pPr lvl="1"/>
            <a:r>
              <a:rPr lang="cs-CZ" dirty="0" smtClean="0"/>
              <a:t>propagace licencí CC</a:t>
            </a:r>
          </a:p>
          <a:p>
            <a:pPr lvl="1"/>
            <a:r>
              <a:rPr lang="cs-CZ" dirty="0" smtClean="0"/>
              <a:t>další aktivity</a:t>
            </a:r>
          </a:p>
          <a:p>
            <a:r>
              <a:rPr lang="cs-CZ" dirty="0" smtClean="0"/>
              <a:t>vybudování otevřeného </a:t>
            </a:r>
            <a:r>
              <a:rPr lang="cs-CZ" dirty="0" err="1" smtClean="0"/>
              <a:t>repozitáře</a:t>
            </a:r>
            <a:endParaRPr lang="cs-CZ" dirty="0" smtClean="0"/>
          </a:p>
          <a:p>
            <a:pPr lvl="1"/>
            <a:r>
              <a:rPr lang="cs-CZ" dirty="0" smtClean="0"/>
              <a:t>podpořit ve vlastní instituci nebo ho vybudovat</a:t>
            </a:r>
          </a:p>
          <a:p>
            <a:pPr lvl="1"/>
            <a:r>
              <a:rPr lang="cs-CZ" dirty="0" smtClean="0"/>
              <a:t>dbát na zásady návrhu otevřených </a:t>
            </a:r>
            <a:r>
              <a:rPr lang="cs-CZ" dirty="0" err="1" smtClean="0"/>
              <a:t>repozitářů</a:t>
            </a:r>
            <a:r>
              <a:rPr lang="cs-CZ" dirty="0" smtClean="0"/>
              <a:t> a dodržování standardů</a:t>
            </a:r>
          </a:p>
          <a:p>
            <a:pPr lvl="2"/>
            <a:r>
              <a:rPr lang="cs-CZ" dirty="0" smtClean="0">
                <a:hlinkClick r:id="rId2"/>
              </a:rPr>
              <a:t>pravidla DRIVER</a:t>
            </a:r>
            <a:r>
              <a:rPr lang="cs-CZ" dirty="0" smtClean="0"/>
              <a:t>, </a:t>
            </a:r>
            <a:r>
              <a:rPr lang="cs-CZ" dirty="0" err="1" smtClean="0">
                <a:hlinkClick r:id="rId3"/>
              </a:rPr>
              <a:t>OpenAire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24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www.openaccess.cz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www.openaccessweek.org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Budapešťská iniciativa</a:t>
            </a:r>
            <a:endParaRPr lang="cs-CZ" dirty="0" smtClean="0"/>
          </a:p>
          <a:p>
            <a:r>
              <a:rPr lang="cs-CZ" dirty="0">
                <a:hlinkClick r:id="rId5"/>
              </a:rPr>
              <a:t>Prohlášení z </a:t>
            </a:r>
            <a:r>
              <a:rPr lang="cs-CZ" dirty="0" err="1" smtClean="0">
                <a:hlinkClick r:id="rId5"/>
              </a:rPr>
              <a:t>Bethesdy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Berlínská deklarace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SUBER, Peter. Open </a:t>
            </a:r>
            <a:r>
              <a:rPr lang="cs-CZ" dirty="0" err="1" smtClean="0">
                <a:hlinkClick r:id="rId7"/>
              </a:rPr>
              <a:t>access</a:t>
            </a:r>
            <a:r>
              <a:rPr lang="cs-CZ" dirty="0" smtClean="0">
                <a:hlinkClick r:id="rId7"/>
              </a:rPr>
              <a:t>, 2012.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O licencích CC</a:t>
            </a:r>
            <a:endParaRPr lang="cs-CZ" dirty="0" smtClean="0"/>
          </a:p>
          <a:p>
            <a:r>
              <a:rPr lang="cs-CZ" dirty="0" smtClean="0"/>
              <a:t>články P. </a:t>
            </a:r>
            <a:r>
              <a:rPr lang="cs-CZ" dirty="0" err="1" smtClean="0"/>
              <a:t>Rygelové</a:t>
            </a:r>
            <a:r>
              <a:rPr lang="cs-CZ" dirty="0" smtClean="0"/>
              <a:t> a M. Bartoška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56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Závěr</a:t>
            </a:r>
            <a:endParaRPr lang="en-US" altLang="cs-CZ" sz="32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 smtClean="0"/>
              <a:t>Děkuji Vám za pozornost</a:t>
            </a:r>
            <a:endParaRPr lang="en-US" altLang="cs-CZ" b="1" smtClean="0"/>
          </a:p>
        </p:txBody>
      </p:sp>
      <p:pic>
        <p:nvPicPr>
          <p:cNvPr id="36868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</p:spPr>
      </p:pic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 dirty="0" smtClean="0">
                <a:latin typeface="Verdana" pitchFamily="34" charset="0"/>
              </a:rPr>
              <a:t>krcal@phil.muni.cz</a:t>
            </a:r>
            <a:endParaRPr lang="cs-CZ" altLang="cs-CZ" sz="2000" b="1" dirty="0">
              <a:latin typeface="Verdana" pitchFamily="34" charset="0"/>
            </a:endParaRPr>
          </a:p>
        </p:txBody>
      </p:sp>
      <p:pic>
        <p:nvPicPr>
          <p:cNvPr id="36870" name="Picture 6" descr="OPVK_MU_rg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115888"/>
            <a:ext cx="6135687" cy="117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kanály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odborné impaktované a recenzované časopisy</a:t>
            </a:r>
          </a:p>
          <a:p>
            <a:r>
              <a:rPr lang="cs-CZ" dirty="0" smtClean="0"/>
              <a:t>konference (příspěvky ve </a:t>
            </a:r>
            <a:r>
              <a:rPr lang="cs-CZ" dirty="0" err="1" smtClean="0"/>
              <a:t>Scopusu</a:t>
            </a:r>
            <a:r>
              <a:rPr lang="cs-CZ" dirty="0" smtClean="0"/>
              <a:t>)</a:t>
            </a:r>
          </a:p>
          <a:p>
            <a:r>
              <a:rPr lang="cs-CZ" dirty="0" smtClean="0"/>
              <a:t>zdlouhavý proces</a:t>
            </a:r>
          </a:p>
          <a:p>
            <a:pPr lvl="1"/>
            <a:r>
              <a:rPr lang="cs-CZ" dirty="0" smtClean="0"/>
              <a:t>i několik let</a:t>
            </a:r>
          </a:p>
          <a:p>
            <a:pPr lvl="1"/>
            <a:r>
              <a:rPr lang="cs-CZ" dirty="0" smtClean="0"/>
              <a:t>recenzní řízení</a:t>
            </a:r>
          </a:p>
          <a:p>
            <a:pPr lvl="1"/>
            <a:r>
              <a:rPr lang="cs-CZ" dirty="0" smtClean="0"/>
              <a:t>kvalita recenzentů</a:t>
            </a:r>
          </a:p>
          <a:p>
            <a:pPr lvl="1"/>
            <a:r>
              <a:rPr lang="cs-CZ" dirty="0" smtClean="0"/>
              <a:t>kvalita časopisů</a:t>
            </a:r>
          </a:p>
          <a:p>
            <a:r>
              <a:rPr lang="cs-CZ" dirty="0" smtClean="0"/>
              <a:t>Je to efektivní??? Nejde měřit kvalita i jinak??? Jde proces zrychlit???</a:t>
            </a:r>
          </a:p>
        </p:txBody>
      </p:sp>
    </p:spTree>
    <p:extLst>
      <p:ext uri="{BB962C8B-B14F-4D97-AF65-F5344CB8AC3E}">
        <p14:creationId xmlns:p14="http://schemas.microsoft.com/office/powerpoint/2010/main" val="33377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další zdroje???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ledovat lze také:</a:t>
            </a:r>
          </a:p>
          <a:p>
            <a:pPr lvl="1"/>
            <a:r>
              <a:rPr lang="cs-CZ" dirty="0" smtClean="0"/>
              <a:t>blogy</a:t>
            </a:r>
            <a:endParaRPr lang="cs-CZ" dirty="0"/>
          </a:p>
          <a:p>
            <a:pPr lvl="1"/>
            <a:r>
              <a:rPr lang="cs-CZ" dirty="0"/>
              <a:t>sociální sítě (FB, </a:t>
            </a:r>
            <a:r>
              <a:rPr lang="cs-CZ" dirty="0" err="1"/>
              <a:t>Twitter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webové stránky </a:t>
            </a:r>
            <a:r>
              <a:rPr lang="cs-CZ" dirty="0" smtClean="0"/>
              <a:t>projektů, škol</a:t>
            </a:r>
          </a:p>
          <a:p>
            <a:pPr lvl="1"/>
            <a:r>
              <a:rPr lang="cs-CZ" dirty="0" smtClean="0"/>
              <a:t>…</a:t>
            </a:r>
            <a:endParaRPr lang="cs-CZ" dirty="0"/>
          </a:p>
          <a:p>
            <a:r>
              <a:rPr lang="cs-CZ" dirty="0" smtClean="0"/>
              <a:t>Je citovanost/impakt jediným znakem kvality???</a:t>
            </a:r>
          </a:p>
          <a:p>
            <a:pPr lvl="1"/>
            <a:r>
              <a:rPr lang="cs-CZ" dirty="0" smtClean="0"/>
              <a:t>užití/stažení FT (</a:t>
            </a:r>
            <a:r>
              <a:rPr lang="cs-CZ" dirty="0" err="1" smtClean="0"/>
              <a:t>usage</a:t>
            </a:r>
            <a:r>
              <a:rPr lang="cs-CZ" dirty="0" smtClean="0"/>
              <a:t>), zobrazení (</a:t>
            </a:r>
            <a:r>
              <a:rPr lang="cs-CZ" dirty="0" err="1" smtClean="0"/>
              <a:t>views</a:t>
            </a:r>
            <a:r>
              <a:rPr lang="cs-CZ" dirty="0" smtClean="0"/>
              <a:t>), </a:t>
            </a:r>
            <a:r>
              <a:rPr lang="cs-CZ" dirty="0" err="1" smtClean="0"/>
              <a:t>záložkování</a:t>
            </a:r>
            <a:r>
              <a:rPr lang="cs-CZ" dirty="0" smtClean="0"/>
              <a:t> (</a:t>
            </a:r>
            <a:r>
              <a:rPr lang="cs-CZ" dirty="0" err="1" smtClean="0"/>
              <a:t>captures</a:t>
            </a:r>
            <a:r>
              <a:rPr lang="cs-CZ" dirty="0" smtClean="0"/>
              <a:t>, např. </a:t>
            </a:r>
            <a:r>
              <a:rPr lang="cs-CZ" dirty="0" smtClean="0">
                <a:hlinkClick r:id="rId2"/>
              </a:rPr>
              <a:t>Delicious.com</a:t>
            </a:r>
            <a:r>
              <a:rPr lang="cs-CZ" dirty="0" smtClean="0"/>
              <a:t>), odkazování (</a:t>
            </a:r>
            <a:r>
              <a:rPr lang="cs-CZ" dirty="0" err="1" smtClean="0"/>
              <a:t>linking</a:t>
            </a:r>
            <a:r>
              <a:rPr lang="cs-CZ" dirty="0" smtClean="0"/>
              <a:t>), sledování (</a:t>
            </a:r>
            <a:r>
              <a:rPr lang="cs-CZ" dirty="0" err="1" smtClean="0"/>
              <a:t>follows</a:t>
            </a:r>
            <a:r>
              <a:rPr lang="cs-CZ" dirty="0" smtClean="0"/>
              <a:t>), zmínky na sociálních sítích (</a:t>
            </a:r>
            <a:r>
              <a:rPr lang="cs-CZ" dirty="0" err="1" smtClean="0"/>
              <a:t>mentions</a:t>
            </a:r>
            <a:r>
              <a:rPr lang="cs-CZ" dirty="0" smtClean="0"/>
              <a:t>)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tradičního publikování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finanční náročnost pro výzkumné instituce</a:t>
            </a:r>
          </a:p>
          <a:p>
            <a:pPr lvl="1"/>
            <a:r>
              <a:rPr lang="cs-CZ" dirty="0" smtClean="0"/>
              <a:t>vědci z univerzit publikují v prestižních časopisech</a:t>
            </a:r>
          </a:p>
          <a:p>
            <a:pPr lvl="1"/>
            <a:r>
              <a:rPr lang="cs-CZ" dirty="0" smtClean="0"/>
              <a:t>výzkum financují univerzity</a:t>
            </a:r>
          </a:p>
          <a:p>
            <a:pPr lvl="1"/>
            <a:r>
              <a:rPr lang="cs-CZ" dirty="0" smtClean="0"/>
              <a:t>univerzity si platí za přístup k EIZ</a:t>
            </a:r>
          </a:p>
          <a:p>
            <a:r>
              <a:rPr lang="cs-CZ" dirty="0" smtClean="0"/>
              <a:t>finanční náročnost pro vydavatele</a:t>
            </a:r>
          </a:p>
          <a:p>
            <a:pPr lvl="1"/>
            <a:r>
              <a:rPr lang="cs-CZ" dirty="0" smtClean="0"/>
              <a:t>náklady na recenzní řízení</a:t>
            </a:r>
          </a:p>
          <a:p>
            <a:pPr lvl="1"/>
            <a:r>
              <a:rPr lang="cs-CZ" dirty="0" smtClean="0"/>
              <a:t>náklady na sazbu a vytištění</a:t>
            </a:r>
          </a:p>
          <a:p>
            <a:pPr lvl="1"/>
            <a:r>
              <a:rPr lang="cs-CZ" dirty="0" smtClean="0"/>
              <a:t>provozování e-publikačních systémů</a:t>
            </a:r>
          </a:p>
          <a:p>
            <a:pPr lvl="1"/>
            <a:r>
              <a:rPr lang="cs-CZ" dirty="0" smtClean="0"/>
              <a:t>administrativa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763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7200" dirty="0" smtClean="0">
                <a:solidFill>
                  <a:srgbClr val="FFFF00"/>
                </a:solidFill>
              </a:rPr>
              <a:t>Open </a:t>
            </a:r>
            <a:r>
              <a:rPr lang="cs-CZ" altLang="cs-CZ" sz="7200" dirty="0" err="1" smtClean="0">
                <a:solidFill>
                  <a:srgbClr val="FFFF00"/>
                </a:solidFill>
              </a:rPr>
              <a:t>access</a:t>
            </a:r>
            <a:endParaRPr lang="uk-UA" altLang="cs-CZ" sz="7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Open </a:t>
            </a:r>
            <a:r>
              <a:rPr lang="cs-CZ" dirty="0" err="1" smtClean="0"/>
              <a:t>access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otevřený přístup</a:t>
            </a:r>
          </a:p>
          <a:p>
            <a:r>
              <a:rPr lang="cs-CZ" dirty="0" smtClean="0"/>
              <a:t>model </a:t>
            </a:r>
            <a:r>
              <a:rPr lang="cs-CZ" dirty="0"/>
              <a:t>vědecké </a:t>
            </a:r>
            <a:r>
              <a:rPr lang="cs-CZ" dirty="0" smtClean="0"/>
              <a:t>komunikace</a:t>
            </a:r>
          </a:p>
          <a:p>
            <a:r>
              <a:rPr lang="cs-CZ" dirty="0" smtClean="0"/>
              <a:t>zajišťuje </a:t>
            </a:r>
            <a:r>
              <a:rPr lang="cs-CZ" b="1" dirty="0">
                <a:solidFill>
                  <a:srgbClr val="008000"/>
                </a:solidFill>
              </a:rPr>
              <a:t>trvalý</a:t>
            </a:r>
            <a:r>
              <a:rPr lang="cs-CZ" dirty="0"/>
              <a:t>, </a:t>
            </a:r>
            <a:r>
              <a:rPr lang="cs-CZ" b="1" dirty="0" smtClean="0">
                <a:solidFill>
                  <a:srgbClr val="008000"/>
                </a:solidFill>
              </a:rPr>
              <a:t>okamžitý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008000"/>
                </a:solidFill>
              </a:rPr>
              <a:t>efektivní</a:t>
            </a:r>
            <a:r>
              <a:rPr lang="cs-CZ" dirty="0" smtClean="0"/>
              <a:t> a </a:t>
            </a:r>
            <a:r>
              <a:rPr lang="cs-CZ" b="1" dirty="0">
                <a:solidFill>
                  <a:srgbClr val="FF0000"/>
                </a:solidFill>
              </a:rPr>
              <a:t>bezplatný</a:t>
            </a:r>
            <a:r>
              <a:rPr lang="cs-CZ" dirty="0"/>
              <a:t> přístup k výsledkům vědy a </a:t>
            </a:r>
            <a:r>
              <a:rPr lang="cs-CZ" dirty="0" smtClean="0"/>
              <a:t>výzkumu</a:t>
            </a:r>
          </a:p>
          <a:p>
            <a:pPr lvl="1"/>
            <a:r>
              <a:rPr lang="cs-CZ" dirty="0" smtClean="0"/>
              <a:t>plné texty</a:t>
            </a:r>
          </a:p>
          <a:p>
            <a:pPr lvl="1"/>
            <a:r>
              <a:rPr lang="cs-CZ" dirty="0" smtClean="0"/>
              <a:t>kvalitní informační online zdroje</a:t>
            </a:r>
          </a:p>
          <a:p>
            <a:r>
              <a:rPr lang="cs-CZ" dirty="0" smtClean="0"/>
              <a:t>prostřednictvím internetu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34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b13934545267a6aabc5fd78d5da01cb258c8a2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5778</TotalTime>
  <Words>1371</Words>
  <Application>Microsoft Office PowerPoint</Application>
  <PresentationFormat>Předvádění na obrazovce (4:3)</PresentationFormat>
  <Paragraphs>287</Paragraphs>
  <Slides>45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Tahoma</vt:lpstr>
      <vt:lpstr>Verdana</vt:lpstr>
      <vt:lpstr>Wingdings</vt:lpstr>
      <vt:lpstr>template</vt:lpstr>
      <vt:lpstr>Elektronické informační zdroje (VIKBA25)</vt:lpstr>
      <vt:lpstr>Tradiční formy vědecké komunikace</vt:lpstr>
      <vt:lpstr>Základní otázky</vt:lpstr>
      <vt:lpstr>Proč publikujeme</vt:lpstr>
      <vt:lpstr>Komunikační kanály</vt:lpstr>
      <vt:lpstr>A co další zdroje???</vt:lpstr>
      <vt:lpstr>Problémy tradičního publikování</vt:lpstr>
      <vt:lpstr>Open access</vt:lpstr>
      <vt:lpstr>Open access</vt:lpstr>
      <vt:lpstr>Postavení autora v OA</vt:lpstr>
      <vt:lpstr>Výhody</vt:lpstr>
      <vt:lpstr>Výhody</vt:lpstr>
      <vt:lpstr>Nevýhody</vt:lpstr>
      <vt:lpstr>Historie OA</vt:lpstr>
      <vt:lpstr>Budapešťská iniciativa (2002)</vt:lpstr>
      <vt:lpstr>Budapešťská iniciativa (2002)</vt:lpstr>
      <vt:lpstr>Prohlášení z Bethesdy (2003)</vt:lpstr>
      <vt:lpstr>Berlínská deklarace (2003)</vt:lpstr>
      <vt:lpstr>Berlínská deklarace (2003)</vt:lpstr>
      <vt:lpstr>Dvě cesty publikování v OA</vt:lpstr>
      <vt:lpstr>Zelená cesta (Green road)</vt:lpstr>
      <vt:lpstr>Zelená cesta (Green road)</vt:lpstr>
      <vt:lpstr>Zlatá cesta (Gold road)</vt:lpstr>
      <vt:lpstr>Zlatá cesta (Gold road)</vt:lpstr>
      <vt:lpstr>Světle zelená cesta (Pale green road)</vt:lpstr>
      <vt:lpstr>Šedá cesta (Grey road)</vt:lpstr>
      <vt:lpstr>Licence Creative Commons</vt:lpstr>
      <vt:lpstr>Přehed  OA repozitářů</vt:lpstr>
      <vt:lpstr>OpenAire</vt:lpstr>
      <vt:lpstr>ArXiv</vt:lpstr>
      <vt:lpstr>PubMed Central</vt:lpstr>
      <vt:lpstr>OpenGrey</vt:lpstr>
      <vt:lpstr>DOAJ</vt:lpstr>
      <vt:lpstr>OpenDOAR</vt:lpstr>
      <vt:lpstr>ROAR</vt:lpstr>
      <vt:lpstr>SHERPA/RoMEO</vt:lpstr>
      <vt:lpstr>Přístup nakladatelů</vt:lpstr>
      <vt:lpstr>Repozitář.cz</vt:lpstr>
      <vt:lpstr>Další české repozitáře</vt:lpstr>
      <vt:lpstr>Propagace  OA přístupu</vt:lpstr>
      <vt:lpstr>Aktivity na podporu OA</vt:lpstr>
      <vt:lpstr>OA a knihovny</vt:lpstr>
      <vt:lpstr>Jak se mohou zapojit knihovny?</vt:lpstr>
      <vt:lpstr>Doporučená literatura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221</cp:revision>
  <dcterms:created xsi:type="dcterms:W3CDTF">2008-06-02T21:04:14Z</dcterms:created>
  <dcterms:modified xsi:type="dcterms:W3CDTF">2014-12-02T22:15:38Z</dcterms:modified>
</cp:coreProperties>
</file>