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56" r:id="rId2"/>
    <p:sldId id="30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7" r:id="rId12"/>
    <p:sldId id="264" r:id="rId13"/>
    <p:sldId id="266" r:id="rId14"/>
    <p:sldId id="269" r:id="rId15"/>
    <p:sldId id="270" r:id="rId16"/>
    <p:sldId id="272" r:id="rId17"/>
    <p:sldId id="273" r:id="rId18"/>
    <p:sldId id="274" r:id="rId19"/>
    <p:sldId id="275" r:id="rId20"/>
    <p:sldId id="298" r:id="rId21"/>
    <p:sldId id="276" r:id="rId22"/>
    <p:sldId id="280" r:id="rId23"/>
    <p:sldId id="278" r:id="rId24"/>
    <p:sldId id="288" r:id="rId25"/>
    <p:sldId id="282" r:id="rId26"/>
    <p:sldId id="281" r:id="rId27"/>
    <p:sldId id="290" r:id="rId28"/>
    <p:sldId id="277" r:id="rId29"/>
    <p:sldId id="291" r:id="rId30"/>
    <p:sldId id="293" r:id="rId31"/>
    <p:sldId id="294" r:id="rId32"/>
    <p:sldId id="299" r:id="rId33"/>
    <p:sldId id="301" r:id="rId34"/>
    <p:sldId id="283" r:id="rId35"/>
    <p:sldId id="284" r:id="rId36"/>
    <p:sldId id="285" r:id="rId37"/>
    <p:sldId id="287" r:id="rId38"/>
    <p:sldId id="300" r:id="rId39"/>
    <p:sldId id="289" r:id="rId40"/>
    <p:sldId id="295" r:id="rId41"/>
    <p:sldId id="297" r:id="rId42"/>
    <p:sldId id="296" r:id="rId43"/>
    <p:sldId id="302" r:id="rId4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107"/>
    <a:srgbClr val="FEE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7" autoAdjust="0"/>
    <p:restoredTop sz="94660"/>
  </p:normalViewPr>
  <p:slideViewPr>
    <p:cSldViewPr>
      <p:cViewPr>
        <p:scale>
          <a:sx n="78" d="100"/>
          <a:sy n="78" d="100"/>
        </p:scale>
        <p:origin x="-100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68E84196-DE7B-458A-A1D2-88270CEB2E5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369D81-633C-4F33-AD3A-5533205CB7D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B1FB1-3A45-43E7-BB11-E10D9173BAF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79761-D0F1-4D59-AF1C-3B390D38A4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B92B3-5899-419E-A885-9013303CC6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5B044-2BB4-4385-A379-678DF913F9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3E53DA79-39E3-475A-8786-BD95A81B8E3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DA21DD1A-D78A-461B-A16F-A9023337598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E2B43-9333-4A45-8D3E-C7778BFF075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6F2CD-3E64-4BA0-8806-4E5A02AB225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E994D9BA-431C-4008-8A74-65938BD54C8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BA9B0-94BD-4E64-930A-1FB731F2AAB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6B878EC0-1463-4E7B-8097-DFC9C31B3A9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729AD804-5375-49D6-9D7C-1B3183E20C0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28268A0-ABAC-4164-B570-AC6B0FBFE8A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fla.org/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hyperlink" Target="http://www.skipcr.cz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blida.org/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6.gif"/><Relationship Id="rId4" Type="http://schemas.openxmlformats.org/officeDocument/2006/relationships/hyperlink" Target="http://www.skanska.cz/" TargetMode="Externa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npmk.cz/node/327/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npmk.cz/sites/default/files/soubory/suk/suk-2013-vysledky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npmk.cz/sites/default/files/soubory/suk/SUK-20-nejctenejsich-knizek-2013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zechlit.cz/odkazy/literarni-a-knizni-ceny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kniznica-poh.sk/presov-cita-rad/images/stories/dni_detskej_knihy/logo_ddk_pcr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kamaradkaknihovna.cz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ndetskeknihy.cz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mkloket.rajce.idnes.cz/Hry_bez_hranic,_Chodov_26._5._2012" TargetMode="External"/><Relationship Id="rId2" Type="http://schemas.openxmlformats.org/officeDocument/2006/relationships/hyperlink" Target="http://www.youtube.com/watch?v=vJGkmfFuGZ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kjm.data.quonia.cz/deti/CDC/seminare/Proc_ne-chtit_druhy_stupen_v_knihovnach/Pardubice-Evropa_a_My_Rezim_kompatibility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nihajekamarad.cz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tenipomaha.cz/" TargetMode="External"/><Relationship Id="rId2" Type="http://schemas.openxmlformats.org/officeDocument/2006/relationships/hyperlink" Target="http://www.celeceskoctedetem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k.npmk.cz/node/92" TargetMode="External"/><Relationship Id="rId5" Type="http://schemas.openxmlformats.org/officeDocument/2006/relationships/hyperlink" Target="http://www.youtube.com/watch?v=Hur739CmywY" TargetMode="External"/><Relationship Id="rId4" Type="http://schemas.openxmlformats.org/officeDocument/2006/relationships/hyperlink" Target="http://www.listovani.cz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bookday.com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kipcr.cz/odborne-organy/klub-tvorivych-knihovniku" TargetMode="External"/><Relationship Id="rId13" Type="http://schemas.openxmlformats.org/officeDocument/2006/relationships/hyperlink" Target="http://www.skipcr.cz/odborne-organy/sekce-verejnych-knihoven" TargetMode="External"/><Relationship Id="rId3" Type="http://schemas.openxmlformats.org/officeDocument/2006/relationships/hyperlink" Target="http://www.skipcr.cz/odborne-organy/edicni-komise" TargetMode="External"/><Relationship Id="rId7" Type="http://schemas.openxmlformats.org/officeDocument/2006/relationships/hyperlink" Target="http://www.skipcr.cz/odborne-organy/klub-skolnich-knihoven" TargetMode="External"/><Relationship Id="rId12" Type="http://schemas.openxmlformats.org/officeDocument/2006/relationships/hyperlink" Target="http://skip-treneri-pameti.webnode.cz/" TargetMode="External"/><Relationship Id="rId2" Type="http://schemas.openxmlformats.org/officeDocument/2006/relationships/hyperlink" Target="http://www.skipcr.cz/odborne-organy/cesky-komitet-modry-sti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lk.cz/informace-o-nlk/spoluprace/klub-lekarskych-knihoven" TargetMode="External"/><Relationship Id="rId11" Type="http://schemas.openxmlformats.org/officeDocument/2006/relationships/hyperlink" Target="http://www.skipcr.cz/co-je-skip/mezinarodni-spoluprace/slozeni-komise-skip-pro-zahranicni-styky" TargetMode="External"/><Relationship Id="rId5" Type="http://schemas.openxmlformats.org/officeDocument/2006/relationships/hyperlink" Target="http://www.skipcr.cz/odborne-organy/klub-detskych-knihoven" TargetMode="External"/><Relationship Id="rId15" Type="http://schemas.openxmlformats.org/officeDocument/2006/relationships/hyperlink" Target="http://www.skipcr.cz/odborne-organy/zamestnavatelska-sekce" TargetMode="External"/><Relationship Id="rId10" Type="http://schemas.openxmlformats.org/officeDocument/2006/relationships/hyperlink" Target="http://www.cz-museums.cz/amg/faces/web/amg/organy-amg/komise/knihovnicka%20komise" TargetMode="External"/><Relationship Id="rId4" Type="http://schemas.openxmlformats.org/officeDocument/2006/relationships/hyperlink" Target="http://www.skipcr.cz/odborne-organy/frankofonni-klub-1" TargetMode="External"/><Relationship Id="rId9" Type="http://schemas.openxmlformats.org/officeDocument/2006/relationships/hyperlink" Target="http://ciks.vse.cz/skip/KVSK/" TargetMode="External"/><Relationship Id="rId14" Type="http://schemas.openxmlformats.org/officeDocument/2006/relationships/hyperlink" Target="http://www.skipcr.cz/odborne-organy/sekce-vzdelavan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kdk.munovapaka.cz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csandersenem.cz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csandersenem.cz/ke-stazeni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676400"/>
            <a:ext cx="8496300" cy="18288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Projekty na podporu čtenářství   </a:t>
            </a:r>
            <a:br>
              <a:rPr lang="cs-CZ" dirty="0" smtClean="0"/>
            </a:br>
            <a:r>
              <a:rPr lang="cs-CZ" dirty="0" smtClean="0"/>
              <a:t>- celostátní projekty pro děti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Mgr. Helena </a:t>
            </a:r>
            <a:r>
              <a:rPr lang="cs-CZ" dirty="0" err="1" smtClean="0"/>
              <a:t>Hubatková</a:t>
            </a:r>
            <a:r>
              <a:rPr lang="cs-CZ" dirty="0" smtClean="0"/>
              <a:t> </a:t>
            </a:r>
            <a:r>
              <a:rPr lang="cs-CZ" dirty="0" err="1" smtClean="0"/>
              <a:t>Selucká</a:t>
            </a: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VIKBB35</a:t>
            </a:r>
          </a:p>
          <a:p>
            <a:pPr eaLnBrk="1" hangingPunct="1">
              <a:defRPr/>
            </a:pPr>
            <a:r>
              <a:rPr lang="cs-CZ" dirty="0" smtClean="0"/>
              <a:t>1.12.2014</a:t>
            </a:r>
          </a:p>
        </p:txBody>
      </p:sp>
      <p:pic>
        <p:nvPicPr>
          <p:cNvPr id="2052" name="Picture 5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85728"/>
            <a:ext cx="4286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SKANSKA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1357298"/>
            <a:ext cx="17145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9" descr="EBLIDA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1428736"/>
            <a:ext cx="762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1" descr="IFLA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29586" y="1357298"/>
            <a:ext cx="6381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AutoShape 10" descr="Sdru&amp;zcaron;ení knihoven &amp;Ccaron;R"/>
          <p:cNvSpPr>
            <a:spLocks noChangeAspect="1" noChangeArrowheads="1"/>
          </p:cNvSpPr>
          <p:nvPr/>
        </p:nvSpPr>
        <p:spPr bwMode="auto">
          <a:xfrm>
            <a:off x="219075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60" name="AutoShape 12" descr="Sdru&amp;zcaron;ení knihoven &amp;Ccaron;R"/>
          <p:cNvSpPr>
            <a:spLocks noChangeAspect="1" noChangeArrowheads="1"/>
          </p:cNvSpPr>
          <p:nvPr/>
        </p:nvSpPr>
        <p:spPr bwMode="auto">
          <a:xfrm>
            <a:off x="219075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62" name="Picture 14" descr="Sdru&amp;zcaron;ení knihoven &amp;Ccaron;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57950" y="214290"/>
            <a:ext cx="1190625" cy="120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Propagace</a:t>
            </a:r>
          </a:p>
        </p:txBody>
      </p:sp>
      <p:pic>
        <p:nvPicPr>
          <p:cNvPr id="11267" name="Picture 6" descr="NOC2011_plakat_skanska1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989138"/>
            <a:ext cx="2909887" cy="4114800"/>
          </a:xfrm>
          <a:noFill/>
        </p:spPr>
      </p:pic>
      <p:pic>
        <p:nvPicPr>
          <p:cNvPr id="11269" name="Picture 9" descr="Noc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4292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10"/>
          <p:cNvSpPr txBox="1">
            <a:spLocks noChangeArrowheads="1"/>
          </p:cNvSpPr>
          <p:nvPr/>
        </p:nvSpPr>
        <p:spPr bwMode="auto">
          <a:xfrm>
            <a:off x="6156325" y="4724400"/>
            <a:ext cx="26638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Poselství, pohlednice...</a:t>
            </a: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000239"/>
            <a:ext cx="4286280" cy="2034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Jednotlivé ročníky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628775"/>
            <a:ext cx="8229600" cy="4114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cs-CZ" sz="2000" dirty="0" smtClean="0"/>
              <a:t>2002 H. Ch. Andersen</a:t>
            </a:r>
          </a:p>
          <a:p>
            <a:pPr eaLnBrk="1" hangingPunct="1">
              <a:defRPr/>
            </a:pPr>
            <a:r>
              <a:rPr lang="cs-CZ" sz="2000" dirty="0" smtClean="0"/>
              <a:t>2003 H. Ch. Andersen</a:t>
            </a:r>
          </a:p>
          <a:p>
            <a:pPr eaLnBrk="1" hangingPunct="1">
              <a:defRPr/>
            </a:pPr>
            <a:r>
              <a:rPr lang="cs-CZ" sz="2000" dirty="0" smtClean="0"/>
              <a:t>2004 H. Ch. Andersen</a:t>
            </a:r>
          </a:p>
          <a:p>
            <a:pPr eaLnBrk="1" hangingPunct="1">
              <a:defRPr/>
            </a:pPr>
            <a:r>
              <a:rPr lang="cs-CZ" sz="2000" dirty="0" smtClean="0"/>
              <a:t>2005 200. výročí narození pohádkáře</a:t>
            </a:r>
          </a:p>
          <a:p>
            <a:pPr eaLnBrk="1" hangingPunct="1">
              <a:defRPr/>
            </a:pPr>
            <a:r>
              <a:rPr lang="cs-CZ" sz="2000" dirty="0" smtClean="0"/>
              <a:t>2006 H. Ch. Andersen</a:t>
            </a:r>
          </a:p>
          <a:p>
            <a:pPr eaLnBrk="1" hangingPunct="1">
              <a:defRPr/>
            </a:pPr>
            <a:r>
              <a:rPr lang="cs-CZ" sz="2000" dirty="0" smtClean="0"/>
              <a:t>2007 </a:t>
            </a:r>
            <a:r>
              <a:rPr lang="cs-CZ" sz="2000" dirty="0" err="1" smtClean="0"/>
              <a:t>Astrid</a:t>
            </a:r>
            <a:r>
              <a:rPr lang="cs-CZ" sz="2000" dirty="0" smtClean="0"/>
              <a:t> </a:t>
            </a:r>
            <a:r>
              <a:rPr lang="cs-CZ" sz="2000" dirty="0" err="1" smtClean="0"/>
              <a:t>Lindgren</a:t>
            </a:r>
            <a:endParaRPr lang="cs-CZ" sz="2000" dirty="0" smtClean="0"/>
          </a:p>
          <a:p>
            <a:pPr eaLnBrk="1" hangingPunct="1">
              <a:defRPr/>
            </a:pPr>
            <a:r>
              <a:rPr lang="cs-CZ" sz="2000" dirty="0" smtClean="0"/>
              <a:t>2008 Karel Čapek</a:t>
            </a:r>
          </a:p>
          <a:p>
            <a:pPr eaLnBrk="1" hangingPunct="1">
              <a:defRPr/>
            </a:pPr>
            <a:r>
              <a:rPr lang="cs-CZ" sz="2000" dirty="0" smtClean="0"/>
              <a:t>2009 František Nepil</a:t>
            </a:r>
          </a:p>
          <a:p>
            <a:pPr eaLnBrk="1" hangingPunct="1">
              <a:defRPr/>
            </a:pPr>
            <a:r>
              <a:rPr lang="cs-CZ" sz="2000" dirty="0" smtClean="0"/>
              <a:t>2010 František </a:t>
            </a:r>
            <a:r>
              <a:rPr lang="cs-CZ" sz="2000" dirty="0" err="1" smtClean="0"/>
              <a:t>Hrubín</a:t>
            </a:r>
            <a:endParaRPr lang="cs-CZ" sz="2000" dirty="0" smtClean="0"/>
          </a:p>
          <a:p>
            <a:pPr eaLnBrk="1" hangingPunct="1">
              <a:defRPr/>
            </a:pPr>
            <a:r>
              <a:rPr lang="cs-CZ" sz="2000" dirty="0" smtClean="0"/>
              <a:t>2011 Václav Čtvrtek</a:t>
            </a:r>
          </a:p>
          <a:p>
            <a:pPr eaLnBrk="1" hangingPunct="1">
              <a:defRPr/>
            </a:pPr>
            <a:r>
              <a:rPr lang="cs-CZ" sz="2000" dirty="0" smtClean="0"/>
              <a:t>2012 Jiří Trnka </a:t>
            </a:r>
          </a:p>
          <a:p>
            <a:pPr eaLnBrk="1" hangingPunct="1">
              <a:defRPr/>
            </a:pPr>
            <a:r>
              <a:rPr lang="cs-CZ" sz="2000" dirty="0" smtClean="0"/>
              <a:t>2013 Helena </a:t>
            </a:r>
            <a:r>
              <a:rPr lang="cs-CZ" sz="2000" dirty="0" err="1" smtClean="0"/>
              <a:t>Zmatlíková</a:t>
            </a:r>
            <a:endParaRPr lang="cs-CZ" sz="2000" dirty="0" smtClean="0"/>
          </a:p>
          <a:p>
            <a:pPr eaLnBrk="1" hangingPunct="1">
              <a:defRPr/>
            </a:pPr>
            <a:r>
              <a:rPr lang="cs-CZ" sz="2000" dirty="0" smtClean="0"/>
              <a:t>2014 Komisař </a:t>
            </a:r>
            <a:r>
              <a:rPr lang="cs-CZ" sz="2000" dirty="0" err="1" smtClean="0"/>
              <a:t>Vrťapka</a:t>
            </a:r>
            <a:endParaRPr lang="cs-CZ" sz="2000" dirty="0" smtClean="0"/>
          </a:p>
          <a:p>
            <a:pPr eaLnBrk="1" hangingPunct="1">
              <a:defRPr/>
            </a:pPr>
            <a:r>
              <a:rPr lang="cs-CZ" sz="2000" dirty="0" smtClean="0"/>
              <a:t>2015 Kipling/Drda (27.-</a:t>
            </a:r>
            <a:r>
              <a:rPr lang="cs-CZ" sz="2000" dirty="0" smtClean="0"/>
              <a:t>28.3.2015)</a:t>
            </a:r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Večerníček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Hanka a Mirka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O </a:t>
            </a:r>
            <a:r>
              <a:rPr lang="cs-CZ" dirty="0" err="1" smtClean="0"/>
              <a:t>Kanafáskovi</a:t>
            </a:r>
            <a:endParaRPr lang="cs-CZ" dirty="0" smtClean="0"/>
          </a:p>
        </p:txBody>
      </p:sp>
      <p:pic>
        <p:nvPicPr>
          <p:cNvPr id="10245" name="Picture 9" descr="Hanacko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636838"/>
            <a:ext cx="36004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1" descr="ANd9GcT7avVJraUx0Bae8AD8jXiPCg_lmozToI0iZ1B78DSWoLHkPb7Fj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9" y="2708275"/>
            <a:ext cx="3746500" cy="267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Noc s Andersenem - otázky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 smtClean="0"/>
              <a:t>Jaké děti si vpustit do knihovny aneb Jak je vybrat?</a:t>
            </a:r>
          </a:p>
          <a:p>
            <a:pPr eaLnBrk="1" hangingPunct="1">
              <a:defRPr/>
            </a:pPr>
            <a:r>
              <a:rPr lang="cs-CZ" sz="2800" dirty="0" smtClean="0"/>
              <a:t>Pro jakou věkovou skupinu připravit program?</a:t>
            </a:r>
          </a:p>
          <a:p>
            <a:pPr eaLnBrk="1" hangingPunct="1">
              <a:defRPr/>
            </a:pPr>
            <a:r>
              <a:rPr lang="cs-CZ" sz="2800" dirty="0" smtClean="0"/>
              <a:t>Kde se bude nocovat vs. hygienické  normy?</a:t>
            </a:r>
          </a:p>
          <a:p>
            <a:pPr eaLnBrk="1" hangingPunct="1">
              <a:defRPr/>
            </a:pPr>
            <a:r>
              <a:rPr lang="cs-CZ" sz="2800" dirty="0" smtClean="0"/>
              <a:t>Jak zajistit bezpečnost dětí?</a:t>
            </a:r>
          </a:p>
          <a:p>
            <a:pPr eaLnBrk="1" hangingPunct="1">
              <a:defRPr/>
            </a:pPr>
            <a:r>
              <a:rPr lang="cs-CZ" sz="2800" dirty="0" smtClean="0"/>
              <a:t>Jak nalákat děti?</a:t>
            </a:r>
          </a:p>
          <a:p>
            <a:pPr eaLnBrk="1" hangingPunct="1">
              <a:defRPr/>
            </a:pPr>
            <a:r>
              <a:rPr lang="cs-CZ" sz="2800" dirty="0" smtClean="0"/>
              <a:t>Co připravit aneb Jaký je náš cíl?</a:t>
            </a:r>
          </a:p>
          <a:p>
            <a:pPr eaLnBrk="1" hangingPunct="1">
              <a:defRPr/>
            </a:pPr>
            <a:r>
              <a:rPr lang="cs-CZ" sz="2800" dirty="0" smtClean="0"/>
              <a:t>Jak připravit dětem výjimečnou noc?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Noc s Andersenem v KJM</a:t>
            </a:r>
          </a:p>
        </p:txBody>
      </p:sp>
      <p:pic>
        <p:nvPicPr>
          <p:cNvPr id="14339" name="Picture 3" descr="P101007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5142" y="1828800"/>
            <a:ext cx="3341716" cy="4114800"/>
          </a:xfrm>
        </p:spPr>
      </p:pic>
      <p:pic>
        <p:nvPicPr>
          <p:cNvPr id="14340" name="Picture 4" descr="P101011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428317" y="1828800"/>
            <a:ext cx="3341716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pic>
        <p:nvPicPr>
          <p:cNvPr id="15365" name="Picture 5" descr="P40386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pic>
        <p:nvPicPr>
          <p:cNvPr id="16389" name="Picture 5" descr="img1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38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img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1050" y="0"/>
            <a:ext cx="4552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1984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Anketa SUK: Čteme všichni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 dirty="0" smtClean="0"/>
              <a:t>Národní pedagogická knihovna Komenského, Sukova studijní knihovna</a:t>
            </a:r>
          </a:p>
          <a:p>
            <a:pPr eaLnBrk="1" hangingPunct="1">
              <a:defRPr/>
            </a:pPr>
            <a:r>
              <a:rPr lang="cs-CZ" sz="2800" dirty="0" smtClean="0"/>
              <a:t>nyní: Státní pedagogická knihovna Komenského</a:t>
            </a:r>
          </a:p>
          <a:p>
            <a:pPr eaLnBrk="1" hangingPunct="1">
              <a:defRPr/>
            </a:pPr>
            <a:r>
              <a:rPr lang="cs-CZ" sz="2800" dirty="0" smtClean="0"/>
              <a:t>http://npmk.cz/  </a:t>
            </a:r>
          </a:p>
          <a:p>
            <a:pPr eaLnBrk="1" hangingPunct="1">
              <a:defRPr/>
            </a:pPr>
            <a:endParaRPr lang="cs-CZ" sz="2800" dirty="0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2800" dirty="0" smtClean="0"/>
              <a:t>Cena dětí</a:t>
            </a:r>
          </a:p>
          <a:p>
            <a:pPr>
              <a:defRPr/>
            </a:pPr>
            <a:r>
              <a:rPr lang="cs-CZ" sz="2800" dirty="0" smtClean="0"/>
              <a:t>Cena knihovníků</a:t>
            </a:r>
          </a:p>
          <a:p>
            <a:pPr>
              <a:defRPr/>
            </a:pPr>
            <a:r>
              <a:rPr lang="cs-CZ" sz="2800" dirty="0" smtClean="0"/>
              <a:t>Cena učitelů za přínos k rozvoji dětského čtenářství</a:t>
            </a:r>
          </a:p>
          <a:p>
            <a:pPr>
              <a:defRPr/>
            </a:pPr>
            <a:r>
              <a:rPr lang="cs-CZ" sz="2800" dirty="0" smtClean="0"/>
              <a:t>Cena Noci s Andersenem</a:t>
            </a:r>
          </a:p>
          <a:p>
            <a:pPr>
              <a:defRPr/>
            </a:pPr>
            <a:r>
              <a:rPr lang="cs-CZ" sz="2800" dirty="0" smtClean="0"/>
              <a:t>Listina 20 nejčtenějších knih</a:t>
            </a:r>
          </a:p>
          <a:p>
            <a:pPr>
              <a:defRPr/>
            </a:pPr>
            <a:endParaRPr lang="cs-CZ" sz="2800" dirty="0" smtClean="0"/>
          </a:p>
          <a:p>
            <a:pPr>
              <a:defRPr/>
            </a:pPr>
            <a:r>
              <a:rPr lang="cs-CZ" sz="2600" dirty="0" smtClean="0">
                <a:hlinkClick r:id="rId2"/>
              </a:rPr>
              <a:t>http://npmk.cz/node/327/</a:t>
            </a:r>
            <a:r>
              <a:rPr lang="cs-CZ" sz="2600" dirty="0" smtClean="0"/>
              <a:t> </a:t>
            </a:r>
          </a:p>
          <a:p>
            <a:pPr eaLnBrk="1" hangingPunct="1">
              <a:defRPr/>
            </a:pP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A52107"/>
                </a:solidFill>
              </a:rPr>
              <a:t>Cena dětí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dirty="0" smtClean="0"/>
              <a:t>1. místo: </a:t>
            </a:r>
            <a:r>
              <a:rPr lang="cs-CZ" sz="2800" dirty="0" err="1" smtClean="0"/>
              <a:t>Jeff</a:t>
            </a:r>
            <a:r>
              <a:rPr lang="cs-CZ" sz="2800" dirty="0" smtClean="0"/>
              <a:t> </a:t>
            </a:r>
            <a:r>
              <a:rPr lang="cs-CZ" sz="2800" dirty="0" err="1" smtClean="0"/>
              <a:t>Kinney</a:t>
            </a:r>
            <a:r>
              <a:rPr lang="cs-CZ" sz="2800" dirty="0" smtClean="0"/>
              <a:t>: Deník malého poseroutky 7 : Páté kolo u vozu(</a:t>
            </a:r>
            <a:r>
              <a:rPr lang="cs-CZ" sz="2800" dirty="0" err="1" smtClean="0"/>
              <a:t>CooBoo</a:t>
            </a:r>
            <a:r>
              <a:rPr lang="cs-CZ" sz="2800" dirty="0" smtClean="0"/>
              <a:t>)</a:t>
            </a:r>
          </a:p>
          <a:p>
            <a:r>
              <a:rPr lang="cs-CZ" sz="2800" dirty="0" smtClean="0"/>
              <a:t>2. místo: Pavel </a:t>
            </a:r>
            <a:r>
              <a:rPr lang="cs-CZ" sz="2800" dirty="0" err="1" smtClean="0"/>
              <a:t>Šrut</a:t>
            </a:r>
            <a:r>
              <a:rPr lang="cs-CZ" sz="2800" dirty="0" smtClean="0"/>
              <a:t>: </a:t>
            </a:r>
            <a:r>
              <a:rPr lang="cs-CZ" sz="2800" dirty="0" err="1" smtClean="0"/>
              <a:t>Lichožrouti</a:t>
            </a:r>
            <a:r>
              <a:rPr lang="cs-CZ" sz="2800" dirty="0" smtClean="0"/>
              <a:t> navždy (Paseka)</a:t>
            </a:r>
          </a:p>
          <a:p>
            <a:r>
              <a:rPr lang="cs-CZ" sz="2800" dirty="0" smtClean="0"/>
              <a:t>3. místo: Jiří Žáček: </a:t>
            </a:r>
            <a:r>
              <a:rPr lang="cs-CZ" sz="2800" dirty="0" err="1" smtClean="0"/>
              <a:t>Krysáci</a:t>
            </a:r>
            <a:r>
              <a:rPr lang="cs-CZ" sz="2800" dirty="0" smtClean="0"/>
              <a:t> jsou zase spolu (Česká televize)</a:t>
            </a:r>
          </a:p>
          <a:p>
            <a:endParaRPr lang="cs-CZ" sz="2800" dirty="0" smtClean="0"/>
          </a:p>
          <a:p>
            <a:r>
              <a:rPr lang="cs-CZ" sz="2800" dirty="0" smtClean="0"/>
              <a:t>Cena </a:t>
            </a:r>
            <a:r>
              <a:rPr lang="cs-CZ" sz="2800" dirty="0" err="1" smtClean="0"/>
              <a:t>NsA</a:t>
            </a:r>
            <a:endParaRPr lang="cs-CZ" sz="2800" dirty="0" smtClean="0"/>
          </a:p>
          <a:p>
            <a:r>
              <a:rPr lang="cs-CZ" dirty="0" smtClean="0"/>
              <a:t>Petr </a:t>
            </a:r>
            <a:r>
              <a:rPr lang="cs-CZ" dirty="0" err="1" smtClean="0"/>
              <a:t>Morkes</a:t>
            </a:r>
            <a:r>
              <a:rPr lang="cs-CZ" dirty="0" smtClean="0"/>
              <a:t> : Komisař </a:t>
            </a:r>
            <a:r>
              <a:rPr lang="cs-CZ" dirty="0" err="1" smtClean="0"/>
              <a:t>Vrťapka</a:t>
            </a:r>
            <a:r>
              <a:rPr lang="cs-CZ" dirty="0" smtClean="0"/>
              <a:t> a tajemství mahárádžova vejce (</a:t>
            </a:r>
            <a:r>
              <a:rPr lang="cs-CZ" dirty="0" err="1" smtClean="0"/>
              <a:t>Morkes</a:t>
            </a:r>
            <a:r>
              <a:rPr lang="cs-CZ" dirty="0" smtClean="0"/>
              <a:t>) </a:t>
            </a:r>
          </a:p>
          <a:p>
            <a:r>
              <a:rPr lang="cs-CZ" dirty="0" smtClean="0">
                <a:hlinkClick r:id="rId2"/>
              </a:rPr>
              <a:t>http://npmk.cz/sites/default/files/soubory/suk/suk-2013-vysledky.pdf</a:t>
            </a:r>
            <a:r>
              <a:rPr lang="cs-CZ" dirty="0" smtClean="0"/>
              <a:t> </a:t>
            </a:r>
          </a:p>
          <a:p>
            <a:pPr lvl="1"/>
            <a:endParaRPr lang="cs-CZ" sz="25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A52107"/>
                </a:solidFill>
              </a:rPr>
              <a:t>Anketa SUK – 20 nejčtenějších titulů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smtClean="0"/>
              <a:t>1.Jeff </a:t>
            </a:r>
            <a:r>
              <a:rPr lang="cs-CZ" dirty="0" err="1" smtClean="0"/>
              <a:t>Kinney</a:t>
            </a:r>
            <a:r>
              <a:rPr lang="cs-CZ" dirty="0" smtClean="0"/>
              <a:t>: Deník malého poseroutky 7 : Páté kolo u vozu (</a:t>
            </a:r>
            <a:r>
              <a:rPr lang="cs-CZ" dirty="0" err="1" smtClean="0"/>
              <a:t>CooBoo</a:t>
            </a:r>
            <a:r>
              <a:rPr lang="cs-CZ" dirty="0" smtClean="0"/>
              <a:t>) </a:t>
            </a:r>
          </a:p>
          <a:p>
            <a:r>
              <a:rPr lang="cs-CZ" dirty="0" smtClean="0"/>
              <a:t>2.Pavel </a:t>
            </a:r>
            <a:r>
              <a:rPr lang="cs-CZ" dirty="0" err="1" smtClean="0"/>
              <a:t>Šrut</a:t>
            </a:r>
            <a:r>
              <a:rPr lang="cs-CZ" dirty="0" smtClean="0"/>
              <a:t>: </a:t>
            </a:r>
            <a:r>
              <a:rPr lang="cs-CZ" dirty="0" err="1" smtClean="0"/>
              <a:t>Lichožrouti</a:t>
            </a:r>
            <a:r>
              <a:rPr lang="cs-CZ" dirty="0" smtClean="0"/>
              <a:t> navždy / ilustrovala Galina </a:t>
            </a:r>
            <a:r>
              <a:rPr lang="cs-CZ" dirty="0" err="1" smtClean="0"/>
              <a:t>Miklínová</a:t>
            </a:r>
            <a:r>
              <a:rPr lang="cs-CZ" dirty="0" smtClean="0"/>
              <a:t> (Paseka) </a:t>
            </a:r>
          </a:p>
          <a:p>
            <a:r>
              <a:rPr lang="cs-CZ" dirty="0" smtClean="0"/>
              <a:t>3. Jiří Žáček: </a:t>
            </a:r>
            <a:r>
              <a:rPr lang="cs-CZ" dirty="0" err="1" smtClean="0"/>
              <a:t>Krysáci</a:t>
            </a:r>
            <a:r>
              <a:rPr lang="cs-CZ" dirty="0" smtClean="0"/>
              <a:t> jsou zase spolu / ilustroval Ivan Mraček (Česká televize) </a:t>
            </a:r>
          </a:p>
          <a:p>
            <a:r>
              <a:rPr lang="cs-CZ" dirty="0" smtClean="0"/>
              <a:t>4.Jan Lebeda: S </a:t>
            </a:r>
            <a:r>
              <a:rPr lang="cs-CZ" dirty="0" err="1" smtClean="0"/>
              <a:t>Medovníčkem</a:t>
            </a:r>
            <a:r>
              <a:rPr lang="cs-CZ" dirty="0" smtClean="0"/>
              <a:t> do pohádky / ilustrovala Zdeňka </a:t>
            </a:r>
            <a:r>
              <a:rPr lang="cs-CZ" dirty="0" err="1" smtClean="0"/>
              <a:t>Študlarová</a:t>
            </a:r>
            <a:r>
              <a:rPr lang="cs-CZ" dirty="0" smtClean="0"/>
              <a:t> (Brána) </a:t>
            </a:r>
          </a:p>
          <a:p>
            <a:r>
              <a:rPr lang="cs-CZ" dirty="0" smtClean="0"/>
              <a:t>5.Eva Papoušková: </a:t>
            </a:r>
            <a:r>
              <a:rPr lang="cs-CZ" dirty="0" err="1" smtClean="0"/>
              <a:t>Kosprd</a:t>
            </a:r>
            <a:r>
              <a:rPr lang="cs-CZ" dirty="0" smtClean="0"/>
              <a:t> a Telecí / ilustrovala Galina </a:t>
            </a:r>
            <a:r>
              <a:rPr lang="cs-CZ" dirty="0" err="1" smtClean="0"/>
              <a:t>Miklínová</a:t>
            </a:r>
            <a:r>
              <a:rPr lang="cs-CZ" dirty="0" smtClean="0"/>
              <a:t> (Albatros) </a:t>
            </a:r>
          </a:p>
          <a:p>
            <a:r>
              <a:rPr lang="cs-CZ" dirty="0" smtClean="0"/>
              <a:t>6.Zdeněk </a:t>
            </a:r>
            <a:r>
              <a:rPr lang="cs-CZ" dirty="0" err="1" smtClean="0"/>
              <a:t>Miler</a:t>
            </a:r>
            <a:r>
              <a:rPr lang="cs-CZ" dirty="0" smtClean="0"/>
              <a:t>: Krtkova dobrodružství (Albatros) </a:t>
            </a:r>
          </a:p>
          <a:p>
            <a:r>
              <a:rPr lang="cs-CZ" dirty="0" smtClean="0"/>
              <a:t>7.Rachel </a:t>
            </a:r>
            <a:r>
              <a:rPr lang="cs-CZ" dirty="0" err="1" smtClean="0"/>
              <a:t>Renée</a:t>
            </a:r>
            <a:r>
              <a:rPr lang="cs-CZ" dirty="0" smtClean="0"/>
              <a:t> </a:t>
            </a:r>
            <a:r>
              <a:rPr lang="cs-CZ" dirty="0" err="1" smtClean="0"/>
              <a:t>Russell</a:t>
            </a:r>
            <a:r>
              <a:rPr lang="cs-CZ" dirty="0" smtClean="0"/>
              <a:t>: Deník </a:t>
            </a:r>
            <a:r>
              <a:rPr lang="cs-CZ" dirty="0" err="1" smtClean="0"/>
              <a:t>Mimoňky</a:t>
            </a:r>
            <a:r>
              <a:rPr lang="cs-CZ" dirty="0" smtClean="0"/>
              <a:t> (Mladá fronta) </a:t>
            </a:r>
          </a:p>
          <a:p>
            <a:r>
              <a:rPr lang="cs-CZ" dirty="0" smtClean="0"/>
              <a:t>8.Šárka Váchová: Chaloupka na vršku – nové příběhy (Česká televize) </a:t>
            </a:r>
          </a:p>
          <a:p>
            <a:r>
              <a:rPr lang="cs-CZ" dirty="0" smtClean="0"/>
              <a:t>9.Ivana Peroutková: Anička a Velikonoce / ilustrovala Eva </a:t>
            </a:r>
            <a:r>
              <a:rPr lang="cs-CZ" dirty="0" err="1" smtClean="0"/>
              <a:t>Mastníková</a:t>
            </a:r>
            <a:r>
              <a:rPr lang="cs-CZ" dirty="0" smtClean="0"/>
              <a:t> (Albatros) </a:t>
            </a:r>
          </a:p>
          <a:p>
            <a:r>
              <a:rPr lang="cs-CZ" dirty="0" smtClean="0"/>
              <a:t>10.Jeff </a:t>
            </a:r>
            <a:r>
              <a:rPr lang="cs-CZ" dirty="0" err="1" smtClean="0"/>
              <a:t>Kinney</a:t>
            </a:r>
            <a:r>
              <a:rPr lang="cs-CZ" dirty="0" smtClean="0"/>
              <a:t>: Deník malého poseroutky 4 : Psí život (</a:t>
            </a:r>
            <a:r>
              <a:rPr lang="cs-CZ" dirty="0" err="1" smtClean="0"/>
              <a:t>CooBoo</a:t>
            </a:r>
            <a:r>
              <a:rPr lang="cs-CZ" dirty="0" smtClean="0"/>
              <a:t>) </a:t>
            </a:r>
          </a:p>
          <a:p>
            <a:r>
              <a:rPr lang="cs-CZ" dirty="0" smtClean="0"/>
              <a:t>11.Petr </a:t>
            </a:r>
            <a:r>
              <a:rPr lang="cs-CZ" dirty="0" err="1" smtClean="0"/>
              <a:t>Morkes</a:t>
            </a:r>
            <a:r>
              <a:rPr lang="cs-CZ" dirty="0" smtClean="0"/>
              <a:t>: Komisař </a:t>
            </a:r>
            <a:r>
              <a:rPr lang="cs-CZ" dirty="0" err="1" smtClean="0"/>
              <a:t>Vrťapka</a:t>
            </a:r>
            <a:r>
              <a:rPr lang="cs-CZ" dirty="0" smtClean="0"/>
              <a:t>. Tajemství </a:t>
            </a:r>
            <a:r>
              <a:rPr lang="cs-CZ" dirty="0" err="1" smtClean="0"/>
              <a:t>maharádžova</a:t>
            </a:r>
            <a:r>
              <a:rPr lang="cs-CZ" dirty="0" smtClean="0"/>
              <a:t> vejce (</a:t>
            </a:r>
            <a:r>
              <a:rPr lang="cs-CZ" dirty="0" err="1" smtClean="0"/>
              <a:t>Morkes</a:t>
            </a:r>
            <a:r>
              <a:rPr lang="cs-CZ" dirty="0" smtClean="0"/>
              <a:t>) </a:t>
            </a:r>
          </a:p>
          <a:p>
            <a:r>
              <a:rPr lang="cs-CZ" dirty="0" smtClean="0"/>
              <a:t>12.Daniela </a:t>
            </a:r>
            <a:r>
              <a:rPr lang="cs-CZ" dirty="0" err="1" smtClean="0"/>
              <a:t>Krolupperová</a:t>
            </a:r>
            <a:r>
              <a:rPr lang="cs-CZ" dirty="0" smtClean="0"/>
              <a:t>: Bubáček a </a:t>
            </a:r>
            <a:r>
              <a:rPr lang="cs-CZ" dirty="0" err="1" smtClean="0"/>
              <a:t>Myšošlap</a:t>
            </a:r>
            <a:r>
              <a:rPr lang="cs-CZ" dirty="0" smtClean="0"/>
              <a:t> / ilustrovala Lucie Dvořáková (Albatros) </a:t>
            </a:r>
          </a:p>
          <a:p>
            <a:r>
              <a:rPr lang="cs-CZ" dirty="0" smtClean="0"/>
              <a:t>13.R.J. Palaciová: (Ne)obyčejný kluk (Knižní klub) </a:t>
            </a:r>
          </a:p>
          <a:p>
            <a:r>
              <a:rPr lang="cs-CZ" dirty="0" smtClean="0"/>
              <a:t>14.Rick </a:t>
            </a:r>
            <a:r>
              <a:rPr lang="cs-CZ" dirty="0" err="1" smtClean="0"/>
              <a:t>Riordan</a:t>
            </a:r>
            <a:r>
              <a:rPr lang="cs-CZ" dirty="0" smtClean="0"/>
              <a:t>: Bohové Olympu (Fragment) </a:t>
            </a:r>
          </a:p>
          <a:p>
            <a:r>
              <a:rPr lang="cs-CZ" dirty="0" smtClean="0"/>
              <a:t>15.Jan Lebeda: Pohádkové včely / ilustroval Oldřich </a:t>
            </a:r>
            <a:r>
              <a:rPr lang="cs-CZ" dirty="0" err="1" smtClean="0"/>
              <a:t>Tripes</a:t>
            </a:r>
            <a:r>
              <a:rPr lang="cs-CZ" dirty="0" smtClean="0"/>
              <a:t> (Brána) </a:t>
            </a:r>
          </a:p>
          <a:p>
            <a:r>
              <a:rPr lang="cs-CZ" dirty="0" smtClean="0"/>
              <a:t>16.Martin Sodomka: Jak si postavit letadlo (MS studio)</a:t>
            </a:r>
          </a:p>
          <a:p>
            <a:r>
              <a:rPr lang="cs-CZ" dirty="0" smtClean="0"/>
              <a:t>17.Gitty </a:t>
            </a:r>
            <a:r>
              <a:rPr lang="cs-CZ" dirty="0" err="1" smtClean="0"/>
              <a:t>Daneshvari</a:t>
            </a:r>
            <a:r>
              <a:rPr lang="cs-CZ" dirty="0" smtClean="0"/>
              <a:t>: Monster </a:t>
            </a:r>
            <a:r>
              <a:rPr lang="cs-CZ" dirty="0" err="1" smtClean="0"/>
              <a:t>High</a:t>
            </a:r>
            <a:r>
              <a:rPr lang="cs-CZ" dirty="0" smtClean="0"/>
              <a:t>: </a:t>
            </a:r>
            <a:r>
              <a:rPr lang="cs-CZ" dirty="0" err="1" smtClean="0"/>
              <a:t>Ghúlmošky</a:t>
            </a:r>
            <a:r>
              <a:rPr lang="cs-CZ" dirty="0" smtClean="0"/>
              <a:t> (</a:t>
            </a:r>
            <a:r>
              <a:rPr lang="cs-CZ" dirty="0" err="1" smtClean="0"/>
              <a:t>CooBoo</a:t>
            </a:r>
            <a:r>
              <a:rPr lang="cs-CZ" dirty="0" smtClean="0"/>
              <a:t>) </a:t>
            </a:r>
          </a:p>
          <a:p>
            <a:r>
              <a:rPr lang="cs-CZ" dirty="0" smtClean="0"/>
              <a:t>18.Daniela </a:t>
            </a:r>
            <a:r>
              <a:rPr lang="cs-CZ" dirty="0" err="1" smtClean="0"/>
              <a:t>Krolupperová</a:t>
            </a:r>
            <a:r>
              <a:rPr lang="cs-CZ" dirty="0" smtClean="0"/>
              <a:t>: Policejní křeček / ilustrovala Eva </a:t>
            </a:r>
            <a:r>
              <a:rPr lang="cs-CZ" dirty="0" err="1" smtClean="0"/>
              <a:t>Sýkorová-Pekárková</a:t>
            </a:r>
            <a:r>
              <a:rPr lang="cs-CZ" dirty="0" smtClean="0"/>
              <a:t> (Albatros) </a:t>
            </a:r>
          </a:p>
          <a:p>
            <a:r>
              <a:rPr lang="cs-CZ" dirty="0" smtClean="0"/>
              <a:t>19.Lenka Rožnovská: Bílý tygr / ilustrovala </a:t>
            </a:r>
            <a:r>
              <a:rPr lang="cs-CZ" dirty="0" smtClean="0"/>
              <a:t>Iveta </a:t>
            </a:r>
            <a:r>
              <a:rPr lang="cs-CZ" dirty="0" err="1" smtClean="0"/>
              <a:t>Autratová</a:t>
            </a:r>
            <a:r>
              <a:rPr lang="cs-CZ" dirty="0" smtClean="0"/>
              <a:t> (</a:t>
            </a:r>
            <a:r>
              <a:rPr lang="cs-CZ" dirty="0" err="1" smtClean="0"/>
              <a:t>Grada</a:t>
            </a:r>
            <a:r>
              <a:rPr lang="cs-CZ" dirty="0" smtClean="0"/>
              <a:t>) </a:t>
            </a:r>
          </a:p>
          <a:p>
            <a:r>
              <a:rPr lang="cs-CZ" dirty="0" smtClean="0"/>
              <a:t>20. Miroslav </a:t>
            </a:r>
            <a:r>
              <a:rPr lang="cs-CZ" dirty="0" err="1" smtClean="0"/>
              <a:t>Stingl</a:t>
            </a:r>
            <a:r>
              <a:rPr lang="cs-CZ" dirty="0" smtClean="0"/>
              <a:t>: Ukradený totem /ilustroval Josef Kremláček (Jota) </a:t>
            </a:r>
          </a:p>
          <a:p>
            <a:r>
              <a:rPr lang="cs-CZ" dirty="0" smtClean="0">
                <a:hlinkClick r:id="rId2"/>
              </a:rPr>
              <a:t>http://npmk.cz/sites/default/files/soubory/suk/SUK-20-nejctenejsich-knizek-2013.pdf</a:t>
            </a:r>
            <a:r>
              <a:rPr lang="cs-CZ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dirty="0" smtClean="0"/>
              <a:t>Jaké znáte projekty na podporu dětského čtenářství  v knihovnách? </a:t>
            </a:r>
          </a:p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Kdo?</a:t>
            </a:r>
          </a:p>
          <a:p>
            <a:r>
              <a:rPr lang="cs-CZ" dirty="0" smtClean="0"/>
              <a:t>Kdy?</a:t>
            </a:r>
          </a:p>
          <a:p>
            <a:r>
              <a:rPr lang="cs-CZ" dirty="0" smtClean="0"/>
              <a:t>Kde?</a:t>
            </a:r>
          </a:p>
          <a:p>
            <a:r>
              <a:rPr lang="cs-CZ" dirty="0" smtClean="0"/>
              <a:t>Proč?</a:t>
            </a:r>
          </a:p>
          <a:p>
            <a:r>
              <a:rPr lang="cs-CZ" dirty="0" smtClean="0"/>
              <a:t>Jak?</a:t>
            </a:r>
          </a:p>
          <a:p>
            <a:r>
              <a:rPr lang="cs-CZ" dirty="0" smtClean="0"/>
              <a:t>Za co?</a:t>
            </a:r>
          </a:p>
          <a:p>
            <a:r>
              <a:rPr lang="cs-CZ" dirty="0" smtClean="0"/>
              <a:t>…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 smtClean="0"/>
              <a:t>Východiska I.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 smtClean="0"/>
              <a:t>Východika</a:t>
            </a:r>
            <a:r>
              <a:rPr lang="cs-CZ" dirty="0" smtClean="0"/>
              <a:t> II.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Odbočka: Knižní ocenění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cs-CZ" dirty="0" smtClean="0"/>
              <a:t>SUK: Čteme všichni</a:t>
            </a:r>
          </a:p>
          <a:p>
            <a:pPr>
              <a:defRPr/>
            </a:pPr>
            <a:r>
              <a:rPr lang="cs-CZ" dirty="0" smtClean="0"/>
              <a:t>Magnesia Litera</a:t>
            </a:r>
          </a:p>
          <a:p>
            <a:pPr>
              <a:defRPr/>
            </a:pPr>
            <a:r>
              <a:rPr lang="cs-CZ" dirty="0" smtClean="0"/>
              <a:t>Nejkrásnější kniha roku – MK</a:t>
            </a:r>
          </a:p>
          <a:p>
            <a:pPr>
              <a:defRPr/>
            </a:pPr>
            <a:r>
              <a:rPr lang="cs-CZ" dirty="0" smtClean="0"/>
              <a:t>Cena Albatrosu</a:t>
            </a:r>
          </a:p>
          <a:p>
            <a:pPr>
              <a:defRPr/>
            </a:pPr>
            <a:r>
              <a:rPr lang="cs-CZ" dirty="0" smtClean="0"/>
              <a:t>Zlatá stuha – IBBY (nominace na Cenu A. L., Cenu H. CH. A.)</a:t>
            </a:r>
          </a:p>
          <a:p>
            <a:pPr>
              <a:defRPr/>
            </a:pPr>
            <a:r>
              <a:rPr lang="cs-CZ" dirty="0" smtClean="0"/>
              <a:t>Státní cena za literaturu</a:t>
            </a:r>
          </a:p>
          <a:p>
            <a:pPr>
              <a:defRPr/>
            </a:pPr>
            <a:r>
              <a:rPr lang="cs-CZ" dirty="0" smtClean="0"/>
              <a:t>Cena Jaroslava Seiferta, Karla Čapka, Jiřího </a:t>
            </a:r>
            <a:r>
              <a:rPr lang="cs-CZ" dirty="0" err="1" smtClean="0"/>
              <a:t>Ortena</a:t>
            </a:r>
            <a:r>
              <a:rPr lang="cs-CZ" dirty="0" smtClean="0"/>
              <a:t>, </a:t>
            </a:r>
            <a:r>
              <a:rPr lang="cs-CZ" dirty="0" err="1" smtClean="0"/>
              <a:t>Franze</a:t>
            </a:r>
            <a:r>
              <a:rPr lang="cs-CZ" dirty="0" smtClean="0"/>
              <a:t> Kafky…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czechlit.cz</a:t>
            </a:r>
            <a:r>
              <a:rPr lang="cs-CZ" dirty="0" smtClean="0">
                <a:hlinkClick r:id="rId2"/>
              </a:rPr>
              <a:t>/odkazy/</a:t>
            </a:r>
            <a:r>
              <a:rPr lang="cs-CZ" dirty="0" err="1" smtClean="0">
                <a:hlinkClick r:id="rId2"/>
              </a:rPr>
              <a:t>literarni</a:t>
            </a:r>
            <a:r>
              <a:rPr lang="cs-CZ" dirty="0" smtClean="0">
                <a:hlinkClick r:id="rId2"/>
              </a:rPr>
              <a:t>-a-</a:t>
            </a:r>
            <a:r>
              <a:rPr lang="cs-CZ" dirty="0" err="1" smtClean="0">
                <a:hlinkClick r:id="rId2"/>
              </a:rPr>
              <a:t>knizni</a:t>
            </a:r>
            <a:r>
              <a:rPr lang="cs-CZ" dirty="0" smtClean="0">
                <a:hlinkClick r:id="rId2"/>
              </a:rPr>
              <a:t>-ceny/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OKNA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dirty="0" smtClean="0"/>
              <a:t>O </a:t>
            </a:r>
            <a:r>
              <a:rPr lang="cs-CZ" dirty="0" err="1" smtClean="0"/>
              <a:t>KNihovnických</a:t>
            </a:r>
            <a:r>
              <a:rPr lang="cs-CZ" dirty="0" smtClean="0"/>
              <a:t> Aktivitách</a:t>
            </a:r>
          </a:p>
          <a:p>
            <a:pPr eaLnBrk="1" hangingPunct="1">
              <a:defRPr/>
            </a:pPr>
            <a:r>
              <a:rPr lang="cs-CZ" dirty="0" smtClean="0"/>
              <a:t>0. ročník – Jičín, téma: Václav Čtvrtek</a:t>
            </a:r>
          </a:p>
          <a:p>
            <a:pPr eaLnBrk="1" hangingPunct="1">
              <a:defRPr/>
            </a:pPr>
            <a:r>
              <a:rPr lang="cs-CZ" dirty="0" smtClean="0"/>
              <a:t>1. ročník – Chrudim, téma: Sci-fi</a:t>
            </a:r>
          </a:p>
          <a:p>
            <a:pPr eaLnBrk="1" hangingPunct="1">
              <a:defRPr/>
            </a:pPr>
            <a:r>
              <a:rPr lang="cs-CZ" dirty="0" smtClean="0"/>
              <a:t>2. ročník – Brno, téma: „Už zase skáču přes kaluže“</a:t>
            </a:r>
          </a:p>
          <a:p>
            <a:pPr eaLnBrk="1" hangingPunct="1">
              <a:defRPr/>
            </a:pPr>
            <a:r>
              <a:rPr lang="cs-CZ" dirty="0" smtClean="0"/>
              <a:t>3. ročník – Hradec Králové, téma: „Poezie“</a:t>
            </a:r>
          </a:p>
          <a:p>
            <a:pPr eaLnBrk="1" hangingPunct="1">
              <a:defRPr/>
            </a:pPr>
            <a:r>
              <a:rPr lang="cs-CZ" dirty="0" smtClean="0"/>
              <a:t>4. ročník – Třinec Válka v literatuře pro děti a mládež (2015)</a:t>
            </a:r>
          </a:p>
          <a:p>
            <a:pPr eaLnBrk="1" hangingPunct="1">
              <a:buNone/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Inspirace v přehlídce „Prešov </a:t>
            </a:r>
            <a:r>
              <a:rPr lang="cs-CZ" dirty="0" err="1" smtClean="0"/>
              <a:t>číta</a:t>
            </a:r>
            <a:r>
              <a:rPr lang="cs-CZ" dirty="0" smtClean="0"/>
              <a:t> rád“.</a:t>
            </a:r>
          </a:p>
          <a:p>
            <a:pPr eaLnBrk="1" hangingPunct="1">
              <a:defRPr/>
            </a:pPr>
            <a:r>
              <a:rPr lang="cs-CZ" dirty="0" smtClean="0"/>
              <a:t>Z posledního ročníku: http://www.</a:t>
            </a:r>
            <a:r>
              <a:rPr lang="cs-CZ" dirty="0" err="1" smtClean="0"/>
              <a:t>kdk.munovapaka.cz</a:t>
            </a:r>
            <a:r>
              <a:rPr lang="cs-CZ" dirty="0" smtClean="0"/>
              <a:t>/</a:t>
            </a:r>
          </a:p>
        </p:txBody>
      </p:sp>
      <p:pic>
        <p:nvPicPr>
          <p:cNvPr id="21508" name="Picture 5" descr="logo_ddk_pcr">
            <a:hlinkClick r:id="rId2" tooltip="logo_ddk_pcr.jpg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0272" y="4429131"/>
            <a:ext cx="16367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Kde končí svět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Dvouletý projekt – střídá se s Kamarádkou knihovnou.</a:t>
            </a:r>
          </a:p>
          <a:p>
            <a:pPr eaLnBrk="1" hangingPunct="1"/>
            <a:r>
              <a:rPr lang="cs-CZ" dirty="0" smtClean="0"/>
              <a:t>Regionální přehlídky „toho nejlepšího“</a:t>
            </a:r>
          </a:p>
          <a:p>
            <a:pPr eaLnBrk="1" hangingPunct="1"/>
            <a:r>
              <a:rPr lang="cs-CZ" dirty="0" smtClean="0"/>
              <a:t>Celostátní přehlídka – v Zrcadlové kapli v Klementinu</a:t>
            </a:r>
          </a:p>
          <a:p>
            <a:pPr eaLnBrk="1" hangingPunct="1"/>
            <a:r>
              <a:rPr lang="cs-CZ" dirty="0" smtClean="0"/>
              <a:t>Literární, výtvarné, literárně-výtvarné, dramatické projekty...</a:t>
            </a:r>
          </a:p>
          <a:p>
            <a:r>
              <a:rPr lang="cs-CZ" dirty="0" smtClean="0"/>
              <a:t>2013 – 2014 Nejmoudřejší je číslo</a:t>
            </a:r>
          </a:p>
          <a:p>
            <a:pPr eaLnBrk="1" hangingPunct="1"/>
            <a:r>
              <a:rPr lang="cs-CZ" dirty="0" smtClean="0"/>
              <a:t>2011 – 2012 Český rok</a:t>
            </a:r>
          </a:p>
          <a:p>
            <a:pPr eaLnBrk="1" hangingPunct="1"/>
            <a:r>
              <a:rPr lang="cs-CZ" dirty="0" smtClean="0"/>
              <a:t>2009 – 2010 Jakou barvu má svět?</a:t>
            </a:r>
          </a:p>
          <a:p>
            <a:pPr eaLnBrk="1" hangingPunct="1"/>
            <a:r>
              <a:rPr lang="cs-CZ" dirty="0" smtClean="0"/>
              <a:t>2007 – 2008 Cesta tam a zase zpátky</a:t>
            </a:r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     Kamarádka knihovna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Vysvědčení pro svoji knihovnu</a:t>
            </a:r>
          </a:p>
          <a:p>
            <a:pPr eaLnBrk="1" hangingPunct="1">
              <a:defRPr/>
            </a:pPr>
            <a:r>
              <a:rPr lang="cs-CZ" dirty="0" smtClean="0"/>
              <a:t>Vysvědčení s přidanou hodnotou</a:t>
            </a:r>
          </a:p>
          <a:p>
            <a:pPr eaLnBrk="1" hangingPunct="1">
              <a:defRPr/>
            </a:pPr>
            <a:r>
              <a:rPr lang="cs-CZ" dirty="0" smtClean="0"/>
              <a:t>Doplňková kritéria – knihovnická</a:t>
            </a:r>
          </a:p>
          <a:p>
            <a:pPr lvl="1" eaLnBrk="1" hangingPunct="1">
              <a:defRPr/>
            </a:pPr>
            <a:r>
              <a:rPr lang="cs-CZ" dirty="0" smtClean="0"/>
              <a:t>2013 ocenění ve velikostních kategoriích a jedna celkově vítězná: </a:t>
            </a:r>
            <a:endParaRPr lang="cs-CZ" dirty="0" smtClean="0"/>
          </a:p>
          <a:p>
            <a:pPr lvl="1" eaLnBrk="1" hangingPunct="1">
              <a:defRPr/>
            </a:pPr>
            <a:r>
              <a:rPr lang="cs-CZ" dirty="0" smtClean="0"/>
              <a:t>2013 Knihovna města Hradce Králové</a:t>
            </a:r>
            <a:endParaRPr lang="cs-CZ" dirty="0" smtClean="0"/>
          </a:p>
          <a:p>
            <a:pPr lvl="1" eaLnBrk="1" hangingPunct="1">
              <a:defRPr/>
            </a:pPr>
            <a:r>
              <a:rPr lang="cs-CZ" dirty="0" smtClean="0"/>
              <a:t>2011 Městská knihovna Chrudim</a:t>
            </a:r>
          </a:p>
          <a:p>
            <a:pPr lvl="1" eaLnBrk="1" hangingPunct="1">
              <a:defRPr/>
            </a:pPr>
            <a:r>
              <a:rPr lang="cs-CZ" dirty="0" smtClean="0"/>
              <a:t>2008 Městská knihovna Sedlčany</a:t>
            </a:r>
          </a:p>
          <a:p>
            <a:pPr lvl="1" eaLnBrk="1" hangingPunct="1">
              <a:defRPr/>
            </a:pPr>
            <a:r>
              <a:rPr lang="cs-CZ" dirty="0" smtClean="0"/>
              <a:t>2006 Městská knihovna Tišnov</a:t>
            </a:r>
          </a:p>
          <a:p>
            <a:pPr eaLnBrk="1" hangingPunct="1">
              <a:defRPr/>
            </a:pPr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kamaradkaknihovna.cz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eaLnBrk="1" hangingPunct="1">
              <a:defRPr/>
            </a:pPr>
            <a:endParaRPr lang="cs-CZ" dirty="0" smtClean="0"/>
          </a:p>
        </p:txBody>
      </p:sp>
      <p:pic>
        <p:nvPicPr>
          <p:cNvPr id="23556" name="Picture 4" descr="Kamarádka knihovna - Logo zajistila firma artbox, www.artbox.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714356"/>
            <a:ext cx="1809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Z hodnocení děti...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sz="2000" dirty="0" smtClean="0">
                <a:effectLst/>
              </a:rPr>
              <a:t>Ráda čtu a baví mně, když děti umí naslouchat.         </a:t>
            </a:r>
          </a:p>
          <a:p>
            <a:pPr eaLnBrk="1" hangingPunct="1">
              <a:defRPr/>
            </a:pPr>
            <a:r>
              <a:rPr lang="cs-CZ" sz="2000" dirty="0" smtClean="0">
                <a:effectLst/>
              </a:rPr>
              <a:t>Chození do knihovny=pravidelné čtení=přirozený rozvoj=inteligence dítěte.         </a:t>
            </a:r>
          </a:p>
          <a:p>
            <a:pPr eaLnBrk="1" hangingPunct="1">
              <a:defRPr/>
            </a:pPr>
            <a:r>
              <a:rPr lang="cs-CZ" sz="2000" dirty="0" smtClean="0">
                <a:effectLst/>
              </a:rPr>
              <a:t>Protože se tam můžu učit cizím jazykům a vařit.         </a:t>
            </a:r>
          </a:p>
          <a:p>
            <a:pPr eaLnBrk="1" hangingPunct="1">
              <a:defRPr/>
            </a:pPr>
            <a:r>
              <a:rPr lang="cs-CZ" sz="2000" dirty="0" smtClean="0">
                <a:effectLst/>
              </a:rPr>
              <a:t>Aspoň že tu jsou stoly, kde můžeme psát.        </a:t>
            </a:r>
          </a:p>
          <a:p>
            <a:pPr eaLnBrk="1" hangingPunct="1">
              <a:defRPr/>
            </a:pPr>
            <a:r>
              <a:rPr lang="cs-CZ" sz="2000" dirty="0" smtClean="0">
                <a:effectLst/>
              </a:rPr>
              <a:t>Půjčuji si </a:t>
            </a:r>
            <a:r>
              <a:rPr lang="cs-CZ" sz="2000" dirty="0" err="1" smtClean="0">
                <a:effectLst/>
              </a:rPr>
              <a:t>cool</a:t>
            </a:r>
            <a:r>
              <a:rPr lang="cs-CZ" sz="2000" dirty="0" smtClean="0">
                <a:effectLst/>
              </a:rPr>
              <a:t> knížky.  </a:t>
            </a:r>
          </a:p>
          <a:p>
            <a:pPr eaLnBrk="1" hangingPunct="1">
              <a:defRPr/>
            </a:pPr>
            <a:r>
              <a:rPr lang="cs-CZ" sz="2000" dirty="0" smtClean="0">
                <a:effectLst/>
              </a:rPr>
              <a:t>Můžu si promluvit s přáteli u stolku a tvořit.       </a:t>
            </a:r>
          </a:p>
          <a:p>
            <a:pPr eaLnBrk="1" hangingPunct="1">
              <a:defRPr/>
            </a:pPr>
            <a:r>
              <a:rPr lang="cs-CZ" sz="2000" dirty="0" smtClean="0">
                <a:effectLst/>
              </a:rPr>
              <a:t>No je tam </a:t>
            </a:r>
            <a:r>
              <a:rPr lang="cs-CZ" sz="2000" dirty="0" err="1" smtClean="0">
                <a:effectLst/>
              </a:rPr>
              <a:t>prdec</a:t>
            </a:r>
            <a:r>
              <a:rPr lang="cs-CZ" sz="2000" dirty="0" smtClean="0">
                <a:effectLst/>
              </a:rPr>
              <a:t>, ale spokojená bych byla i bez knih.  </a:t>
            </a:r>
          </a:p>
          <a:p>
            <a:pPr eaLnBrk="1" hangingPunct="1">
              <a:defRPr/>
            </a:pPr>
            <a:r>
              <a:rPr lang="cs-CZ" sz="2000" dirty="0" smtClean="0">
                <a:effectLst/>
              </a:rPr>
              <a:t>Hladit si křečky. </a:t>
            </a:r>
          </a:p>
          <a:p>
            <a:pPr eaLnBrk="1" hangingPunct="1">
              <a:defRPr/>
            </a:pPr>
            <a:r>
              <a:rPr lang="cs-CZ" sz="2000" dirty="0" smtClean="0">
                <a:effectLst/>
              </a:rPr>
              <a:t>Knihovna </a:t>
            </a:r>
            <a:r>
              <a:rPr lang="cs-CZ" sz="2000" dirty="0" err="1" smtClean="0">
                <a:effectLst/>
              </a:rPr>
              <a:t>forever</a:t>
            </a:r>
            <a:r>
              <a:rPr lang="cs-CZ" sz="2000" dirty="0" smtClean="0">
                <a:effectLst/>
              </a:rPr>
              <a:t>.         </a:t>
            </a:r>
          </a:p>
          <a:p>
            <a:pPr eaLnBrk="1" hangingPunct="1">
              <a:defRPr/>
            </a:pPr>
            <a:r>
              <a:rPr lang="cs-CZ" sz="2000" dirty="0" smtClean="0">
                <a:effectLst/>
              </a:rPr>
              <a:t>Hodná uklízečka.</a:t>
            </a:r>
          </a:p>
          <a:p>
            <a:pPr eaLnBrk="1" hangingPunct="1">
              <a:defRPr/>
            </a:pPr>
            <a:r>
              <a:rPr lang="cs-CZ" sz="2000" dirty="0" smtClean="0">
                <a:effectLst/>
              </a:rPr>
              <a:t>Zdroj: </a:t>
            </a:r>
            <a:r>
              <a:rPr lang="cs-CZ" sz="2000" dirty="0" err="1" smtClean="0">
                <a:effectLst/>
              </a:rPr>
              <a:t>kamaradkaknihovna.cz</a:t>
            </a:r>
            <a:r>
              <a:rPr lang="cs-CZ" sz="2000" dirty="0" smtClean="0">
                <a:effectLst/>
              </a:rPr>
              <a:t>       </a:t>
            </a:r>
            <a:r>
              <a:rPr lang="cs-CZ" sz="1800" dirty="0" smtClean="0">
                <a:effectLst/>
              </a:rPr>
              <a:t>     </a:t>
            </a:r>
            <a:endParaRPr lang="cs-CZ" sz="1800" b="1" dirty="0" smtClean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b="1" dirty="0" smtClean="0">
                <a:effectLst/>
              </a:rPr>
              <a:t> </a:t>
            </a:r>
            <a:r>
              <a:rPr lang="cs-CZ" b="1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smtClean="0"/>
              <a:t>Už jsem čtenář – Knížka pro prvňáčka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412874"/>
            <a:ext cx="8229600" cy="4945083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cs-CZ" sz="2400" dirty="0" smtClean="0"/>
              <a:t>Projekt původně podpořen MŠMT ČR, nyní jen SKIP</a:t>
            </a:r>
          </a:p>
          <a:p>
            <a:pPr eaLnBrk="1" hangingPunct="1">
              <a:defRPr/>
            </a:pPr>
            <a:r>
              <a:rPr lang="cs-CZ" sz="2400" dirty="0" smtClean="0"/>
              <a:t>Unikátní knížka pro prvňáčka(y).</a:t>
            </a:r>
          </a:p>
          <a:p>
            <a:pPr eaLnBrk="1" hangingPunct="1">
              <a:defRPr/>
            </a:pPr>
            <a:r>
              <a:rPr lang="cs-CZ" dirty="0" smtClean="0"/>
              <a:t>Neprodejná speciální knížka. </a:t>
            </a:r>
            <a:endParaRPr lang="cs-CZ" sz="2400" dirty="0" smtClean="0"/>
          </a:p>
          <a:p>
            <a:pPr eaLnBrk="1" hangingPunct="1">
              <a:defRPr/>
            </a:pPr>
            <a:r>
              <a:rPr lang="cs-CZ" sz="2400" dirty="0" smtClean="0"/>
              <a:t>Předání na Den dětí – 1. 6. v Zrcadlové kapli Klementina.</a:t>
            </a:r>
          </a:p>
          <a:p>
            <a:pPr eaLnBrk="1" hangingPunct="1">
              <a:defRPr/>
            </a:pPr>
            <a:r>
              <a:rPr lang="cs-CZ" sz="2400" dirty="0" smtClean="0"/>
              <a:t>2008/2009 – 1. ročník</a:t>
            </a:r>
          </a:p>
          <a:p>
            <a:pPr lvl="2" eaLnBrk="1" hangingPunct="1">
              <a:defRPr/>
            </a:pPr>
            <a:r>
              <a:rPr lang="cs-CZ" sz="2000" dirty="0" smtClean="0"/>
              <a:t>kniha Okno do komína –Ivona Březinová</a:t>
            </a:r>
          </a:p>
          <a:p>
            <a:pPr eaLnBrk="1" hangingPunct="1">
              <a:defRPr/>
            </a:pPr>
            <a:r>
              <a:rPr lang="cs-CZ" sz="2800" dirty="0" smtClean="0"/>
              <a:t>2009/2010</a:t>
            </a:r>
          </a:p>
          <a:p>
            <a:pPr lvl="2" eaLnBrk="1" hangingPunct="1">
              <a:defRPr/>
            </a:pPr>
            <a:r>
              <a:rPr lang="cs-CZ" sz="2000" dirty="0" smtClean="0"/>
              <a:t>kniha Legrační dům – Jiří </a:t>
            </a:r>
            <a:r>
              <a:rPr lang="cs-CZ" sz="2000" dirty="0" err="1" smtClean="0"/>
              <a:t>Kahoun</a:t>
            </a:r>
            <a:endParaRPr lang="cs-CZ" sz="2000" dirty="0" smtClean="0"/>
          </a:p>
          <a:p>
            <a:pPr eaLnBrk="1" hangingPunct="1">
              <a:defRPr/>
            </a:pPr>
            <a:r>
              <a:rPr lang="cs-CZ" sz="2800" dirty="0" smtClean="0"/>
              <a:t>2010/2011</a:t>
            </a:r>
          </a:p>
          <a:p>
            <a:pPr lvl="2" eaLnBrk="1" hangingPunct="1">
              <a:defRPr/>
            </a:pPr>
            <a:r>
              <a:rPr lang="cs-CZ" sz="2000" dirty="0" smtClean="0"/>
              <a:t>Kniha Zmizelá škola – Daniela </a:t>
            </a:r>
            <a:r>
              <a:rPr lang="cs-CZ" sz="2000" dirty="0" err="1" smtClean="0"/>
              <a:t>Krolupperová</a:t>
            </a:r>
            <a:endParaRPr lang="cs-CZ" sz="2000" dirty="0" smtClean="0"/>
          </a:p>
          <a:p>
            <a:pPr eaLnBrk="1" hangingPunct="1">
              <a:defRPr/>
            </a:pPr>
            <a:r>
              <a:rPr lang="cs-CZ" sz="2800" dirty="0" smtClean="0"/>
              <a:t>2011/2012</a:t>
            </a:r>
          </a:p>
          <a:p>
            <a:pPr lvl="2" eaLnBrk="1" hangingPunct="1">
              <a:defRPr/>
            </a:pPr>
            <a:r>
              <a:rPr lang="cs-CZ" sz="2000" dirty="0" smtClean="0"/>
              <a:t>Kniha Školníci – Miloš Kratochvíl</a:t>
            </a:r>
          </a:p>
          <a:p>
            <a:pPr>
              <a:defRPr/>
            </a:pPr>
            <a:r>
              <a:rPr lang="cs-CZ" sz="2600" dirty="0" smtClean="0"/>
              <a:t>2012/2013</a:t>
            </a:r>
          </a:p>
          <a:p>
            <a:pPr lvl="2">
              <a:defRPr/>
            </a:pPr>
            <a:r>
              <a:rPr lang="cs-CZ" sz="2000" dirty="0" smtClean="0"/>
              <a:t>Kniha </a:t>
            </a:r>
            <a:r>
              <a:rPr lang="cs-CZ" dirty="0" smtClean="0"/>
              <a:t>Všelijaké řečičky pro kluky a holčičky  - Radek Malý</a:t>
            </a:r>
          </a:p>
          <a:p>
            <a:pPr>
              <a:defRPr/>
            </a:pPr>
            <a:r>
              <a:rPr lang="cs-CZ" sz="2600" dirty="0" smtClean="0"/>
              <a:t>2013/2014</a:t>
            </a:r>
          </a:p>
          <a:p>
            <a:pPr lvl="2">
              <a:defRPr/>
            </a:pPr>
            <a:r>
              <a:rPr lang="cs-CZ" sz="2000" dirty="0" smtClean="0"/>
              <a:t>Abeceda - Markéta Wagnerová</a:t>
            </a:r>
          </a:p>
          <a:p>
            <a:pPr>
              <a:defRPr/>
            </a:pPr>
            <a:r>
              <a:rPr lang="cs-CZ" sz="2600" dirty="0" smtClean="0"/>
              <a:t>2014/2015</a:t>
            </a:r>
          </a:p>
          <a:p>
            <a:pPr lvl="2">
              <a:defRPr/>
            </a:pPr>
            <a:r>
              <a:rPr lang="cs-CZ" sz="2000" dirty="0" smtClean="0"/>
              <a:t>Žáček – </a:t>
            </a:r>
            <a:r>
              <a:rPr lang="cs-CZ" sz="2000" dirty="0" err="1" smtClean="0"/>
              <a:t>Vhrsti</a:t>
            </a:r>
            <a:r>
              <a:rPr lang="cs-CZ" sz="2000" dirty="0" smtClean="0"/>
              <a:t> ?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Den pro dětskou knihu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Poslední sobota před 1. adventní nedělí.</a:t>
            </a:r>
          </a:p>
          <a:p>
            <a:pPr eaLnBrk="1" hangingPunct="1">
              <a:defRPr/>
            </a:pPr>
            <a:r>
              <a:rPr lang="cs-CZ" dirty="0" smtClean="0"/>
              <a:t>Městská knihovna Děčín – 25. 11. 2006.</a:t>
            </a:r>
          </a:p>
          <a:p>
            <a:pPr eaLnBrk="1" hangingPunct="1">
              <a:defRPr/>
            </a:pPr>
            <a:r>
              <a:rPr lang="cs-CZ" dirty="0" smtClean="0"/>
              <a:t>Spolupráce s knihkupci, nakladateli – tipy pod vánoční stromeček.</a:t>
            </a:r>
          </a:p>
          <a:p>
            <a:pPr eaLnBrk="1" hangingPunct="1">
              <a:defRPr/>
            </a:pPr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dendetskeknihy.cz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Pořádá Sekce veřejných knihoven SKIP.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Projekty na podporu čtenářství II. – lokální podmínky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Hry bez hranic aneb Knihovnice dětem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cs-CZ" sz="2800" dirty="0" smtClean="0"/>
              <a:t>znělka mezinárodní soutěže - TV pořad: </a:t>
            </a:r>
            <a:r>
              <a:rPr lang="cs-CZ" sz="2000" dirty="0" smtClean="0">
                <a:hlinkClick r:id="rId2"/>
              </a:rPr>
              <a:t>http://www.</a:t>
            </a:r>
            <a:r>
              <a:rPr lang="cs-CZ" sz="2000" dirty="0" err="1" smtClean="0">
                <a:hlinkClick r:id="rId2"/>
              </a:rPr>
              <a:t>youtube.com</a:t>
            </a:r>
            <a:r>
              <a:rPr lang="cs-CZ" sz="2000" dirty="0" smtClean="0">
                <a:hlinkClick r:id="rId2"/>
              </a:rPr>
              <a:t>/</a:t>
            </a:r>
            <a:r>
              <a:rPr lang="cs-CZ" sz="2000" dirty="0" err="1" smtClean="0">
                <a:hlinkClick r:id="rId2"/>
              </a:rPr>
              <a:t>watch</a:t>
            </a:r>
            <a:r>
              <a:rPr lang="cs-CZ" sz="2000" dirty="0" smtClean="0">
                <a:hlinkClick r:id="rId2"/>
              </a:rPr>
              <a:t>?v=</a:t>
            </a:r>
            <a:r>
              <a:rPr lang="cs-CZ" sz="2000" dirty="0" err="1" smtClean="0">
                <a:hlinkClick r:id="rId2"/>
              </a:rPr>
              <a:t>vJGkmfFuGZs</a:t>
            </a:r>
            <a:endParaRPr lang="cs-CZ" sz="2000" dirty="0" smtClean="0"/>
          </a:p>
          <a:p>
            <a:pPr eaLnBrk="1" hangingPunct="1">
              <a:defRPr/>
            </a:pPr>
            <a:r>
              <a:rPr lang="cs-CZ" sz="2800" dirty="0" smtClean="0"/>
              <a:t>Klub dětských knihoven Karlovarského kraje</a:t>
            </a:r>
          </a:p>
          <a:p>
            <a:pPr eaLnBrk="1" hangingPunct="1">
              <a:defRPr/>
            </a:pPr>
            <a:r>
              <a:rPr lang="cs-CZ" sz="2800" dirty="0" smtClean="0"/>
              <a:t>Konají se v různých místech regionu, 2012 - Městská knihovna Chodov, na téma olympijských her</a:t>
            </a:r>
          </a:p>
          <a:p>
            <a:pPr eaLnBrk="1" hangingPunct="1">
              <a:defRPr/>
            </a:pPr>
            <a:r>
              <a:rPr lang="cs-CZ" sz="2800" dirty="0" smtClean="0"/>
              <a:t>6-ti členné týmy z každého města</a:t>
            </a:r>
          </a:p>
          <a:p>
            <a:pPr eaLnBrk="1" hangingPunct="1">
              <a:defRPr/>
            </a:pPr>
            <a:r>
              <a:rPr lang="cs-CZ" sz="2800" dirty="0" smtClean="0"/>
              <a:t>Foto: </a:t>
            </a:r>
            <a:r>
              <a:rPr lang="cs-CZ" sz="2400" dirty="0" smtClean="0">
                <a:hlinkClick r:id="rId3"/>
              </a:rPr>
              <a:t>http://mkloket.rajce.idnes.cz/Hry_bez_hranic,_Chodov_26._5._2012</a:t>
            </a:r>
            <a:endParaRPr lang="cs-CZ" sz="2400" dirty="0" smtClean="0"/>
          </a:p>
          <a:p>
            <a:pPr eaLnBrk="1" hangingPunct="1">
              <a:defRPr/>
            </a:pPr>
            <a:r>
              <a:rPr lang="cs-CZ" sz="2400" dirty="0" smtClean="0"/>
              <a:t>Zdroj: Konference Andersen</a:t>
            </a:r>
          </a:p>
        </p:txBody>
      </p:sp>
      <p:pic>
        <p:nvPicPr>
          <p:cNvPr id="5" name="Zástupný symbol pro obsah 4" descr="Hry bez hranic Sokolovský deník 28.5.2012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4489689" y="1600200"/>
            <a:ext cx="3218971" cy="4572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Kamarádi knihovny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8229600" cy="451961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sz="2000" dirty="0" smtClean="0"/>
              <a:t>Knihovna </a:t>
            </a:r>
            <a:r>
              <a:rPr lang="cs-CZ" sz="2000" dirty="0" err="1" smtClean="0"/>
              <a:t>Vřešina</a:t>
            </a:r>
            <a:endParaRPr lang="cs-CZ" sz="2000" dirty="0" smtClean="0"/>
          </a:p>
          <a:p>
            <a:pPr eaLnBrk="1" hangingPunct="1">
              <a:defRPr/>
            </a:pPr>
            <a:r>
              <a:rPr lang="cs-CZ" sz="2000" dirty="0" smtClean="0"/>
              <a:t>Za každou návštěvu žáka v knihovně, který si vypůjčil knihu nebo časopis - získá třída  - </a:t>
            </a:r>
            <a:r>
              <a:rPr lang="cs-CZ" sz="2000" b="1" dirty="0" smtClean="0"/>
              <a:t>10 bodů.</a:t>
            </a:r>
          </a:p>
          <a:p>
            <a:pPr eaLnBrk="1" hangingPunct="1">
              <a:defRPr/>
            </a:pPr>
            <a:r>
              <a:rPr lang="cs-CZ" sz="2000" dirty="0" smtClean="0"/>
              <a:t>Za každý splněný úkol žákem při návštěvě knihovny - získá třída –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b="1" dirty="0" smtClean="0"/>
              <a:t>     5 bodů. </a:t>
            </a:r>
            <a:endParaRPr lang="cs-CZ" sz="2000" dirty="0" smtClean="0"/>
          </a:p>
          <a:p>
            <a:pPr eaLnBrk="1" hangingPunct="1">
              <a:defRPr/>
            </a:pPr>
            <a:r>
              <a:rPr lang="cs-CZ" sz="2000" dirty="0" smtClean="0"/>
              <a:t>Přivedou-li žáci do knihovny paní učitelku – získá třída -  </a:t>
            </a:r>
            <a:r>
              <a:rPr lang="cs-CZ" sz="2000" b="1" dirty="0" smtClean="0"/>
              <a:t>30 bodů.</a:t>
            </a:r>
          </a:p>
          <a:p>
            <a:pPr eaLnBrk="1" hangingPunct="1">
              <a:defRPr/>
            </a:pPr>
            <a:r>
              <a:rPr lang="cs-CZ" sz="2000" dirty="0" smtClean="0"/>
              <a:t>Každý žák, který má platnou průkazku na rok 2012 - získá ve prospěch třídy -  </a:t>
            </a:r>
            <a:r>
              <a:rPr lang="cs-CZ" sz="2000" b="1" dirty="0" smtClean="0"/>
              <a:t>20 bodů.</a:t>
            </a:r>
            <a:r>
              <a:rPr lang="cs-CZ" sz="2000" dirty="0" smtClean="0"/>
              <a:t>                           </a:t>
            </a:r>
          </a:p>
          <a:p>
            <a:pPr eaLnBrk="1" hangingPunct="1">
              <a:defRPr/>
            </a:pPr>
            <a:r>
              <a:rPr lang="cs-CZ" sz="2000" dirty="0" smtClean="0"/>
              <a:t>Vydá-li třída </a:t>
            </a:r>
            <a:r>
              <a:rPr lang="cs-CZ" sz="2000" b="1" dirty="0" smtClean="0"/>
              <a:t>jeden</a:t>
            </a:r>
            <a:r>
              <a:rPr lang="cs-CZ" sz="2000" dirty="0" smtClean="0"/>
              <a:t> pětistránkový časopis – na téma „četba, čtení, knihovna“ získá třída </a:t>
            </a:r>
            <a:r>
              <a:rPr lang="cs-CZ" sz="2000" b="1" dirty="0" smtClean="0"/>
              <a:t>- 50 bodů.</a:t>
            </a:r>
            <a:br>
              <a:rPr lang="cs-CZ" sz="2000" b="1" dirty="0" smtClean="0"/>
            </a:br>
            <a:r>
              <a:rPr lang="cs-CZ" sz="2000" dirty="0" smtClean="0"/>
              <a:t>                                                 </a:t>
            </a:r>
            <a:br>
              <a:rPr lang="cs-CZ" sz="2000" dirty="0" smtClean="0"/>
            </a:br>
            <a:r>
              <a:rPr lang="cs-CZ" sz="2000" dirty="0" smtClean="0"/>
              <a:t>                                     </a:t>
            </a:r>
            <a:r>
              <a:rPr lang="cs-CZ" sz="2000" b="1" u="sng" dirty="0" smtClean="0"/>
              <a:t>VÍTĚZNÁ TŘÍDA ZÍSKÁ DORT !!!</a:t>
            </a:r>
            <a:endParaRPr lang="cs-CZ" sz="2000" dirty="0" smtClean="0"/>
          </a:p>
        </p:txBody>
      </p:sp>
      <p:sp>
        <p:nvSpPr>
          <p:cNvPr id="29700" name="TextovéPole 3"/>
          <p:cNvSpPr txBox="1">
            <a:spLocks noChangeArrowheads="1"/>
          </p:cNvSpPr>
          <p:nvPr/>
        </p:nvSpPr>
        <p:spPr bwMode="auto">
          <a:xfrm>
            <a:off x="642938" y="6000750"/>
            <a:ext cx="3714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/>
              <a:t>Zdroj: Konference Andersen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Svaz knihovníků a informačních pracovníků ČR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7158" y="1714488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Dobrovolná profesní a stavovská organizace knihovníků a informačních pracovníků.</a:t>
            </a:r>
          </a:p>
          <a:p>
            <a:pPr eaLnBrk="1" hangingPunct="1">
              <a:defRPr/>
            </a:pPr>
            <a:r>
              <a:rPr lang="cs-CZ" dirty="0" smtClean="0"/>
              <a:t>Občanské sdružení (dosud).</a:t>
            </a:r>
          </a:p>
          <a:p>
            <a:pPr eaLnBrk="1" hangingPunct="1">
              <a:defRPr/>
            </a:pPr>
            <a:r>
              <a:rPr lang="cs-CZ" dirty="0" smtClean="0"/>
              <a:t>1480 členů – individuální / institucionální členství.</a:t>
            </a:r>
          </a:p>
          <a:p>
            <a:pPr eaLnBrk="1" hangingPunct="1">
              <a:defRPr/>
            </a:pPr>
            <a:r>
              <a:rPr lang="cs-CZ" dirty="0" smtClean="0"/>
              <a:t>Regionální princip.</a:t>
            </a:r>
          </a:p>
          <a:p>
            <a:pPr eaLnBrk="1" hangingPunct="1">
              <a:defRPr/>
            </a:pPr>
            <a:r>
              <a:rPr lang="cs-CZ" dirty="0" smtClean="0"/>
              <a:t>Bulletin SKIP.</a:t>
            </a:r>
          </a:p>
          <a:p>
            <a:pPr eaLnBrk="1" hangingPunct="1">
              <a:defRPr/>
            </a:pPr>
            <a:r>
              <a:rPr lang="cs-CZ" dirty="0" smtClean="0"/>
              <a:t>Sdružování. Vzdělávání. Záštita. Koncepce. Prostor.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85729"/>
            <a:ext cx="8229600" cy="78581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200" b="1" dirty="0" smtClean="0">
                <a:latin typeface="Arial" charset="0"/>
              </a:rPr>
              <a:t/>
            </a:r>
            <a:br>
              <a:rPr lang="cs-CZ" sz="3200" b="1" dirty="0" smtClean="0">
                <a:latin typeface="Arial" charset="0"/>
              </a:rPr>
            </a:br>
            <a:r>
              <a:rPr lang="cs-CZ" sz="2400" b="1" dirty="0" smtClean="0">
                <a:latin typeface="Arial" charset="0"/>
              </a:rPr>
              <a:t/>
            </a:r>
            <a:br>
              <a:rPr lang="cs-CZ" sz="2400" b="1" dirty="0" smtClean="0">
                <a:latin typeface="Arial" charset="0"/>
              </a:rPr>
            </a:br>
            <a:r>
              <a:rPr lang="cs-CZ" sz="2400" b="1" dirty="0" smtClean="0">
                <a:latin typeface="Arial" charset="0"/>
              </a:rPr>
              <a:t> </a:t>
            </a:r>
            <a:r>
              <a:rPr lang="cs-CZ" sz="3100" dirty="0" smtClean="0">
                <a:latin typeface="Arial" charset="0"/>
              </a:rPr>
              <a:t>Pardubice, Evropa a my aneb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28625" y="1571625"/>
            <a:ext cx="8229600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cs-CZ" sz="2000" b="1" dirty="0" smtClean="0">
                <a:latin typeface="Arial" charset="0"/>
              </a:rPr>
              <a:t>Zač je v Pardubicích perník (1.ročník)</a:t>
            </a:r>
            <a:br>
              <a:rPr lang="cs-CZ" sz="2000" b="1" dirty="0" smtClean="0">
                <a:latin typeface="Arial" charset="0"/>
              </a:rPr>
            </a:br>
            <a:r>
              <a:rPr lang="cs-CZ" sz="2000" b="1" dirty="0" smtClean="0">
                <a:latin typeface="Arial" charset="0"/>
              </a:rPr>
              <a:t>Za tajemstvím pardubického bělouše (2.ročník)</a:t>
            </a:r>
            <a:br>
              <a:rPr lang="cs-CZ" sz="2000" b="1" dirty="0" smtClean="0">
                <a:latin typeface="Arial" charset="0"/>
              </a:rPr>
            </a:br>
            <a:r>
              <a:rPr lang="cs-CZ" sz="2000" b="1" dirty="0" smtClean="0">
                <a:latin typeface="Arial" charset="0"/>
              </a:rPr>
              <a:t>6 pardubických NEJ (3.ročník)</a:t>
            </a:r>
            <a:br>
              <a:rPr lang="cs-CZ" sz="2000" b="1" dirty="0" smtClean="0">
                <a:latin typeface="Arial" charset="0"/>
              </a:rPr>
            </a:br>
            <a:r>
              <a:rPr lang="cs-CZ" sz="2000" b="1" dirty="0" smtClean="0">
                <a:latin typeface="Arial" charset="0"/>
              </a:rPr>
              <a:t>Svět kolem nás (4.ročník)</a:t>
            </a:r>
            <a:endParaRPr lang="cs-CZ" sz="2000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dirty="0" smtClean="0">
              <a:latin typeface="Arial" charset="0"/>
            </a:endParaRPr>
          </a:p>
          <a:p>
            <a:pPr eaLnBrk="1" hangingPunct="1">
              <a:defRPr/>
            </a:pPr>
            <a:r>
              <a:rPr lang="cs-CZ" sz="2000" dirty="0" smtClean="0">
                <a:latin typeface="Arial" charset="0"/>
              </a:rPr>
              <a:t>Dlouhodobá týmová zábavná hra (6 měsíců). </a:t>
            </a:r>
          </a:p>
          <a:p>
            <a:pPr eaLnBrk="1" hangingPunct="1">
              <a:defRPr/>
            </a:pPr>
            <a:r>
              <a:rPr lang="cs-CZ" sz="2000" dirty="0" smtClean="0">
                <a:latin typeface="Arial" charset="0"/>
              </a:rPr>
              <a:t>Každý měsíc dílna s odborníkem a úkoly.</a:t>
            </a:r>
          </a:p>
          <a:p>
            <a:pPr eaLnBrk="1" hangingPunct="1">
              <a:defRPr/>
            </a:pPr>
            <a:r>
              <a:rPr lang="cs-CZ" sz="2000" dirty="0" smtClean="0">
                <a:latin typeface="Arial" charset="0"/>
              </a:rPr>
              <a:t>Pracovní list : 4 úkoly poznávací + 1 tvořivý.</a:t>
            </a:r>
          </a:p>
          <a:p>
            <a:pPr eaLnBrk="1" hangingPunct="1">
              <a:defRPr/>
            </a:pPr>
            <a:r>
              <a:rPr lang="cs-CZ" sz="2000" b="1" dirty="0" smtClean="0">
                <a:latin typeface="Arial" charset="0"/>
              </a:rPr>
              <a:t>Cílem </a:t>
            </a:r>
            <a:r>
              <a:rPr lang="cs-CZ" sz="2000" dirty="0" smtClean="0">
                <a:latin typeface="Arial" charset="0"/>
              </a:rPr>
              <a:t>hry je poznat region a lidi, kteří v něm žijí a něco umí, získat vědomí evropské sounáležitosti.</a:t>
            </a:r>
          </a:p>
          <a:p>
            <a:pPr eaLnBrk="1" hangingPunct="1">
              <a:defRPr/>
            </a:pPr>
            <a:r>
              <a:rPr lang="cs-CZ" sz="2000" dirty="0" smtClean="0">
                <a:latin typeface="Arial" charset="0"/>
              </a:rPr>
              <a:t>Ve spolupráci: </a:t>
            </a:r>
            <a:r>
              <a:rPr lang="cs-CZ" sz="2000" dirty="0" err="1" smtClean="0">
                <a:latin typeface="Arial" charset="0"/>
              </a:rPr>
              <a:t>Europe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 err="1" smtClean="0">
                <a:latin typeface="Arial" charset="0"/>
              </a:rPr>
              <a:t>Direct</a:t>
            </a:r>
            <a:r>
              <a:rPr lang="cs-CZ" sz="2000" dirty="0" smtClean="0">
                <a:latin typeface="Arial" charset="0"/>
              </a:rPr>
              <a:t>, divadlo, muzeum, knihovna.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dirty="0" smtClean="0">
                <a:latin typeface="Arial" charset="0"/>
              </a:rPr>
              <a:t>.</a:t>
            </a:r>
          </a:p>
          <a:p>
            <a:pPr eaLnBrk="1" hangingPunct="1">
              <a:defRPr/>
            </a:pPr>
            <a:r>
              <a:rPr lang="cs-CZ" sz="1400" dirty="0" smtClean="0">
                <a:latin typeface="Arial" charset="0"/>
              </a:rPr>
              <a:t>Zdroj: </a:t>
            </a:r>
            <a:r>
              <a:rPr lang="cs-CZ" sz="1400" dirty="0" smtClean="0">
                <a:latin typeface="Arial" charset="0"/>
                <a:hlinkClick r:id="rId2"/>
              </a:rPr>
              <a:t>http://</a:t>
            </a:r>
            <a:r>
              <a:rPr lang="cs-CZ" sz="1400" dirty="0" smtClean="0">
                <a:latin typeface="Arial" charset="0"/>
                <a:hlinkClick r:id="rId2"/>
              </a:rPr>
              <a:t>kjm.data.quonia.cz/deti/CDC/seminare/Proc_ne-chtit_druhy_stupen_v_knihovnach/Pardubice-Evropa_a_My_Rezim_kompatibility.pdf</a:t>
            </a:r>
            <a:r>
              <a:rPr lang="cs-CZ" sz="1400" dirty="0" smtClean="0">
                <a:latin typeface="Arial" charset="0"/>
              </a:rPr>
              <a:t> </a:t>
            </a:r>
            <a:endParaRPr lang="cs-CZ" sz="1400" dirty="0" smtClean="0">
              <a:latin typeface="Arial" charset="0"/>
            </a:endParaRPr>
          </a:p>
        </p:txBody>
      </p:sp>
      <p:pic>
        <p:nvPicPr>
          <p:cNvPr id="30724" name="Obrázek 3" descr="konik obrazek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8184" y="980728"/>
            <a:ext cx="221932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3" descr="pracovni_list_2_besed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903788" cy="6858000"/>
          </a:xfrm>
          <a:noFill/>
        </p:spPr>
      </p:pic>
      <p:pic>
        <p:nvPicPr>
          <p:cNvPr id="31747" name="Picture 14" descr="IMG_79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3" y="500063"/>
            <a:ext cx="4381500" cy="3286125"/>
          </a:xfrm>
          <a:noFill/>
        </p:spPr>
      </p:pic>
      <p:sp>
        <p:nvSpPr>
          <p:cNvPr id="17412" name="Rectangle 12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>
              <a:defRPr/>
            </a:pPr>
            <a:endParaRPr lang="cs-CZ" sz="2400" smtClean="0"/>
          </a:p>
        </p:txBody>
      </p:sp>
      <p:pic>
        <p:nvPicPr>
          <p:cNvPr id="31749" name="Picture 15" descr="IMG_789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7838" y="3214688"/>
            <a:ext cx="4856162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Knihovnická ťapka – moravskoslezský kraj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 9. ročníku tradiční Knihovnické ťapky, tentokrát z pěšího putování k nádherným </a:t>
            </a:r>
            <a:r>
              <a:rPr lang="cs-CZ" dirty="0" err="1" smtClean="0"/>
              <a:t>Polaneckým</a:t>
            </a:r>
            <a:r>
              <a:rPr lang="cs-CZ" dirty="0" smtClean="0"/>
              <a:t> rybníkům v  blízkosti Ostravy. Přírodu kolem těchto vodních skvostů jsme si všichni moc užili, děti se nemohly nabažit krotkých labutí, drobných žabiček, vodních šneků, kačenek, lučních koníků…. </a:t>
            </a:r>
          </a:p>
          <a:p>
            <a:r>
              <a:rPr lang="cs-CZ" dirty="0" smtClean="0"/>
              <a:t>Už se těšíme a spřádáme plány na jubilejní 10. ročník, který se opět uskuteční na pobočce Knihovny města Ostravy, Závodní 47 v </a:t>
            </a:r>
            <a:r>
              <a:rPr lang="cs-CZ" dirty="0" err="1" smtClean="0"/>
              <a:t>Ostravě</a:t>
            </a:r>
            <a:r>
              <a:rPr lang="cs-CZ" dirty="0" smtClean="0"/>
              <a:t>-</a:t>
            </a:r>
            <a:r>
              <a:rPr lang="cs-CZ" dirty="0" err="1" smtClean="0"/>
              <a:t>Hrabůvce</a:t>
            </a:r>
            <a:r>
              <a:rPr lang="cs-CZ" dirty="0" smtClean="0"/>
              <a:t> v příštím roce. A pevně věříme, že bude ten NEJ!!!</a:t>
            </a:r>
          </a:p>
          <a:p>
            <a:endParaRPr lang="cs-CZ" dirty="0"/>
          </a:p>
        </p:txBody>
      </p:sp>
      <p:pic>
        <p:nvPicPr>
          <p:cNvPr id="9" name="Zástupný symbol pro obsah 8" descr="vrtapka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429124" y="2285992"/>
            <a:ext cx="4248119" cy="3190895"/>
          </a:xfrm>
        </p:spPr>
      </p:pic>
      <p:sp>
        <p:nvSpPr>
          <p:cNvPr id="10" name="TextovéPole 9"/>
          <p:cNvSpPr txBox="1"/>
          <p:nvPr/>
        </p:nvSpPr>
        <p:spPr>
          <a:xfrm>
            <a:off x="4500562" y="5857893"/>
            <a:ext cx="3857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Knihovna města Ostravy, příspěvková organizace, pobočka Závodní 47 – Marie Koskova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Kniha je kamarád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Základní škola Vsetín </a:t>
            </a:r>
            <a:r>
              <a:rPr lang="cs-CZ" dirty="0" err="1" smtClean="0"/>
              <a:t>Sychrov</a:t>
            </a:r>
            <a:r>
              <a:rPr lang="cs-CZ" dirty="0" smtClean="0"/>
              <a:t>, spisovatelka Šárka Junková a Muzeum regionu Valašsko </a:t>
            </a:r>
            <a:r>
              <a:rPr lang="cs-CZ" dirty="0" err="1" smtClean="0"/>
              <a:t>p.o</a:t>
            </a:r>
            <a:r>
              <a:rPr lang="cs-CZ" dirty="0" smtClean="0"/>
              <a:t>. vyhlašují pod záštitou Obce spisovatelů celostátní soutěž pro mladé čtenáře s názvem: „Kniha je kamarád“</a:t>
            </a:r>
          </a:p>
          <a:p>
            <a:r>
              <a:rPr lang="cs-CZ" dirty="0" smtClean="0"/>
              <a:t> </a:t>
            </a:r>
          </a:p>
          <a:p>
            <a:r>
              <a:rPr lang="cs-CZ" b="1" dirty="0" smtClean="0"/>
              <a:t>Jak se můžete zapojit? </a:t>
            </a:r>
            <a:r>
              <a:rPr lang="cs-CZ" dirty="0" smtClean="0"/>
              <a:t>Jednoduše! </a:t>
            </a:r>
          </a:p>
          <a:p>
            <a:r>
              <a:rPr lang="cs-CZ" dirty="0" smtClean="0"/>
              <a:t>Stačí  do </a:t>
            </a:r>
            <a:r>
              <a:rPr lang="cs-CZ" b="1" dirty="0" smtClean="0"/>
              <a:t>15. ledna 2014</a:t>
            </a:r>
            <a:r>
              <a:rPr lang="cs-CZ" dirty="0" smtClean="0"/>
              <a:t> </a:t>
            </a:r>
            <a:r>
              <a:rPr lang="cs-CZ" b="1" dirty="0" smtClean="0"/>
              <a:t>zaslat doporučení přečtené knihy</a:t>
            </a:r>
            <a:r>
              <a:rPr lang="cs-CZ" dirty="0" smtClean="0"/>
              <a:t>. Doporučovat můžete textem, anotací, komiksem, ilustrací, jak kdo chce a jak je mu blízké. </a:t>
            </a:r>
          </a:p>
          <a:p>
            <a:r>
              <a:rPr lang="cs-CZ" dirty="0" smtClean="0"/>
              <a:t>Zapojit se může každý, koho nápad zaujal. Očekáváme zejména příspěvky žáků mateřských, základních a středních škol. Hlavním smyslem je vzájemně se upozornit na zajímavé knihy a pohrát si s myšlenkou na radostné čtení.</a:t>
            </a:r>
          </a:p>
          <a:p>
            <a:r>
              <a:rPr lang="cs-CZ" dirty="0" smtClean="0"/>
              <a:t>Práce musí být dodány do ZŠ Vsetín, </a:t>
            </a:r>
            <a:r>
              <a:rPr lang="cs-CZ" dirty="0" err="1" smtClean="0"/>
              <a:t>Sychrov</a:t>
            </a:r>
            <a:r>
              <a:rPr lang="cs-CZ" dirty="0" smtClean="0"/>
              <a:t> (adresa: </a:t>
            </a:r>
            <a:r>
              <a:rPr lang="cs-CZ" dirty="0" err="1" smtClean="0"/>
              <a:t>Sychrov</a:t>
            </a:r>
            <a:r>
              <a:rPr lang="cs-CZ" dirty="0" smtClean="0"/>
              <a:t> 97, 755 01 Vsetín) do 15. ledna 2014 k rukám J. Ševčíkové, nebo dle pokynů zaslány e-mailem.</a:t>
            </a:r>
          </a:p>
          <a:p>
            <a:r>
              <a:rPr lang="cs-CZ" dirty="0" smtClean="0"/>
              <a:t>Každá práce bude označena jménem autora, adresou, rychlým kontaktem (e-mail) a věkem autora, popř. školou a třídou.</a:t>
            </a:r>
          </a:p>
          <a:p>
            <a:r>
              <a:rPr lang="cs-CZ" dirty="0" smtClean="0"/>
              <a:t>Příspěvky soutěžících ze Vsetína a okolí budou vystaveny v zámku Vsetín, kde také při vernisáži 6. února proběhne vyhodnocení a předání cen těm, kdo nejzajímavějším způsobem doporučí knihu kamarádům. </a:t>
            </a:r>
          </a:p>
          <a:p>
            <a:r>
              <a:rPr lang="cs-CZ" b="1" dirty="0" smtClean="0"/>
              <a:t>Pojďme se vzájemně podělit o radost ze čtení!</a:t>
            </a:r>
            <a:endParaRPr lang="cs-CZ" dirty="0" smtClean="0"/>
          </a:p>
          <a:p>
            <a:r>
              <a:rPr lang="cs-CZ" dirty="0" smtClean="0"/>
              <a:t>Více na stránkách : </a:t>
            </a:r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KnihaJeKamarad.cz</a:t>
            </a:r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Poprvé / Klíčování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Spojení prvního školního roku s  návštěvou knihovny.</a:t>
            </a:r>
          </a:p>
          <a:p>
            <a:pPr eaLnBrk="1" hangingPunct="1">
              <a:defRPr/>
            </a:pPr>
            <a:r>
              <a:rPr lang="cs-CZ" dirty="0" smtClean="0"/>
              <a:t>Navazuje na projekt KJM – Poprvé do školy – Poprvé do knihovny.</a:t>
            </a:r>
          </a:p>
          <a:p>
            <a:pPr eaLnBrk="1" hangingPunct="1">
              <a:defRPr/>
            </a:pPr>
            <a:r>
              <a:rPr lang="cs-CZ" dirty="0" smtClean="0"/>
              <a:t>Pasování / Klíčování – v různých částech prvního školního roku.</a:t>
            </a:r>
          </a:p>
          <a:p>
            <a:pPr eaLnBrk="1" hangingPunct="1">
              <a:defRPr/>
            </a:pPr>
            <a:r>
              <a:rPr lang="cs-CZ" dirty="0" smtClean="0"/>
              <a:t>Spolupráce se školami, školkami, družinami, rodiči...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Poprvé do školy – Poprvé do knihovny v KJM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Registrace celé září – říjen zdarma.</a:t>
            </a:r>
          </a:p>
          <a:p>
            <a:pPr eaLnBrk="1" hangingPunct="1">
              <a:defRPr/>
            </a:pPr>
            <a:r>
              <a:rPr lang="cs-CZ" dirty="0" smtClean="0"/>
              <a:t>Doprovodná soutěž.</a:t>
            </a:r>
          </a:p>
          <a:p>
            <a:pPr eaLnBrk="1" hangingPunct="1">
              <a:defRPr/>
            </a:pPr>
            <a:r>
              <a:rPr lang="cs-CZ" dirty="0" smtClean="0"/>
              <a:t>Pasování v Týdnu knihoven.</a:t>
            </a:r>
          </a:p>
          <a:p>
            <a:pPr eaLnBrk="1" hangingPunct="1">
              <a:defRPr/>
            </a:pPr>
            <a:r>
              <a:rPr lang="cs-CZ" dirty="0" smtClean="0"/>
              <a:t>Pasování na „rytíře knih a čtenáře knihovny“.</a:t>
            </a:r>
          </a:p>
          <a:p>
            <a:pPr eaLnBrk="1" hangingPunct="1">
              <a:defRPr/>
            </a:pPr>
            <a:r>
              <a:rPr lang="cs-CZ" dirty="0" smtClean="0"/>
              <a:t>Pohádková exkurze.</a:t>
            </a:r>
          </a:p>
          <a:p>
            <a:pPr eaLnBrk="1" hangingPunct="1">
              <a:defRPr/>
            </a:pPr>
            <a:r>
              <a:rPr lang="cs-CZ" dirty="0" smtClean="0"/>
              <a:t>Doprovodný program (besedy s autory, psychologem, rodiči...).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Poprvé - pokračujeme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1700213"/>
            <a:ext cx="8229600" cy="4114800"/>
          </a:xfrm>
        </p:spPr>
        <p:txBody>
          <a:bodyPr/>
          <a:lstStyle/>
          <a:p>
            <a:pPr eaLnBrk="1" hangingPunct="1"/>
            <a:r>
              <a:rPr lang="cs-CZ" dirty="0" smtClean="0"/>
              <a:t>2. pololetí: Šňůrka plná písmenek.</a:t>
            </a:r>
          </a:p>
          <a:p>
            <a:pPr eaLnBrk="1" hangingPunct="1"/>
            <a:r>
              <a:rPr lang="cs-CZ" dirty="0" smtClean="0"/>
              <a:t>Návaznost na projekt Už jsem čtenář – Knížka pro prvňáčka.</a:t>
            </a:r>
          </a:p>
          <a:p>
            <a:pPr eaLnBrk="1" hangingPunct="1"/>
            <a:r>
              <a:rPr lang="cs-CZ" dirty="0" smtClean="0"/>
              <a:t>Květen / červen: Klíčování prvňáčků.</a:t>
            </a:r>
          </a:p>
          <a:p>
            <a:pPr eaLnBrk="1" hangingPunct="1"/>
            <a:r>
              <a:rPr lang="cs-CZ" dirty="0" smtClean="0"/>
              <a:t>Ivona Březinová: Teta to plete.</a:t>
            </a:r>
          </a:p>
          <a:p>
            <a:pPr eaLnBrk="1" hangingPunct="1"/>
            <a:r>
              <a:rPr lang="cs-CZ" dirty="0" smtClean="0"/>
              <a:t>Klíč od království knížek – slavnostní přísaha.</a:t>
            </a:r>
          </a:p>
          <a:p>
            <a:pPr eaLnBrk="1" hangingPunct="1"/>
            <a:r>
              <a:rPr lang="cs-CZ" dirty="0" smtClean="0"/>
              <a:t>Další školní rok: cyklus besed Mluvící zvířata a následně Slavná dobrodružství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pic>
        <p:nvPicPr>
          <p:cNvPr id="35843" name="Picture 3" descr="P10607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8459787" cy="634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Pasování předškoláků </a:t>
            </a:r>
            <a:r>
              <a:rPr lang="cs-CZ" dirty="0" err="1" smtClean="0"/>
              <a:t>klučov</a:t>
            </a:r>
            <a:endParaRPr lang="cs-CZ" dirty="0"/>
          </a:p>
        </p:txBody>
      </p:sp>
      <p:pic>
        <p:nvPicPr>
          <p:cNvPr id="7" name="Zástupný symbol pro obsah 6" descr="predskolaci pasovani Klucov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4600"/>
            <a:ext cx="3657600" cy="2743200"/>
          </a:xfrm>
        </p:spPr>
      </p:pic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Písmenková víla dekorovala děti Medailí rytířů řádu čtenářského a já jsem předala čerstvému rytíři  PASOVACÍ LIST, průkaz pasovaného čtenáře a přihlášku do knihovny, kterou musí později vyplnit a podepsat někdo z rodičů.  Děti si čtenářské průkazy odnesou domů a později přijdou s vyplněnou přihláškou podepsanou někým z rodičů nebo s paní učitelkou do knihovny,  a už si mohou půjčovat knihy ….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71472" y="5643578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/>
              <a:t>Janina Svobodová</a:t>
            </a:r>
            <a:endParaRPr lang="cs-CZ" sz="1200" dirty="0" smtClean="0"/>
          </a:p>
          <a:p>
            <a:r>
              <a:rPr lang="cs-CZ" sz="1200" i="1" dirty="0" smtClean="0"/>
              <a:t>knihovnice Jiráskovy knihovny </a:t>
            </a:r>
            <a:r>
              <a:rPr lang="cs-CZ" sz="1200" i="1" dirty="0" err="1" smtClean="0"/>
              <a:t>Klučov</a:t>
            </a:r>
            <a:endParaRPr lang="cs-CZ" sz="12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Další projekty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Celé Česko čte dětem</a:t>
            </a:r>
          </a:p>
          <a:p>
            <a:pPr eaLnBrk="1" hangingPunct="1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celeceskoctedetem.cz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eaLnBrk="1" hangingPunct="1"/>
            <a:r>
              <a:rPr lang="cs-CZ" dirty="0" smtClean="0"/>
              <a:t>Čtení pomáhá</a:t>
            </a:r>
          </a:p>
          <a:p>
            <a:pPr eaLnBrk="1" hangingPunct="1"/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ctenipomaha.cz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pPr eaLnBrk="1" hangingPunct="1"/>
            <a:r>
              <a:rPr lang="cs-CZ" dirty="0" err="1" smtClean="0"/>
              <a:t>LiStoVáNí</a:t>
            </a:r>
            <a:endParaRPr lang="cs-CZ" dirty="0" smtClean="0"/>
          </a:p>
          <a:p>
            <a:pPr eaLnBrk="1" hangingPunct="1"/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listovani.cz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pPr lvl="1" eaLnBrk="1" hangingPunct="1"/>
            <a:r>
              <a:rPr lang="cs-CZ" sz="2000" dirty="0" smtClean="0">
                <a:hlinkClick r:id="rId5"/>
              </a:rPr>
              <a:t>http://www.</a:t>
            </a:r>
            <a:r>
              <a:rPr lang="cs-CZ" sz="2000" dirty="0" err="1" smtClean="0">
                <a:hlinkClick r:id="rId5"/>
              </a:rPr>
              <a:t>youtube.com</a:t>
            </a:r>
            <a:r>
              <a:rPr lang="cs-CZ" sz="2000" dirty="0" smtClean="0">
                <a:hlinkClick r:id="rId5"/>
              </a:rPr>
              <a:t>/</a:t>
            </a:r>
            <a:r>
              <a:rPr lang="cs-CZ" sz="2000" dirty="0" err="1" smtClean="0">
                <a:hlinkClick r:id="rId5"/>
              </a:rPr>
              <a:t>watch</a:t>
            </a:r>
            <a:r>
              <a:rPr lang="cs-CZ" sz="2000" dirty="0" smtClean="0">
                <a:hlinkClick r:id="rId5"/>
              </a:rPr>
              <a:t>?v=Hur739CmywY</a:t>
            </a:r>
            <a:endParaRPr lang="cs-CZ" sz="2000" dirty="0" smtClean="0"/>
          </a:p>
          <a:p>
            <a:r>
              <a:rPr lang="cs-CZ" sz="2300" dirty="0" smtClean="0"/>
              <a:t>Záložka do knihy spojuje školy: namaluj mi svého oblíbeného literárního hrdinu.</a:t>
            </a:r>
          </a:p>
          <a:p>
            <a:pPr lvl="1"/>
            <a:r>
              <a:rPr lang="cs-CZ" sz="2000" dirty="0" smtClean="0">
                <a:hlinkClick r:id="rId6"/>
              </a:rPr>
              <a:t>http://csk.npmk.cz/node/92</a:t>
            </a:r>
            <a:r>
              <a:rPr lang="cs-CZ" sz="2000" dirty="0" smtClean="0"/>
              <a:t> </a:t>
            </a:r>
          </a:p>
          <a:p>
            <a:pPr eaLnBrk="1" hangingPunct="1"/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SKIP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628775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Koncepce oboru, legislativa.</a:t>
            </a:r>
          </a:p>
          <a:p>
            <a:pPr eaLnBrk="1" hangingPunct="1">
              <a:defRPr/>
            </a:pPr>
            <a:r>
              <a:rPr lang="cs-CZ" dirty="0" smtClean="0"/>
              <a:t>Organizace celoživotního vzdělávání.</a:t>
            </a:r>
          </a:p>
          <a:p>
            <a:pPr eaLnBrk="1" hangingPunct="1">
              <a:defRPr/>
            </a:pPr>
            <a:r>
              <a:rPr lang="cs-CZ" dirty="0" smtClean="0"/>
              <a:t>Koordinace / spolupráce – DILIA, OSA.</a:t>
            </a:r>
          </a:p>
          <a:p>
            <a:pPr eaLnBrk="1" hangingPunct="1">
              <a:defRPr/>
            </a:pPr>
            <a:r>
              <a:rPr lang="cs-CZ" dirty="0" smtClean="0"/>
              <a:t>Knihovnické ocenění (Knihovna roku, Městská knihovna roku, MARK, Kamarádka knihovna, </a:t>
            </a:r>
            <a:r>
              <a:rPr lang="cs-CZ" dirty="0" err="1" smtClean="0"/>
              <a:t>Biblioweb</a:t>
            </a:r>
            <a:r>
              <a:rPr lang="cs-CZ" dirty="0" smtClean="0"/>
              <a:t>, Čtenář roku, Cena českých knihovníků,  Magnesia Litera...).</a:t>
            </a:r>
          </a:p>
          <a:p>
            <a:pPr eaLnBrk="1" hangingPunct="1">
              <a:defRPr/>
            </a:pPr>
            <a:r>
              <a:rPr lang="cs-CZ" dirty="0" smtClean="0"/>
              <a:t>12 odborných sekcí.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Projekty na podporu čtenářství  III. </a:t>
            </a:r>
            <a:br>
              <a:rPr lang="cs-CZ" dirty="0" smtClean="0"/>
            </a:br>
            <a:r>
              <a:rPr lang="cs-CZ" dirty="0" smtClean="0"/>
              <a:t>dospělí, senioři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SKIP - aktivity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Březen – Měsíc čtenářů (Čtenář roku).</a:t>
            </a:r>
          </a:p>
          <a:p>
            <a:pPr eaLnBrk="1" hangingPunct="1"/>
            <a:r>
              <a:rPr lang="cs-CZ" smtClean="0"/>
              <a:t>Týden čtení (Maraton čtení).</a:t>
            </a:r>
          </a:p>
          <a:p>
            <a:pPr eaLnBrk="1" hangingPunct="1"/>
            <a:r>
              <a:rPr lang="cs-CZ" smtClean="0"/>
              <a:t>Světový den knihy a autorských práv </a:t>
            </a:r>
            <a:r>
              <a:rPr lang="cs-CZ" smtClean="0">
                <a:hlinkClick r:id="rId2"/>
              </a:rPr>
              <a:t>http://www.worldbookday.com/</a:t>
            </a:r>
            <a:r>
              <a:rPr lang="cs-CZ" smtClean="0"/>
              <a:t>.</a:t>
            </a:r>
          </a:p>
          <a:p>
            <a:pPr eaLnBrk="1" hangingPunct="1"/>
            <a:r>
              <a:rPr lang="cs-CZ" smtClean="0"/>
              <a:t>Biblioweb.</a:t>
            </a:r>
          </a:p>
          <a:p>
            <a:pPr eaLnBrk="1" hangingPunct="1"/>
            <a:r>
              <a:rPr lang="cs-CZ" smtClean="0"/>
              <a:t>Knihovnický happening.</a:t>
            </a:r>
          </a:p>
          <a:p>
            <a:pPr eaLnBrk="1" hangingPunct="1"/>
            <a:r>
              <a:rPr lang="cs-CZ" smtClean="0"/>
              <a:t>Týden knihoven (VŘSČ).</a:t>
            </a:r>
          </a:p>
          <a:p>
            <a:pPr eaLnBrk="1" hangingPunct="1"/>
            <a:r>
              <a:rPr lang="cs-CZ" smtClean="0"/>
              <a:t>Magnesia Litera.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Programy pro majoritu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sz="2400" dirty="0" smtClean="0"/>
              <a:t>Mladí lidé v knihovnách.</a:t>
            </a:r>
          </a:p>
          <a:p>
            <a:pPr eaLnBrk="1" hangingPunct="1">
              <a:defRPr/>
            </a:pPr>
            <a:r>
              <a:rPr lang="cs-CZ" sz="2400" dirty="0" smtClean="0"/>
              <a:t>Zájmové akce pro dospělé.</a:t>
            </a:r>
          </a:p>
          <a:p>
            <a:pPr eaLnBrk="1" hangingPunct="1">
              <a:defRPr/>
            </a:pPr>
            <a:r>
              <a:rPr lang="cs-CZ" sz="2400" dirty="0" smtClean="0"/>
              <a:t>Celoživotní vzdělávání. </a:t>
            </a:r>
          </a:p>
          <a:p>
            <a:pPr eaLnBrk="1" hangingPunct="1">
              <a:defRPr/>
            </a:pPr>
            <a:r>
              <a:rPr lang="cs-CZ" sz="2400" dirty="0" smtClean="0"/>
              <a:t>Univerzity třetího věku.</a:t>
            </a:r>
          </a:p>
          <a:p>
            <a:pPr eaLnBrk="1" hangingPunct="1">
              <a:defRPr/>
            </a:pPr>
            <a:r>
              <a:rPr lang="cs-CZ" sz="2400" dirty="0" smtClean="0"/>
              <a:t>Zájmové kurzy.</a:t>
            </a:r>
          </a:p>
          <a:p>
            <a:pPr eaLnBrk="1" hangingPunct="1">
              <a:defRPr/>
            </a:pPr>
            <a:r>
              <a:rPr lang="cs-CZ" sz="2400" dirty="0" smtClean="0"/>
              <a:t>Literární akademie.</a:t>
            </a:r>
          </a:p>
          <a:p>
            <a:pPr eaLnBrk="1" hangingPunct="1">
              <a:defRPr/>
            </a:pPr>
            <a:r>
              <a:rPr lang="cs-CZ" sz="2400" dirty="0" smtClean="0"/>
              <a:t>Nabídka aktivit pro osoby se specifickými potřebami (nezaměstnaní, maminky na mateřské, handicapovaní).</a:t>
            </a:r>
          </a:p>
          <a:p>
            <a:pPr eaLnBrk="1" hangingPunct="1">
              <a:defRPr/>
            </a:pPr>
            <a:r>
              <a:rPr lang="cs-CZ" sz="2400" dirty="0" smtClean="0"/>
              <a:t>Komunitní aktivity.</a:t>
            </a:r>
          </a:p>
          <a:p>
            <a:pPr eaLnBrk="1" hangingPunct="1">
              <a:defRPr/>
            </a:pPr>
            <a:r>
              <a:rPr lang="cs-CZ" dirty="0" smtClean="0"/>
              <a:t>Trénování paměti.</a:t>
            </a:r>
            <a:endParaRPr lang="cs-CZ" sz="2400" dirty="0" smtClean="0"/>
          </a:p>
          <a:p>
            <a:pPr eaLnBrk="1" hangingPunct="1">
              <a:defRPr/>
            </a:pPr>
            <a:r>
              <a:rPr lang="cs-CZ" sz="2400" dirty="0" smtClean="0"/>
              <a:t>Kluby deskových her.</a:t>
            </a:r>
          </a:p>
          <a:p>
            <a:pPr eaLnBrk="1" hangingPunct="1">
              <a:defRPr/>
            </a:pPr>
            <a:endParaRPr lang="cs-CZ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Programy pro osoby se specifickými potřebami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Aktivity pro rodiče s dětmi, maminky…</a:t>
            </a:r>
          </a:p>
          <a:p>
            <a:pPr>
              <a:defRPr/>
            </a:pPr>
            <a:r>
              <a:rPr lang="cs-CZ" dirty="0" smtClean="0"/>
              <a:t>Programy pro osoby pečující.</a:t>
            </a:r>
          </a:p>
          <a:p>
            <a:pPr>
              <a:defRPr/>
            </a:pPr>
            <a:r>
              <a:rPr lang="cs-CZ" dirty="0" smtClean="0"/>
              <a:t>Klub seniorů. Mezigenerační učení. Univerzity 3. věku. Trénování paměti.</a:t>
            </a:r>
          </a:p>
          <a:p>
            <a:pPr>
              <a:defRPr/>
            </a:pPr>
            <a:r>
              <a:rPr lang="cs-CZ" dirty="0" smtClean="0"/>
              <a:t>Běžná nabídka se specifickým přístupem.</a:t>
            </a:r>
          </a:p>
          <a:p>
            <a:pPr>
              <a:defRPr/>
            </a:pPr>
            <a:r>
              <a:rPr lang="cs-CZ" dirty="0" smtClean="0"/>
              <a:t>Speciální nabídka se specifickým přístupem.</a:t>
            </a:r>
          </a:p>
          <a:p>
            <a:pPr>
              <a:defRPr/>
            </a:pPr>
            <a:r>
              <a:rPr lang="cs-CZ" dirty="0" smtClean="0"/>
              <a:t>Prezentace činnosti.</a:t>
            </a:r>
          </a:p>
          <a:p>
            <a:pPr>
              <a:defRPr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15975"/>
          </a:xfrm>
        </p:spPr>
        <p:txBody>
          <a:bodyPr/>
          <a:lstStyle/>
          <a:p>
            <a:pPr eaLnBrk="1" hangingPunct="1">
              <a:defRPr/>
            </a:pPr>
            <a:r>
              <a:rPr lang="cs-CZ" smtClean="0"/>
              <a:t>SKIP - sekce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268413"/>
            <a:ext cx="8229600" cy="4611687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cs-CZ" sz="2000" u="sng" dirty="0" smtClean="0">
                <a:effectLst/>
                <a:hlinkClick r:id="rId2" tooltip="&#10;"/>
              </a:rPr>
              <a:t>Český komitét Modrý štít </a:t>
            </a:r>
            <a:endParaRPr lang="cs-CZ" sz="2000" u="sng" dirty="0" smtClean="0">
              <a:effectLst/>
            </a:endParaRPr>
          </a:p>
          <a:p>
            <a:pPr eaLnBrk="1" hangingPunct="1"/>
            <a:r>
              <a:rPr lang="cs-CZ" sz="2000" u="sng" dirty="0" smtClean="0">
                <a:effectLst/>
                <a:hlinkClick r:id="rId3" tooltip="&#10;"/>
              </a:rPr>
              <a:t>Ediční komise </a:t>
            </a:r>
            <a:endParaRPr lang="cs-CZ" sz="2000" u="sng" dirty="0" smtClean="0">
              <a:effectLst/>
            </a:endParaRPr>
          </a:p>
          <a:p>
            <a:pPr eaLnBrk="1" hangingPunct="1"/>
            <a:r>
              <a:rPr lang="cs-CZ" sz="2000" u="sng" dirty="0" smtClean="0">
                <a:effectLst/>
                <a:hlinkClick r:id="rId4" tooltip="&#10;"/>
              </a:rPr>
              <a:t>Frankofonní klub </a:t>
            </a:r>
            <a:endParaRPr lang="cs-CZ" sz="2000" u="sng" dirty="0" smtClean="0">
              <a:effectLst/>
            </a:endParaRPr>
          </a:p>
          <a:p>
            <a:pPr eaLnBrk="1" hangingPunct="1"/>
            <a:r>
              <a:rPr lang="cs-CZ" sz="2000" b="1" u="sng" dirty="0" smtClean="0">
                <a:effectLst/>
                <a:hlinkClick r:id="rId5" tooltip="&#10;"/>
              </a:rPr>
              <a:t>Klub dětských knihoven </a:t>
            </a:r>
            <a:endParaRPr lang="cs-CZ" sz="2000" b="1" u="sng" dirty="0" smtClean="0">
              <a:effectLst/>
            </a:endParaRPr>
          </a:p>
          <a:p>
            <a:pPr eaLnBrk="1" hangingPunct="1"/>
            <a:r>
              <a:rPr lang="cs-CZ" sz="2000" u="sng" dirty="0" smtClean="0">
                <a:effectLst/>
                <a:hlinkClick r:id="rId6" tooltip="&#10;"/>
              </a:rPr>
              <a:t>Klub lékařských knihoven </a:t>
            </a:r>
            <a:endParaRPr lang="cs-CZ" sz="2000" u="sng" dirty="0" smtClean="0">
              <a:effectLst/>
            </a:endParaRPr>
          </a:p>
          <a:p>
            <a:pPr eaLnBrk="1" hangingPunct="1"/>
            <a:r>
              <a:rPr lang="cs-CZ" sz="2000" u="sng" dirty="0" smtClean="0">
                <a:effectLst/>
                <a:hlinkClick r:id="rId7" tooltip="&#10;"/>
              </a:rPr>
              <a:t>Klub školních knihoven </a:t>
            </a:r>
            <a:endParaRPr lang="cs-CZ" sz="2000" u="sng" dirty="0" smtClean="0">
              <a:effectLst/>
            </a:endParaRPr>
          </a:p>
          <a:p>
            <a:pPr eaLnBrk="1" hangingPunct="1"/>
            <a:r>
              <a:rPr lang="cs-CZ" sz="2000" u="sng" dirty="0" smtClean="0">
                <a:effectLst/>
                <a:hlinkClick r:id="rId8" tooltip="&#10;"/>
              </a:rPr>
              <a:t>Klub tvořivých knihovníků </a:t>
            </a:r>
            <a:endParaRPr lang="cs-CZ" sz="2000" u="sng" dirty="0" smtClean="0">
              <a:effectLst/>
            </a:endParaRPr>
          </a:p>
          <a:p>
            <a:pPr eaLnBrk="1" hangingPunct="1"/>
            <a:r>
              <a:rPr lang="cs-CZ" sz="2000" u="sng" dirty="0" smtClean="0">
                <a:effectLst/>
                <a:hlinkClick r:id="rId9" tooltip="&#10;"/>
              </a:rPr>
              <a:t>Klub vysokoškolských knihovníků </a:t>
            </a:r>
            <a:endParaRPr lang="cs-CZ" sz="2000" u="sng" dirty="0" smtClean="0">
              <a:effectLst/>
            </a:endParaRPr>
          </a:p>
          <a:p>
            <a:pPr eaLnBrk="1" hangingPunct="1"/>
            <a:r>
              <a:rPr lang="cs-CZ" sz="2000" u="sng" dirty="0" smtClean="0">
                <a:effectLst/>
                <a:hlinkClick r:id="rId10"/>
              </a:rPr>
              <a:t>Knihovnická komise Asociace muzeí a galerií </a:t>
            </a:r>
            <a:endParaRPr lang="cs-CZ" sz="2000" u="sng" dirty="0" smtClean="0">
              <a:effectLst/>
            </a:endParaRPr>
          </a:p>
          <a:p>
            <a:pPr eaLnBrk="1" hangingPunct="1"/>
            <a:r>
              <a:rPr lang="cs-CZ" sz="2000" u="sng" dirty="0" smtClean="0">
                <a:effectLst/>
                <a:hlinkClick r:id="rId11" tooltip="&#10;"/>
              </a:rPr>
              <a:t>Komise pro zahraniční styky </a:t>
            </a:r>
            <a:endParaRPr lang="cs-CZ" sz="2000" u="sng" dirty="0" smtClean="0">
              <a:effectLst/>
            </a:endParaRPr>
          </a:p>
          <a:p>
            <a:pPr eaLnBrk="1" hangingPunct="1"/>
            <a:r>
              <a:rPr lang="cs-CZ" sz="2000" u="sng" dirty="0" smtClean="0">
                <a:effectLst/>
                <a:hlinkClick r:id="rId12"/>
              </a:rPr>
              <a:t>Sekce knihovníků trenérů paměti </a:t>
            </a:r>
            <a:endParaRPr lang="cs-CZ" sz="2000" u="sng" dirty="0" smtClean="0">
              <a:effectLst/>
            </a:endParaRPr>
          </a:p>
          <a:p>
            <a:pPr eaLnBrk="1" hangingPunct="1"/>
            <a:r>
              <a:rPr lang="cs-CZ" sz="2000" u="sng" dirty="0" smtClean="0">
                <a:effectLst/>
                <a:hlinkClick r:id="rId13" tooltip="&#10;"/>
              </a:rPr>
              <a:t>Sekce veřejných knihoven </a:t>
            </a:r>
            <a:endParaRPr lang="cs-CZ" sz="2000" u="sng" dirty="0" smtClean="0">
              <a:effectLst/>
            </a:endParaRPr>
          </a:p>
          <a:p>
            <a:pPr eaLnBrk="1" hangingPunct="1"/>
            <a:r>
              <a:rPr lang="cs-CZ" sz="2000" u="sng" dirty="0" smtClean="0">
                <a:effectLst/>
                <a:hlinkClick r:id="rId14" tooltip="&#10;"/>
              </a:rPr>
              <a:t>Sekce vzdělávání </a:t>
            </a:r>
            <a:endParaRPr lang="cs-CZ" sz="2000" u="sng" dirty="0" smtClean="0">
              <a:effectLst/>
            </a:endParaRPr>
          </a:p>
          <a:p>
            <a:pPr eaLnBrk="1" hangingPunct="1"/>
            <a:r>
              <a:rPr lang="cs-CZ" sz="2000" u="sng" dirty="0" smtClean="0">
                <a:effectLst/>
                <a:hlinkClick r:id="rId15"/>
              </a:rPr>
              <a:t>Zaměstnavatelská sekce </a:t>
            </a:r>
            <a:endParaRPr lang="cs-CZ" sz="2000" u="sng" dirty="0" smtClean="0">
              <a:effectLst/>
            </a:endParaRPr>
          </a:p>
          <a:p>
            <a:pPr eaLnBrk="1" hangingPunct="1"/>
            <a:r>
              <a:rPr lang="cs-CZ" sz="2000" u="sng" dirty="0" smtClean="0">
                <a:solidFill>
                  <a:schemeClr val="hlink"/>
                </a:solidFill>
                <a:effectLst/>
              </a:rPr>
              <a:t>Sekce služeb osobám se specifickými potřebami</a:t>
            </a:r>
          </a:p>
          <a:p>
            <a:pPr eaLnBrk="1" hangingPunct="1"/>
            <a:r>
              <a:rPr lang="cs-CZ" sz="2000" u="sng" dirty="0" smtClean="0">
                <a:solidFill>
                  <a:schemeClr val="hlink"/>
                </a:solidFill>
              </a:rPr>
              <a:t>Sekce trenérů paměti</a:t>
            </a:r>
          </a:p>
          <a:p>
            <a:pPr eaLnBrk="1" hangingPunct="1"/>
            <a:r>
              <a:rPr lang="cs-CZ" sz="2000" u="sng" dirty="0" smtClean="0">
                <a:solidFill>
                  <a:schemeClr val="hlink"/>
                </a:solidFill>
                <a:effectLst/>
              </a:rPr>
              <a:t>Sekce 60+</a:t>
            </a:r>
          </a:p>
          <a:p>
            <a:pPr eaLnBrk="1" hangingPunct="1"/>
            <a:endParaRPr lang="cs-CZ" sz="2000" u="sng" dirty="0" smtClean="0">
              <a:solidFill>
                <a:schemeClr val="hlink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507413" cy="833422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      Klub dětských knihoven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latin typeface="Times New Roman" pitchFamily="18" charset="0"/>
              </a:rPr>
              <a:t>Kamarádka knihovna</a:t>
            </a:r>
          </a:p>
          <a:p>
            <a:pPr>
              <a:defRPr/>
            </a:pPr>
            <a:r>
              <a:rPr lang="cs-CZ" dirty="0" smtClean="0">
                <a:latin typeface="Times New Roman" pitchFamily="18" charset="0"/>
              </a:rPr>
              <a:t>Kde končí svět</a:t>
            </a:r>
          </a:p>
          <a:p>
            <a:pPr>
              <a:defRPr/>
            </a:pPr>
            <a:r>
              <a:rPr lang="cs-CZ" dirty="0" smtClean="0">
                <a:latin typeface="Times New Roman" pitchFamily="18" charset="0"/>
              </a:rPr>
              <a:t>Už jsem čtenář: Knížka pro prvňáčka</a:t>
            </a:r>
          </a:p>
          <a:p>
            <a:pPr eaLnBrk="1" hangingPunct="1">
              <a:defRPr/>
            </a:pPr>
            <a:r>
              <a:rPr lang="cs-CZ" sz="2400" dirty="0" smtClean="0">
                <a:latin typeface="Times New Roman" pitchFamily="18" charset="0"/>
              </a:rPr>
              <a:t>Noc s Andersenem</a:t>
            </a:r>
          </a:p>
          <a:p>
            <a:pPr eaLnBrk="1" hangingPunct="1">
              <a:defRPr/>
            </a:pPr>
            <a:r>
              <a:rPr lang="cs-CZ" sz="2400" dirty="0" smtClean="0">
                <a:latin typeface="Times New Roman" pitchFamily="18" charset="0"/>
              </a:rPr>
              <a:t>Anketa SUK</a:t>
            </a:r>
          </a:p>
          <a:p>
            <a:pPr eaLnBrk="1" hangingPunct="1">
              <a:defRPr/>
            </a:pPr>
            <a:r>
              <a:rPr lang="cs-CZ" sz="2400" dirty="0" smtClean="0">
                <a:latin typeface="Times New Roman" pitchFamily="18" charset="0"/>
              </a:rPr>
              <a:t>OKNA</a:t>
            </a:r>
          </a:p>
          <a:p>
            <a:pPr>
              <a:defRPr/>
            </a:pPr>
            <a:r>
              <a:rPr lang="cs-CZ" dirty="0" smtClean="0">
                <a:latin typeface="Times New Roman" pitchFamily="18" charset="0"/>
              </a:rPr>
              <a:t>Hry bez hranic</a:t>
            </a:r>
          </a:p>
          <a:p>
            <a:pPr eaLnBrk="1" hangingPunct="1">
              <a:defRPr/>
            </a:pPr>
            <a:r>
              <a:rPr lang="cs-CZ" sz="2400" dirty="0" smtClean="0">
                <a:latin typeface="Times New Roman" pitchFamily="18" charset="0"/>
              </a:rPr>
              <a:t>Pasování / Klíčování</a:t>
            </a:r>
          </a:p>
          <a:p>
            <a:pPr eaLnBrk="1" hangingPunct="1">
              <a:buNone/>
              <a:defRPr/>
            </a:pPr>
            <a:endParaRPr lang="cs-CZ" sz="24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cs-CZ" sz="2400" dirty="0" smtClean="0">
                <a:hlinkClick r:id="rId2"/>
              </a:rPr>
              <a:t>http://www.</a:t>
            </a:r>
            <a:r>
              <a:rPr lang="cs-CZ" sz="2400" dirty="0" err="1" smtClean="0">
                <a:hlinkClick r:id="rId2"/>
              </a:rPr>
              <a:t>kdk.munovapaka.cz</a:t>
            </a:r>
            <a:r>
              <a:rPr lang="cs-CZ" sz="2400" dirty="0" smtClean="0">
                <a:hlinkClick r:id="rId2"/>
              </a:rPr>
              <a:t>/</a:t>
            </a:r>
            <a:endParaRPr lang="cs-CZ" sz="2400" dirty="0" smtClean="0"/>
          </a:p>
          <a:p>
            <a:pPr eaLnBrk="1" hangingPunct="1">
              <a:defRPr/>
            </a:pPr>
            <a:endParaRPr lang="cs-CZ" sz="2400" dirty="0" smtClean="0"/>
          </a:p>
        </p:txBody>
      </p:sp>
      <p:pic>
        <p:nvPicPr>
          <p:cNvPr id="6148" name="Picture 5" descr="klu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28604"/>
            <a:ext cx="17145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Noc s Andersenem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7188" y="1571624"/>
            <a:ext cx="8229600" cy="4714895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defRPr/>
            </a:pPr>
            <a:r>
              <a:rPr lang="cs-CZ" sz="3300" dirty="0" smtClean="0"/>
              <a:t>2000 Knihovna Bedřicha Beneše </a:t>
            </a:r>
            <a:r>
              <a:rPr lang="cs-CZ" sz="3300" dirty="0" err="1" smtClean="0"/>
              <a:t>Buchlovana</a:t>
            </a:r>
            <a:r>
              <a:rPr lang="cs-CZ" sz="3300" dirty="0" smtClean="0"/>
              <a:t> v Uherském Hradišti – Mirka Čápová, Hana Hanáčková – členky Klubu dětských knihoven SKIP ČR</a:t>
            </a:r>
          </a:p>
          <a:p>
            <a:pPr eaLnBrk="1" hangingPunct="1">
              <a:defRPr/>
            </a:pPr>
            <a:r>
              <a:rPr lang="cs-CZ" sz="3300" dirty="0" smtClean="0"/>
              <a:t>Mezinárodní den dětské knihy 2. dubna (2.dubna 1805 </a:t>
            </a:r>
            <a:r>
              <a:rPr lang="cs-CZ" sz="3300" dirty="0" err="1" smtClean="0"/>
              <a:t>Odense</a:t>
            </a:r>
            <a:r>
              <a:rPr lang="cs-CZ" sz="3300" dirty="0" smtClean="0"/>
              <a:t>).</a:t>
            </a:r>
          </a:p>
          <a:p>
            <a:pPr eaLnBrk="1" hangingPunct="1">
              <a:defRPr/>
            </a:pPr>
            <a:r>
              <a:rPr lang="cs-CZ" sz="3300" dirty="0" smtClean="0"/>
              <a:t>Čtení je dobrodružství.</a:t>
            </a:r>
          </a:p>
          <a:p>
            <a:pPr eaLnBrk="1" hangingPunct="1">
              <a:defRPr/>
            </a:pPr>
            <a:r>
              <a:rPr lang="cs-CZ" sz="3300" dirty="0" smtClean="0"/>
              <a:t>Myšlenka hlasitého nočního předčítání, společného sdílení zážitků, zkušeností.</a:t>
            </a:r>
          </a:p>
          <a:p>
            <a:pPr eaLnBrk="1" hangingPunct="1">
              <a:defRPr/>
            </a:pPr>
            <a:r>
              <a:rPr lang="cs-CZ" sz="3300" dirty="0" smtClean="0"/>
              <a:t>Partner: Sdružení BMI (Březen – měsíc internetu) – chat + konference (dříve), aktuálně: česká nakladatelství, </a:t>
            </a:r>
            <a:r>
              <a:rPr lang="cs-CZ" sz="3300" dirty="0" err="1" smtClean="0"/>
              <a:t>McDonalds</a:t>
            </a:r>
            <a:r>
              <a:rPr lang="cs-CZ" sz="3300" dirty="0" smtClean="0"/>
              <a:t> a další subjekty</a:t>
            </a:r>
          </a:p>
          <a:p>
            <a:pPr>
              <a:defRPr/>
            </a:pPr>
            <a:r>
              <a:rPr lang="cs-CZ" sz="3300" dirty="0" smtClean="0"/>
              <a:t>Malá statistika</a:t>
            </a:r>
          </a:p>
          <a:p>
            <a:pPr lvl="1">
              <a:defRPr/>
            </a:pPr>
            <a:r>
              <a:rPr lang="cs-CZ" sz="3300" dirty="0" smtClean="0"/>
              <a:t>2002 – 72 </a:t>
            </a:r>
            <a:r>
              <a:rPr lang="cs-CZ" sz="3300" dirty="0" err="1" smtClean="0"/>
              <a:t>nocovacích</a:t>
            </a:r>
            <a:r>
              <a:rPr lang="cs-CZ" sz="3300" dirty="0" smtClean="0"/>
              <a:t> míst, postupně začaly přibývat školy, sdružení…v CŘ i zahraničí</a:t>
            </a:r>
          </a:p>
          <a:p>
            <a:pPr lvl="1">
              <a:defRPr/>
            </a:pPr>
            <a:r>
              <a:rPr lang="cs-CZ" sz="3300" dirty="0" smtClean="0"/>
              <a:t>2011 – 1040 míst</a:t>
            </a:r>
          </a:p>
          <a:p>
            <a:pPr lvl="1">
              <a:defRPr/>
            </a:pPr>
            <a:r>
              <a:rPr lang="cs-CZ" sz="3300" dirty="0" smtClean="0"/>
              <a:t>2012 – 1180 míst</a:t>
            </a:r>
          </a:p>
          <a:p>
            <a:pPr lvl="1">
              <a:defRPr/>
            </a:pPr>
            <a:r>
              <a:rPr lang="cs-CZ" sz="3300" dirty="0" smtClean="0"/>
              <a:t>2013 – 1277 míst </a:t>
            </a:r>
          </a:p>
          <a:p>
            <a:pPr lvl="1">
              <a:defRPr/>
            </a:pPr>
            <a:r>
              <a:rPr lang="cs-CZ" sz="3300" dirty="0" smtClean="0"/>
              <a:t>2014 </a:t>
            </a:r>
            <a:r>
              <a:rPr lang="cs-CZ" sz="3300" dirty="0"/>
              <a:t>–</a:t>
            </a:r>
            <a:r>
              <a:rPr lang="cs-CZ" sz="3300" dirty="0" smtClean="0"/>
              <a:t> 1397 míst</a:t>
            </a:r>
          </a:p>
          <a:p>
            <a:pPr>
              <a:defRPr/>
            </a:pPr>
            <a:r>
              <a:rPr lang="cs-CZ" sz="3300" dirty="0" smtClean="0"/>
              <a:t>Každý rok doporučené téma, není ale závazné – významná výročí autorů pro děti a mládež</a:t>
            </a:r>
          </a:p>
          <a:p>
            <a:pPr eaLnBrk="1" hangingPunct="1">
              <a:defRPr/>
            </a:pPr>
            <a:r>
              <a:rPr lang="cs-CZ" sz="3300" dirty="0" smtClean="0"/>
              <a:t>Noční, odpolední i večerní programy v knihovnách.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Noc s Andersenem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28625" y="1571625"/>
            <a:ext cx="8229600" cy="5214938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err="1" smtClean="0"/>
              <a:t>Zdrávice</a:t>
            </a:r>
            <a:r>
              <a:rPr lang="cs-CZ" sz="2800" dirty="0" smtClean="0"/>
              <a:t> panu </a:t>
            </a:r>
            <a:r>
              <a:rPr lang="cs-CZ" sz="2800" dirty="0" err="1" smtClean="0"/>
              <a:t>Andersonovi</a:t>
            </a:r>
            <a:r>
              <a:rPr lang="cs-CZ" sz="2800" dirty="0" smtClean="0"/>
              <a:t>, dánskému velvyslanci, prezidentům...</a:t>
            </a:r>
          </a:p>
          <a:p>
            <a:pPr eaLnBrk="1" hangingPunct="1">
              <a:defRPr/>
            </a:pPr>
            <a:r>
              <a:rPr lang="cs-CZ" sz="2800" dirty="0" smtClean="0"/>
              <a:t>Sázení stromů </a:t>
            </a:r>
            <a:r>
              <a:rPr lang="cs-CZ" sz="2800" dirty="0" err="1" smtClean="0"/>
              <a:t>Pohádkovníků</a:t>
            </a:r>
            <a:r>
              <a:rPr lang="cs-CZ" sz="2800" dirty="0" smtClean="0"/>
              <a:t>.</a:t>
            </a:r>
          </a:p>
          <a:p>
            <a:pPr eaLnBrk="1" hangingPunct="1">
              <a:defRPr/>
            </a:pPr>
            <a:r>
              <a:rPr lang="cs-CZ" sz="2800" dirty="0" smtClean="0"/>
              <a:t>Soutěž s vydavatelstvími, první kapitoly z nových knih.</a:t>
            </a:r>
          </a:p>
          <a:p>
            <a:pPr eaLnBrk="1" hangingPunct="1">
              <a:defRPr/>
            </a:pPr>
            <a:r>
              <a:rPr lang="cs-CZ" sz="2800" dirty="0" smtClean="0"/>
              <a:t>Znělka. Logo. Pohlednice. Web. Večerníček. Média.</a:t>
            </a:r>
          </a:p>
          <a:p>
            <a:pPr eaLnBrk="1" hangingPunct="1">
              <a:buNone/>
              <a:defRPr/>
            </a:pPr>
            <a:endParaRPr lang="cs-CZ" sz="2800" dirty="0" smtClean="0"/>
          </a:p>
          <a:p>
            <a:pPr eaLnBrk="1" hangingPunct="1">
              <a:defRPr/>
            </a:pPr>
            <a:r>
              <a:rPr lang="cs-CZ" sz="2800" dirty="0" smtClean="0">
                <a:hlinkClick r:id="rId2"/>
              </a:rPr>
              <a:t>www.</a:t>
            </a:r>
            <a:r>
              <a:rPr lang="cs-CZ" sz="2800" dirty="0" err="1" smtClean="0">
                <a:hlinkClick r:id="rId2"/>
              </a:rPr>
              <a:t>nocsandersenem.cz</a:t>
            </a:r>
            <a:r>
              <a:rPr lang="cs-CZ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7467600" cy="631844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A52107"/>
                </a:solidFill>
              </a:rPr>
              <a:t>Tisková zpráva </a:t>
            </a:r>
            <a:r>
              <a:rPr lang="cs-CZ" dirty="0" smtClean="0">
                <a:solidFill>
                  <a:srgbClr val="A52107"/>
                </a:solidFill>
              </a:rPr>
              <a:t>2014</a:t>
            </a:r>
            <a:endParaRPr lang="cs-CZ" dirty="0" smtClean="0">
              <a:solidFill>
                <a:srgbClr val="A52107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980728"/>
            <a:ext cx="8229600" cy="5429266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Náš registrační formulář říká, a jsou to čísla konečná, že letošního </a:t>
            </a:r>
            <a:r>
              <a:rPr lang="cs-CZ" sz="2000" b="1" dirty="0"/>
              <a:t>14. ročníku Noci s Andersenem se zúčastnilo 81.559 dětí a dospělých celkem v 1397 místech naší planety, v 16 zemích světa.</a:t>
            </a:r>
            <a:r>
              <a:rPr lang="cs-CZ" sz="2000" dirty="0"/>
              <a:t>  Někteří spáči se zaregistrovat nestihli, například skupina SKANSKA, ale to vůbec nevadí, třeba to stihnou příště :-)</a:t>
            </a:r>
            <a:br>
              <a:rPr lang="cs-CZ" sz="2000" dirty="0"/>
            </a:br>
            <a:endParaRPr lang="cs-CZ" sz="2000" dirty="0"/>
          </a:p>
          <a:p>
            <a:r>
              <a:rPr lang="cs-CZ" sz="2000" dirty="0"/>
              <a:t>Noc s Andersenem spojuje zdravé děti a děti s postižením, s vyznáním i bez, děti z knihoven, škol, dětských domovů, rodinných týmů, domácích škol, komunitních míst, skautských i pionýrských kluboven, rodinných center, azylových domů, děti bez rozdílu barvy pleti... Velikou radost máme ze skupiny černoušků v africké Keni v Nairobi ze slumu </a:t>
            </a:r>
            <a:r>
              <a:rPr lang="cs-CZ" sz="2000" dirty="0" err="1"/>
              <a:t>Amani</a:t>
            </a:r>
            <a:r>
              <a:rPr lang="cs-CZ" sz="2000" dirty="0"/>
              <a:t> </a:t>
            </a:r>
            <a:r>
              <a:rPr lang="cs-CZ" sz="2000" dirty="0" err="1"/>
              <a:t>Kibera</a:t>
            </a:r>
            <a:r>
              <a:rPr lang="cs-CZ" sz="2000" dirty="0"/>
              <a:t>, s dojetím jsme shlédli jejich fotečky a máme radost, že i oni našli poklad!  </a:t>
            </a:r>
          </a:p>
          <a:p>
            <a:pPr marL="0" indent="0" eaLnBrk="1" hangingPunct="1">
              <a:buNone/>
              <a:defRPr/>
            </a:pPr>
            <a:endParaRPr lang="cs-CZ" sz="2300" dirty="0" smtClean="0"/>
          </a:p>
          <a:p>
            <a:pPr eaLnBrk="1" hangingPunct="1">
              <a:defRPr/>
            </a:pPr>
            <a:r>
              <a:rPr lang="cs-CZ" sz="2300" dirty="0" smtClean="0"/>
              <a:t>Více zde: </a:t>
            </a:r>
            <a:r>
              <a:rPr lang="cs-CZ" sz="2300" dirty="0" smtClean="0">
                <a:hlinkClick r:id="rId2"/>
              </a:rPr>
              <a:t>http://www.nocsandersenem.cz/ke-stazeni.html</a:t>
            </a:r>
            <a:endParaRPr lang="cs-CZ" sz="2300" dirty="0" smtClean="0"/>
          </a:p>
          <a:p>
            <a:pPr marL="0" indent="0" eaLnBrk="1" hangingPunct="1">
              <a:buNone/>
              <a:defRPr/>
            </a:pPr>
            <a:endParaRPr lang="cs-CZ" sz="23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400" dirty="0" smtClean="0">
                <a:solidFill>
                  <a:schemeClr val="folHlink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377</TotalTime>
  <Words>1875</Words>
  <Application>Microsoft Office PowerPoint</Application>
  <PresentationFormat>Předvádění na obrazovce (4:3)</PresentationFormat>
  <Paragraphs>334</Paragraphs>
  <Slides>43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Arkýř</vt:lpstr>
      <vt:lpstr>Projekty na podporu čtenářství    - celostátní projekty pro děti</vt:lpstr>
      <vt:lpstr>Prezentace aplikace PowerPoint</vt:lpstr>
      <vt:lpstr>Svaz knihovníků a informačních pracovníků ČR</vt:lpstr>
      <vt:lpstr>SKIP </vt:lpstr>
      <vt:lpstr>SKIP - sekce</vt:lpstr>
      <vt:lpstr>      Klub dětských knihoven</vt:lpstr>
      <vt:lpstr>Noc s Andersenem</vt:lpstr>
      <vt:lpstr>Noc s Andersenem</vt:lpstr>
      <vt:lpstr>Tisková zpráva 2014</vt:lpstr>
      <vt:lpstr>Propagace</vt:lpstr>
      <vt:lpstr>Jednotlivé ročníky</vt:lpstr>
      <vt:lpstr>Večerníček</vt:lpstr>
      <vt:lpstr>Noc s Andersenem - otázky</vt:lpstr>
      <vt:lpstr>Noc s Andersenem v KJM</vt:lpstr>
      <vt:lpstr>Prezentace aplikace PowerPoint</vt:lpstr>
      <vt:lpstr>Prezentace aplikace PowerPoint</vt:lpstr>
      <vt:lpstr>Anketa SUK: Čteme všichni</vt:lpstr>
      <vt:lpstr>Cena dětí</vt:lpstr>
      <vt:lpstr>Anketa SUK – 20 nejčtenějších titulů</vt:lpstr>
      <vt:lpstr>Odbočka: Knižní ocenění</vt:lpstr>
      <vt:lpstr>OKNA</vt:lpstr>
      <vt:lpstr>Kde končí svět</vt:lpstr>
      <vt:lpstr>     Kamarádka knihovna</vt:lpstr>
      <vt:lpstr>Z hodnocení děti...</vt:lpstr>
      <vt:lpstr>Už jsem čtenář – Knížka pro prvňáčka</vt:lpstr>
      <vt:lpstr>Den pro dětskou knihu</vt:lpstr>
      <vt:lpstr>Projekty na podporu čtenářství II. – lokální podmínky</vt:lpstr>
      <vt:lpstr>Hry bez hranic aneb Knihovnice dětem</vt:lpstr>
      <vt:lpstr>Kamarádi knihovny</vt:lpstr>
      <vt:lpstr>   Pardubice, Evropa a my aneb</vt:lpstr>
      <vt:lpstr>Prezentace aplikace PowerPoint</vt:lpstr>
      <vt:lpstr>Knihovnická ťapka – moravskoslezský kraj</vt:lpstr>
      <vt:lpstr>Kniha je kamarád</vt:lpstr>
      <vt:lpstr>Poprvé / Klíčování</vt:lpstr>
      <vt:lpstr>Poprvé do školy – Poprvé do knihovny v KJM</vt:lpstr>
      <vt:lpstr>Poprvé - pokračujeme</vt:lpstr>
      <vt:lpstr>Prezentace aplikace PowerPoint</vt:lpstr>
      <vt:lpstr>Pasování předškoláků klučov</vt:lpstr>
      <vt:lpstr>Další projekty</vt:lpstr>
      <vt:lpstr>Projekty na podporu čtenářství  III.  dospělí, senioři</vt:lpstr>
      <vt:lpstr>SKIP - aktivity</vt:lpstr>
      <vt:lpstr>Programy pro majoritu</vt:lpstr>
      <vt:lpstr>Programy pro osoby se specifickými potřebami</vt:lpstr>
    </vt:vector>
  </TitlesOfParts>
  <Company>Knihovna J. Mahena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Projekty na podporu čtenářství  I.  děti</dc:title>
  <dc:creator>DK</dc:creator>
  <cp:lastModifiedBy>Helena Hubatková Selucká</cp:lastModifiedBy>
  <cp:revision>27</cp:revision>
  <dcterms:created xsi:type="dcterms:W3CDTF">2011-10-10T14:25:04Z</dcterms:created>
  <dcterms:modified xsi:type="dcterms:W3CDTF">2014-12-01T16:17:53Z</dcterms:modified>
</cp:coreProperties>
</file>