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0"/>
  </p:notesMasterIdLst>
  <p:sldIdLst>
    <p:sldId id="256" r:id="rId2"/>
    <p:sldId id="268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5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35" r:id="rId71"/>
    <p:sldId id="336" r:id="rId72"/>
    <p:sldId id="337" r:id="rId73"/>
    <p:sldId id="338" r:id="rId74"/>
    <p:sldId id="339" r:id="rId75"/>
    <p:sldId id="340" r:id="rId76"/>
    <p:sldId id="341" r:id="rId77"/>
    <p:sldId id="342" r:id="rId78"/>
    <p:sldId id="343" r:id="rId7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7CF3A3-D7E9-4874-94A5-42DF93ECD00D}">
  <a:tblStyle styleId="{BC7CF3A3-D7E9-4874-94A5-42DF93ECD00D}" styleName="HiOA">
    <a:wholeTbl>
      <a:tcTxStyle>
        <a:fontRef idx="minor">
          <a:prstClr val="black"/>
        </a:fontRef>
        <a:schemeClr val="dk1"/>
      </a:tcTxStyle>
      <a:tcStyle>
        <a:tcBdr>
          <a:left>
            <a:ln w="3175" cmpd="sng">
              <a:noFill/>
            </a:ln>
          </a:left>
          <a:right>
            <a:ln w="3175" cmpd="sng">
              <a:noFill/>
            </a:ln>
          </a:right>
          <a:top>
            <a:ln w="3175" cmpd="sng">
              <a:noFill/>
            </a:ln>
          </a:top>
          <a:bottom>
            <a:ln w="3175" cmpd="sng">
              <a:solidFill>
                <a:prstClr val="gray"/>
              </a:solidFill>
            </a:ln>
          </a:bottom>
          <a:insideH>
            <a:ln w="3175" cmpd="sng">
              <a:solidFill>
                <a:prstClr val="gray"/>
              </a:solidFill>
            </a:ln>
          </a:insideH>
          <a:insideV>
            <a:ln w="3175" cmpd="sng">
              <a:solidFill>
                <a:schemeClr val="dk1"/>
              </a:solidFill>
            </a:ln>
          </a:insideV>
        </a:tcBdr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Row>
      <a:tcTxStyle>
        <a:fontRef idx="minor">
          <a:prstClr val="black"/>
        </a:fontRef>
        <a:schemeClr val="dk1"/>
      </a:tcTxStyle>
      <a:tcStyle>
        <a:tcBdr>
          <a:top>
            <a:ln w="100000" cmpd="sng">
              <a:solidFill>
                <a:schemeClr val="accent1"/>
              </a:solidFill>
            </a:ln>
          </a:top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112" d="100"/>
          <a:sy n="112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C408D-4FDA-4C06-A667-E06EB9929BCE}" type="datetimeFigureOut">
              <a:rPr lang="nb-NO" smtClean="0"/>
              <a:t>10.11.2014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CA5A6-6F89-47DF-BA93-997314596F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311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CA5A6-6F89-47DF-BA93-997314596F9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870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63" y="697137"/>
            <a:ext cx="1152000" cy="1232329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998000" y="1658928"/>
            <a:ext cx="6390424" cy="592470"/>
          </a:xfrm>
        </p:spPr>
        <p:txBody>
          <a:bodyPr anchor="t"/>
          <a:lstStyle>
            <a:lvl1pPr algn="l">
              <a:defRPr sz="385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98000" y="2283852"/>
            <a:ext cx="6400800" cy="353943"/>
          </a:xfrm>
        </p:spPr>
        <p:txBody>
          <a:bodyPr anchor="t">
            <a:spAutoFit/>
          </a:bodyPr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cxnSp>
        <p:nvCxnSpPr>
          <p:cNvPr id="8" name="Rett linje 7"/>
          <p:cNvCxnSpPr/>
          <p:nvPr userDrawn="1"/>
        </p:nvCxnSpPr>
        <p:spPr>
          <a:xfrm>
            <a:off x="1998000" y="1450800"/>
            <a:ext cx="676875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1999359" y="1233860"/>
            <a:ext cx="1800000" cy="153888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18 November, 2014</a:t>
            </a:r>
            <a:endParaRPr lang="nb-NO" dirty="0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70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503944"/>
            <a:ext cx="4040188" cy="246221"/>
          </a:xfrm>
        </p:spPr>
        <p:txBody>
          <a:bodyPr anchor="b">
            <a:sp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528392"/>
          </a:xfrm>
        </p:spPr>
        <p:txBody>
          <a:bodyPr/>
          <a:lstStyle>
            <a:lvl1pPr marL="182563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400"/>
            </a:lvl1pPr>
            <a:lvl2pPr marL="432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000"/>
            </a:lvl2pPr>
            <a:lvl3pPr marL="864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800"/>
            </a:lvl3pPr>
            <a:lvl4pPr marL="1296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1728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82563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82563" marR="0" lvl="1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8256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82563" marR="0" lvl="3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82563" marR="0" lvl="4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503944"/>
            <a:ext cx="4041775" cy="246221"/>
          </a:xfrm>
        </p:spPr>
        <p:txBody>
          <a:bodyPr anchor="b">
            <a:sp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528392"/>
          </a:xfrm>
        </p:spPr>
        <p:txBody>
          <a:bodyPr/>
          <a:lstStyle>
            <a:lvl1pPr marL="182563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400"/>
            </a:lvl1pPr>
            <a:lvl2pPr marL="432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000"/>
            </a:lvl2pPr>
            <a:lvl3pPr marL="864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800"/>
            </a:lvl3pPr>
            <a:lvl4pPr marL="1296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1728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82563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82563" marR="0" lvl="1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8256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82563" marR="0" lvl="3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82563" marR="0" lvl="4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1"/>
          <p:cNvSpPr>
            <a:spLocks noGrp="1"/>
          </p:cNvSpPr>
          <p:nvPr>
            <p:ph type="title"/>
          </p:nvPr>
        </p:nvSpPr>
        <p:spPr>
          <a:xfrm>
            <a:off x="467544" y="1723455"/>
            <a:ext cx="8280920" cy="384721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611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64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085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010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(grå)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1D2D4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559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47" y="1530000"/>
            <a:ext cx="8857506" cy="502616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6000" y="2686080"/>
            <a:ext cx="6678408" cy="1169551"/>
          </a:xfrm>
        </p:spPr>
        <p:txBody>
          <a:bodyPr anchor="t"/>
          <a:lstStyle>
            <a:lvl1pPr algn="l">
              <a:defRPr sz="3800" b="1" cap="all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0000" y="6584007"/>
            <a:ext cx="720000" cy="92333"/>
          </a:xfrm>
        </p:spPr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530000" y="6584007"/>
            <a:ext cx="6120000" cy="9233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974000" y="6586833"/>
            <a:ext cx="720000" cy="92333"/>
          </a:xfrm>
        </p:spPr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879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47" y="1530000"/>
            <a:ext cx="8857506" cy="502616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66000" y="2686080"/>
            <a:ext cx="6102344" cy="323165"/>
          </a:xfrm>
        </p:spPr>
        <p:txBody>
          <a:bodyPr anchor="t"/>
          <a:lstStyle>
            <a:lvl1pPr algn="l">
              <a:defRPr sz="2100" b="1" cap="none" baseline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0000" y="6584007"/>
            <a:ext cx="720000" cy="92333"/>
          </a:xfrm>
        </p:spPr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530000" y="6584007"/>
            <a:ext cx="6120000" cy="92333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974000" y="6586833"/>
            <a:ext cx="720000" cy="92333"/>
          </a:xfrm>
        </p:spPr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357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142875" y="1530350"/>
            <a:ext cx="8856000" cy="5026025"/>
          </a:xfrm>
          <a:solidFill>
            <a:schemeClr val="bg1">
              <a:lumMod val="95000"/>
            </a:schemeClr>
          </a:solidFill>
        </p:spPr>
        <p:txBody>
          <a:bodyPr tIns="1980000">
            <a:noAutofit/>
          </a:bodyPr>
          <a:lstStyle>
            <a:lvl1pPr marL="3175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609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0" y="1738908"/>
            <a:ext cx="4176464" cy="384721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0" y="2397700"/>
            <a:ext cx="4176464" cy="376760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bilde 10"/>
          <p:cNvSpPr>
            <a:spLocks noGrp="1"/>
          </p:cNvSpPr>
          <p:nvPr>
            <p:ph type="pic" sz="quarter" idx="13"/>
          </p:nvPr>
        </p:nvSpPr>
        <p:spPr>
          <a:xfrm>
            <a:off x="450000" y="1818000"/>
            <a:ext cx="3934800" cy="4345200"/>
          </a:xfrm>
          <a:solidFill>
            <a:schemeClr val="bg1">
              <a:lumMod val="95000"/>
            </a:schemeClr>
          </a:solidFill>
        </p:spPr>
        <p:txBody>
          <a:bodyPr tIns="1620000">
            <a:noAutofit/>
          </a:bodyPr>
          <a:lstStyle>
            <a:lvl1pPr marL="3175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043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98000" y="1738908"/>
            <a:ext cx="4950464" cy="384721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798000" y="2397700"/>
            <a:ext cx="4950464" cy="376760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bilde 10"/>
          <p:cNvSpPr>
            <a:spLocks noGrp="1"/>
          </p:cNvSpPr>
          <p:nvPr>
            <p:ph type="pic" sz="quarter" idx="13"/>
          </p:nvPr>
        </p:nvSpPr>
        <p:spPr>
          <a:xfrm>
            <a:off x="450000" y="1818000"/>
            <a:ext cx="3060000" cy="1843200"/>
          </a:xfrm>
          <a:solidFill>
            <a:schemeClr val="bg1">
              <a:lumMod val="95000"/>
            </a:schemeClr>
          </a:solidFill>
        </p:spPr>
        <p:txBody>
          <a:bodyPr tIns="468000">
            <a:noAutofit/>
          </a:bodyPr>
          <a:lstStyle>
            <a:lvl1pPr marL="3175" indent="0" algn="ctr">
              <a:buNone/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Plassholder for bilde 10"/>
          <p:cNvSpPr>
            <a:spLocks noGrp="1"/>
          </p:cNvSpPr>
          <p:nvPr>
            <p:ph type="pic" sz="quarter" idx="14"/>
          </p:nvPr>
        </p:nvSpPr>
        <p:spPr>
          <a:xfrm>
            <a:off x="450000" y="3751200"/>
            <a:ext cx="3060000" cy="2412000"/>
          </a:xfrm>
          <a:solidFill>
            <a:schemeClr val="bg1">
              <a:lumMod val="95000"/>
            </a:schemeClr>
          </a:solidFill>
        </p:spPr>
        <p:txBody>
          <a:bodyPr tIns="756000">
            <a:noAutofit/>
          </a:bodyPr>
          <a:lstStyle>
            <a:lvl1pPr marL="3175" indent="0" algn="ctr">
              <a:buNone/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53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8BA5C-F18D-4F44-83AF-15E80F06FDDC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528392"/>
          </a:xfrm>
        </p:spPr>
        <p:txBody>
          <a:bodyPr/>
          <a:lstStyle>
            <a:lvl1pPr marL="182563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400"/>
            </a:lvl1pPr>
            <a:lvl2pPr marL="432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000"/>
            </a:lvl2pPr>
            <a:lvl3pPr marL="864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800"/>
            </a:lvl3pPr>
            <a:lvl4pPr marL="1296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1728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82563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82563" marR="0" lvl="1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8256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82563" marR="0" lvl="3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82563" marR="0" lvl="4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528392"/>
          </a:xfrm>
        </p:spPr>
        <p:txBody>
          <a:bodyPr/>
          <a:lstStyle>
            <a:lvl1pPr marL="182563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400"/>
            </a:lvl1pPr>
            <a:lvl2pPr marL="432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2000"/>
            </a:lvl2pPr>
            <a:lvl3pPr marL="864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800"/>
            </a:lvl3pPr>
            <a:lvl4pPr marL="1296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4pPr>
            <a:lvl5pPr marL="1728000" marR="0" indent="-180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182563" marR="0" lvl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82563" marR="0" lvl="1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82563" marR="0" lvl="2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82563" marR="0" lvl="3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82563" marR="0" lvl="4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7D90"/>
              </a:buClr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nb-NO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Tittel 1"/>
          <p:cNvSpPr>
            <a:spLocks noGrp="1"/>
          </p:cNvSpPr>
          <p:nvPr>
            <p:ph type="title"/>
          </p:nvPr>
        </p:nvSpPr>
        <p:spPr>
          <a:xfrm>
            <a:off x="467544" y="1723455"/>
            <a:ext cx="8280920" cy="384721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106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14" y="525600"/>
            <a:ext cx="842400" cy="901140"/>
          </a:xfrm>
          <a:prstGeom prst="rect">
            <a:avLst/>
          </a:prstGeom>
        </p:spPr>
      </p:pic>
      <p:cxnSp>
        <p:nvCxnSpPr>
          <p:cNvPr id="13" name="Rett linje 12"/>
          <p:cNvCxnSpPr/>
          <p:nvPr userDrawn="1"/>
        </p:nvCxnSpPr>
        <p:spPr>
          <a:xfrm>
            <a:off x="1530000" y="1080000"/>
            <a:ext cx="747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ktangel 9"/>
          <p:cNvSpPr/>
          <p:nvPr userDrawn="1"/>
        </p:nvSpPr>
        <p:spPr>
          <a:xfrm>
            <a:off x="144000" y="6552000"/>
            <a:ext cx="8856000" cy="16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accent1"/>
              </a:solidFill>
            </a:endParaRP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530000" y="1723455"/>
            <a:ext cx="7218464" cy="38472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30000" y="2766968"/>
            <a:ext cx="7218464" cy="34703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0000" y="6584007"/>
            <a:ext cx="720000" cy="9233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600" cap="all" baseline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18 November, 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30000" y="6584007"/>
            <a:ext cx="61200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 cap="all" baseline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974000" y="6586833"/>
            <a:ext cx="720000" cy="9233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r">
              <a:defRPr sz="600" cap="all" baseline="0">
                <a:solidFill>
                  <a:schemeClr val="bg1"/>
                </a:solidFill>
              </a:defRPr>
            </a:lvl1pPr>
          </a:lstStyle>
          <a:p>
            <a:fld id="{B0C8BA5C-F18D-4F44-83AF-15E80F06FDD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34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51" r:id="rId4"/>
    <p:sldLayoutId id="2147483663" r:id="rId5"/>
    <p:sldLayoutId id="2147483664" r:id="rId6"/>
    <p:sldLayoutId id="2147483665" r:id="rId7"/>
    <p:sldLayoutId id="2147483666" r:id="rId8"/>
    <p:sldLayoutId id="2147483652" r:id="rId9"/>
    <p:sldLayoutId id="2147483653" r:id="rId10"/>
    <p:sldLayoutId id="2147483654" r:id="rId11"/>
    <p:sldLayoutId id="2147483655" r:id="rId12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563" indent="-179388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1800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0" indent="-1800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00" indent="-1800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.ac.uk/librar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.library.unt.edu/ark:/67531/metadc1048/m1/1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thing.com/" TargetMode="External"/><Relationship Id="rId2" Type="http://schemas.openxmlformats.org/officeDocument/2006/relationships/hyperlink" Target="http://www.citeulike.org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DesignIssues/Metadata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o.org/publications/press/UnderstandingMetadata.pd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dublincore.org/documents/dces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dublincore.org/documents/dcmi-terms/#H4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sys.no/files/out/oai/BIBSYS-MARC-DC-mapping.html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sru.bibsys.no/search/biblio?version=1.2&amp;operation=searchRetrieve&amp;startRecord=1&amp;maximumRecords=10&amp;query=dc.title=true%20grit%20and%20dc.creator=%22coen%22&amp;recordSchema=dc" TargetMode="External"/><Relationship Id="rId2" Type="http://schemas.openxmlformats.org/officeDocument/2006/relationships/hyperlink" Target="http://sru.bibsys.no/search/biblio?version=1.2&amp;operation=searchRetrieve&amp;startRecord=1&amp;maximumRecords=10&amp;query=dc.title=true%20grit%20and%20dc.creator=%22coen%22&amp;recordSchema=marcxchange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ist_of_digital_library_projects" TargetMode="External"/><Relationship Id="rId3" Type="http://schemas.openxmlformats.org/officeDocument/2006/relationships/hyperlink" Target="http://www.perseus.tufts.edu/hopper/" TargetMode="External"/><Relationship Id="rId7" Type="http://schemas.openxmlformats.org/officeDocument/2006/relationships/hyperlink" Target="http://archive.ifla.org/II/diglib.htm" TargetMode="External"/><Relationship Id="rId2" Type="http://schemas.openxmlformats.org/officeDocument/2006/relationships/hyperlink" Target="http://www.gutenber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dl.org/en/" TargetMode="External"/><Relationship Id="rId5" Type="http://schemas.openxmlformats.org/officeDocument/2006/relationships/hyperlink" Target="http://memory.loc.gov/ammem/index.html" TargetMode="External"/><Relationship Id="rId4" Type="http://schemas.openxmlformats.org/officeDocument/2006/relationships/hyperlink" Target="http://runeberg.org/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ib.org/dlib/june06/zeng/06zeng.html" TargetMode="External"/><Relationship Id="rId2" Type="http://schemas.openxmlformats.org/officeDocument/2006/relationships/hyperlink" Target="http://www.dlib.org/dlib/june06/chan/06chan.html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standards/marcxml/Sandburg/sandburg.xml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oln.ac.uk/metadata/desire/registry/docs/biblink-example.html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sproject.org/metadata/imsmdv1p2p1/imsmd_bestv1p2p1.html#1242547" TargetMode="External"/><Relationship Id="rId2" Type="http://schemas.openxmlformats.org/officeDocument/2006/relationships/hyperlink" Target="http://archive.ala.org/alcts/organization/ccs/ccda/tf-tei4.html#te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.gov/marc/marc2dc.html" TargetMode="External"/><Relationship Id="rId4" Type="http://schemas.openxmlformats.org/officeDocument/2006/relationships/hyperlink" Target="http://www.loc.gov/marc/dccross.html" TargetMode="Externa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tty.edu/research/conducting_research/standards/intrometadata/crosswalks.html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ccsds.org/publications/archive/650x0m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l.acm.org/citation.cfm?id=1658855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dcmi.kc.tsukuba.ac.jp/dcregistry/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lib.org/dlib/june06/zeng/06zeng.html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tway.harvard.edu/index.html" TargetMode="External"/><Relationship Id="rId2" Type="http://schemas.openxmlformats.org/officeDocument/2006/relationships/hyperlink" Target="http://arxiv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zitar.cz/?lang=en" TargetMode="External"/><Relationship Id="rId2" Type="http://schemas.openxmlformats.org/officeDocument/2006/relationships/hyperlink" Target="https://oda.hio.no/jspu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998000" y="1658928"/>
            <a:ext cx="6390424" cy="1492716"/>
          </a:xfrm>
        </p:spPr>
        <p:txBody>
          <a:bodyPr/>
          <a:lstStyle/>
          <a:p>
            <a:r>
              <a:rPr lang="nb-NO" dirty="0"/>
              <a:t>Digital </a:t>
            </a:r>
            <a:r>
              <a:rPr lang="nb-NO" dirty="0" err="1"/>
              <a:t>libraries</a:t>
            </a:r>
            <a:r>
              <a:rPr lang="nb-NO" dirty="0"/>
              <a:t> and metadata </a:t>
            </a:r>
            <a:r>
              <a:rPr lang="nb-NO" dirty="0" err="1" smtClean="0"/>
              <a:t>interoperability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err="1" smtClean="0"/>
              <a:t>Lecture</a:t>
            </a:r>
            <a:r>
              <a:rPr lang="nb-NO" sz="2000" dirty="0" smtClean="0"/>
              <a:t> 1 </a:t>
            </a:r>
            <a:r>
              <a:rPr lang="nb-NO" sz="2000" dirty="0"/>
              <a:t>at </a:t>
            </a:r>
            <a:r>
              <a:rPr lang="nb-NO" sz="2000" dirty="0" err="1"/>
              <a:t>Masaryk</a:t>
            </a:r>
            <a:r>
              <a:rPr lang="nb-NO" sz="2000" dirty="0"/>
              <a:t> </a:t>
            </a:r>
            <a:r>
              <a:rPr lang="nb-NO" sz="2000" dirty="0" err="1"/>
              <a:t>University</a:t>
            </a:r>
            <a:endParaRPr lang="nb-NO" sz="2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40274" y="3717032"/>
            <a:ext cx="6400800" cy="353943"/>
          </a:xfrm>
        </p:spPr>
        <p:txBody>
          <a:bodyPr/>
          <a:lstStyle/>
          <a:p>
            <a:r>
              <a:rPr lang="nb-NO" dirty="0" smtClean="0"/>
              <a:t>Nils Pharo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145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Audience</a:t>
            </a:r>
            <a:r>
              <a:rPr lang="nb-NO" dirty="0"/>
              <a:t>/</a:t>
            </a:r>
            <a:r>
              <a:rPr lang="nb-NO" dirty="0" err="1"/>
              <a:t>Task-oriented</a:t>
            </a:r>
            <a:r>
              <a:rPr lang="nb-NO" dirty="0"/>
              <a:t> </a:t>
            </a:r>
            <a:r>
              <a:rPr lang="nb-NO" dirty="0" err="1"/>
              <a:t>DLs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d</a:t>
            </a:r>
            <a:r>
              <a:rPr lang="nb-NO" dirty="0" err="1" smtClean="0"/>
              <a:t>istance</a:t>
            </a:r>
            <a:r>
              <a:rPr lang="nb-NO" dirty="0" smtClean="0"/>
              <a:t> </a:t>
            </a:r>
            <a:r>
              <a:rPr lang="nb-NO" dirty="0" err="1"/>
              <a:t>learning</a:t>
            </a:r>
            <a:endParaRPr lang="nb-NO" dirty="0"/>
          </a:p>
          <a:p>
            <a:r>
              <a:rPr lang="nb-NO" dirty="0" err="1"/>
              <a:t>c</a:t>
            </a:r>
            <a:r>
              <a:rPr lang="nb-NO" dirty="0" err="1" smtClean="0"/>
              <a:t>hildren</a:t>
            </a:r>
            <a:endParaRPr lang="nb-NO" dirty="0" smtClean="0"/>
          </a:p>
          <a:p>
            <a:endParaRPr lang="nb-NO" dirty="0"/>
          </a:p>
          <a:p>
            <a:r>
              <a:rPr lang="en-US" dirty="0"/>
              <a:t>Example: </a:t>
            </a:r>
            <a:r>
              <a:rPr lang="en-US" dirty="0">
                <a:hlinkClick r:id="rId2"/>
              </a:rPr>
              <a:t>Open Library</a:t>
            </a:r>
            <a:r>
              <a:rPr lang="en-US" dirty="0"/>
              <a:t>, from The Open University</a:t>
            </a:r>
          </a:p>
          <a:p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International Children's Digital Library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25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Digital </a:t>
            </a:r>
            <a:r>
              <a:rPr lang="nb-NO" dirty="0" err="1" smtClean="0"/>
              <a:t>library</a:t>
            </a:r>
            <a:r>
              <a:rPr lang="nb-NO" dirty="0" smtClean="0"/>
              <a:t> </a:t>
            </a:r>
            <a:r>
              <a:rPr lang="nb-NO" dirty="0" err="1" smtClean="0"/>
              <a:t>architecture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collection</a:t>
            </a:r>
            <a:endParaRPr lang="nb-NO" dirty="0"/>
          </a:p>
          <a:p>
            <a:r>
              <a:rPr lang="nb-NO" dirty="0"/>
              <a:t>metadata</a:t>
            </a:r>
          </a:p>
          <a:p>
            <a:r>
              <a:rPr lang="nb-NO" dirty="0" err="1"/>
              <a:t>interface</a:t>
            </a:r>
            <a:endParaRPr lang="nb-NO" dirty="0"/>
          </a:p>
          <a:p>
            <a:r>
              <a:rPr lang="nb-NO" dirty="0"/>
              <a:t>services</a:t>
            </a:r>
          </a:p>
          <a:p>
            <a:r>
              <a:rPr lang="nb-NO" dirty="0" err="1" smtClean="0"/>
              <a:t>authentication</a:t>
            </a:r>
            <a:endParaRPr lang="nb-NO" dirty="0" smtClean="0"/>
          </a:p>
          <a:p>
            <a:r>
              <a:rPr lang="nb-NO" dirty="0" smtClean="0"/>
              <a:t>…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70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Challenges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Acquisition</a:t>
            </a:r>
            <a:endParaRPr lang="nb-NO" dirty="0"/>
          </a:p>
          <a:p>
            <a:r>
              <a:rPr lang="nb-NO" dirty="0" err="1"/>
              <a:t>Indexing</a:t>
            </a:r>
            <a:endParaRPr lang="nb-NO" dirty="0"/>
          </a:p>
          <a:p>
            <a:r>
              <a:rPr lang="nb-NO" dirty="0"/>
              <a:t>Information </a:t>
            </a:r>
            <a:r>
              <a:rPr lang="nb-NO" dirty="0" err="1"/>
              <a:t>retrieval</a:t>
            </a:r>
            <a:endParaRPr lang="nb-NO" dirty="0"/>
          </a:p>
          <a:p>
            <a:r>
              <a:rPr lang="nb-NO" dirty="0"/>
              <a:t>User-</a:t>
            </a:r>
            <a:r>
              <a:rPr lang="nb-NO" dirty="0" err="1"/>
              <a:t>centered</a:t>
            </a:r>
            <a:r>
              <a:rPr lang="nb-NO" dirty="0"/>
              <a:t> design/</a:t>
            </a:r>
            <a:r>
              <a:rPr lang="nb-NO" dirty="0" err="1"/>
              <a:t>personalization</a:t>
            </a:r>
            <a:endParaRPr lang="nb-NO" dirty="0"/>
          </a:p>
          <a:p>
            <a:r>
              <a:rPr lang="nb-NO" dirty="0" err="1"/>
              <a:t>Economics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667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Acquisition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digitization</a:t>
            </a:r>
          </a:p>
          <a:p>
            <a:r>
              <a:rPr lang="en-US" dirty="0"/>
              <a:t>harvesting</a:t>
            </a:r>
          </a:p>
          <a:p>
            <a:r>
              <a:rPr lang="en-US" dirty="0"/>
              <a:t>collaboration/federation</a:t>
            </a:r>
          </a:p>
          <a:p>
            <a:r>
              <a:rPr lang="en-US" dirty="0"/>
              <a:t>purchase </a:t>
            </a:r>
          </a:p>
          <a:p>
            <a:pPr lvl="1"/>
            <a:r>
              <a:rPr lang="en-US" dirty="0"/>
              <a:t>license agreements</a:t>
            </a:r>
          </a:p>
          <a:p>
            <a:pPr lvl="1"/>
            <a:r>
              <a:rPr lang="en-US" dirty="0"/>
              <a:t>consortium agreements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7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?</a:t>
            </a:r>
            <a:endParaRPr lang="nb-NO" dirty="0"/>
          </a:p>
          <a:p>
            <a:pPr lvl="1"/>
            <a:r>
              <a:rPr lang="nb-NO" dirty="0"/>
              <a:t>metadata</a:t>
            </a:r>
          </a:p>
          <a:p>
            <a:pPr lvl="1"/>
            <a:r>
              <a:rPr lang="nb-NO" dirty="0"/>
              <a:t>full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 err="1"/>
              <a:t>semantic</a:t>
            </a:r>
            <a:r>
              <a:rPr lang="nb-NO" dirty="0"/>
              <a:t> </a:t>
            </a:r>
            <a:r>
              <a:rPr lang="nb-NO" dirty="0" err="1" smtClean="0"/>
              <a:t>markup</a:t>
            </a:r>
            <a:endParaRPr lang="nb-NO" dirty="0" smtClean="0"/>
          </a:p>
          <a:p>
            <a:r>
              <a:rPr lang="nb-NO" dirty="0" smtClean="0"/>
              <a:t>Who?</a:t>
            </a:r>
          </a:p>
          <a:p>
            <a:pPr lvl="1"/>
            <a:r>
              <a:rPr lang="nb-NO" dirty="0" err="1" smtClean="0"/>
              <a:t>owners</a:t>
            </a:r>
            <a:endParaRPr lang="nb-NO" dirty="0"/>
          </a:p>
          <a:p>
            <a:pPr lvl="1"/>
            <a:r>
              <a:rPr lang="nb-NO" dirty="0" smtClean="0"/>
              <a:t>Authors (Collection) </a:t>
            </a:r>
            <a:endParaRPr lang="nb-NO" dirty="0"/>
          </a:p>
          <a:p>
            <a:pPr lvl="1"/>
            <a:r>
              <a:rPr lang="nb-NO" dirty="0" err="1"/>
              <a:t>users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42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Information </a:t>
            </a:r>
            <a:r>
              <a:rPr lang="nb-NO" dirty="0" err="1" smtClean="0"/>
              <a:t>retrieval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boolean</a:t>
            </a:r>
            <a:r>
              <a:rPr lang="en-US" dirty="0"/>
              <a:t> perfect match</a:t>
            </a:r>
          </a:p>
          <a:p>
            <a:r>
              <a:rPr lang="en-US" dirty="0"/>
              <a:t>full text best match</a:t>
            </a:r>
          </a:p>
          <a:p>
            <a:r>
              <a:rPr lang="en-US" dirty="0"/>
              <a:t>combination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98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User-</a:t>
            </a:r>
            <a:r>
              <a:rPr lang="nb-NO" dirty="0" err="1"/>
              <a:t>centered</a:t>
            </a:r>
            <a:r>
              <a:rPr lang="nb-NO" dirty="0"/>
              <a:t> design/</a:t>
            </a:r>
            <a:r>
              <a:rPr lang="nb-NO" dirty="0" err="1"/>
              <a:t>personalization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user-</a:t>
            </a:r>
            <a:r>
              <a:rPr lang="fr-FR" dirty="0" err="1"/>
              <a:t>centred</a:t>
            </a:r>
            <a:r>
              <a:rPr lang="fr-FR" dirty="0"/>
              <a:t> interfaces</a:t>
            </a:r>
          </a:p>
          <a:p>
            <a:r>
              <a:rPr lang="fr-FR" dirty="0" err="1"/>
              <a:t>authentication</a:t>
            </a:r>
            <a:endParaRPr lang="fr-FR" dirty="0"/>
          </a:p>
          <a:p>
            <a:r>
              <a:rPr lang="fr-FR" dirty="0"/>
              <a:t>user profiles</a:t>
            </a:r>
          </a:p>
          <a:p>
            <a:r>
              <a:rPr lang="fr-FR" dirty="0"/>
              <a:t>interaction</a:t>
            </a:r>
          </a:p>
          <a:p>
            <a:r>
              <a:rPr lang="fr-FR" dirty="0" err="1"/>
              <a:t>recommendation</a:t>
            </a:r>
            <a:endParaRPr lang="fr-FR" dirty="0"/>
          </a:p>
          <a:p>
            <a:r>
              <a:rPr lang="fr-FR" dirty="0" err="1"/>
              <a:t>privacy</a:t>
            </a:r>
            <a:endParaRPr lang="fr-FR" dirty="0"/>
          </a:p>
          <a:p>
            <a:r>
              <a:rPr lang="fr-FR" dirty="0" err="1"/>
              <a:t>etc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7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Economics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to secure economic sustainability it is crucial to integrate the DL in the mother organization!</a:t>
            </a:r>
          </a:p>
          <a:p>
            <a:endParaRPr lang="en-US" dirty="0"/>
          </a:p>
          <a:p>
            <a:r>
              <a:rPr lang="en-US" dirty="0"/>
              <a:t>costs:</a:t>
            </a:r>
          </a:p>
          <a:p>
            <a:pPr lvl="1"/>
            <a:r>
              <a:rPr lang="en-US" dirty="0"/>
              <a:t>collection development (acquisition)</a:t>
            </a:r>
          </a:p>
          <a:p>
            <a:pPr lvl="1"/>
            <a:r>
              <a:rPr lang="en-US" dirty="0"/>
              <a:t>software &amp; hardware</a:t>
            </a:r>
          </a:p>
          <a:p>
            <a:pPr lvl="1"/>
            <a:r>
              <a:rPr lang="en-US" dirty="0"/>
              <a:t>tech staff</a:t>
            </a:r>
          </a:p>
          <a:p>
            <a:pPr lvl="1"/>
            <a:r>
              <a:rPr lang="en-US" dirty="0"/>
              <a:t>technological updates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18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Discussion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solidFill>
                  <a:srgbClr val="FF0000"/>
                </a:solidFill>
              </a:rPr>
              <a:t>What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roles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should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the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librarian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take</a:t>
            </a:r>
            <a:r>
              <a:rPr lang="nb-NO" dirty="0" smtClean="0">
                <a:solidFill>
                  <a:srgbClr val="FF0000"/>
                </a:solidFill>
              </a:rPr>
              <a:t>?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28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Who </a:t>
            </a:r>
            <a:r>
              <a:rPr lang="nb-NO" dirty="0" err="1" smtClean="0"/>
              <a:t>should</a:t>
            </a:r>
            <a:r>
              <a:rPr lang="nb-NO" dirty="0" smtClean="0"/>
              <a:t> </a:t>
            </a:r>
            <a:r>
              <a:rPr lang="nb-NO" dirty="0" err="1" smtClean="0"/>
              <a:t>index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indent="-342900">
              <a:buFont typeface="+mj-lt"/>
              <a:buAutoNum type="arabicPeriod"/>
            </a:pPr>
            <a:r>
              <a:rPr lang="nb-NO" dirty="0" err="1" smtClean="0"/>
              <a:t>owners</a:t>
            </a:r>
            <a:endParaRPr lang="nb-NO" dirty="0"/>
          </a:p>
          <a:p>
            <a:pPr marL="346075" indent="-342900">
              <a:buFont typeface="+mj-lt"/>
              <a:buAutoNum type="arabicPeriod"/>
            </a:pPr>
            <a:r>
              <a:rPr lang="nb-NO" dirty="0" err="1" smtClean="0"/>
              <a:t>collection</a:t>
            </a:r>
            <a:endParaRPr lang="nb-NO" dirty="0"/>
          </a:p>
          <a:p>
            <a:pPr marL="346075" indent="-342900">
              <a:buFont typeface="+mj-lt"/>
              <a:buAutoNum type="arabicPeriod"/>
            </a:pPr>
            <a:r>
              <a:rPr lang="nb-NO" dirty="0" err="1"/>
              <a:t>users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2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Who am I?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Professor in </a:t>
            </a:r>
            <a:r>
              <a:rPr lang="nb-NO" dirty="0" err="1" smtClean="0"/>
              <a:t>knowledge</a:t>
            </a:r>
            <a:r>
              <a:rPr lang="nb-NO" dirty="0" smtClean="0"/>
              <a:t> </a:t>
            </a:r>
            <a:r>
              <a:rPr lang="nb-NO" dirty="0" err="1" smtClean="0"/>
              <a:t>organization</a:t>
            </a:r>
            <a:r>
              <a:rPr lang="nb-NO" dirty="0" smtClean="0"/>
              <a:t> and </a:t>
            </a:r>
            <a:r>
              <a:rPr lang="nb-NO" dirty="0" err="1" smtClean="0"/>
              <a:t>information</a:t>
            </a:r>
            <a:r>
              <a:rPr lang="nb-NO" dirty="0" smtClean="0"/>
              <a:t> </a:t>
            </a:r>
            <a:r>
              <a:rPr lang="nb-NO" dirty="0" err="1" smtClean="0"/>
              <a:t>retrieveal</a:t>
            </a:r>
            <a:r>
              <a:rPr lang="nb-NO" dirty="0" smtClean="0"/>
              <a:t> at Oslo and Akershus </a:t>
            </a:r>
            <a:r>
              <a:rPr lang="nb-NO" dirty="0" err="1" smtClean="0"/>
              <a:t>University</a:t>
            </a:r>
            <a:r>
              <a:rPr lang="nb-NO" dirty="0" smtClean="0"/>
              <a:t> College</a:t>
            </a:r>
          </a:p>
          <a:p>
            <a:r>
              <a:rPr lang="nb-NO" dirty="0" err="1" smtClean="0"/>
              <a:t>Teaching</a:t>
            </a:r>
            <a:r>
              <a:rPr lang="nb-NO" dirty="0" smtClean="0"/>
              <a:t> </a:t>
            </a:r>
            <a:r>
              <a:rPr lang="nb-NO" dirty="0" err="1" smtClean="0"/>
              <a:t>courses</a:t>
            </a:r>
            <a:r>
              <a:rPr lang="nb-NO" dirty="0" smtClean="0"/>
              <a:t> in Knowledge </a:t>
            </a:r>
            <a:r>
              <a:rPr lang="nb-NO" dirty="0" err="1" smtClean="0"/>
              <a:t>organization</a:t>
            </a:r>
            <a:r>
              <a:rPr lang="nb-NO" dirty="0" smtClean="0"/>
              <a:t> and IR (bachelor </a:t>
            </a:r>
            <a:r>
              <a:rPr lang="nb-NO" dirty="0" err="1" smtClean="0"/>
              <a:t>level</a:t>
            </a:r>
            <a:r>
              <a:rPr lang="nb-NO" dirty="0" smtClean="0"/>
              <a:t>) and Digital </a:t>
            </a:r>
            <a:r>
              <a:rPr lang="nb-NO" dirty="0" err="1" smtClean="0"/>
              <a:t>knowledge</a:t>
            </a:r>
            <a:r>
              <a:rPr lang="nb-NO" dirty="0" smtClean="0"/>
              <a:t> </a:t>
            </a:r>
            <a:r>
              <a:rPr lang="nb-NO" dirty="0" err="1" smtClean="0"/>
              <a:t>organization</a:t>
            </a:r>
            <a:r>
              <a:rPr lang="nb-NO" dirty="0" smtClean="0"/>
              <a:t> (master </a:t>
            </a:r>
            <a:r>
              <a:rPr lang="nb-NO" dirty="0" err="1" smtClean="0"/>
              <a:t>level</a:t>
            </a:r>
            <a:r>
              <a:rPr lang="nb-NO" dirty="0" smtClean="0"/>
              <a:t>)</a:t>
            </a:r>
          </a:p>
          <a:p>
            <a:r>
              <a:rPr lang="nb-NO" dirty="0" smtClean="0"/>
              <a:t>Research </a:t>
            </a:r>
            <a:r>
              <a:rPr lang="nb-NO" dirty="0" err="1" smtClean="0"/>
              <a:t>interests</a:t>
            </a:r>
            <a:r>
              <a:rPr lang="nb-NO" dirty="0" smtClean="0"/>
              <a:t>: </a:t>
            </a:r>
            <a:r>
              <a:rPr lang="nb-NO" dirty="0" err="1" smtClean="0"/>
              <a:t>interactive</a:t>
            </a:r>
            <a:r>
              <a:rPr lang="nb-NO" dirty="0" smtClean="0"/>
              <a:t> </a:t>
            </a:r>
            <a:r>
              <a:rPr lang="nb-NO" dirty="0" err="1" smtClean="0"/>
              <a:t>information</a:t>
            </a:r>
            <a:r>
              <a:rPr lang="nb-NO" dirty="0" smtClean="0"/>
              <a:t> </a:t>
            </a:r>
            <a:r>
              <a:rPr lang="nb-NO" dirty="0" err="1" smtClean="0"/>
              <a:t>retrieval</a:t>
            </a:r>
            <a:r>
              <a:rPr lang="nb-NO" dirty="0" smtClean="0"/>
              <a:t>, </a:t>
            </a:r>
            <a:r>
              <a:rPr lang="nb-NO" dirty="0" err="1" smtClean="0"/>
              <a:t>information</a:t>
            </a:r>
            <a:r>
              <a:rPr lang="nb-NO" dirty="0" smtClean="0"/>
              <a:t> </a:t>
            </a:r>
            <a:r>
              <a:rPr lang="nb-NO" dirty="0" err="1" smtClean="0"/>
              <a:t>searching</a:t>
            </a:r>
            <a:r>
              <a:rPr lang="nb-NO" dirty="0" smtClean="0"/>
              <a:t> </a:t>
            </a:r>
            <a:r>
              <a:rPr lang="nb-NO" dirty="0" err="1" smtClean="0"/>
              <a:t>behaviour</a:t>
            </a:r>
            <a:r>
              <a:rPr lang="nb-NO" dirty="0" smtClean="0"/>
              <a:t>, metadata </a:t>
            </a:r>
            <a:r>
              <a:rPr lang="nb-NO" dirty="0" err="1" smtClean="0"/>
              <a:t>interoperability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0000" y="6584007"/>
            <a:ext cx="809632" cy="92333"/>
          </a:xfrm>
        </p:spPr>
        <p:txBody>
          <a:bodyPr/>
          <a:lstStyle/>
          <a:p>
            <a:r>
              <a:rPr lang="nb-NO" smtClean="0"/>
              <a:t>18 November, 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19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1. </a:t>
            </a:r>
            <a:r>
              <a:rPr lang="nb-NO" dirty="0" err="1"/>
              <a:t>Owner</a:t>
            </a:r>
            <a:r>
              <a:rPr lang="nb-NO" dirty="0"/>
              <a:t> </a:t>
            </a:r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subject</a:t>
            </a:r>
            <a:r>
              <a:rPr lang="nb-NO" dirty="0"/>
              <a:t> </a:t>
            </a:r>
            <a:r>
              <a:rPr lang="nb-NO" dirty="0" err="1"/>
              <a:t>experts</a:t>
            </a:r>
            <a:endParaRPr lang="nb-NO" dirty="0"/>
          </a:p>
          <a:p>
            <a:r>
              <a:rPr lang="nb-NO" dirty="0" err="1"/>
              <a:t>indexing</a:t>
            </a:r>
            <a:r>
              <a:rPr lang="nb-NO" dirty="0"/>
              <a:t> </a:t>
            </a:r>
            <a:r>
              <a:rPr lang="nb-NO" dirty="0" err="1"/>
              <a:t>experts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39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Old </a:t>
            </a:r>
            <a:r>
              <a:rPr lang="nb-NO" dirty="0" err="1" smtClean="0"/>
              <a:t>tradition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constitute important basis of librarians' profession</a:t>
            </a:r>
          </a:p>
          <a:p>
            <a:r>
              <a:rPr lang="en-US" dirty="0"/>
              <a:t>based in the "second order of </a:t>
            </a:r>
            <a:r>
              <a:rPr lang="en-US" dirty="0" smtClean="0"/>
              <a:t>order“ (D. Weinberger)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2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Owners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their users</a:t>
            </a:r>
          </a:p>
          <a:p>
            <a:r>
              <a:rPr lang="en-US" dirty="0"/>
              <a:t>know their collection</a:t>
            </a:r>
          </a:p>
          <a:p>
            <a:r>
              <a:rPr lang="en-US" dirty="0"/>
              <a:t>should develop an indexing policy based on this knowledge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613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Manual </a:t>
            </a:r>
            <a:r>
              <a:rPr lang="nb-NO" dirty="0" err="1" smtClean="0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consistent</a:t>
            </a:r>
            <a:r>
              <a:rPr lang="nb-NO" dirty="0"/>
              <a:t>(?)</a:t>
            </a:r>
          </a:p>
          <a:p>
            <a:r>
              <a:rPr lang="nb-NO" dirty="0" err="1"/>
              <a:t>language</a:t>
            </a:r>
            <a:r>
              <a:rPr lang="nb-NO" dirty="0"/>
              <a:t> </a:t>
            </a:r>
            <a:r>
              <a:rPr lang="nb-NO" dirty="0" err="1"/>
              <a:t>independent</a:t>
            </a:r>
            <a:endParaRPr lang="nb-NO" dirty="0"/>
          </a:p>
          <a:p>
            <a:r>
              <a:rPr lang="nb-NO" dirty="0" err="1"/>
              <a:t>provides</a:t>
            </a:r>
            <a:r>
              <a:rPr lang="nb-NO" dirty="0"/>
              <a:t> </a:t>
            </a:r>
            <a:r>
              <a:rPr lang="nb-NO" dirty="0" err="1"/>
              <a:t>query</a:t>
            </a:r>
            <a:r>
              <a:rPr lang="nb-NO" dirty="0"/>
              <a:t> support</a:t>
            </a:r>
          </a:p>
          <a:p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subject</a:t>
            </a:r>
            <a:r>
              <a:rPr lang="nb-NO" dirty="0"/>
              <a:t> </a:t>
            </a:r>
            <a:r>
              <a:rPr lang="nb-NO" dirty="0" err="1"/>
              <a:t>languages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835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Objectives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subject</a:t>
            </a:r>
            <a:r>
              <a:rPr lang="nb-NO" dirty="0" smtClean="0"/>
              <a:t> </a:t>
            </a:r>
            <a:r>
              <a:rPr lang="nb-NO" dirty="0" err="1" smtClean="0"/>
              <a:t>languages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collocation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documents</a:t>
            </a:r>
            <a:endParaRPr lang="nb-NO" dirty="0"/>
          </a:p>
          <a:p>
            <a:r>
              <a:rPr lang="nb-NO" dirty="0" err="1"/>
              <a:t>facilitate</a:t>
            </a:r>
            <a:r>
              <a:rPr lang="nb-NO" dirty="0"/>
              <a:t> </a:t>
            </a:r>
            <a:r>
              <a:rPr lang="nb-NO" dirty="0" err="1"/>
              <a:t>navigation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4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Collocation</a:t>
            </a:r>
            <a:r>
              <a:rPr lang="nb-NO" dirty="0" smtClean="0"/>
              <a:t> </a:t>
            </a:r>
            <a:r>
              <a:rPr lang="nb-NO" dirty="0" err="1" smtClean="0"/>
              <a:t>objective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 smtClean="0">
                <a:hlinkClick r:id="rId2"/>
              </a:rPr>
              <a:t>Charles Cutter's</a:t>
            </a:r>
            <a:r>
              <a:rPr lang="en-US" dirty="0" smtClean="0"/>
              <a:t> </a:t>
            </a:r>
            <a:r>
              <a:rPr lang="en-US" dirty="0"/>
              <a:t>objective from 1876:</a:t>
            </a:r>
          </a:p>
          <a:p>
            <a:pPr marL="3175" indent="0">
              <a:buNone/>
            </a:pPr>
            <a:r>
              <a:rPr lang="en-US" dirty="0"/>
              <a:t> To show what the library </a:t>
            </a:r>
            <a:r>
              <a:rPr lang="en-US" dirty="0" smtClean="0"/>
              <a:t>has</a:t>
            </a:r>
          </a:p>
          <a:p>
            <a:r>
              <a:rPr lang="en-US" dirty="0"/>
              <a:t>by a given author</a:t>
            </a:r>
          </a:p>
          <a:p>
            <a:r>
              <a:rPr lang="en-US" dirty="0"/>
              <a:t>on a given subject</a:t>
            </a:r>
          </a:p>
          <a:p>
            <a:r>
              <a:rPr lang="en-US" dirty="0"/>
              <a:t>in a given kind of literature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45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Collocation</a:t>
            </a:r>
            <a:r>
              <a:rPr lang="nb-NO" dirty="0" smtClean="0"/>
              <a:t> </a:t>
            </a:r>
            <a:r>
              <a:rPr lang="nb-NO" dirty="0" err="1" smtClean="0"/>
              <a:t>measures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recall</a:t>
            </a:r>
          </a:p>
          <a:p>
            <a:pPr marL="252612" lvl="1" indent="0">
              <a:buNone/>
            </a:pPr>
            <a:r>
              <a:rPr lang="en-US" dirty="0" smtClean="0"/>
              <a:t>number </a:t>
            </a:r>
            <a:r>
              <a:rPr lang="en-US" dirty="0"/>
              <a:t>of relevant documents found/number of relevant documents in collection</a:t>
            </a:r>
          </a:p>
          <a:p>
            <a:pPr marL="3175" indent="0">
              <a:buNone/>
            </a:pPr>
            <a:r>
              <a:rPr lang="en-US" dirty="0"/>
              <a:t>precision</a:t>
            </a:r>
          </a:p>
          <a:p>
            <a:pPr marL="252612" lvl="1" indent="0">
              <a:buNone/>
            </a:pPr>
            <a:r>
              <a:rPr lang="en-US" dirty="0"/>
              <a:t>number of relevant documents found/number of retrieved documents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19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Navigation</a:t>
            </a:r>
            <a:r>
              <a:rPr lang="nb-NO" dirty="0" smtClean="0"/>
              <a:t> </a:t>
            </a:r>
            <a:r>
              <a:rPr lang="nb-NO" dirty="0" err="1" smtClean="0"/>
              <a:t>objective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"To navigate a bibliographic database (that is, to find works related to a given work by generalization, association, and aggregation; to find attributes related by equivalence, association, and hierarchy</a:t>
            </a:r>
            <a:r>
              <a:rPr lang="en-US" dirty="0" smtClean="0"/>
              <a:t>)." (Elaine </a:t>
            </a:r>
            <a:r>
              <a:rPr lang="en-US" dirty="0" err="1" smtClean="0"/>
              <a:t>Svenonius</a:t>
            </a:r>
            <a:r>
              <a:rPr lang="en-US" dirty="0" smtClean="0"/>
              <a:t>, 2000)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6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Subject</a:t>
            </a:r>
            <a:r>
              <a:rPr lang="nb-NO" dirty="0" smtClean="0"/>
              <a:t> </a:t>
            </a:r>
            <a:r>
              <a:rPr lang="nb-NO" dirty="0" err="1" smtClean="0"/>
              <a:t>language</a:t>
            </a:r>
            <a:r>
              <a:rPr lang="nb-NO" dirty="0" smtClean="0"/>
              <a:t> </a:t>
            </a:r>
            <a:r>
              <a:rPr lang="nb-NO" dirty="0" err="1" smtClean="0"/>
              <a:t>typology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controlled</a:t>
            </a:r>
            <a:r>
              <a:rPr lang="nb-NO" dirty="0"/>
              <a:t> </a:t>
            </a:r>
            <a:r>
              <a:rPr lang="nb-NO" dirty="0" err="1"/>
              <a:t>vocabularies</a:t>
            </a:r>
            <a:endParaRPr lang="nb-NO" dirty="0"/>
          </a:p>
          <a:p>
            <a:r>
              <a:rPr lang="nb-NO" dirty="0" err="1"/>
              <a:t>alphabetic</a:t>
            </a:r>
            <a:r>
              <a:rPr lang="nb-NO" dirty="0"/>
              <a:t> </a:t>
            </a:r>
            <a:r>
              <a:rPr lang="nb-NO" dirty="0" err="1"/>
              <a:t>subject-languages</a:t>
            </a:r>
            <a:endParaRPr lang="nb-NO" dirty="0"/>
          </a:p>
          <a:p>
            <a:r>
              <a:rPr lang="nb-NO" dirty="0" err="1"/>
              <a:t>classification</a:t>
            </a:r>
            <a:r>
              <a:rPr lang="nb-NO" dirty="0"/>
              <a:t> </a:t>
            </a:r>
            <a:r>
              <a:rPr lang="nb-NO" dirty="0" err="1"/>
              <a:t>languages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55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Semantics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category</a:t>
            </a:r>
            <a:r>
              <a:rPr lang="nb-NO" dirty="0"/>
              <a:t> </a:t>
            </a:r>
            <a:r>
              <a:rPr lang="nb-NO" dirty="0" err="1"/>
              <a:t>semantics</a:t>
            </a:r>
            <a:endParaRPr lang="nb-NO" dirty="0"/>
          </a:p>
          <a:p>
            <a:r>
              <a:rPr lang="nb-NO" dirty="0" err="1"/>
              <a:t>referential</a:t>
            </a:r>
            <a:r>
              <a:rPr lang="nb-NO" dirty="0"/>
              <a:t> </a:t>
            </a:r>
            <a:r>
              <a:rPr lang="nb-NO" dirty="0" err="1"/>
              <a:t>semantics</a:t>
            </a:r>
            <a:endParaRPr lang="nb-NO" dirty="0"/>
          </a:p>
          <a:p>
            <a:r>
              <a:rPr lang="nb-NO" dirty="0" err="1"/>
              <a:t>relational</a:t>
            </a:r>
            <a:r>
              <a:rPr lang="nb-NO" dirty="0"/>
              <a:t> </a:t>
            </a:r>
            <a:r>
              <a:rPr lang="nb-NO" dirty="0" err="1"/>
              <a:t>semantics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76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Introduction</a:t>
            </a:r>
            <a:r>
              <a:rPr lang="nb-NO" dirty="0" smtClean="0"/>
              <a:t> to digital </a:t>
            </a:r>
            <a:r>
              <a:rPr lang="nb-NO" dirty="0" err="1" smtClean="0"/>
              <a:t>libraries</a:t>
            </a:r>
            <a:endParaRPr lang="nb-NO" dirty="0" smtClean="0"/>
          </a:p>
          <a:p>
            <a:pPr lvl="1"/>
            <a:r>
              <a:rPr lang="nb-NO" dirty="0" err="1" smtClean="0"/>
              <a:t>Technological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endParaRPr lang="nb-NO" dirty="0" smtClean="0"/>
          </a:p>
          <a:p>
            <a:pPr lvl="1"/>
            <a:r>
              <a:rPr lang="nb-NO" dirty="0" err="1" smtClean="0"/>
              <a:t>History</a:t>
            </a:r>
            <a:endParaRPr lang="nb-NO" dirty="0" smtClean="0"/>
          </a:p>
          <a:p>
            <a:pPr lvl="1"/>
            <a:r>
              <a:rPr lang="nb-NO" dirty="0" err="1" smtClean="0"/>
              <a:t>Typology</a:t>
            </a:r>
            <a:endParaRPr lang="nb-NO" dirty="0" smtClean="0"/>
          </a:p>
          <a:p>
            <a:r>
              <a:rPr lang="nb-NO" dirty="0" err="1" smtClean="0"/>
              <a:t>Indexing</a:t>
            </a:r>
            <a:r>
              <a:rPr lang="nb-NO" dirty="0" smtClean="0"/>
              <a:t> digital </a:t>
            </a:r>
            <a:r>
              <a:rPr lang="nb-NO" dirty="0" err="1" smtClean="0"/>
              <a:t>libraries</a:t>
            </a:r>
            <a:endParaRPr lang="nb-NO" dirty="0" smtClean="0"/>
          </a:p>
          <a:p>
            <a:pPr lvl="1"/>
            <a:r>
              <a:rPr lang="nb-NO" dirty="0" err="1" smtClean="0"/>
              <a:t>Owner</a:t>
            </a:r>
            <a:endParaRPr lang="nb-NO" dirty="0" smtClean="0"/>
          </a:p>
          <a:p>
            <a:pPr lvl="1"/>
            <a:r>
              <a:rPr lang="nb-NO" dirty="0" smtClean="0"/>
              <a:t>Collection</a:t>
            </a:r>
          </a:p>
          <a:p>
            <a:pPr lvl="1"/>
            <a:r>
              <a:rPr lang="nb-NO" dirty="0" smtClean="0"/>
              <a:t>User</a:t>
            </a:r>
          </a:p>
          <a:p>
            <a:r>
              <a:rPr lang="nb-NO" dirty="0" smtClean="0"/>
              <a:t>Metadata </a:t>
            </a:r>
            <a:r>
              <a:rPr lang="nb-NO" dirty="0" err="1" smtClean="0"/>
              <a:t>interoperability</a:t>
            </a:r>
            <a:r>
              <a:rPr lang="nb-NO" dirty="0" smtClean="0"/>
              <a:t> problems</a:t>
            </a:r>
          </a:p>
          <a:p>
            <a:pPr lvl="1"/>
            <a:r>
              <a:rPr lang="nb-NO" dirty="0" smtClean="0"/>
              <a:t>Metadata types</a:t>
            </a:r>
          </a:p>
          <a:p>
            <a:pPr lvl="1"/>
            <a:r>
              <a:rPr lang="nb-NO" dirty="0" smtClean="0"/>
              <a:t>Case: </a:t>
            </a:r>
            <a:r>
              <a:rPr lang="nb-NO" dirty="0" err="1" smtClean="0"/>
              <a:t>library</a:t>
            </a:r>
            <a:r>
              <a:rPr lang="nb-NO" dirty="0" smtClean="0"/>
              <a:t> metadata </a:t>
            </a:r>
            <a:r>
              <a:rPr lang="nb-NO" dirty="0" err="1" smtClean="0"/>
              <a:t>interoperability</a:t>
            </a:r>
            <a:endParaRPr lang="nb-NO" dirty="0" smtClean="0"/>
          </a:p>
          <a:p>
            <a:pPr lvl="1"/>
            <a:r>
              <a:rPr lang="nb-NO" dirty="0" smtClean="0"/>
              <a:t>Solutions </a:t>
            </a:r>
          </a:p>
          <a:p>
            <a:pPr lvl="1"/>
            <a:endParaRPr lang="nb-NO" dirty="0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3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Category</a:t>
            </a:r>
            <a:r>
              <a:rPr lang="nb-NO" dirty="0" smtClean="0"/>
              <a:t> </a:t>
            </a:r>
            <a:r>
              <a:rPr lang="nb-NO" dirty="0" err="1" smtClean="0"/>
              <a:t>semantics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subject languages can be:</a:t>
            </a:r>
          </a:p>
          <a:p>
            <a:r>
              <a:rPr lang="en-US" dirty="0"/>
              <a:t>synthetic or</a:t>
            </a:r>
          </a:p>
          <a:p>
            <a:r>
              <a:rPr lang="en-US" dirty="0"/>
              <a:t>enumerative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7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Referential</a:t>
            </a:r>
            <a:r>
              <a:rPr lang="nb-NO" dirty="0" smtClean="0"/>
              <a:t> </a:t>
            </a:r>
            <a:r>
              <a:rPr lang="nb-NO" dirty="0" err="1" smtClean="0"/>
              <a:t>semantics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What a term in a subject language refers </a:t>
            </a:r>
            <a:r>
              <a:rPr lang="en-US" dirty="0" smtClean="0"/>
              <a:t>to:</a:t>
            </a:r>
            <a:endParaRPr lang="en-US" dirty="0"/>
          </a:p>
          <a:p>
            <a:r>
              <a:rPr lang="en-US" dirty="0"/>
              <a:t>the set of all documents indexed with the term</a:t>
            </a:r>
          </a:p>
          <a:p>
            <a:r>
              <a:rPr lang="en-US" dirty="0"/>
              <a:t>procedures for dealing with homonyms, </a:t>
            </a:r>
            <a:r>
              <a:rPr lang="en-US" dirty="0" err="1"/>
              <a:t>polysemes</a:t>
            </a:r>
            <a:r>
              <a:rPr lang="en-US" dirty="0"/>
              <a:t> and the </a:t>
            </a:r>
            <a:r>
              <a:rPr lang="en-US" dirty="0" err="1"/>
              <a:t>unclarity</a:t>
            </a:r>
            <a:r>
              <a:rPr lang="en-US" dirty="0"/>
              <a:t> of language</a:t>
            </a:r>
          </a:p>
          <a:p>
            <a:r>
              <a:rPr lang="en-US" dirty="0"/>
              <a:t>semantic disambiguation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96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Methods for </a:t>
            </a:r>
            <a:r>
              <a:rPr lang="nb-NO" dirty="0" err="1" smtClean="0"/>
              <a:t>clarifying</a:t>
            </a:r>
            <a:r>
              <a:rPr lang="nb-NO" dirty="0" smtClean="0"/>
              <a:t> </a:t>
            </a:r>
            <a:r>
              <a:rPr lang="nb-NO" dirty="0" err="1" smtClean="0"/>
              <a:t>language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domain</a:t>
            </a:r>
            <a:r>
              <a:rPr lang="fr-FR" dirty="0"/>
              <a:t> </a:t>
            </a:r>
            <a:r>
              <a:rPr lang="fr-FR" dirty="0" err="1"/>
              <a:t>specification</a:t>
            </a:r>
            <a:endParaRPr lang="fr-FR" dirty="0"/>
          </a:p>
          <a:p>
            <a:r>
              <a:rPr lang="fr-FR" dirty="0" err="1"/>
              <a:t>qualifiers</a:t>
            </a:r>
            <a:endParaRPr lang="fr-FR" dirty="0"/>
          </a:p>
          <a:p>
            <a:r>
              <a:rPr lang="fr-FR" dirty="0"/>
              <a:t>notes</a:t>
            </a:r>
          </a:p>
          <a:p>
            <a:r>
              <a:rPr lang="fr-FR" dirty="0" err="1"/>
              <a:t>hierarchy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72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Relational</a:t>
            </a:r>
            <a:r>
              <a:rPr lang="nb-NO" dirty="0" smtClean="0"/>
              <a:t> </a:t>
            </a:r>
            <a:r>
              <a:rPr lang="nb-NO" dirty="0" err="1" smtClean="0"/>
              <a:t>semantics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hierarchical</a:t>
            </a:r>
            <a:endParaRPr lang="nb-NO" dirty="0"/>
          </a:p>
          <a:p>
            <a:r>
              <a:rPr lang="nb-NO" dirty="0" err="1"/>
              <a:t>eqivalence</a:t>
            </a:r>
            <a:r>
              <a:rPr lang="nb-NO" dirty="0"/>
              <a:t> (</a:t>
            </a:r>
            <a:r>
              <a:rPr lang="nb-NO" dirty="0" err="1"/>
              <a:t>synonymy</a:t>
            </a:r>
            <a:r>
              <a:rPr lang="nb-NO" dirty="0"/>
              <a:t>)</a:t>
            </a:r>
          </a:p>
          <a:p>
            <a:r>
              <a:rPr lang="nb-NO" dirty="0" err="1"/>
              <a:t>relatedness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66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Vocabulary</a:t>
            </a:r>
            <a:r>
              <a:rPr lang="nb-NO" dirty="0" smtClean="0"/>
              <a:t> </a:t>
            </a:r>
            <a:r>
              <a:rPr lang="nb-NO" dirty="0" err="1" smtClean="0"/>
              <a:t>selection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terminology</a:t>
            </a:r>
            <a:endParaRPr lang="nb-NO" dirty="0"/>
          </a:p>
          <a:p>
            <a:r>
              <a:rPr lang="nb-NO" dirty="0" err="1"/>
              <a:t>domain</a:t>
            </a:r>
            <a:r>
              <a:rPr lang="nb-NO" dirty="0"/>
              <a:t> </a:t>
            </a:r>
            <a:r>
              <a:rPr lang="nb-NO" dirty="0" err="1"/>
              <a:t>definition</a:t>
            </a:r>
            <a:endParaRPr lang="nb-NO" dirty="0"/>
          </a:p>
          <a:p>
            <a:r>
              <a:rPr lang="nb-NO" dirty="0" err="1"/>
              <a:t>warrant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070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Warrant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literary warrant</a:t>
            </a:r>
          </a:p>
          <a:p>
            <a:r>
              <a:rPr lang="en-US" dirty="0"/>
              <a:t>use warrant</a:t>
            </a:r>
          </a:p>
          <a:p>
            <a:r>
              <a:rPr lang="en-US" dirty="0"/>
              <a:t>structural warrant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70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2. Collection </a:t>
            </a:r>
            <a:r>
              <a:rPr lang="nb-NO" dirty="0" err="1"/>
              <a:t>based</a:t>
            </a:r>
            <a:r>
              <a:rPr lang="nb-NO" dirty="0"/>
              <a:t> </a:t>
            </a:r>
            <a:r>
              <a:rPr lang="nb-NO" dirty="0" err="1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authors' own words:</a:t>
            </a:r>
          </a:p>
          <a:p>
            <a:pPr lvl="1"/>
            <a:r>
              <a:rPr lang="en-US" dirty="0" smtClean="0"/>
              <a:t>explicit </a:t>
            </a:r>
            <a:r>
              <a:rPr lang="en-US" dirty="0"/>
              <a:t>keywords</a:t>
            </a:r>
          </a:p>
          <a:p>
            <a:pPr lvl="1"/>
            <a:r>
              <a:rPr lang="en-US" dirty="0" smtClean="0"/>
              <a:t>Automatic </a:t>
            </a:r>
            <a:r>
              <a:rPr lang="en-US" dirty="0"/>
              <a:t>extraction of meaning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32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Automatic </a:t>
            </a:r>
            <a:r>
              <a:rPr lang="nb-NO" dirty="0" err="1" smtClean="0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the content represent itself - automatic indexing</a:t>
            </a:r>
          </a:p>
          <a:p>
            <a:r>
              <a:rPr lang="en-US" dirty="0"/>
              <a:t>neutral</a:t>
            </a:r>
          </a:p>
          <a:p>
            <a:r>
              <a:rPr lang="en-US" dirty="0"/>
              <a:t>fast</a:t>
            </a:r>
          </a:p>
          <a:p>
            <a:r>
              <a:rPr lang="en-US" dirty="0"/>
              <a:t>cost-efficient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10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basics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automatic</a:t>
            </a:r>
            <a:r>
              <a:rPr lang="nb-NO" dirty="0" smtClean="0"/>
              <a:t> </a:t>
            </a:r>
            <a:r>
              <a:rPr lang="nb-NO" dirty="0" err="1" smtClean="0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The indexing task consists of </a:t>
            </a:r>
          </a:p>
          <a:p>
            <a:r>
              <a:rPr lang="en-US" dirty="0"/>
              <a:t>first to assign to each stored item terms, or concepts, capable of representing document content, and</a:t>
            </a:r>
          </a:p>
          <a:p>
            <a:r>
              <a:rPr lang="en-US" dirty="0"/>
              <a:t>second to assign to each term a weight, or value, reflecting its presumed importance for purposes of content identification (Salton &amp; McGill, 1983)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32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index</a:t>
            </a:r>
            <a:r>
              <a:rPr lang="nb-NO" dirty="0" smtClean="0"/>
              <a:t> terms </a:t>
            </a:r>
            <a:r>
              <a:rPr lang="nb-NO" dirty="0" err="1" smtClean="0"/>
              <a:t>fulfill</a:t>
            </a:r>
            <a:r>
              <a:rPr lang="nb-NO" dirty="0" smtClean="0"/>
              <a:t> to purposes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indent="-342900">
              <a:buFont typeface="+mj-lt"/>
              <a:buAutoNum type="arabicPeriod"/>
            </a:pPr>
            <a:r>
              <a:rPr lang="en-US" dirty="0"/>
              <a:t>The term must be related to the documents content so as to make it retrievable when it is wanted, but also</a:t>
            </a:r>
          </a:p>
          <a:p>
            <a:pPr marL="346075" indent="-342900">
              <a:buFont typeface="+mj-lt"/>
              <a:buAutoNum type="arabicPeriod"/>
            </a:pPr>
            <a:r>
              <a:rPr lang="en-US" dirty="0"/>
              <a:t>A good index term should distinguish between the documents it is assigned to from the remainder in order to prevent indiscriminate retrieval of all documents.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94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From </a:t>
            </a:r>
            <a:r>
              <a:rPr lang="nb-NO" dirty="0" err="1" smtClean="0"/>
              <a:t>document</a:t>
            </a:r>
            <a:r>
              <a:rPr lang="nb-NO" dirty="0" smtClean="0"/>
              <a:t> </a:t>
            </a:r>
            <a:r>
              <a:rPr lang="nb-NO" dirty="0" err="1" smtClean="0"/>
              <a:t>surrogates</a:t>
            </a:r>
            <a:r>
              <a:rPr lang="nb-NO" dirty="0" smtClean="0"/>
              <a:t> to full </a:t>
            </a:r>
            <a:r>
              <a:rPr lang="nb-NO" dirty="0" err="1" smtClean="0"/>
              <a:t>text</a:t>
            </a:r>
            <a:r>
              <a:rPr lang="nb-NO" dirty="0" smtClean="0"/>
              <a:t> 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1960s: first complete texts (full text) made computer searchable</a:t>
            </a:r>
          </a:p>
          <a:p>
            <a:r>
              <a:rPr lang="en-US" dirty="0" smtClean="0"/>
              <a:t>1960s</a:t>
            </a:r>
            <a:r>
              <a:rPr lang="en-US" dirty="0"/>
              <a:t>: first full text information retrieval systems developed</a:t>
            </a:r>
          </a:p>
          <a:p>
            <a:r>
              <a:rPr lang="en-US" dirty="0"/>
              <a:t>1970s: common to </a:t>
            </a:r>
            <a:r>
              <a:rPr lang="en-US" dirty="0" smtClean="0"/>
              <a:t>use </a:t>
            </a:r>
            <a:r>
              <a:rPr lang="en-US" dirty="0"/>
              <a:t>free text search in bibliographic </a:t>
            </a:r>
            <a:r>
              <a:rPr lang="en-US" dirty="0" smtClean="0"/>
              <a:t>databases</a:t>
            </a:r>
          </a:p>
          <a:p>
            <a:r>
              <a:rPr lang="en-US" dirty="0"/>
              <a:t>1980s: lots of experience in efficient full text search algorithms</a:t>
            </a:r>
          </a:p>
          <a:p>
            <a:r>
              <a:rPr lang="en-US" dirty="0"/>
              <a:t>1980s: comparisons of full text versus controlled vocabularies</a:t>
            </a:r>
          </a:p>
          <a:p>
            <a:r>
              <a:rPr lang="en-US" dirty="0"/>
              <a:t>1990s: the Web arrives</a:t>
            </a:r>
          </a:p>
          <a:p>
            <a:r>
              <a:rPr lang="en-US" dirty="0"/>
              <a:t>2000s: digital libraries and repositories of digital documents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0000" y="6584007"/>
            <a:ext cx="881640" cy="92333"/>
          </a:xfrm>
        </p:spPr>
        <p:txBody>
          <a:bodyPr/>
          <a:lstStyle/>
          <a:p>
            <a:r>
              <a:rPr lang="nb-NO" dirty="0" smtClean="0"/>
              <a:t>18 November, 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665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Inverse </a:t>
            </a:r>
            <a:r>
              <a:rPr lang="nb-NO" dirty="0" err="1" smtClean="0"/>
              <a:t>Document</a:t>
            </a:r>
            <a:r>
              <a:rPr lang="nb-NO" dirty="0" smtClean="0"/>
              <a:t> </a:t>
            </a:r>
            <a:r>
              <a:rPr lang="nb-NO" dirty="0" err="1" smtClean="0"/>
              <a:t>Frequency</a:t>
            </a:r>
            <a:r>
              <a:rPr lang="nb-NO" dirty="0" smtClean="0"/>
              <a:t> (IDF) </a:t>
            </a:r>
            <a:r>
              <a:rPr lang="nb-NO" dirty="0" err="1" smtClean="0"/>
              <a:t>Weight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term importance is:</a:t>
            </a:r>
          </a:p>
          <a:p>
            <a:r>
              <a:rPr lang="en-US" dirty="0"/>
              <a:t>proportional to the occurrence frequency of each term k in each document 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en-US" dirty="0" err="1"/>
              <a:t>FREQik</a:t>
            </a:r>
            <a:r>
              <a:rPr lang="en-US" dirty="0"/>
              <a:t>)</a:t>
            </a:r>
          </a:p>
          <a:p>
            <a:r>
              <a:rPr lang="en-US" dirty="0"/>
              <a:t>inversely proportional to the total number of documents to which each term is assigned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74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30000" y="1723455"/>
            <a:ext cx="7218464" cy="769441"/>
          </a:xfrm>
        </p:spPr>
        <p:txBody>
          <a:bodyPr/>
          <a:lstStyle/>
          <a:p>
            <a:r>
              <a:rPr lang="en-US" dirty="0"/>
              <a:t>Other components in automatic indexing weighting algorithms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 placement</a:t>
            </a:r>
          </a:p>
          <a:p>
            <a:r>
              <a:rPr lang="en-US" dirty="0"/>
              <a:t>term proximity</a:t>
            </a:r>
          </a:p>
          <a:p>
            <a:r>
              <a:rPr lang="en-US" dirty="0"/>
              <a:t>element markup</a:t>
            </a:r>
          </a:p>
          <a:p>
            <a:r>
              <a:rPr lang="en-US" dirty="0" err="1"/>
              <a:t>pagerank</a:t>
            </a:r>
            <a:endParaRPr lang="en-US" dirty="0"/>
          </a:p>
          <a:p>
            <a:r>
              <a:rPr lang="en-US" dirty="0"/>
              <a:t>popularity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9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3. User </a:t>
            </a:r>
            <a:r>
              <a:rPr lang="nb-NO" dirty="0" err="1" smtClean="0"/>
              <a:t>based</a:t>
            </a:r>
            <a:r>
              <a:rPr lang="nb-NO" dirty="0" smtClean="0"/>
              <a:t> </a:t>
            </a:r>
            <a:r>
              <a:rPr lang="nb-NO" dirty="0" err="1" smtClean="0"/>
              <a:t>indexing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create folksonomies</a:t>
            </a:r>
          </a:p>
          <a:p>
            <a:r>
              <a:rPr lang="en-US" dirty="0"/>
              <a:t>based on "folk" + "taxonomies"</a:t>
            </a:r>
          </a:p>
          <a:p>
            <a:r>
              <a:rPr lang="en-US" dirty="0"/>
              <a:t>consists of tags (generating the verb "to tag") </a:t>
            </a:r>
          </a:p>
          <a:p>
            <a:r>
              <a:rPr lang="en-US" dirty="0"/>
              <a:t>related to "free keywords"</a:t>
            </a:r>
          </a:p>
          <a:p>
            <a:r>
              <a:rPr lang="en-US" dirty="0"/>
              <a:t>users make up their own index terms</a:t>
            </a:r>
          </a:p>
          <a:p>
            <a:r>
              <a:rPr lang="en-US" dirty="0"/>
              <a:t>uncontrolled vocabulary</a:t>
            </a:r>
          </a:p>
          <a:p>
            <a:r>
              <a:rPr lang="en-US" dirty="0" smtClean="0">
                <a:hlinkClick r:id="rId2"/>
              </a:rPr>
              <a:t>Citeulike</a:t>
            </a:r>
            <a:r>
              <a:rPr lang="en-US" dirty="0" smtClean="0"/>
              <a:t> and </a:t>
            </a:r>
            <a:r>
              <a:rPr lang="en-US" dirty="0">
                <a:hlinkClick r:id="rId3"/>
              </a:rPr>
              <a:t>Librarything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31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How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folksonomies</a:t>
            </a:r>
            <a:r>
              <a:rPr lang="nb-NO" dirty="0" smtClean="0"/>
              <a:t> used?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may tag their own and other users' collections</a:t>
            </a:r>
          </a:p>
          <a:p>
            <a:r>
              <a:rPr lang="en-US" dirty="0"/>
              <a:t>used on a variety of digital collections (bookmarks, pictures, books, articles...)</a:t>
            </a:r>
          </a:p>
          <a:p>
            <a:r>
              <a:rPr lang="en-US" dirty="0"/>
              <a:t>facilitates the indexing of new topics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13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 of tag content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describe different aspects (facets?) of the object they index</a:t>
            </a:r>
          </a:p>
          <a:p>
            <a:r>
              <a:rPr lang="en-US" dirty="0" err="1"/>
              <a:t>aboutness</a:t>
            </a:r>
            <a:r>
              <a:rPr lang="en-US" dirty="0"/>
              <a:t> (at variable levels of abstraction)</a:t>
            </a:r>
          </a:p>
          <a:p>
            <a:r>
              <a:rPr lang="en-US" dirty="0"/>
              <a:t>emotional characteristics</a:t>
            </a:r>
          </a:p>
          <a:p>
            <a:r>
              <a:rPr lang="en-US" dirty="0"/>
              <a:t>genre</a:t>
            </a:r>
          </a:p>
          <a:p>
            <a:r>
              <a:rPr lang="en-US" dirty="0"/>
              <a:t>place</a:t>
            </a:r>
          </a:p>
          <a:p>
            <a:r>
              <a:rPr lang="en-US" dirty="0"/>
              <a:t>space</a:t>
            </a:r>
          </a:p>
          <a:p>
            <a:r>
              <a:rPr lang="en-US" dirty="0"/>
              <a:t>whereabouts</a:t>
            </a:r>
          </a:p>
          <a:p>
            <a:r>
              <a:rPr lang="en-US" dirty="0"/>
              <a:t>+++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92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</a:t>
            </a:r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Different types </a:t>
            </a:r>
            <a:r>
              <a:rPr lang="nb-NO" dirty="0" err="1" smtClean="0"/>
              <a:t>of</a:t>
            </a:r>
            <a:r>
              <a:rPr lang="nb-NO" dirty="0" smtClean="0"/>
              <a:t> metadata</a:t>
            </a:r>
          </a:p>
          <a:p>
            <a:r>
              <a:rPr lang="nb-NO" dirty="0" smtClean="0"/>
              <a:t>Case: </a:t>
            </a:r>
            <a:r>
              <a:rPr lang="nb-NO" dirty="0" err="1" smtClean="0"/>
              <a:t>library</a:t>
            </a:r>
            <a:r>
              <a:rPr lang="nb-NO" dirty="0" smtClean="0"/>
              <a:t> metadata</a:t>
            </a:r>
          </a:p>
          <a:p>
            <a:r>
              <a:rPr lang="nb-NO" dirty="0" err="1" smtClean="0"/>
              <a:t>Interoperability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7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Definition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Metadata is machine understandable information about web resources or other </a:t>
            </a:r>
            <a:r>
              <a:rPr lang="en-US" dirty="0" smtClean="0"/>
              <a:t>things (</a:t>
            </a:r>
            <a:r>
              <a:rPr lang="en-US" dirty="0" smtClean="0">
                <a:hlinkClick r:id="rId2"/>
              </a:rPr>
              <a:t>Berners-Lee, 1997</a:t>
            </a:r>
            <a:r>
              <a:rPr lang="en-US" dirty="0" smtClean="0"/>
              <a:t>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71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Purposes </a:t>
            </a:r>
            <a:r>
              <a:rPr lang="nb-NO" dirty="0" err="1" smtClean="0"/>
              <a:t>of</a:t>
            </a:r>
            <a:r>
              <a:rPr lang="nb-NO" dirty="0" smtClean="0"/>
              <a:t> metadata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facilitate</a:t>
            </a:r>
            <a:r>
              <a:rPr lang="fr-FR" dirty="0"/>
              <a:t> information </a:t>
            </a:r>
            <a:r>
              <a:rPr lang="fr-FR" dirty="0" err="1"/>
              <a:t>retrieval</a:t>
            </a:r>
            <a:endParaRPr lang="fr-FR" dirty="0"/>
          </a:p>
          <a:p>
            <a:r>
              <a:rPr lang="fr-FR" dirty="0"/>
              <a:t>document management</a:t>
            </a:r>
          </a:p>
          <a:p>
            <a:r>
              <a:rPr lang="fr-FR" dirty="0"/>
              <a:t>document </a:t>
            </a:r>
            <a:r>
              <a:rPr lang="fr-FR" dirty="0" err="1"/>
              <a:t>encoding</a:t>
            </a:r>
            <a:r>
              <a:rPr lang="fr-FR" dirty="0"/>
              <a:t> and </a:t>
            </a:r>
            <a:r>
              <a:rPr lang="fr-FR" dirty="0" err="1"/>
              <a:t>analysis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8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types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6075" indent="-342900">
              <a:buFont typeface="+mj-lt"/>
              <a:buAutoNum type="arabicPeriod"/>
            </a:pPr>
            <a:r>
              <a:rPr lang="pt-BR" dirty="0"/>
              <a:t>descriptive </a:t>
            </a:r>
            <a:r>
              <a:rPr lang="pt-BR" dirty="0" smtClean="0"/>
              <a:t>metadata</a:t>
            </a:r>
          </a:p>
          <a:p>
            <a:pPr marL="595512" lvl="1" indent="-342900"/>
            <a:r>
              <a:rPr lang="en-US" dirty="0"/>
              <a:t>Descriptive metadata describes a resource for purposes such as discovery and identification. It can include elements such as title, abstract, author, and keywords.</a:t>
            </a:r>
            <a:endParaRPr lang="pt-BR" dirty="0"/>
          </a:p>
          <a:p>
            <a:pPr marL="346075" indent="-342900">
              <a:buFont typeface="+mj-lt"/>
              <a:buAutoNum type="arabicPeriod"/>
            </a:pPr>
            <a:r>
              <a:rPr lang="pt-BR" dirty="0"/>
              <a:t>structural </a:t>
            </a:r>
            <a:r>
              <a:rPr lang="pt-BR" dirty="0" smtClean="0"/>
              <a:t>metadata</a:t>
            </a:r>
          </a:p>
          <a:p>
            <a:pPr marL="595512" lvl="1" indent="-342900"/>
            <a:r>
              <a:rPr lang="en-US" dirty="0"/>
              <a:t>Structural metadata indicates how compound objects are put together, for example, how pages are ordered to form chapters.</a:t>
            </a:r>
            <a:endParaRPr lang="pt-BR" dirty="0"/>
          </a:p>
          <a:p>
            <a:pPr marL="346075" indent="-342900">
              <a:buFont typeface="+mj-lt"/>
              <a:buAutoNum type="arabicPeriod"/>
            </a:pPr>
            <a:r>
              <a:rPr lang="pt-BR" dirty="0"/>
              <a:t>administrative </a:t>
            </a:r>
            <a:r>
              <a:rPr lang="pt-BR" dirty="0" smtClean="0"/>
              <a:t>metadata</a:t>
            </a:r>
          </a:p>
          <a:p>
            <a:pPr marL="595512" lvl="1" indent="-342900"/>
            <a:r>
              <a:rPr lang="en-US" dirty="0"/>
              <a:t>Administrative metadata provides information to help manage a resource, such as when and how it was created, file type and other technical information, and who can access it.</a:t>
            </a:r>
            <a:endParaRPr lang="pt-BR" dirty="0" smtClean="0"/>
          </a:p>
          <a:p>
            <a:pPr marL="346075" indent="-342900">
              <a:buFont typeface="+mj-lt"/>
              <a:buAutoNum type="arabicPeriod"/>
            </a:pPr>
            <a:endParaRPr lang="pt-BR" dirty="0"/>
          </a:p>
          <a:p>
            <a:pPr marL="3175" indent="0">
              <a:buNone/>
            </a:pPr>
            <a:r>
              <a:rPr lang="pt-BR" dirty="0" smtClean="0"/>
              <a:t>(</a:t>
            </a:r>
            <a:r>
              <a:rPr lang="pt-BR" dirty="0" smtClean="0">
                <a:hlinkClick r:id="rId2"/>
              </a:rPr>
              <a:t>NISO, 2004</a:t>
            </a:r>
            <a:r>
              <a:rPr lang="pt-BR" dirty="0" smtClean="0"/>
              <a:t>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776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Metadata,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aggregation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Collection </a:t>
            </a:r>
            <a:r>
              <a:rPr lang="nb-NO" dirty="0" err="1"/>
              <a:t>level</a:t>
            </a:r>
            <a:endParaRPr lang="nb-NO" dirty="0"/>
          </a:p>
          <a:p>
            <a:r>
              <a:rPr lang="nb-NO" dirty="0"/>
              <a:t>Series/</a:t>
            </a:r>
            <a:r>
              <a:rPr lang="nb-NO" dirty="0" err="1"/>
              <a:t>volume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r>
              <a:rPr lang="nb-NO" dirty="0" err="1"/>
              <a:t>Document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r>
              <a:rPr lang="nb-NO" dirty="0" err="1"/>
              <a:t>Document</a:t>
            </a:r>
            <a:r>
              <a:rPr lang="nb-NO" dirty="0"/>
              <a:t> part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93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is a digital </a:t>
            </a:r>
            <a:r>
              <a:rPr lang="nb-NO" dirty="0" err="1" smtClean="0"/>
              <a:t>document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Digital originals</a:t>
            </a:r>
          </a:p>
          <a:p>
            <a:pPr lvl="1"/>
            <a:r>
              <a:rPr lang="nb-NO" dirty="0"/>
              <a:t>a web </a:t>
            </a:r>
            <a:r>
              <a:rPr lang="nb-NO" dirty="0" err="1"/>
              <a:t>page</a:t>
            </a:r>
            <a:r>
              <a:rPr lang="nb-NO" dirty="0"/>
              <a:t>?</a:t>
            </a:r>
          </a:p>
          <a:p>
            <a:pPr lvl="1"/>
            <a:r>
              <a:rPr lang="nb-NO" dirty="0"/>
              <a:t>a web </a:t>
            </a:r>
            <a:r>
              <a:rPr lang="nb-NO" dirty="0" err="1"/>
              <a:t>site</a:t>
            </a:r>
            <a:r>
              <a:rPr lang="nb-NO" dirty="0"/>
              <a:t>?</a:t>
            </a:r>
          </a:p>
          <a:p>
            <a:pPr lvl="1"/>
            <a:r>
              <a:rPr lang="nb-NO" dirty="0"/>
              <a:t>*.</a:t>
            </a:r>
            <a:r>
              <a:rPr lang="nb-NO" dirty="0" err="1"/>
              <a:t>wpd</a:t>
            </a:r>
            <a:r>
              <a:rPr lang="nb-NO" dirty="0"/>
              <a:t>, *.</a:t>
            </a:r>
            <a:r>
              <a:rPr lang="nb-NO" dirty="0" err="1"/>
              <a:t>docx</a:t>
            </a:r>
            <a:r>
              <a:rPr lang="nb-NO" dirty="0"/>
              <a:t>, *.</a:t>
            </a:r>
            <a:r>
              <a:rPr lang="nb-NO" dirty="0" err="1"/>
              <a:t>pdf</a:t>
            </a:r>
            <a:r>
              <a:rPr lang="nb-NO" dirty="0"/>
              <a:t>, *.</a:t>
            </a:r>
            <a:r>
              <a:rPr lang="nb-NO" dirty="0" err="1"/>
              <a:t>ps</a:t>
            </a:r>
            <a:r>
              <a:rPr lang="nb-NO" dirty="0"/>
              <a:t>, *.</a:t>
            </a:r>
            <a:r>
              <a:rPr lang="nb-NO" dirty="0" err="1"/>
              <a:t>xls</a:t>
            </a:r>
            <a:r>
              <a:rPr lang="nb-NO" dirty="0"/>
              <a:t>, *.*?</a:t>
            </a:r>
          </a:p>
          <a:p>
            <a:pPr lvl="1"/>
            <a:r>
              <a:rPr lang="nb-NO" dirty="0"/>
              <a:t>images, </a:t>
            </a:r>
            <a:r>
              <a:rPr lang="nb-NO" dirty="0" err="1"/>
              <a:t>movies</a:t>
            </a:r>
            <a:r>
              <a:rPr lang="nb-NO" dirty="0"/>
              <a:t>, </a:t>
            </a:r>
            <a:r>
              <a:rPr lang="nb-NO" dirty="0" err="1"/>
              <a:t>songs</a:t>
            </a:r>
            <a:r>
              <a:rPr lang="nb-NO" dirty="0"/>
              <a:t> </a:t>
            </a:r>
            <a:r>
              <a:rPr lang="nb-NO" dirty="0" err="1"/>
              <a:t>etc</a:t>
            </a:r>
            <a:r>
              <a:rPr lang="nb-NO" dirty="0"/>
              <a:t>?</a:t>
            </a:r>
          </a:p>
          <a:p>
            <a:pPr lvl="1"/>
            <a:r>
              <a:rPr lang="nb-NO" dirty="0" err="1"/>
              <a:t>ebooks</a:t>
            </a:r>
            <a:r>
              <a:rPr lang="nb-NO" dirty="0"/>
              <a:t>?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2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Case: </a:t>
            </a:r>
            <a:r>
              <a:rPr lang="nb-NO" dirty="0" err="1" smtClean="0"/>
              <a:t>bibliographic</a:t>
            </a:r>
            <a:r>
              <a:rPr lang="nb-NO" dirty="0" smtClean="0"/>
              <a:t> metadata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MARC</a:t>
            </a:r>
          </a:p>
          <a:p>
            <a:r>
              <a:rPr lang="nb-NO" dirty="0" smtClean="0"/>
              <a:t>Dublin </a:t>
            </a:r>
            <a:r>
              <a:rPr lang="nb-NO" dirty="0" err="1" smtClean="0"/>
              <a:t>Core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23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Dublin </a:t>
            </a:r>
            <a:r>
              <a:rPr lang="nb-NO" dirty="0" err="1" smtClean="0"/>
              <a:t>Core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DCMES - Dublin Core Metadata Element </a:t>
            </a:r>
            <a:r>
              <a:rPr lang="en-US" dirty="0" smtClean="0"/>
              <a:t>Set</a:t>
            </a:r>
          </a:p>
          <a:p>
            <a:pPr marL="3175" indent="0">
              <a:buNone/>
            </a:pPr>
            <a:endParaRPr lang="en-US" dirty="0"/>
          </a:p>
          <a:p>
            <a:r>
              <a:rPr lang="en-US" dirty="0"/>
              <a:t>initiated at a workshop in Dublin, Ohio in 1995</a:t>
            </a:r>
          </a:p>
          <a:p>
            <a:r>
              <a:rPr lang="en-US" dirty="0"/>
              <a:t>consists of 15 core </a:t>
            </a:r>
            <a:r>
              <a:rPr lang="en-US" dirty="0" smtClean="0"/>
              <a:t>elements</a:t>
            </a:r>
          </a:p>
          <a:p>
            <a:endParaRPr lang="en-US" dirty="0" smtClean="0"/>
          </a:p>
          <a:p>
            <a:pPr marL="3175" indent="0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DC Metadata Element Set</a:t>
            </a:r>
            <a:r>
              <a:rPr lang="en-US" dirty="0" smtClean="0"/>
              <a:t>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738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DC </a:t>
            </a:r>
            <a:r>
              <a:rPr lang="nb-NO" dirty="0" err="1" smtClean="0"/>
              <a:t>characteristics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simple metadata schemes </a:t>
            </a:r>
          </a:p>
          <a:p>
            <a:r>
              <a:rPr lang="en-US" dirty="0"/>
              <a:t>descriptive, structural and administrative elements</a:t>
            </a:r>
          </a:p>
          <a:p>
            <a:r>
              <a:rPr lang="en-US" dirty="0"/>
              <a:t>no obligatory elements</a:t>
            </a:r>
          </a:p>
          <a:p>
            <a:r>
              <a:rPr lang="en-US" dirty="0"/>
              <a:t>all elements are repetitive</a:t>
            </a:r>
          </a:p>
          <a:p>
            <a:r>
              <a:rPr lang="en-US" dirty="0"/>
              <a:t>system </a:t>
            </a:r>
            <a:r>
              <a:rPr lang="en-US" dirty="0" smtClean="0"/>
              <a:t>independent</a:t>
            </a:r>
          </a:p>
          <a:p>
            <a:r>
              <a:rPr lang="en-US" dirty="0" smtClean="0"/>
              <a:t>several syntaxes</a:t>
            </a:r>
          </a:p>
          <a:p>
            <a:pPr lvl="1"/>
            <a:r>
              <a:rPr lang="en-US" dirty="0" smtClean="0"/>
              <a:t>html</a:t>
            </a:r>
          </a:p>
          <a:p>
            <a:pPr lvl="1"/>
            <a:r>
              <a:rPr lang="nb-NO" dirty="0" err="1" smtClean="0"/>
              <a:t>xml</a:t>
            </a:r>
            <a:endParaRPr lang="nb-NO" dirty="0" smtClean="0"/>
          </a:p>
          <a:p>
            <a:pPr lvl="1"/>
            <a:r>
              <a:rPr lang="nb-NO" dirty="0" err="1" smtClean="0"/>
              <a:t>rdf</a:t>
            </a:r>
            <a:endParaRPr lang="nb-NO" dirty="0" smtClean="0"/>
          </a:p>
          <a:p>
            <a:pPr lvl="1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51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Qualified</a:t>
            </a:r>
            <a:r>
              <a:rPr lang="nb-NO" dirty="0" smtClean="0"/>
              <a:t> Dublin </a:t>
            </a:r>
            <a:r>
              <a:rPr lang="nb-NO" dirty="0" err="1" smtClean="0"/>
              <a:t>Core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objective is to refine the 15 core elements</a:t>
            </a:r>
          </a:p>
          <a:p>
            <a:r>
              <a:rPr lang="en-US" dirty="0"/>
              <a:t>element represent same content with more specificity</a:t>
            </a:r>
          </a:p>
          <a:p>
            <a:r>
              <a:rPr lang="en-US" dirty="0"/>
              <a:t>use </a:t>
            </a:r>
            <a:r>
              <a:rPr lang="en-US" i="1" dirty="0"/>
              <a:t>encoding schemes</a:t>
            </a:r>
            <a:r>
              <a:rPr lang="en-US" dirty="0"/>
              <a:t> to restrict interpretation</a:t>
            </a:r>
          </a:p>
          <a:p>
            <a:r>
              <a:rPr lang="en-US" dirty="0"/>
              <a:t>in addition three new elements have been added to QDC</a:t>
            </a:r>
          </a:p>
          <a:p>
            <a:pPr lvl="1"/>
            <a:r>
              <a:rPr lang="en-US" dirty="0"/>
              <a:t>Audience</a:t>
            </a:r>
          </a:p>
          <a:p>
            <a:pPr lvl="1"/>
            <a:r>
              <a:rPr lang="en-US" dirty="0"/>
              <a:t>Provenance</a:t>
            </a:r>
          </a:p>
          <a:p>
            <a:pPr lvl="1"/>
            <a:r>
              <a:rPr lang="en-US" dirty="0" err="1"/>
              <a:t>RightsHolder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63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Enchoding</a:t>
            </a:r>
            <a:r>
              <a:rPr lang="nb-NO" dirty="0" smtClean="0"/>
              <a:t> </a:t>
            </a:r>
            <a:r>
              <a:rPr lang="nb-NO" dirty="0" err="1" smtClean="0"/>
              <a:t>schemes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used to specify how the value taken by an element should be interpreted. There are two types of encoding schemes:</a:t>
            </a:r>
          </a:p>
          <a:p>
            <a:r>
              <a:rPr lang="en-US" dirty="0"/>
              <a:t>vocabulary encoding </a:t>
            </a:r>
            <a:r>
              <a:rPr lang="en-US" dirty="0" smtClean="0"/>
              <a:t>schemes</a:t>
            </a:r>
          </a:p>
          <a:p>
            <a:pPr lvl="1"/>
            <a:r>
              <a:rPr lang="en-US" dirty="0" smtClean="0"/>
              <a:t>DCMI type vocabulary</a:t>
            </a:r>
          </a:p>
          <a:p>
            <a:pPr lvl="1"/>
            <a:r>
              <a:rPr lang="en-US" dirty="0" smtClean="0"/>
              <a:t>DDC</a:t>
            </a:r>
            <a:endParaRPr lang="en-US" dirty="0"/>
          </a:p>
          <a:p>
            <a:r>
              <a:rPr lang="en-US" dirty="0"/>
              <a:t>syntax encoding </a:t>
            </a:r>
            <a:r>
              <a:rPr lang="en-US" dirty="0" smtClean="0"/>
              <a:t>schemes</a:t>
            </a:r>
          </a:p>
          <a:p>
            <a:pPr lvl="1"/>
            <a:r>
              <a:rPr lang="en-US" dirty="0" smtClean="0"/>
              <a:t>ISO 3166</a:t>
            </a:r>
          </a:p>
          <a:p>
            <a:pPr marL="2563" indent="0">
              <a:buNone/>
            </a:pPr>
            <a:endParaRPr lang="en-US" dirty="0"/>
          </a:p>
          <a:p>
            <a:pPr marL="2563" indent="0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Encoding schemes</a:t>
            </a:r>
            <a:r>
              <a:rPr lang="en-US" dirty="0" smtClean="0"/>
              <a:t>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23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</a:t>
            </a:r>
            <a:r>
              <a:rPr lang="nb-NO" dirty="0" smtClean="0"/>
              <a:t> </a:t>
            </a:r>
            <a:r>
              <a:rPr lang="nb-NO" dirty="0" err="1" smtClean="0"/>
              <a:t>bibliographic</a:t>
            </a:r>
            <a:r>
              <a:rPr lang="nb-NO" dirty="0" smtClean="0"/>
              <a:t> </a:t>
            </a:r>
            <a:r>
              <a:rPr lang="nb-NO" dirty="0" err="1" smtClean="0"/>
              <a:t>record</a:t>
            </a:r>
            <a:r>
              <a:rPr lang="nb-NO" dirty="0" smtClean="0"/>
              <a:t> in MARC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175" indent="0">
              <a:buNone/>
            </a:pPr>
            <a:r>
              <a:rPr lang="nb-NO" dirty="0" smtClean="0"/>
              <a:t> *</a:t>
            </a:r>
            <a:r>
              <a:rPr lang="nb-NO" dirty="0"/>
              <a:t>000 $a010041702</a:t>
            </a:r>
          </a:p>
          <a:p>
            <a:pPr marL="3175" indent="0">
              <a:buNone/>
            </a:pPr>
            <a:r>
              <a:rPr lang="nb-NO" dirty="0"/>
              <a:t> *008 $</a:t>
            </a:r>
            <a:r>
              <a:rPr lang="nb-NO" dirty="0" err="1"/>
              <a:t>ap$bv$cnob$hno</a:t>
            </a:r>
            <a:endParaRPr lang="nb-NO" dirty="0"/>
          </a:p>
          <a:p>
            <a:pPr marL="3175" indent="0">
              <a:buNone/>
            </a:pPr>
            <a:r>
              <a:rPr lang="nb-NO" dirty="0"/>
              <a:t> *009c $ak</a:t>
            </a:r>
          </a:p>
          <a:p>
            <a:pPr marL="3175" indent="0">
              <a:buNone/>
            </a:pPr>
            <a:r>
              <a:rPr lang="nb-NO" dirty="0"/>
              <a:t> *015 $anf0105587</a:t>
            </a:r>
          </a:p>
          <a:p>
            <a:pPr marL="3175" indent="0">
              <a:buNone/>
            </a:pPr>
            <a:r>
              <a:rPr lang="nb-NO" dirty="0"/>
              <a:t> *020 $a82-05-27748-6$bib.</a:t>
            </a:r>
          </a:p>
          <a:p>
            <a:pPr marL="3175" indent="0">
              <a:buNone/>
            </a:pPr>
            <a:r>
              <a:rPr lang="nb-NO" dirty="0"/>
              <a:t> *080c $a839.6</a:t>
            </a:r>
          </a:p>
          <a:p>
            <a:pPr marL="3175" indent="0">
              <a:buNone/>
            </a:pPr>
            <a:r>
              <a:rPr lang="nb-NO" dirty="0"/>
              <a:t> *082g $d839.823[S]</a:t>
            </a:r>
          </a:p>
          <a:p>
            <a:pPr marL="3175" indent="0">
              <a:buNone/>
            </a:pPr>
            <a:r>
              <a:rPr lang="nb-NO" dirty="0"/>
              <a:t> *082kj$a839.82</a:t>
            </a:r>
          </a:p>
          <a:p>
            <a:pPr marL="3175" indent="0">
              <a:buNone/>
            </a:pPr>
            <a:r>
              <a:rPr lang="nb-NO" dirty="0"/>
              <a:t> *082xn$a839.82</a:t>
            </a:r>
          </a:p>
          <a:p>
            <a:pPr marL="3175" indent="0">
              <a:buNone/>
            </a:pPr>
            <a:r>
              <a:rPr lang="nb-NO" dirty="0"/>
              <a:t> *086d $</a:t>
            </a:r>
            <a:r>
              <a:rPr lang="nb-NO" dirty="0" err="1"/>
              <a:t>aS</a:t>
            </a:r>
            <a:r>
              <a:rPr lang="nb-NO" dirty="0"/>
              <a:t> 4b</a:t>
            </a:r>
          </a:p>
          <a:p>
            <a:pPr marL="3175" indent="0">
              <a:buNone/>
            </a:pPr>
            <a:r>
              <a:rPr lang="nb-NO" dirty="0"/>
              <a:t> *100 $</a:t>
            </a:r>
            <a:r>
              <a:rPr lang="nb-NO" dirty="0" err="1"/>
              <a:t>aHamsun</a:t>
            </a:r>
            <a:r>
              <a:rPr lang="nb-NO" dirty="0"/>
              <a:t>, Knut$d1859-1952</a:t>
            </a:r>
          </a:p>
          <a:p>
            <a:pPr marL="3175" indent="0">
              <a:buNone/>
            </a:pPr>
            <a:r>
              <a:rPr lang="nb-NO" dirty="0"/>
              <a:t> *245 $</a:t>
            </a:r>
            <a:r>
              <a:rPr lang="nb-NO" dirty="0" err="1"/>
              <a:t>aSult$cKnut</a:t>
            </a:r>
            <a:r>
              <a:rPr lang="nb-NO" dirty="0"/>
              <a:t> Hamsun</a:t>
            </a:r>
          </a:p>
          <a:p>
            <a:pPr marL="3175" indent="0">
              <a:buNone/>
            </a:pPr>
            <a:r>
              <a:rPr lang="nb-NO" dirty="0"/>
              <a:t> *260 $a[Oslo]$bGyldendal$c2001</a:t>
            </a:r>
          </a:p>
          <a:p>
            <a:pPr marL="3175" indent="0">
              <a:buNone/>
            </a:pPr>
            <a:r>
              <a:rPr lang="nb-NO" dirty="0"/>
              <a:t> *300 $a147 s.</a:t>
            </a:r>
          </a:p>
          <a:p>
            <a:pPr marL="3175" indent="0">
              <a:buNone/>
            </a:pPr>
            <a:r>
              <a:rPr lang="nb-NO" dirty="0"/>
              <a:t> *440 $</a:t>
            </a:r>
            <a:r>
              <a:rPr lang="nb-NO" dirty="0" err="1"/>
              <a:t>aGyldendals</a:t>
            </a:r>
            <a:r>
              <a:rPr lang="nb-NO" dirty="0"/>
              <a:t> 10 store</a:t>
            </a:r>
          </a:p>
          <a:p>
            <a:pPr marL="3175" indent="0">
              <a:buNone/>
            </a:pPr>
            <a:r>
              <a:rPr lang="nb-NO" dirty="0"/>
              <a:t> *500 $a1. utg. København : Philipsen, 1890</a:t>
            </a:r>
          </a:p>
          <a:p>
            <a:pPr marL="3175" indent="0">
              <a:buNone/>
            </a:pPr>
            <a:r>
              <a:rPr lang="nb-NO" dirty="0"/>
              <a:t> *776 $</a:t>
            </a:r>
            <a:r>
              <a:rPr lang="nb-NO" dirty="0" smtClean="0"/>
              <a:t>w101353413</a:t>
            </a:r>
          </a:p>
          <a:p>
            <a:pPr marL="3175" indent="0">
              <a:buNone/>
            </a:pPr>
            <a:endParaRPr lang="nb-NO" dirty="0"/>
          </a:p>
          <a:p>
            <a:pPr marL="3175" indent="0">
              <a:buNone/>
            </a:pPr>
            <a:r>
              <a:rPr lang="nb-NO" dirty="0" smtClean="0"/>
              <a:t>BIBSYS-MARC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51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MARC-</a:t>
            </a:r>
            <a:r>
              <a:rPr lang="nb-NO" dirty="0" err="1" smtClean="0"/>
              <a:t>record</a:t>
            </a:r>
            <a:r>
              <a:rPr lang="nb-NO" dirty="0" smtClean="0"/>
              <a:t> </a:t>
            </a:r>
            <a:r>
              <a:rPr lang="nb-NO" dirty="0" err="1" smtClean="0"/>
              <a:t>transformed</a:t>
            </a:r>
            <a:r>
              <a:rPr lang="nb-NO" dirty="0" smtClean="0"/>
              <a:t> to Dublin </a:t>
            </a:r>
            <a:r>
              <a:rPr lang="nb-NO" dirty="0" err="1" smtClean="0"/>
              <a:t>Core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" indent="0">
              <a:buNone/>
            </a:pPr>
            <a:r>
              <a:rPr lang="nb-NO" sz="1300" dirty="0" smtClean="0"/>
              <a:t> </a:t>
            </a:r>
            <a:r>
              <a:rPr lang="nb-NO" sz="1200" dirty="0" err="1" smtClean="0"/>
              <a:t>DC.Format</a:t>
            </a:r>
            <a:r>
              <a:rPr lang="nb-NO" sz="1200" dirty="0"/>
              <a:t>="p"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DC.Type</a:t>
            </a:r>
            <a:r>
              <a:rPr lang="nb-NO" sz="1200" dirty="0"/>
              <a:t>="v"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DC.Language</a:t>
            </a:r>
            <a:r>
              <a:rPr lang="nb-NO" sz="1200" dirty="0"/>
              <a:t>="</a:t>
            </a:r>
            <a:r>
              <a:rPr lang="nb-NO" sz="1200" dirty="0" err="1"/>
              <a:t>nob</a:t>
            </a:r>
            <a:r>
              <a:rPr lang="nb-NO" sz="1200" dirty="0"/>
              <a:t>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DC.Identifier</a:t>
            </a:r>
            <a:r>
              <a:rPr lang="nb-NO" sz="1200" dirty="0"/>
              <a:t>="82-05-27748-6"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DC.Subject</a:t>
            </a:r>
            <a:r>
              <a:rPr lang="nb-NO" sz="1200" dirty="0"/>
              <a:t>="839.823[S]"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DC.Subject</a:t>
            </a:r>
            <a:r>
              <a:rPr lang="nb-NO" sz="1200" dirty="0"/>
              <a:t>="839.82"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DC.Subject</a:t>
            </a:r>
            <a:r>
              <a:rPr lang="nb-NO" sz="1200" dirty="0"/>
              <a:t>="839.82"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DC.Creator</a:t>
            </a:r>
            <a:r>
              <a:rPr lang="nb-NO" sz="1200" dirty="0"/>
              <a:t>="Hamsun, Knut"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DC.Creator</a:t>
            </a:r>
            <a:r>
              <a:rPr lang="nb-NO" sz="1200" dirty="0"/>
              <a:t>="1859-1952"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DC.Title</a:t>
            </a:r>
            <a:r>
              <a:rPr lang="nb-NO" sz="1200" dirty="0"/>
              <a:t>="Sult"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DC.Publisher</a:t>
            </a:r>
            <a:r>
              <a:rPr lang="nb-NO" sz="1200" dirty="0"/>
              <a:t>="Gyldendal"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DC.Date</a:t>
            </a:r>
            <a:r>
              <a:rPr lang="nb-NO" sz="1200" dirty="0"/>
              <a:t>="2001"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DC.Description</a:t>
            </a:r>
            <a:r>
              <a:rPr lang="nb-NO" sz="1200" dirty="0"/>
              <a:t>="1. utg. København : Philipsen, 1890"</a:t>
            </a:r>
          </a:p>
          <a:p>
            <a:pPr marL="3175" indent="0">
              <a:buNone/>
            </a:pPr>
            <a:r>
              <a:rPr lang="nb-NO" sz="1200" dirty="0"/>
              <a:t> </a:t>
            </a:r>
            <a:r>
              <a:rPr lang="nb-NO" sz="1200" dirty="0" err="1"/>
              <a:t>DC.Relation</a:t>
            </a:r>
            <a:r>
              <a:rPr lang="nb-NO" sz="1200" dirty="0"/>
              <a:t>="</a:t>
            </a:r>
            <a:r>
              <a:rPr lang="nb-NO" sz="1200" dirty="0" smtClean="0"/>
              <a:t>101353413"</a:t>
            </a:r>
          </a:p>
          <a:p>
            <a:pPr marL="3175" indent="0">
              <a:buNone/>
            </a:pPr>
            <a:r>
              <a:rPr lang="en-US" dirty="0">
                <a:hlinkClick r:id="rId2"/>
              </a:rPr>
              <a:t>Mapping from BIBSYS-MARC to Dublin Core</a:t>
            </a:r>
            <a:endParaRPr lang="nb-NO" dirty="0" smtClean="0"/>
          </a:p>
          <a:p>
            <a:pPr marL="3175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14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</a:t>
            </a:r>
            <a:r>
              <a:rPr lang="nb-NO" dirty="0" smtClean="0"/>
              <a:t> 2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nb-NO" dirty="0" smtClean="0"/>
              <a:t>Movie: True Grit</a:t>
            </a:r>
          </a:p>
          <a:p>
            <a:pPr marL="3175" indent="0">
              <a:buNone/>
            </a:pPr>
            <a:r>
              <a:rPr lang="nb-NO" dirty="0" smtClean="0">
                <a:hlinkClick r:id="rId2"/>
              </a:rPr>
              <a:t>MARCXML</a:t>
            </a:r>
            <a:endParaRPr lang="nb-NO" dirty="0" smtClean="0"/>
          </a:p>
          <a:p>
            <a:pPr marL="3175" indent="0">
              <a:buNone/>
            </a:pPr>
            <a:r>
              <a:rPr lang="nb-NO" dirty="0" smtClean="0">
                <a:hlinkClick r:id="rId3"/>
              </a:rPr>
              <a:t>Dublin </a:t>
            </a:r>
            <a:r>
              <a:rPr lang="nb-NO" dirty="0" err="1" smtClean="0">
                <a:hlinkClick r:id="rId3"/>
              </a:rPr>
              <a:t>Core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7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Problem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Similar kind of content is described using different metadata standards and syntaxes</a:t>
            </a:r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/>
              <a:t>Create groups of four and discuss possible reasons why such situations </a:t>
            </a:r>
            <a:r>
              <a:rPr lang="en-US" dirty="0" smtClean="0"/>
              <a:t>occur?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1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"Interoperability is the ability of multiple systems with different</a:t>
            </a:r>
          </a:p>
          <a:p>
            <a:pPr marL="3175" indent="0">
              <a:buNone/>
            </a:pPr>
            <a:r>
              <a:rPr lang="en-US" dirty="0"/>
              <a:t> hardware and software platforms, data structures, and interfaces to</a:t>
            </a:r>
          </a:p>
          <a:p>
            <a:pPr marL="3175" indent="0">
              <a:buNone/>
            </a:pPr>
            <a:r>
              <a:rPr lang="en-US" dirty="0"/>
              <a:t> exchange data with minimal loss of content and functionality."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29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Digital </a:t>
            </a:r>
            <a:r>
              <a:rPr lang="nb-NO" dirty="0" err="1" smtClean="0"/>
              <a:t>library</a:t>
            </a:r>
            <a:r>
              <a:rPr lang="nb-NO" dirty="0" smtClean="0"/>
              <a:t> </a:t>
            </a:r>
            <a:r>
              <a:rPr lang="nb-NO" dirty="0" err="1" smtClean="0"/>
              <a:t>history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Some</a:t>
            </a:r>
            <a:r>
              <a:rPr lang="nb-NO" dirty="0" smtClean="0"/>
              <a:t> «</a:t>
            </a:r>
            <a:r>
              <a:rPr lang="nb-NO" dirty="0" err="1" smtClean="0"/>
              <a:t>classic</a:t>
            </a:r>
            <a:r>
              <a:rPr lang="nb-NO" dirty="0" smtClean="0"/>
              <a:t>» digital </a:t>
            </a:r>
            <a:r>
              <a:rPr lang="nb-NO" dirty="0" err="1" smtClean="0"/>
              <a:t>libraries</a:t>
            </a:r>
            <a:endParaRPr lang="nb-NO" dirty="0" smtClean="0"/>
          </a:p>
          <a:p>
            <a:r>
              <a:rPr lang="en-US" dirty="0">
                <a:hlinkClick r:id="rId2"/>
              </a:rPr>
              <a:t>Project Gutenberg</a:t>
            </a:r>
            <a:r>
              <a:rPr lang="en-US" dirty="0"/>
              <a:t> (1971) - the oldest digital library</a:t>
            </a:r>
          </a:p>
          <a:p>
            <a:r>
              <a:rPr lang="en-US" dirty="0">
                <a:hlinkClick r:id="rId3"/>
              </a:rPr>
              <a:t>Perseus Project</a:t>
            </a:r>
            <a:r>
              <a:rPr lang="en-US" dirty="0"/>
              <a:t> (1987) - classic texts </a:t>
            </a:r>
          </a:p>
          <a:p>
            <a:r>
              <a:rPr lang="en-US" dirty="0">
                <a:hlinkClick r:id="rId4"/>
              </a:rPr>
              <a:t>Project </a:t>
            </a:r>
            <a:r>
              <a:rPr lang="en-US" dirty="0" err="1">
                <a:hlinkClick r:id="rId4"/>
              </a:rPr>
              <a:t>Runeberg</a:t>
            </a:r>
            <a:r>
              <a:rPr lang="en-US" dirty="0"/>
              <a:t> (1992) - Nordic equivalent to Project Gutenberg</a:t>
            </a:r>
          </a:p>
          <a:p>
            <a:r>
              <a:rPr lang="en-US" dirty="0">
                <a:hlinkClick r:id="rId5"/>
              </a:rPr>
              <a:t>American Memory</a:t>
            </a:r>
            <a:r>
              <a:rPr lang="en-US" dirty="0"/>
              <a:t> (1994) - Library of Congress Digital Archive</a:t>
            </a:r>
          </a:p>
          <a:p>
            <a:r>
              <a:rPr lang="en-US" dirty="0">
                <a:hlinkClick r:id="rId6"/>
              </a:rPr>
              <a:t>The World Digital Library</a:t>
            </a:r>
            <a:r>
              <a:rPr lang="en-US" dirty="0"/>
              <a:t> (2007) - Library of Congress</a:t>
            </a:r>
          </a:p>
          <a:p>
            <a:r>
              <a:rPr lang="en-US" dirty="0">
                <a:hlinkClick r:id="rId7"/>
              </a:rPr>
              <a:t>IFLA's list of </a:t>
            </a:r>
            <a:r>
              <a:rPr lang="en-US" dirty="0" smtClean="0">
                <a:hlinkClick r:id="rId7"/>
              </a:rPr>
              <a:t>resources</a:t>
            </a:r>
            <a:r>
              <a:rPr lang="en-US" dirty="0" smtClean="0"/>
              <a:t> (from 2008)</a:t>
            </a:r>
            <a:endParaRPr lang="en-US" dirty="0"/>
          </a:p>
          <a:p>
            <a:r>
              <a:rPr lang="en-US" dirty="0">
                <a:hlinkClick r:id="rId8"/>
              </a:rPr>
              <a:t>Wikipedia's list of digital library </a:t>
            </a:r>
            <a:r>
              <a:rPr lang="en-US" dirty="0" smtClean="0">
                <a:hlinkClick r:id="rId8"/>
              </a:rPr>
              <a:t>projects</a:t>
            </a:r>
            <a:r>
              <a:rPr lang="en-US" dirty="0" smtClean="0"/>
              <a:t> (dated 2013)</a:t>
            </a:r>
            <a:endParaRPr lang="nb-NO" dirty="0" smtClean="0"/>
          </a:p>
          <a:p>
            <a:pPr marL="3175" indent="0">
              <a:buNone/>
            </a:pP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85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</a:t>
            </a:r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levels of </a:t>
            </a:r>
            <a:r>
              <a:rPr lang="en-US" dirty="0" smtClean="0"/>
              <a:t>interoperability</a:t>
            </a:r>
            <a:endParaRPr lang="en-US" dirty="0"/>
          </a:p>
          <a:p>
            <a:pPr lvl="1"/>
            <a:r>
              <a:rPr lang="en-US" dirty="0"/>
              <a:t>schema level</a:t>
            </a:r>
          </a:p>
          <a:p>
            <a:pPr lvl="1"/>
            <a:r>
              <a:rPr lang="en-US" dirty="0"/>
              <a:t>record level</a:t>
            </a:r>
          </a:p>
          <a:p>
            <a:pPr lvl="1"/>
            <a:r>
              <a:rPr lang="en-US" dirty="0"/>
              <a:t>repository </a:t>
            </a:r>
            <a:r>
              <a:rPr lang="en-US" dirty="0" smtClean="0"/>
              <a:t>level</a:t>
            </a:r>
          </a:p>
          <a:p>
            <a:pPr marL="2563" indent="0">
              <a:buNone/>
            </a:pPr>
            <a:endParaRPr lang="en-US" dirty="0"/>
          </a:p>
          <a:p>
            <a:pPr marL="2563" indent="0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Chan </a:t>
            </a:r>
            <a:r>
              <a:rPr lang="en-US" dirty="0">
                <a:hlinkClick r:id="rId2"/>
              </a:rPr>
              <a:t>&amp; Zeng, 2006</a:t>
            </a:r>
            <a:r>
              <a:rPr lang="en-US" dirty="0"/>
              <a:t>; </a:t>
            </a:r>
            <a:r>
              <a:rPr lang="en-US" dirty="0">
                <a:hlinkClick r:id="rId3"/>
              </a:rPr>
              <a:t>Zeng &amp; Chan, 2006</a:t>
            </a:r>
            <a:r>
              <a:rPr lang="en-US" dirty="0"/>
              <a:t>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0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MARCsism</a:t>
            </a:r>
            <a:r>
              <a:rPr lang="nb-NO" dirty="0" smtClean="0"/>
              <a:t>: </a:t>
            </a:r>
            <a:r>
              <a:rPr lang="nb-NO" dirty="0" err="1" smtClean="0"/>
              <a:t>the</a:t>
            </a:r>
            <a:r>
              <a:rPr lang="nb-NO" dirty="0" smtClean="0"/>
              <a:t> uniform </a:t>
            </a:r>
            <a:r>
              <a:rPr lang="nb-NO" dirty="0" err="1" smtClean="0"/>
              <a:t>solution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Everybody should use the same system! :-)</a:t>
            </a:r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/>
              <a:t>top down approach (</a:t>
            </a:r>
            <a:r>
              <a:rPr lang="en-US" dirty="0" err="1"/>
              <a:t>MARCsism</a:t>
            </a:r>
            <a:r>
              <a:rPr lang="en-US" dirty="0"/>
              <a:t>): "everybody should use MARC", is in theory the optimal solution, but is no longer realistic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89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Schema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Efforts are focused on the elements of the schemas, being independent of any </a:t>
            </a:r>
            <a:r>
              <a:rPr lang="en-US" dirty="0" smtClean="0"/>
              <a:t>applications:</a:t>
            </a:r>
          </a:p>
          <a:p>
            <a:r>
              <a:rPr lang="en-US" dirty="0"/>
              <a:t>derivation</a:t>
            </a:r>
          </a:p>
          <a:p>
            <a:r>
              <a:rPr lang="en-US" dirty="0"/>
              <a:t>application profiles</a:t>
            </a:r>
          </a:p>
          <a:p>
            <a:r>
              <a:rPr lang="en-US" dirty="0"/>
              <a:t>crosswalks</a:t>
            </a:r>
          </a:p>
          <a:p>
            <a:r>
              <a:rPr lang="en-US" dirty="0"/>
              <a:t>switching-across</a:t>
            </a:r>
          </a:p>
          <a:p>
            <a:r>
              <a:rPr lang="en-US" dirty="0"/>
              <a:t>metadata framework</a:t>
            </a:r>
          </a:p>
          <a:p>
            <a:r>
              <a:rPr lang="en-US" dirty="0"/>
              <a:t>metadata registry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500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Derivation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To create a new schema from an existing source schema, e.g.:</a:t>
            </a:r>
          </a:p>
          <a:p>
            <a:r>
              <a:rPr lang="en-US" dirty="0"/>
              <a:t>USMARC and MARC21 </a:t>
            </a:r>
            <a:r>
              <a:rPr lang="en-US" dirty="0" err="1"/>
              <a:t>har</a:t>
            </a:r>
            <a:r>
              <a:rPr lang="en-US" dirty="0"/>
              <a:t> been the basis for a number of national MARC formats, including NORMARC</a:t>
            </a:r>
          </a:p>
          <a:p>
            <a:r>
              <a:rPr lang="en-US" dirty="0"/>
              <a:t>MARCXML is also based on MARC21, </a:t>
            </a:r>
            <a:r>
              <a:rPr lang="en-US" dirty="0">
                <a:hlinkClick r:id="rId2"/>
              </a:rPr>
              <a:t>example</a:t>
            </a:r>
            <a:r>
              <a:rPr lang="en-US" dirty="0"/>
              <a:t> from Library of Congress</a:t>
            </a:r>
          </a:p>
          <a:p>
            <a:r>
              <a:rPr lang="en-US" dirty="0"/>
              <a:t>Qualified Dublin Core is derived from simple DC, e.g. &lt;abstract&gt; is a refinement of &lt;description&gt;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152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DC dumb down principle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fifteen elements should be usable and understandable with or without the qualifiers</a:t>
            </a:r>
          </a:p>
          <a:p>
            <a:r>
              <a:rPr lang="en-US" dirty="0"/>
              <a:t>Like saying that nouns can stand on their own without adjectives</a:t>
            </a:r>
          </a:p>
          <a:p>
            <a:r>
              <a:rPr lang="en-US" dirty="0"/>
              <a:t>If your search engine encounters an unfamiliar qualifier, look it up somewhere -- or just ignore it!</a:t>
            </a:r>
          </a:p>
          <a:p>
            <a:r>
              <a:rPr lang="en-US" dirty="0"/>
              <a:t>To test whether a qualifier is "good", cover the qualifiers with your hand and ask: </a:t>
            </a:r>
          </a:p>
          <a:p>
            <a:pPr lvl="1"/>
            <a:r>
              <a:rPr lang="en-US" dirty="0"/>
              <a:t>Does the statement still make sense?</a:t>
            </a:r>
          </a:p>
          <a:p>
            <a:pPr lvl="1"/>
            <a:r>
              <a:rPr lang="en-US" dirty="0"/>
              <a:t>Is it correct?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12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Application </a:t>
            </a:r>
            <a:r>
              <a:rPr lang="nb-NO" dirty="0" err="1" smtClean="0"/>
              <a:t>profiles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Solutions based on a (combination of) existing schemas optimized for a specific community. The developers will typically have a bottom-up approach</a:t>
            </a:r>
          </a:p>
          <a:p>
            <a:r>
              <a:rPr lang="en-US" dirty="0"/>
              <a:t>an AP may also specify the specific value schemes, cardinality and syntaxes that are allowed used</a:t>
            </a:r>
          </a:p>
          <a:p>
            <a:r>
              <a:rPr lang="en-US" dirty="0"/>
              <a:t>Dublin Core is often used to provide the core set of elements</a:t>
            </a:r>
          </a:p>
          <a:p>
            <a:r>
              <a:rPr lang="en-US" dirty="0"/>
              <a:t>combination of DC and LOM for education purposes</a:t>
            </a:r>
          </a:p>
          <a:p>
            <a:r>
              <a:rPr lang="en-US" dirty="0">
                <a:hlinkClick r:id="rId2"/>
              </a:rPr>
              <a:t>BIBLINK Core </a:t>
            </a:r>
            <a:r>
              <a:rPr lang="en-US" dirty="0"/>
              <a:t>BIBLINK was an attempt at coupling </a:t>
            </a:r>
            <a:r>
              <a:rPr lang="en-US" dirty="0" err="1"/>
              <a:t>ePublishers</a:t>
            </a:r>
            <a:r>
              <a:rPr lang="en-US" dirty="0"/>
              <a:t> and national bibliographic agencies.</a:t>
            </a:r>
          </a:p>
          <a:p>
            <a:r>
              <a:rPr lang="en-US" dirty="0"/>
              <a:t>new elements must be accompanied by a namespace declaration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7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Crosswalks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specifies the mapping of elements, semantics and syntax between different schemas. Very common way of securing interoperability. Two forms of crosswalks, absolute and relative</a:t>
            </a:r>
          </a:p>
          <a:p>
            <a:r>
              <a:rPr lang="en-US" dirty="0"/>
              <a:t>absolute crosswalk:</a:t>
            </a:r>
          </a:p>
          <a:p>
            <a:pPr lvl="1"/>
            <a:r>
              <a:rPr lang="en-US" dirty="0"/>
              <a:t>exact mapping between elements in the two schemas: MARC.260$c = </a:t>
            </a:r>
            <a:r>
              <a:rPr lang="en-US" dirty="0" err="1"/>
              <a:t>DC.date.created</a:t>
            </a:r>
            <a:endParaRPr lang="en-US" dirty="0"/>
          </a:p>
          <a:p>
            <a:r>
              <a:rPr lang="en-US" dirty="0"/>
              <a:t>relative crosswalk:</a:t>
            </a:r>
          </a:p>
          <a:p>
            <a:pPr lvl="1"/>
            <a:r>
              <a:rPr lang="en-US" dirty="0"/>
              <a:t>mapping between elements that do not share </a:t>
            </a:r>
            <a:r>
              <a:rPr lang="en-US" dirty="0" err="1"/>
              <a:t>eqivalent</a:t>
            </a:r>
            <a:r>
              <a:rPr lang="en-US" dirty="0"/>
              <a:t> meaning:MARC.240 (Uniform title) = </a:t>
            </a:r>
            <a:r>
              <a:rPr lang="en-US" dirty="0" err="1"/>
              <a:t>DC.title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36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Crosswalk</a:t>
            </a:r>
            <a:r>
              <a:rPr lang="nb-NO" dirty="0" smtClean="0"/>
              <a:t> </a:t>
            </a:r>
            <a:r>
              <a:rPr lang="nb-NO" dirty="0" err="1" smtClean="0"/>
              <a:t>challenges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</a:t>
            </a:r>
            <a:r>
              <a:rPr lang="en-US" dirty="0" err="1"/>
              <a:t>degres</a:t>
            </a:r>
            <a:r>
              <a:rPr lang="en-US" dirty="0"/>
              <a:t> of equivalence; one-to-one, one-to-many, many-to-one, one-to-none</a:t>
            </a:r>
          </a:p>
          <a:p>
            <a:r>
              <a:rPr lang="en-US" dirty="0"/>
              <a:t>crosswalks work better from a complex schema to a simpler one</a:t>
            </a:r>
          </a:p>
          <a:p>
            <a:r>
              <a:rPr lang="en-US" dirty="0"/>
              <a:t>crosswalk from a complex to a simple schema results in data loss. Several different MARC fields map to </a:t>
            </a:r>
            <a:r>
              <a:rPr lang="en-US" dirty="0" err="1" smtClean="0"/>
              <a:t>DC.subject</a:t>
            </a:r>
            <a:endParaRPr lang="en-US" dirty="0" smtClean="0"/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 smtClean="0"/>
              <a:t>Examples</a:t>
            </a:r>
          </a:p>
          <a:p>
            <a:r>
              <a:rPr lang="en-US" dirty="0">
                <a:hlinkClick r:id="rId2"/>
              </a:rPr>
              <a:t>TEI header to MARC</a:t>
            </a:r>
            <a:endParaRPr lang="en-US" dirty="0"/>
          </a:p>
          <a:p>
            <a:r>
              <a:rPr lang="en-US" dirty="0">
                <a:hlinkClick r:id="rId3"/>
              </a:rPr>
              <a:t>Dublin Core to LOM</a:t>
            </a:r>
            <a:endParaRPr lang="en-US" dirty="0"/>
          </a:p>
          <a:p>
            <a:r>
              <a:rPr lang="en-US" dirty="0">
                <a:hlinkClick r:id="rId4"/>
              </a:rPr>
              <a:t>Dublin Core to MARC </a:t>
            </a:r>
            <a:endParaRPr lang="en-US" dirty="0"/>
          </a:p>
          <a:p>
            <a:r>
              <a:rPr lang="en-US" dirty="0">
                <a:hlinkClick r:id="rId5"/>
              </a:rPr>
              <a:t>MARC to Dublin Core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31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Switching</a:t>
            </a:r>
            <a:r>
              <a:rPr lang="nb-NO" dirty="0" smtClean="0"/>
              <a:t> </a:t>
            </a:r>
            <a:r>
              <a:rPr lang="nb-NO" dirty="0" err="1" smtClean="0"/>
              <a:t>across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To map between multiple schemas one of the schemas are used as a switch</a:t>
            </a:r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/>
              <a:t>Example: </a:t>
            </a:r>
            <a:r>
              <a:rPr lang="en-US" dirty="0">
                <a:hlinkClick r:id="rId2"/>
              </a:rPr>
              <a:t>Getty's crosswalk</a:t>
            </a:r>
            <a:r>
              <a:rPr lang="en-US" dirty="0"/>
              <a:t> where CDWA (Categories for the Description of Works of Art) is used to map between 12 different schemas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58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</a:t>
            </a:r>
            <a:r>
              <a:rPr lang="nb-NO" dirty="0" err="1" smtClean="0"/>
              <a:t>frameworks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Created to provide guidelines for developers of metadata schemas in specific environments. Frameworks can be developed based on existing schemas or prior to any schema has been developed</a:t>
            </a:r>
          </a:p>
          <a:p>
            <a:pPr marL="3175" indent="0">
              <a:buNone/>
            </a:pPr>
            <a:endParaRPr lang="en-US" dirty="0"/>
          </a:p>
          <a:p>
            <a:pPr marL="3175" indent="0">
              <a:buNone/>
            </a:pPr>
            <a:r>
              <a:rPr lang="en-US" dirty="0"/>
              <a:t>Example: </a:t>
            </a:r>
            <a:r>
              <a:rPr lang="en-US" dirty="0">
                <a:hlinkClick r:id="rId2"/>
              </a:rPr>
              <a:t>OAIS reference model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588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Typology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digital </a:t>
            </a:r>
            <a:r>
              <a:rPr lang="nb-NO" dirty="0" err="1" smtClean="0"/>
              <a:t>libraries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discipline</a:t>
            </a:r>
            <a:r>
              <a:rPr lang="nb-NO" dirty="0"/>
              <a:t> </a:t>
            </a:r>
            <a:r>
              <a:rPr lang="nb-NO" dirty="0" err="1"/>
              <a:t>oriented</a:t>
            </a:r>
            <a:endParaRPr lang="nb-NO" dirty="0"/>
          </a:p>
          <a:p>
            <a:r>
              <a:rPr lang="nb-NO" dirty="0"/>
              <a:t>format/genre </a:t>
            </a:r>
            <a:r>
              <a:rPr lang="nb-NO" dirty="0" err="1"/>
              <a:t>oriented</a:t>
            </a:r>
            <a:endParaRPr lang="nb-NO" dirty="0"/>
          </a:p>
          <a:p>
            <a:r>
              <a:rPr lang="nb-NO" dirty="0" err="1"/>
              <a:t>institutional</a:t>
            </a:r>
            <a:endParaRPr lang="nb-NO" dirty="0"/>
          </a:p>
          <a:p>
            <a:r>
              <a:rPr lang="nb-NO" dirty="0" err="1"/>
              <a:t>task</a:t>
            </a:r>
            <a:r>
              <a:rPr lang="nb-NO" dirty="0"/>
              <a:t> </a:t>
            </a:r>
            <a:r>
              <a:rPr lang="nb-NO" dirty="0" err="1" smtClean="0"/>
              <a:t>oriented</a:t>
            </a:r>
            <a:endParaRPr lang="nb-NO" dirty="0" smtClean="0"/>
          </a:p>
          <a:p>
            <a:endParaRPr lang="nb-NO" dirty="0"/>
          </a:p>
          <a:p>
            <a:pPr marL="3175" indent="0">
              <a:buNone/>
            </a:pPr>
            <a:r>
              <a:rPr lang="nb-NO" dirty="0"/>
              <a:t>(</a:t>
            </a:r>
            <a:r>
              <a:rPr lang="nb-NO" dirty="0">
                <a:hlinkClick r:id="rId2"/>
              </a:rPr>
              <a:t>Bearman, 2007</a:t>
            </a:r>
            <a:r>
              <a:rPr lang="nb-NO" dirty="0"/>
              <a:t>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78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</a:t>
            </a:r>
            <a:r>
              <a:rPr lang="nb-NO" dirty="0" err="1" smtClean="0"/>
              <a:t>registries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nb-NO" dirty="0" err="1" smtClean="0"/>
              <a:t>Provide</a:t>
            </a:r>
            <a:r>
              <a:rPr lang="nb-NO" dirty="0" smtClean="0"/>
              <a:t> </a:t>
            </a:r>
            <a:r>
              <a:rPr lang="nb-NO" dirty="0" err="1"/>
              <a:t>overview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relevant metadata </a:t>
            </a:r>
            <a:r>
              <a:rPr lang="nb-NO" dirty="0" err="1"/>
              <a:t>schemas</a:t>
            </a:r>
            <a:r>
              <a:rPr lang="nb-NO" dirty="0"/>
              <a:t>, </a:t>
            </a:r>
            <a:r>
              <a:rPr lang="nb-NO" dirty="0" err="1"/>
              <a:t>their</a:t>
            </a:r>
            <a:r>
              <a:rPr lang="nb-NO" dirty="0"/>
              <a:t> elements, </a:t>
            </a:r>
            <a:r>
              <a:rPr lang="nb-NO" dirty="0" err="1"/>
              <a:t>syntax</a:t>
            </a:r>
            <a:r>
              <a:rPr lang="nb-NO" dirty="0"/>
              <a:t>, </a:t>
            </a:r>
            <a:r>
              <a:rPr lang="nb-NO" dirty="0" err="1"/>
              <a:t>semantics</a:t>
            </a:r>
            <a:r>
              <a:rPr lang="nb-NO" dirty="0"/>
              <a:t> </a:t>
            </a:r>
            <a:r>
              <a:rPr lang="nb-NO" dirty="0" err="1"/>
              <a:t>etc</a:t>
            </a:r>
            <a:r>
              <a:rPr lang="nb-NO" dirty="0"/>
              <a:t> to </a:t>
            </a:r>
            <a:r>
              <a:rPr lang="nb-NO" dirty="0" err="1"/>
              <a:t>facilitate</a:t>
            </a:r>
            <a:r>
              <a:rPr lang="nb-NO" dirty="0"/>
              <a:t> </a:t>
            </a:r>
            <a:r>
              <a:rPr lang="nb-NO" dirty="0" err="1"/>
              <a:t>adoption</a:t>
            </a:r>
            <a:r>
              <a:rPr lang="nb-NO" dirty="0"/>
              <a:t> and </a:t>
            </a:r>
            <a:r>
              <a:rPr lang="nb-NO" dirty="0" err="1"/>
              <a:t>reuse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existing</a:t>
            </a:r>
            <a:r>
              <a:rPr lang="nb-NO" dirty="0"/>
              <a:t> </a:t>
            </a:r>
            <a:r>
              <a:rPr lang="nb-NO" dirty="0" err="1"/>
              <a:t>schemas</a:t>
            </a:r>
            <a:r>
              <a:rPr lang="nb-NO" dirty="0"/>
              <a:t> in </a:t>
            </a:r>
            <a:r>
              <a:rPr lang="nb-NO" dirty="0" err="1"/>
              <a:t>favour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creating</a:t>
            </a:r>
            <a:r>
              <a:rPr lang="nb-NO" dirty="0"/>
              <a:t> </a:t>
            </a:r>
            <a:r>
              <a:rPr lang="nb-NO" dirty="0" err="1"/>
              <a:t>new</a:t>
            </a:r>
            <a:r>
              <a:rPr lang="nb-NO" dirty="0"/>
              <a:t> (and redundant) </a:t>
            </a:r>
            <a:r>
              <a:rPr lang="nb-NO" dirty="0" err="1"/>
              <a:t>schemas</a:t>
            </a:r>
            <a:endParaRPr lang="nb-NO" dirty="0"/>
          </a:p>
          <a:p>
            <a:pPr marL="3175" indent="0">
              <a:buNone/>
            </a:pPr>
            <a:endParaRPr lang="nb-NO" dirty="0"/>
          </a:p>
          <a:p>
            <a:pPr marL="3175" indent="0">
              <a:buNone/>
            </a:pPr>
            <a:r>
              <a:rPr lang="nb-NO" dirty="0" err="1"/>
              <a:t>Example</a:t>
            </a:r>
            <a:r>
              <a:rPr lang="nb-NO" dirty="0"/>
              <a:t>: </a:t>
            </a:r>
            <a:r>
              <a:rPr lang="nb-NO" dirty="0">
                <a:hlinkClick r:id="rId2"/>
              </a:rPr>
              <a:t>Dublin </a:t>
            </a:r>
            <a:r>
              <a:rPr lang="nb-NO" dirty="0" err="1">
                <a:hlinkClick r:id="rId2"/>
              </a:rPr>
              <a:t>Core</a:t>
            </a:r>
            <a:r>
              <a:rPr lang="nb-NO" dirty="0">
                <a:hlinkClick r:id="rId2"/>
              </a:rPr>
              <a:t> Metadata </a:t>
            </a:r>
            <a:r>
              <a:rPr lang="nb-NO" dirty="0" err="1">
                <a:hlinkClick r:id="rId2"/>
              </a:rPr>
              <a:t>Registry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23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Record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 smtClean="0"/>
              <a:t>Efforts </a:t>
            </a:r>
            <a:r>
              <a:rPr lang="en-US" dirty="0"/>
              <a:t>are intended to integrate the metadata records through the mapping of the elements according to the semantic meanings of these elements</a:t>
            </a:r>
            <a:r>
              <a:rPr lang="en-US" dirty="0" smtClean="0"/>
              <a:t>.</a:t>
            </a:r>
          </a:p>
          <a:p>
            <a:r>
              <a:rPr lang="en-US" dirty="0"/>
              <a:t>conversion</a:t>
            </a:r>
          </a:p>
          <a:p>
            <a:r>
              <a:rPr lang="en-US" dirty="0"/>
              <a:t>data reuse and integration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7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Metadata </a:t>
            </a:r>
            <a:r>
              <a:rPr lang="nb-NO" dirty="0" err="1" smtClean="0"/>
              <a:t>conversion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convert the content of metadata records in one schema into another</a:t>
            </a:r>
          </a:p>
          <a:p>
            <a:r>
              <a:rPr lang="en-US" dirty="0"/>
              <a:t>problem: data loss</a:t>
            </a:r>
          </a:p>
          <a:p>
            <a:r>
              <a:rPr lang="en-US" dirty="0">
                <a:hlinkClick r:id="rId2"/>
              </a:rPr>
              <a:t>Example from Zeng &amp; Chan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5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Data </a:t>
            </a:r>
            <a:r>
              <a:rPr lang="nb-NO" dirty="0" err="1" smtClean="0"/>
              <a:t>reuse</a:t>
            </a:r>
            <a:r>
              <a:rPr lang="nb-NO" dirty="0" smtClean="0"/>
              <a:t> and </a:t>
            </a:r>
            <a:r>
              <a:rPr lang="nb-NO" dirty="0" err="1" smtClean="0"/>
              <a:t>integration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This approach is based on combining metadata from various sources in one common format. METS (Metadata Encoding and Transmission Standard) and RDF provide two different solutions for this. </a:t>
            </a:r>
          </a:p>
          <a:p>
            <a:r>
              <a:rPr lang="en-US" dirty="0"/>
              <a:t>a METS record (may) contain its own metadata on an item in addition to pointers to metadata records that describe the same item</a:t>
            </a:r>
          </a:p>
          <a:p>
            <a:r>
              <a:rPr lang="en-US" dirty="0"/>
              <a:t>RDF records use XML's namespace declaration to combine the values from different metadata schemas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33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RDF </a:t>
            </a:r>
            <a:r>
              <a:rPr lang="nb-NO" dirty="0" err="1" smtClean="0"/>
              <a:t>example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175" indent="0">
              <a:buNone/>
            </a:pPr>
            <a:r>
              <a:rPr lang="nb-NO" dirty="0"/>
              <a:t>&lt;?</a:t>
            </a:r>
            <a:r>
              <a:rPr lang="nb-NO" dirty="0" err="1"/>
              <a:t>xml</a:t>
            </a:r>
            <a:r>
              <a:rPr lang="nb-NO" dirty="0"/>
              <a:t> </a:t>
            </a:r>
            <a:r>
              <a:rPr lang="nb-NO" dirty="0" err="1"/>
              <a:t>version</a:t>
            </a:r>
            <a:r>
              <a:rPr lang="nb-NO" dirty="0"/>
              <a:t>="1.0"?&gt;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rdf:RDF</a:t>
            </a:r>
            <a:endParaRPr lang="nb-NO" dirty="0"/>
          </a:p>
          <a:p>
            <a:pPr marL="3175" indent="0">
              <a:buNone/>
            </a:pPr>
            <a:r>
              <a:rPr lang="nb-NO" dirty="0"/>
              <a:t> </a:t>
            </a:r>
            <a:r>
              <a:rPr lang="nb-NO" dirty="0" err="1"/>
              <a:t>xmlns:rdf</a:t>
            </a:r>
            <a:r>
              <a:rPr lang="nb-NO" dirty="0"/>
              <a:t>="http://www.w3.org/1999/02/22-rdf-syntax-ns#"</a:t>
            </a:r>
          </a:p>
          <a:p>
            <a:pPr marL="3175" indent="0">
              <a:buNone/>
            </a:pPr>
            <a:r>
              <a:rPr lang="nb-NO" dirty="0"/>
              <a:t> </a:t>
            </a:r>
            <a:r>
              <a:rPr lang="nb-NO" dirty="0" err="1"/>
              <a:t>xmlns:dc</a:t>
            </a:r>
            <a:r>
              <a:rPr lang="nb-NO" dirty="0"/>
              <a:t>="http://purl.org/dc/elements/1.0/"</a:t>
            </a:r>
          </a:p>
          <a:p>
            <a:pPr marL="3175" indent="0">
              <a:buNone/>
            </a:pPr>
            <a:r>
              <a:rPr lang="nb-NO" dirty="0"/>
              <a:t> </a:t>
            </a:r>
            <a:r>
              <a:rPr lang="nb-NO" dirty="0" err="1"/>
              <a:t>xmlns:skos</a:t>
            </a:r>
            <a:r>
              <a:rPr lang="nb-NO" dirty="0"/>
              <a:t>="http://www.w3.org/2004/02/skos/</a:t>
            </a:r>
            <a:r>
              <a:rPr lang="nb-NO" dirty="0" err="1"/>
              <a:t>core</a:t>
            </a:r>
            <a:r>
              <a:rPr lang="nb-NO" dirty="0"/>
              <a:t>#"&gt;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rdf:Description</a:t>
            </a:r>
            <a:r>
              <a:rPr lang="nb-NO" dirty="0"/>
              <a:t> </a:t>
            </a:r>
            <a:r>
              <a:rPr lang="nb-NO" dirty="0" err="1"/>
              <a:t>rdf:about</a:t>
            </a:r>
            <a:r>
              <a:rPr lang="nb-NO" dirty="0"/>
              <a:t>="http://mitpress.mit.edu/</a:t>
            </a:r>
            <a:r>
              <a:rPr lang="nb-NO" dirty="0" err="1"/>
              <a:t>catalog</a:t>
            </a:r>
            <a:r>
              <a:rPr lang="nb-NO" dirty="0"/>
              <a:t>/item/</a:t>
            </a:r>
            <a:r>
              <a:rPr lang="nb-NO" dirty="0" err="1"/>
              <a:t>default.asp?ttype</a:t>
            </a:r>
            <a:r>
              <a:rPr lang="nb-NO" dirty="0"/>
              <a:t>=2&amp;tid=3792"&gt;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dc:title</a:t>
            </a:r>
            <a:r>
              <a:rPr lang="nb-NO" dirty="0"/>
              <a:t>&gt;The </a:t>
            </a:r>
            <a:r>
              <a:rPr lang="nb-NO" dirty="0" err="1"/>
              <a:t>Intellectual</a:t>
            </a:r>
            <a:r>
              <a:rPr lang="nb-NO" dirty="0"/>
              <a:t> Foundation </a:t>
            </a:r>
            <a:r>
              <a:rPr lang="nb-NO" dirty="0" err="1"/>
              <a:t>of</a:t>
            </a:r>
            <a:r>
              <a:rPr lang="nb-NO" dirty="0"/>
              <a:t> Information Organization&lt;/</a:t>
            </a:r>
            <a:r>
              <a:rPr lang="nb-NO" dirty="0" err="1"/>
              <a:t>dc:title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dc:creator</a:t>
            </a:r>
            <a:r>
              <a:rPr lang="nb-NO" dirty="0"/>
              <a:t>&gt;Elaine </a:t>
            </a:r>
            <a:r>
              <a:rPr lang="nb-NO" dirty="0" err="1"/>
              <a:t>Svenonius</a:t>
            </a:r>
            <a:r>
              <a:rPr lang="nb-NO" dirty="0"/>
              <a:t>&lt;/</a:t>
            </a:r>
            <a:r>
              <a:rPr lang="nb-NO" dirty="0" err="1"/>
              <a:t>dc:creator</a:t>
            </a:r>
            <a:r>
              <a:rPr lang="nb-NO" dirty="0"/>
              <a:t>&gt; &lt;</a:t>
            </a:r>
            <a:r>
              <a:rPr lang="nb-NO" dirty="0" err="1"/>
              <a:t>dc:publisher</a:t>
            </a:r>
            <a:r>
              <a:rPr lang="nb-NO" dirty="0"/>
              <a:t>&gt;MIT Press&lt;/</a:t>
            </a:r>
            <a:r>
              <a:rPr lang="nb-NO" dirty="0" err="1"/>
              <a:t>dc:publisher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dc:date</a:t>
            </a:r>
            <a:r>
              <a:rPr lang="nb-NO" dirty="0"/>
              <a:t>&gt;1999&lt;/</a:t>
            </a:r>
            <a:r>
              <a:rPr lang="nb-NO" dirty="0" err="1"/>
              <a:t>dc:date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dc:language</a:t>
            </a:r>
            <a:r>
              <a:rPr lang="nb-NO" dirty="0"/>
              <a:t>&gt;en&lt;/</a:t>
            </a:r>
            <a:r>
              <a:rPr lang="nb-NO" dirty="0" err="1"/>
              <a:t>dc:language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</a:t>
            </a:r>
            <a:r>
              <a:rPr lang="nb-NO" dirty="0" err="1"/>
              <a:t>skos:prefLabel</a:t>
            </a:r>
            <a:r>
              <a:rPr lang="nb-NO" dirty="0"/>
              <a:t>&gt;</a:t>
            </a:r>
            <a:r>
              <a:rPr lang="nb-NO" dirty="0" err="1"/>
              <a:t>information</a:t>
            </a:r>
            <a:r>
              <a:rPr lang="nb-NO" dirty="0"/>
              <a:t> </a:t>
            </a:r>
            <a:r>
              <a:rPr lang="nb-NO" dirty="0" err="1"/>
              <a:t>organization</a:t>
            </a:r>
            <a:r>
              <a:rPr lang="nb-NO" dirty="0"/>
              <a:t>;/</a:t>
            </a:r>
            <a:r>
              <a:rPr lang="nb-NO" dirty="0" err="1"/>
              <a:t>skos:prefLabel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&lt;/</a:t>
            </a:r>
            <a:r>
              <a:rPr lang="nb-NO" dirty="0" err="1"/>
              <a:t>rdf:Description</a:t>
            </a:r>
            <a:r>
              <a:rPr lang="nb-NO" dirty="0"/>
              <a:t>&gt;</a:t>
            </a:r>
          </a:p>
          <a:p>
            <a:pPr marL="3175" indent="0">
              <a:buNone/>
            </a:pPr>
            <a:r>
              <a:rPr lang="nb-NO" dirty="0"/>
              <a:t> &lt;/</a:t>
            </a:r>
            <a:r>
              <a:rPr lang="nb-NO" dirty="0" err="1"/>
              <a:t>rdf:RDF</a:t>
            </a:r>
            <a:r>
              <a:rPr lang="nb-NO" dirty="0"/>
              <a:t>&gt;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Repository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interoperability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 smtClean="0"/>
              <a:t>Secure interoperability of harvested </a:t>
            </a:r>
            <a:r>
              <a:rPr lang="en-US" dirty="0"/>
              <a:t>or integrated records from varying </a:t>
            </a:r>
            <a:r>
              <a:rPr lang="en-US" dirty="0" smtClean="0"/>
              <a:t>sources</a:t>
            </a:r>
          </a:p>
          <a:p>
            <a:pPr marL="3175" indent="0">
              <a:buNone/>
            </a:pPr>
            <a:r>
              <a:rPr lang="en-US" dirty="0"/>
              <a:t>Different solutions:</a:t>
            </a:r>
          </a:p>
          <a:p>
            <a:r>
              <a:rPr lang="en-US" dirty="0"/>
              <a:t>keep each providers original format</a:t>
            </a:r>
          </a:p>
          <a:p>
            <a:r>
              <a:rPr lang="en-US" dirty="0" smtClean="0"/>
              <a:t>aggregation </a:t>
            </a:r>
            <a:r>
              <a:rPr lang="en-US" dirty="0"/>
              <a:t>of metadata from different sources</a:t>
            </a:r>
          </a:p>
          <a:p>
            <a:r>
              <a:rPr lang="en-US" dirty="0"/>
              <a:t>convert/integrate into a </a:t>
            </a:r>
            <a:r>
              <a:rPr lang="en-US" dirty="0" smtClean="0"/>
              <a:t>standard </a:t>
            </a:r>
            <a:r>
              <a:rPr lang="en-US" dirty="0"/>
              <a:t>format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4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 </a:t>
            </a:r>
            <a:r>
              <a:rPr lang="nb-NO" dirty="0" err="1" smtClean="0"/>
              <a:t>conversion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harvest from several sources</a:t>
            </a:r>
          </a:p>
          <a:p>
            <a:r>
              <a:rPr lang="en-US" dirty="0"/>
              <a:t>store metadata in original schema</a:t>
            </a:r>
          </a:p>
          <a:p>
            <a:r>
              <a:rPr lang="en-US" dirty="0"/>
              <a:t>add collection meta data</a:t>
            </a:r>
          </a:p>
          <a:p>
            <a:r>
              <a:rPr lang="en-US" dirty="0"/>
              <a:t>possible to enter the individual source via the repository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5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Content </a:t>
            </a:r>
            <a:r>
              <a:rPr lang="nb-NO" dirty="0" err="1" smtClean="0"/>
              <a:t>aggregation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0">
              <a:buNone/>
            </a:pPr>
            <a:r>
              <a:rPr lang="en-US" dirty="0"/>
              <a:t>The content of a metadata record for an item is the aggregated contents of all the item's metadata </a:t>
            </a:r>
            <a:r>
              <a:rPr lang="en-US" dirty="0" smtClean="0"/>
              <a:t>records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000" y="3276574"/>
            <a:ext cx="4720779" cy="313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What’s</a:t>
            </a:r>
            <a:r>
              <a:rPr lang="nb-NO" dirty="0" smtClean="0"/>
              <a:t> </a:t>
            </a:r>
            <a:r>
              <a:rPr lang="nb-NO" dirty="0" err="1" smtClean="0"/>
              <a:t>next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Wednesday</a:t>
            </a:r>
            <a:r>
              <a:rPr lang="nb-NO" dirty="0" smtClean="0"/>
              <a:t>: </a:t>
            </a:r>
            <a:r>
              <a:rPr lang="nb-NO" dirty="0" err="1" smtClean="0"/>
              <a:t>semantic</a:t>
            </a:r>
            <a:r>
              <a:rPr lang="nb-NO" dirty="0" smtClean="0"/>
              <a:t> web and </a:t>
            </a:r>
            <a:r>
              <a:rPr lang="nb-NO" dirty="0" err="1" smtClean="0"/>
              <a:t>linked</a:t>
            </a:r>
            <a:r>
              <a:rPr lang="nb-NO" dirty="0" smtClean="0"/>
              <a:t> data</a:t>
            </a:r>
          </a:p>
          <a:p>
            <a:r>
              <a:rPr lang="nb-NO" dirty="0" err="1" smtClean="0"/>
              <a:t>Thursday</a:t>
            </a:r>
            <a:r>
              <a:rPr lang="nb-NO" dirty="0" smtClean="0"/>
              <a:t>: </a:t>
            </a:r>
            <a:r>
              <a:rPr lang="nb-NO" dirty="0" err="1" smtClean="0"/>
              <a:t>ontology</a:t>
            </a:r>
            <a:r>
              <a:rPr lang="nb-NO" dirty="0" smtClean="0"/>
              <a:t> </a:t>
            </a:r>
            <a:r>
              <a:rPr lang="nb-NO" dirty="0" err="1" smtClean="0"/>
              <a:t>modelling</a:t>
            </a:r>
            <a:r>
              <a:rPr lang="nb-NO" dirty="0" smtClean="0"/>
              <a:t>, RDF and </a:t>
            </a:r>
            <a:r>
              <a:rPr lang="nb-NO" dirty="0" err="1" smtClean="0"/>
              <a:t>Topic</a:t>
            </a:r>
            <a:r>
              <a:rPr lang="nb-NO" dirty="0" smtClean="0"/>
              <a:t> </a:t>
            </a:r>
            <a:r>
              <a:rPr lang="nb-NO" dirty="0" err="1" smtClean="0"/>
              <a:t>Maps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83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Discipline</a:t>
            </a:r>
            <a:r>
              <a:rPr lang="nb-NO" dirty="0" smtClean="0"/>
              <a:t> </a:t>
            </a:r>
            <a:r>
              <a:rPr lang="nb-NO" dirty="0" err="1" smtClean="0"/>
              <a:t>oriented</a:t>
            </a:r>
            <a:r>
              <a:rPr lang="nb-NO" dirty="0" smtClean="0"/>
              <a:t> digital </a:t>
            </a:r>
            <a:r>
              <a:rPr lang="nb-NO" dirty="0" err="1" smtClean="0"/>
              <a:t>libraries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for specific group of users</a:t>
            </a:r>
          </a:p>
          <a:p>
            <a:r>
              <a:rPr lang="en-US" dirty="0"/>
              <a:t>barriers for non-experts</a:t>
            </a:r>
          </a:p>
          <a:p>
            <a:r>
              <a:rPr lang="en-US" dirty="0"/>
              <a:t>internal documentation of </a:t>
            </a:r>
            <a:r>
              <a:rPr lang="en-US" dirty="0" smtClean="0"/>
              <a:t>systems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>
                <a:hlinkClick r:id="rId2"/>
              </a:rPr>
              <a:t>arXiv.org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2: </a:t>
            </a:r>
            <a:r>
              <a:rPr lang="en-US" dirty="0">
                <a:hlinkClick r:id="rId3"/>
              </a:rPr>
              <a:t>Countway library of medicine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4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Institutional </a:t>
            </a:r>
            <a:r>
              <a:rPr lang="nb-NO" dirty="0" err="1" smtClean="0"/>
              <a:t>DLs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academic</a:t>
            </a:r>
            <a:r>
              <a:rPr lang="nb-NO" dirty="0"/>
              <a:t> </a:t>
            </a:r>
            <a:r>
              <a:rPr lang="nb-NO" dirty="0" err="1"/>
              <a:t>institutions</a:t>
            </a:r>
            <a:endParaRPr lang="nb-NO" dirty="0"/>
          </a:p>
          <a:p>
            <a:r>
              <a:rPr lang="nb-NO" dirty="0" err="1"/>
              <a:t>external</a:t>
            </a:r>
            <a:r>
              <a:rPr lang="nb-NO" dirty="0"/>
              <a:t> </a:t>
            </a:r>
            <a:r>
              <a:rPr lang="nb-NO" dirty="0" err="1"/>
              <a:t>providers</a:t>
            </a:r>
            <a:endParaRPr lang="nb-NO" dirty="0"/>
          </a:p>
          <a:p>
            <a:r>
              <a:rPr lang="nb-NO" dirty="0"/>
              <a:t>digital </a:t>
            </a:r>
            <a:r>
              <a:rPr lang="nb-NO" dirty="0" err="1" smtClean="0"/>
              <a:t>repositories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Example1: </a:t>
            </a:r>
            <a:r>
              <a:rPr lang="nb-NO" dirty="0" smtClean="0">
                <a:hlinkClick r:id="rId2"/>
              </a:rPr>
              <a:t>ODA</a:t>
            </a:r>
            <a:endParaRPr lang="nb-NO" dirty="0" smtClean="0"/>
          </a:p>
          <a:p>
            <a:r>
              <a:rPr lang="nb-NO" dirty="0"/>
              <a:t>Example2: </a:t>
            </a:r>
            <a:r>
              <a:rPr lang="nb-NO" dirty="0">
                <a:hlinkClick r:id="rId3"/>
              </a:rPr>
              <a:t>Repozitar.cz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18 November, 2014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02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OA">
  <a:themeElements>
    <a:clrScheme name="HiO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97D90"/>
      </a:accent1>
      <a:accent2>
        <a:srgbClr val="BED27D"/>
      </a:accent2>
      <a:accent3>
        <a:srgbClr val="FFE01D"/>
      </a:accent3>
      <a:accent4>
        <a:srgbClr val="BC1038"/>
      </a:accent4>
      <a:accent5>
        <a:srgbClr val="CE6587"/>
      </a:accent5>
      <a:accent6>
        <a:srgbClr val="EABE00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HiOA_PPT_ENG_blå.pptx" id="{FB9C2969-FEF6-4B85-AB5F-E5AF002A36D9}" vid="{08F3B5DD-AFF7-454A-B319-2B779D6BEE2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HiOA_PPT_ENG_Blå</Template>
  <TotalTime>424</TotalTime>
  <Words>2767</Words>
  <Application>Microsoft Office PowerPoint</Application>
  <PresentationFormat>Skjermfremvisning (4:3)</PresentationFormat>
  <Paragraphs>534</Paragraphs>
  <Slides>78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78</vt:i4>
      </vt:variant>
    </vt:vector>
  </HeadingPairs>
  <TitlesOfParts>
    <vt:vector size="81" baseType="lpstr">
      <vt:lpstr>Arial</vt:lpstr>
      <vt:lpstr>Calibri</vt:lpstr>
      <vt:lpstr>HiOA</vt:lpstr>
      <vt:lpstr>Digital libraries and metadata interoperability Lecture 1 at Masaryk University</vt:lpstr>
      <vt:lpstr>Who am I?</vt:lpstr>
      <vt:lpstr>Content</vt:lpstr>
      <vt:lpstr>From document surrogates to full text 1</vt:lpstr>
      <vt:lpstr>What is a digital document?</vt:lpstr>
      <vt:lpstr>Digital library history</vt:lpstr>
      <vt:lpstr>Typology of digital libraries</vt:lpstr>
      <vt:lpstr>Discipline oriented digital libraries</vt:lpstr>
      <vt:lpstr>Institutional DLs</vt:lpstr>
      <vt:lpstr>Audience/Task-oriented DLs</vt:lpstr>
      <vt:lpstr>Digital library architecture</vt:lpstr>
      <vt:lpstr>Challenges</vt:lpstr>
      <vt:lpstr>Acquisition</vt:lpstr>
      <vt:lpstr>Indexing</vt:lpstr>
      <vt:lpstr>Information retrieval</vt:lpstr>
      <vt:lpstr>User-centered design/personalization</vt:lpstr>
      <vt:lpstr>Economics</vt:lpstr>
      <vt:lpstr>Discussion</vt:lpstr>
      <vt:lpstr>Who should index?</vt:lpstr>
      <vt:lpstr>1. Owner based indexing</vt:lpstr>
      <vt:lpstr>Old tradition</vt:lpstr>
      <vt:lpstr>Owners</vt:lpstr>
      <vt:lpstr>Manual indexing</vt:lpstr>
      <vt:lpstr>Objectives of subject languages</vt:lpstr>
      <vt:lpstr>Collocation objective</vt:lpstr>
      <vt:lpstr>Collocation measures</vt:lpstr>
      <vt:lpstr>Navigation objective</vt:lpstr>
      <vt:lpstr>Subject language typology</vt:lpstr>
      <vt:lpstr>Semantics</vt:lpstr>
      <vt:lpstr>Category semantics</vt:lpstr>
      <vt:lpstr>Referential semantics</vt:lpstr>
      <vt:lpstr>Methods for clarifying language</vt:lpstr>
      <vt:lpstr>Relational semantics</vt:lpstr>
      <vt:lpstr>Vocabulary selection</vt:lpstr>
      <vt:lpstr>Warrant</vt:lpstr>
      <vt:lpstr>2. Collection based indexing</vt:lpstr>
      <vt:lpstr>Automatic indexing</vt:lpstr>
      <vt:lpstr>The basics of automatic indexing</vt:lpstr>
      <vt:lpstr>Good index terms fulfill to purposes</vt:lpstr>
      <vt:lpstr>Inverse Document Frequency (IDF) Weight</vt:lpstr>
      <vt:lpstr>Other components in automatic indexing weighting algorithms</vt:lpstr>
      <vt:lpstr>3. User based indexing</vt:lpstr>
      <vt:lpstr>How are folksonomies used?</vt:lpstr>
      <vt:lpstr>Some observation of tag content</vt:lpstr>
      <vt:lpstr>Metadata interoperability</vt:lpstr>
      <vt:lpstr>Definition</vt:lpstr>
      <vt:lpstr>Purposes of metadata</vt:lpstr>
      <vt:lpstr>Metadata types</vt:lpstr>
      <vt:lpstr>Metadata, level of aggregation</vt:lpstr>
      <vt:lpstr>Case: bibliographic metadata</vt:lpstr>
      <vt:lpstr>Dublin Core</vt:lpstr>
      <vt:lpstr>DC characteristics</vt:lpstr>
      <vt:lpstr>Qualified Dublin Core</vt:lpstr>
      <vt:lpstr>Enchoding schemes</vt:lpstr>
      <vt:lpstr>Example bibliographic record in MARC</vt:lpstr>
      <vt:lpstr>MARC-record transformed to Dublin Core</vt:lpstr>
      <vt:lpstr>Example 2</vt:lpstr>
      <vt:lpstr>Problem</vt:lpstr>
      <vt:lpstr>Interoperability</vt:lpstr>
      <vt:lpstr>Metadata interoperability</vt:lpstr>
      <vt:lpstr>MARCsism: the uniform solution</vt:lpstr>
      <vt:lpstr>Schema level interoperability</vt:lpstr>
      <vt:lpstr>Derivation</vt:lpstr>
      <vt:lpstr>The DC dumb down principle</vt:lpstr>
      <vt:lpstr>Application profiles</vt:lpstr>
      <vt:lpstr>Crosswalks</vt:lpstr>
      <vt:lpstr>Crosswalk challenges</vt:lpstr>
      <vt:lpstr>Switching across</vt:lpstr>
      <vt:lpstr>Metadata frameworks</vt:lpstr>
      <vt:lpstr>Metadata registries</vt:lpstr>
      <vt:lpstr>Record level interoperability</vt:lpstr>
      <vt:lpstr>Metadata conversion</vt:lpstr>
      <vt:lpstr>Data reuse and integration</vt:lpstr>
      <vt:lpstr>RDF example</vt:lpstr>
      <vt:lpstr>Repository level interoperability</vt:lpstr>
      <vt:lpstr>No conversion</vt:lpstr>
      <vt:lpstr>Content aggregation</vt:lpstr>
      <vt:lpstr>What’s next?</vt:lpstr>
    </vt:vector>
  </TitlesOfParts>
  <Company>Høgskolen i Oslo og Akershus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libraries and metadata interoperability Lecture 1 at Masaryk University</dc:title>
  <dc:creator>Nils Pharo</dc:creator>
  <dc:description>template by addpoint.no</dc:description>
  <cp:lastModifiedBy>Nils Pharo</cp:lastModifiedBy>
  <cp:revision>34</cp:revision>
  <dcterms:created xsi:type="dcterms:W3CDTF">2014-10-31T13:15:26Z</dcterms:created>
  <dcterms:modified xsi:type="dcterms:W3CDTF">2014-11-10T10:30:14Z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