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7CF3A3-D7E9-4874-94A5-42DF93ECD00D}">
  <a:tblStyle styleId="{BC7CF3A3-D7E9-4874-94A5-42DF93ECD00D}" styleName="HiOA">
    <a:wholeTbl>
      <a:tcTxStyle>
        <a:fontRef idx="minor">
          <a:prstClr val="black"/>
        </a:fontRef>
        <a:schemeClr val="dk1"/>
      </a:tcTxStyle>
      <a:tcStyle>
        <a:tcBdr>
          <a:left>
            <a:ln w="3175" cmpd="sng">
              <a:noFill/>
            </a:ln>
          </a:left>
          <a:right>
            <a:ln w="3175" cmpd="sng">
              <a:noFill/>
            </a:ln>
          </a:right>
          <a:top>
            <a:ln w="3175" cmpd="sng">
              <a:noFill/>
            </a:ln>
          </a:top>
          <a:bottom>
            <a:ln w="3175" cmpd="sng">
              <a:solidFill>
                <a:prstClr val="gray"/>
              </a:solidFill>
            </a:ln>
          </a:bottom>
          <a:insideH>
            <a:ln w="3175" cmpd="sng">
              <a:solidFill>
                <a:prstClr val="gray"/>
              </a:solidFill>
            </a:ln>
          </a:insideH>
          <a:insideV>
            <a:ln w="3175" cmpd="sng">
              <a:solidFill>
                <a:schemeClr val="dk1"/>
              </a:solidFill>
            </a:ln>
          </a:insideV>
        </a:tcBdr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Row>
      <a:tcTxStyle>
        <a:fontRef idx="minor">
          <a:prstClr val="black"/>
        </a:fontRef>
        <a:schemeClr val="dk1"/>
      </a:tcTxStyle>
      <a:tcStyle>
        <a:tcBdr>
          <a:top>
            <a:ln w="100000" cmpd="sng">
              <a:solidFill>
                <a:schemeClr val="accent1"/>
              </a:solidFill>
            </a:ln>
          </a:top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31" d="100"/>
          <a:sy n="131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408D-4FDA-4C06-A667-E06EB9929BCE}" type="datetimeFigureOut">
              <a:rPr lang="nb-NO" smtClean="0"/>
              <a:t>18.11.14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A5A6-6F89-47DF-BA93-997314596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11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A5A6-6F89-47DF-BA93-997314596F96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96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3" y="697137"/>
            <a:ext cx="1152000" cy="123232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8000" y="1658928"/>
            <a:ext cx="6390424" cy="592470"/>
          </a:xfrm>
        </p:spPr>
        <p:txBody>
          <a:bodyPr anchor="t"/>
          <a:lstStyle>
            <a:lvl1pPr algn="l">
              <a:defRPr sz="38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8000" y="2283852"/>
            <a:ext cx="6400800" cy="353943"/>
          </a:xfrm>
        </p:spPr>
        <p:txBody>
          <a:bodyPr anchor="t">
            <a:sp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1998000" y="1450800"/>
            <a:ext cx="67687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>
          <a:xfrm>
            <a:off x="1999359" y="1233860"/>
            <a:ext cx="1800000" cy="153888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FC5E3DD-2959-4778-9770-4B8FBBBC9DAD}" type="datetime3">
              <a:rPr lang="en-GB" smtClean="0"/>
              <a:t>18 November 2014</a:t>
            </a:fld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7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03944"/>
            <a:ext cx="4040188" cy="246221"/>
          </a:xfrm>
        </p:spPr>
        <p:txBody>
          <a:bodyPr anchor="b">
            <a:sp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503944"/>
            <a:ext cx="4041775" cy="246221"/>
          </a:xfrm>
        </p:spPr>
        <p:txBody>
          <a:bodyPr anchor="b">
            <a:sp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7A0-917B-4F8B-8F38-B91B576F12A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67544" y="1723455"/>
            <a:ext cx="8280920" cy="38472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611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341D-1940-4986-A0D3-385C447957CF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4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1D8E-392A-4443-B5EA-F864AB36BD50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85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10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(grå)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1D2D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4B4-F74B-4EDD-80E7-8660E31AB226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59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" y="1530000"/>
            <a:ext cx="8857506" cy="50261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6000" y="2686080"/>
            <a:ext cx="6678408" cy="1169551"/>
          </a:xfrm>
        </p:spPr>
        <p:txBody>
          <a:bodyPr anchor="t"/>
          <a:lstStyle>
            <a:lvl1pPr algn="l">
              <a:defRPr sz="3800" b="1" cap="all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0000" y="6584007"/>
            <a:ext cx="720000" cy="92333"/>
          </a:xfrm>
        </p:spPr>
        <p:txBody>
          <a:bodyPr/>
          <a:lstStyle/>
          <a:p>
            <a:fld id="{09F45C88-D133-440E-8DDA-B7CEB6296300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30000" y="6584007"/>
            <a:ext cx="6120000" cy="923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74000" y="6586833"/>
            <a:ext cx="720000" cy="92333"/>
          </a:xfrm>
        </p:spPr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79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" y="1530000"/>
            <a:ext cx="8857506" cy="50261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6000" y="2686080"/>
            <a:ext cx="6102344" cy="323165"/>
          </a:xfrm>
        </p:spPr>
        <p:txBody>
          <a:bodyPr anchor="t"/>
          <a:lstStyle>
            <a:lvl1pPr algn="l">
              <a:defRPr sz="2100" b="1" cap="none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0000" y="6584007"/>
            <a:ext cx="720000" cy="92333"/>
          </a:xfrm>
        </p:spPr>
        <p:txBody>
          <a:bodyPr/>
          <a:lstStyle/>
          <a:p>
            <a:fld id="{F97DDCBA-F7A1-4DE3-BDC0-5CF70C86CE1E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30000" y="6584007"/>
            <a:ext cx="6120000" cy="923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74000" y="6586833"/>
            <a:ext cx="720000" cy="92333"/>
          </a:xfrm>
        </p:spPr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57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ACF-C1E5-4390-97FF-8E58CA7CAE88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42875" y="1530350"/>
            <a:ext cx="8856000" cy="5026025"/>
          </a:xfrm>
          <a:solidFill>
            <a:schemeClr val="bg1">
              <a:lumMod val="95000"/>
            </a:schemeClr>
          </a:solidFill>
        </p:spPr>
        <p:txBody>
          <a:bodyPr tIns="1980000">
            <a:noAutofit/>
          </a:bodyPr>
          <a:lstStyle>
            <a:lvl1pPr marL="3175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609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738908"/>
            <a:ext cx="4176464" cy="38472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0" y="2397700"/>
            <a:ext cx="4176464" cy="37676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DD7-26EB-4AF0-8581-185C79630FF1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50000" y="1818000"/>
            <a:ext cx="3934800" cy="4345200"/>
          </a:xfrm>
          <a:solidFill>
            <a:schemeClr val="bg1">
              <a:lumMod val="95000"/>
            </a:schemeClr>
          </a:solidFill>
        </p:spPr>
        <p:txBody>
          <a:bodyPr tIns="1620000">
            <a:noAutofit/>
          </a:bodyPr>
          <a:lstStyle>
            <a:lvl1pPr marL="3175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4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98000" y="1738908"/>
            <a:ext cx="4950464" cy="38472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98000" y="2397700"/>
            <a:ext cx="4950464" cy="37676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360-CBF1-44F8-A19E-0BF5671CE4E5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50000" y="1818000"/>
            <a:ext cx="3060000" cy="1843200"/>
          </a:xfrm>
          <a:solidFill>
            <a:schemeClr val="bg1">
              <a:lumMod val="95000"/>
            </a:schemeClr>
          </a:solidFill>
        </p:spPr>
        <p:txBody>
          <a:bodyPr tIns="468000">
            <a:noAutofit/>
          </a:bodyPr>
          <a:lstStyle>
            <a:lvl1pPr marL="3175" indent="0" algn="ctr"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450000" y="3751200"/>
            <a:ext cx="3060000" cy="2412000"/>
          </a:xfrm>
          <a:solidFill>
            <a:schemeClr val="bg1">
              <a:lumMod val="95000"/>
            </a:schemeClr>
          </a:solidFill>
        </p:spPr>
        <p:txBody>
          <a:bodyPr tIns="756000">
            <a:noAutofit/>
          </a:bodyPr>
          <a:lstStyle>
            <a:lvl1pPr marL="3175" indent="0" algn="ctr"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32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4F9-7540-4317-808F-971B9CD65779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467544" y="1723455"/>
            <a:ext cx="8280920" cy="38472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06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4" y="525600"/>
            <a:ext cx="842400" cy="901140"/>
          </a:xfrm>
          <a:prstGeom prst="rect">
            <a:avLst/>
          </a:prstGeom>
        </p:spPr>
      </p:pic>
      <p:cxnSp>
        <p:nvCxnSpPr>
          <p:cNvPr id="13" name="Rett linje 12"/>
          <p:cNvCxnSpPr/>
          <p:nvPr userDrawn="1"/>
        </p:nvCxnSpPr>
        <p:spPr>
          <a:xfrm>
            <a:off x="1530000" y="1080000"/>
            <a:ext cx="747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 userDrawn="1"/>
        </p:nvSpPr>
        <p:spPr>
          <a:xfrm>
            <a:off x="144000" y="6552000"/>
            <a:ext cx="8856000" cy="1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30000" y="1723455"/>
            <a:ext cx="7218464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30000" y="2766968"/>
            <a:ext cx="7218464" cy="3470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0000" y="6584007"/>
            <a:ext cx="720000" cy="923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600" cap="all" baseline="0">
                <a:solidFill>
                  <a:schemeClr val="bg1"/>
                </a:solidFill>
              </a:defRPr>
            </a:lvl1pPr>
          </a:lstStyle>
          <a:p>
            <a:fld id="{94F6CE09-5D03-4148-9A77-945F3D2225EA}" type="datetime3">
              <a:rPr lang="en-GB" smtClean="0"/>
              <a:t>18 November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30000" y="6584007"/>
            <a:ext cx="61200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 cap="all" baseline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974000" y="6586833"/>
            <a:ext cx="720000" cy="923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600" cap="all" baseline="0">
                <a:solidFill>
                  <a:schemeClr val="bg1"/>
                </a:solidFill>
              </a:defRPr>
            </a:lvl1pPr>
          </a:lstStyle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34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52" r:id="rId9"/>
    <p:sldLayoutId id="2147483653" r:id="rId10"/>
    <p:sldLayoutId id="2147483654" r:id="rId11"/>
    <p:sldLayoutId id="2147483655" r:id="rId12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7938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1800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1800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00" indent="-1800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ainstitute.org/en/learn/research/a_simplified_model_for_facet_analysis.php" TargetMode="External"/><Relationship Id="rId3" Type="http://schemas.openxmlformats.org/officeDocument/2006/relationships/hyperlink" Target="http://www.iskoi.org/doc/colon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mgruber.org/writing/onto-design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g.biostr.washington.edu/projects/fm/FME/index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Open-world_assump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1/sw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bi.hio.no/bibin/dig_korg/cantilever_bridge.x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History/1989/proposal.html" TargetMode="External"/><Relationship Id="rId3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ksl.stanford.edu/kst/what-is-an-ontology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vu.nl/~frankh/postscript/OntoHandbook03OWL.pdf" TargetMode="External"/><Relationship Id="rId3" Type="http://schemas.openxmlformats.org/officeDocument/2006/relationships/hyperlink" Target="http://www.w3.org/TR/2004/REC-owl-guide-20040210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8000" y="1658928"/>
            <a:ext cx="6390424" cy="1777410"/>
          </a:xfrm>
        </p:spPr>
        <p:txBody>
          <a:bodyPr/>
          <a:lstStyle/>
          <a:p>
            <a:r>
              <a:rPr lang="nb-NO" dirty="0" err="1" smtClean="0"/>
              <a:t>Ontologies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semantic</a:t>
            </a:r>
            <a:r>
              <a:rPr lang="nb-NO" dirty="0" smtClean="0"/>
              <a:t> web and RDF</a:t>
            </a:r>
            <a:br>
              <a:rPr lang="nb-NO" dirty="0" smtClean="0"/>
            </a:br>
            <a:r>
              <a:rPr lang="nb-NO" sz="2000" dirty="0" err="1"/>
              <a:t>Lecture</a:t>
            </a:r>
            <a:r>
              <a:rPr lang="nb-NO" sz="2000" dirty="0"/>
              <a:t> </a:t>
            </a:r>
            <a:r>
              <a:rPr lang="nb-NO" sz="2000" dirty="0" smtClean="0"/>
              <a:t>2 </a:t>
            </a:r>
            <a:r>
              <a:rPr lang="nb-NO" sz="2000" dirty="0"/>
              <a:t>at </a:t>
            </a:r>
            <a:r>
              <a:rPr lang="nb-NO" sz="2000" dirty="0" err="1"/>
              <a:t>Masaryk</a:t>
            </a:r>
            <a:r>
              <a:rPr lang="nb-NO" sz="2000" dirty="0"/>
              <a:t> </a:t>
            </a:r>
            <a:r>
              <a:rPr lang="nb-NO" sz="2000" dirty="0" err="1"/>
              <a:t>University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8000" y="3436338"/>
            <a:ext cx="6400800" cy="353943"/>
          </a:xfrm>
        </p:spPr>
        <p:txBody>
          <a:bodyPr/>
          <a:lstStyle/>
          <a:p>
            <a:r>
              <a:rPr lang="nb-NO" dirty="0" smtClean="0"/>
              <a:t>Nils Pharo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145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Subject</a:t>
            </a:r>
            <a:r>
              <a:rPr lang="nb-NO" dirty="0" smtClean="0"/>
              <a:t> </a:t>
            </a:r>
            <a:r>
              <a:rPr lang="nb-NO" dirty="0" err="1" smtClean="0"/>
              <a:t>languages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with respect to semantic </a:t>
            </a:r>
            <a:r>
              <a:rPr lang="en-US" dirty="0" err="1"/>
              <a:t>strongness</a:t>
            </a:r>
            <a:endParaRPr lang="en-US" dirty="0"/>
          </a:p>
          <a:p>
            <a:pPr lvl="1"/>
            <a:r>
              <a:rPr lang="en-US" dirty="0"/>
              <a:t>"free keywords"</a:t>
            </a:r>
          </a:p>
          <a:p>
            <a:pPr lvl="1"/>
            <a:r>
              <a:rPr lang="en-US" dirty="0"/>
              <a:t>keyword lists</a:t>
            </a:r>
          </a:p>
          <a:p>
            <a:pPr lvl="1"/>
            <a:r>
              <a:rPr lang="en-US" dirty="0"/>
              <a:t>taxonomies</a:t>
            </a:r>
          </a:p>
          <a:p>
            <a:pPr lvl="1"/>
            <a:r>
              <a:rPr lang="en-US" dirty="0"/>
              <a:t>thesauri</a:t>
            </a:r>
          </a:p>
          <a:p>
            <a:pPr lvl="1"/>
            <a:r>
              <a:rPr lang="en-US" dirty="0"/>
              <a:t>faceted classification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67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Keyword</a:t>
            </a:r>
            <a:r>
              <a:rPr lang="nb-NO" dirty="0" smtClean="0"/>
              <a:t> lists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primitive form of controlled vocabulary</a:t>
            </a:r>
          </a:p>
          <a:p>
            <a:pPr lvl="1"/>
            <a:r>
              <a:rPr lang="en-US" dirty="0"/>
              <a:t>biology</a:t>
            </a:r>
          </a:p>
          <a:p>
            <a:pPr lvl="1"/>
            <a:r>
              <a:rPr lang="en-US" dirty="0"/>
              <a:t>horses</a:t>
            </a:r>
          </a:p>
          <a:p>
            <a:pPr lvl="1"/>
            <a:r>
              <a:rPr lang="en-US" dirty="0"/>
              <a:t>primates</a:t>
            </a:r>
          </a:p>
          <a:p>
            <a:pPr lvl="1"/>
            <a:r>
              <a:rPr lang="en-US" dirty="0"/>
              <a:t>psychology</a:t>
            </a:r>
          </a:p>
          <a:p>
            <a:pPr lvl="1"/>
            <a:r>
              <a:rPr lang="en-US" dirty="0"/>
              <a:t>wars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3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Taxonomy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keyword list where terms are </a:t>
            </a:r>
            <a:r>
              <a:rPr lang="en-US" dirty="0" smtClean="0"/>
              <a:t>organized </a:t>
            </a:r>
            <a:r>
              <a:rPr lang="en-US" dirty="0"/>
              <a:t>as </a:t>
            </a:r>
            <a:r>
              <a:rPr lang="en-US" dirty="0" smtClean="0"/>
              <a:t>subtypes/</a:t>
            </a:r>
            <a:r>
              <a:rPr lang="en-US" dirty="0" err="1" smtClean="0"/>
              <a:t>supertypes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Animals</a:t>
            </a:r>
            <a:endParaRPr lang="en-US" dirty="0"/>
          </a:p>
          <a:p>
            <a:pPr lvl="1"/>
            <a:r>
              <a:rPr lang="en-US" dirty="0" smtClean="0"/>
              <a:t>Cats</a:t>
            </a:r>
            <a:endParaRPr lang="en-US" dirty="0"/>
          </a:p>
          <a:p>
            <a:pPr lvl="1"/>
            <a:r>
              <a:rPr lang="en-US" dirty="0"/>
              <a:t>Dogs</a:t>
            </a:r>
          </a:p>
          <a:p>
            <a:pPr lvl="1"/>
            <a:r>
              <a:rPr lang="en-US" dirty="0"/>
              <a:t>Horses</a:t>
            </a:r>
          </a:p>
          <a:p>
            <a:endParaRPr lang="en-US" dirty="0" smtClean="0"/>
          </a:p>
          <a:p>
            <a:r>
              <a:rPr lang="en-US" dirty="0" smtClean="0"/>
              <a:t>Food</a:t>
            </a:r>
            <a:endParaRPr lang="en-US" dirty="0"/>
          </a:p>
          <a:p>
            <a:pPr lvl="1"/>
            <a:r>
              <a:rPr lang="en-US" dirty="0" smtClean="0"/>
              <a:t>Bread</a:t>
            </a:r>
            <a:endParaRPr lang="en-US" dirty="0"/>
          </a:p>
          <a:p>
            <a:pPr lvl="1"/>
            <a:r>
              <a:rPr lang="en-US" dirty="0"/>
              <a:t>Butter</a:t>
            </a:r>
          </a:p>
          <a:p>
            <a:pPr lvl="1"/>
            <a:r>
              <a:rPr lang="en-US" dirty="0"/>
              <a:t>Vegetables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57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Taxonomy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3425715" y="1845911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09592" y="3651703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25715" y="3655196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516242" y="3658412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16242" y="5334104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425715" y="5334104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109592" y="5305400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876256" y="5305400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cxnSp>
        <p:nvCxnSpPr>
          <p:cNvPr id="22" name="Rett pil 21"/>
          <p:cNvCxnSpPr>
            <a:stCxn id="7" idx="4"/>
            <a:endCxn id="10" idx="0"/>
          </p:cNvCxnSpPr>
          <p:nvPr/>
        </p:nvCxnSpPr>
        <p:spPr>
          <a:xfrm flipH="1">
            <a:off x="2020298" y="2854023"/>
            <a:ext cx="1909473" cy="80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>
            <a:stCxn id="7" idx="4"/>
            <a:endCxn id="9" idx="0"/>
          </p:cNvCxnSpPr>
          <p:nvPr/>
        </p:nvCxnSpPr>
        <p:spPr>
          <a:xfrm>
            <a:off x="3929771" y="2854023"/>
            <a:ext cx="0" cy="80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>
            <a:stCxn id="7" idx="4"/>
            <a:endCxn id="8" idx="0"/>
          </p:cNvCxnSpPr>
          <p:nvPr/>
        </p:nvCxnSpPr>
        <p:spPr>
          <a:xfrm>
            <a:off x="3929771" y="2854023"/>
            <a:ext cx="1683877" cy="79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>
            <a:stCxn id="10" idx="4"/>
            <a:endCxn id="11" idx="0"/>
          </p:cNvCxnSpPr>
          <p:nvPr/>
        </p:nvCxnSpPr>
        <p:spPr>
          <a:xfrm>
            <a:off x="2020298" y="4666524"/>
            <a:ext cx="0" cy="66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>
            <a:stCxn id="9" idx="4"/>
            <a:endCxn id="12" idx="0"/>
          </p:cNvCxnSpPr>
          <p:nvPr/>
        </p:nvCxnSpPr>
        <p:spPr>
          <a:xfrm>
            <a:off x="3929771" y="4663308"/>
            <a:ext cx="0" cy="67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>
            <a:stCxn id="8" idx="4"/>
            <a:endCxn id="13" idx="0"/>
          </p:cNvCxnSpPr>
          <p:nvPr/>
        </p:nvCxnSpPr>
        <p:spPr>
          <a:xfrm>
            <a:off x="5613648" y="4659815"/>
            <a:ext cx="0" cy="645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>
            <a:stCxn id="8" idx="4"/>
            <a:endCxn id="14" idx="0"/>
          </p:cNvCxnSpPr>
          <p:nvPr/>
        </p:nvCxnSpPr>
        <p:spPr>
          <a:xfrm>
            <a:off x="5613648" y="4659815"/>
            <a:ext cx="1766664" cy="645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67199" y="5334104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cxnSp>
        <p:nvCxnSpPr>
          <p:cNvPr id="44" name="Rett pil 43"/>
          <p:cNvCxnSpPr>
            <a:stCxn id="10" idx="4"/>
            <a:endCxn id="42" idx="0"/>
          </p:cNvCxnSpPr>
          <p:nvPr/>
        </p:nvCxnSpPr>
        <p:spPr>
          <a:xfrm flipH="1">
            <a:off x="571255" y="4666524"/>
            <a:ext cx="1449043" cy="66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9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Thesauri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CHEFS</a:t>
            </a:r>
          </a:p>
          <a:p>
            <a:r>
              <a:rPr lang="en-US" dirty="0"/>
              <a:t>UF Cooks</a:t>
            </a:r>
          </a:p>
          <a:p>
            <a:r>
              <a:rPr lang="en-US" dirty="0"/>
              <a:t>BT Catering personnel</a:t>
            </a:r>
          </a:p>
          <a:p>
            <a:r>
              <a:rPr lang="en-US" dirty="0"/>
              <a:t>RT Food preparation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/>
              <a:t>Aitchison, Gilchrist &amp; Bawden (2000). Thesaurus construction and use: a practical manual. (p. 164)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40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Thesaurus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3425715" y="1845911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109592" y="3651703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425715" y="3655196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516242" y="3658412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516242" y="5334104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425715" y="5334104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109592" y="5305400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876256" y="5305400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cxnSp>
        <p:nvCxnSpPr>
          <p:cNvPr id="14" name="Rett pil 13"/>
          <p:cNvCxnSpPr>
            <a:stCxn id="6" idx="4"/>
            <a:endCxn id="9" idx="0"/>
          </p:cNvCxnSpPr>
          <p:nvPr/>
        </p:nvCxnSpPr>
        <p:spPr>
          <a:xfrm flipH="1">
            <a:off x="2020298" y="2854023"/>
            <a:ext cx="1909473" cy="80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>
            <a:stCxn id="6" idx="4"/>
            <a:endCxn id="8" idx="0"/>
          </p:cNvCxnSpPr>
          <p:nvPr/>
        </p:nvCxnSpPr>
        <p:spPr>
          <a:xfrm>
            <a:off x="3929771" y="2854023"/>
            <a:ext cx="0" cy="80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>
            <a:stCxn id="6" idx="4"/>
            <a:endCxn id="7" idx="0"/>
          </p:cNvCxnSpPr>
          <p:nvPr/>
        </p:nvCxnSpPr>
        <p:spPr>
          <a:xfrm>
            <a:off x="3929771" y="2854023"/>
            <a:ext cx="1683877" cy="79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/>
          <p:cNvCxnSpPr>
            <a:stCxn id="9" idx="4"/>
            <a:endCxn id="10" idx="0"/>
          </p:cNvCxnSpPr>
          <p:nvPr/>
        </p:nvCxnSpPr>
        <p:spPr>
          <a:xfrm>
            <a:off x="2020298" y="4666524"/>
            <a:ext cx="0" cy="66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>
            <a:stCxn id="8" idx="4"/>
            <a:endCxn id="11" idx="0"/>
          </p:cNvCxnSpPr>
          <p:nvPr/>
        </p:nvCxnSpPr>
        <p:spPr>
          <a:xfrm>
            <a:off x="3929771" y="4663308"/>
            <a:ext cx="0" cy="67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>
            <a:stCxn id="7" idx="4"/>
            <a:endCxn id="12" idx="0"/>
          </p:cNvCxnSpPr>
          <p:nvPr/>
        </p:nvCxnSpPr>
        <p:spPr>
          <a:xfrm>
            <a:off x="5613648" y="4659815"/>
            <a:ext cx="0" cy="645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>
            <a:stCxn id="7" idx="4"/>
            <a:endCxn id="13" idx="0"/>
          </p:cNvCxnSpPr>
          <p:nvPr/>
        </p:nvCxnSpPr>
        <p:spPr>
          <a:xfrm>
            <a:off x="5613648" y="4659815"/>
            <a:ext cx="1766664" cy="645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7199" y="5334104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cxnSp>
        <p:nvCxnSpPr>
          <p:cNvPr id="22" name="Rett pil 21"/>
          <p:cNvCxnSpPr>
            <a:stCxn id="9" idx="4"/>
            <a:endCxn id="21" idx="0"/>
          </p:cNvCxnSpPr>
          <p:nvPr/>
        </p:nvCxnSpPr>
        <p:spPr>
          <a:xfrm flipH="1">
            <a:off x="571255" y="4666524"/>
            <a:ext cx="1449043" cy="66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103952" y="1844724"/>
            <a:ext cx="1008112" cy="1008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8120889" y="5305400"/>
            <a:ext cx="1008112" cy="1008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120889" y="3670468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472562" y="1845911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876256" y="3672337"/>
            <a:ext cx="1008112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4349958" y="2195231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UF/USE</a:t>
            </a:r>
            <a:endParaRPr lang="nb-NO" sz="1400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7577090" y="5684271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UF/USE</a:t>
            </a:r>
            <a:endParaRPr lang="nb-NO" sz="1400" dirty="0"/>
          </a:p>
        </p:txBody>
      </p:sp>
      <p:cxnSp>
        <p:nvCxnSpPr>
          <p:cNvPr id="31" name="Rett pil 30"/>
          <p:cNvCxnSpPr>
            <a:stCxn id="27" idx="2"/>
            <a:endCxn id="7" idx="6"/>
          </p:cNvCxnSpPr>
          <p:nvPr/>
        </p:nvCxnSpPr>
        <p:spPr>
          <a:xfrm flipH="1" flipV="1">
            <a:off x="6117704" y="4155759"/>
            <a:ext cx="758552" cy="206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6285597" y="3743078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RT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47322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Thesaurus</a:t>
            </a:r>
            <a:r>
              <a:rPr lang="nb-NO" dirty="0" smtClean="0"/>
              <a:t> </a:t>
            </a:r>
            <a:r>
              <a:rPr lang="nb-NO" dirty="0" err="1" smtClean="0"/>
              <a:t>construction</a:t>
            </a:r>
            <a:r>
              <a:rPr lang="nb-NO" dirty="0" smtClean="0"/>
              <a:t> </a:t>
            </a:r>
            <a:r>
              <a:rPr lang="nb-NO" dirty="0" err="1" smtClean="0"/>
              <a:t>rules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types of relationships: hierarchical, equivalence and associative</a:t>
            </a:r>
          </a:p>
          <a:p>
            <a:r>
              <a:rPr lang="en-US" dirty="0"/>
              <a:t>scope notes are used to provide definitions, restrict use, clarify content of term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standards (ISO 2788 and ISO 5964) that prescribe the implementation of the relationships</a:t>
            </a:r>
          </a:p>
          <a:p>
            <a:r>
              <a:rPr lang="en-US" dirty="0"/>
              <a:t>recommendations for what associative relationships to be </a:t>
            </a:r>
            <a:r>
              <a:rPr lang="en-US" dirty="0" err="1"/>
              <a:t>realised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1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Facetted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Wine</a:t>
            </a:r>
          </a:p>
          <a:p>
            <a:pPr lvl="1"/>
            <a:r>
              <a:rPr lang="en-US" dirty="0"/>
              <a:t>by region</a:t>
            </a:r>
          </a:p>
          <a:p>
            <a:pPr lvl="2"/>
            <a:r>
              <a:rPr lang="en-US" dirty="0" smtClean="0"/>
              <a:t>France</a:t>
            </a:r>
            <a:endParaRPr lang="en-US" dirty="0"/>
          </a:p>
          <a:p>
            <a:pPr lvl="2"/>
            <a:r>
              <a:rPr lang="en-US" dirty="0"/>
              <a:t>Germany</a:t>
            </a:r>
          </a:p>
          <a:p>
            <a:pPr lvl="2"/>
            <a:r>
              <a:rPr lang="en-US" dirty="0"/>
              <a:t>Italy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colour</a:t>
            </a:r>
            <a:endParaRPr lang="en-US" dirty="0"/>
          </a:p>
          <a:p>
            <a:pPr lvl="2"/>
            <a:r>
              <a:rPr lang="en-US" dirty="0" smtClean="0"/>
              <a:t>Red</a:t>
            </a:r>
            <a:endParaRPr lang="en-US" dirty="0"/>
          </a:p>
          <a:p>
            <a:pPr lvl="2"/>
            <a:r>
              <a:rPr lang="en-US" dirty="0"/>
              <a:t>White</a:t>
            </a:r>
          </a:p>
          <a:p>
            <a:pPr lvl="2"/>
            <a:r>
              <a:rPr lang="en-US" dirty="0"/>
              <a:t>Rose</a:t>
            </a:r>
          </a:p>
          <a:p>
            <a:pPr lvl="1"/>
            <a:r>
              <a:rPr lang="en-US" dirty="0"/>
              <a:t>by price</a:t>
            </a:r>
          </a:p>
          <a:p>
            <a:pPr lvl="2"/>
            <a:r>
              <a:rPr lang="en-US" dirty="0" smtClean="0"/>
              <a:t>less </a:t>
            </a:r>
            <a:r>
              <a:rPr lang="en-US" dirty="0"/>
              <a:t>than 100 NOK</a:t>
            </a:r>
          </a:p>
          <a:p>
            <a:pPr lvl="2"/>
            <a:r>
              <a:rPr lang="en-US" dirty="0"/>
              <a:t>between 100 and 200 NOK</a:t>
            </a:r>
          </a:p>
          <a:p>
            <a:pPr lvl="2"/>
            <a:r>
              <a:rPr lang="en-US" dirty="0"/>
              <a:t>more than 200 NOK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89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38" name="Gruppe 37"/>
          <p:cNvGrpSpPr/>
          <p:nvPr/>
        </p:nvGrpSpPr>
        <p:grpSpPr>
          <a:xfrm>
            <a:off x="251520" y="908720"/>
            <a:ext cx="3271782" cy="2820613"/>
            <a:chOff x="1516242" y="1845911"/>
            <a:chExt cx="4601462" cy="2820613"/>
          </a:xfrm>
        </p:grpSpPr>
        <p:sp>
          <p:nvSpPr>
            <p:cNvPr id="7" name="Ellipse 6"/>
            <p:cNvSpPr/>
            <p:nvPr/>
          </p:nvSpPr>
          <p:spPr>
            <a:xfrm>
              <a:off x="3425715" y="1845911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5109592" y="3651703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3425715" y="3655196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1516242" y="3658412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cxnSp>
          <p:nvCxnSpPr>
            <p:cNvPr id="11" name="Rett pil 10"/>
            <p:cNvCxnSpPr>
              <a:stCxn id="7" idx="4"/>
              <a:endCxn id="10" idx="0"/>
            </p:cNvCxnSpPr>
            <p:nvPr/>
          </p:nvCxnSpPr>
          <p:spPr>
            <a:xfrm flipH="1">
              <a:off x="2020298" y="2854023"/>
              <a:ext cx="1909473" cy="804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 11"/>
            <p:cNvCxnSpPr>
              <a:stCxn id="7" idx="4"/>
              <a:endCxn id="9" idx="0"/>
            </p:cNvCxnSpPr>
            <p:nvPr/>
          </p:nvCxnSpPr>
          <p:spPr>
            <a:xfrm>
              <a:off x="3929771" y="2854023"/>
              <a:ext cx="0" cy="801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 12"/>
            <p:cNvCxnSpPr>
              <a:stCxn id="7" idx="4"/>
              <a:endCxn id="8" idx="0"/>
            </p:cNvCxnSpPr>
            <p:nvPr/>
          </p:nvCxnSpPr>
          <p:spPr>
            <a:xfrm>
              <a:off x="3929771" y="2854023"/>
              <a:ext cx="1683877" cy="797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e 38"/>
          <p:cNvGrpSpPr/>
          <p:nvPr/>
        </p:nvGrpSpPr>
        <p:grpSpPr>
          <a:xfrm>
            <a:off x="5327913" y="4056290"/>
            <a:ext cx="3271782" cy="2820613"/>
            <a:chOff x="1516242" y="1845911"/>
            <a:chExt cx="4601462" cy="2820613"/>
          </a:xfrm>
        </p:grpSpPr>
        <p:sp>
          <p:nvSpPr>
            <p:cNvPr id="40" name="Ellipse 39"/>
            <p:cNvSpPr/>
            <p:nvPr/>
          </p:nvSpPr>
          <p:spPr>
            <a:xfrm>
              <a:off x="3425715" y="1845911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5109592" y="3651703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3425715" y="3655196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1516242" y="3658412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cxnSp>
          <p:nvCxnSpPr>
            <p:cNvPr id="44" name="Rett pil 43"/>
            <p:cNvCxnSpPr>
              <a:stCxn id="40" idx="4"/>
              <a:endCxn id="43" idx="0"/>
            </p:cNvCxnSpPr>
            <p:nvPr/>
          </p:nvCxnSpPr>
          <p:spPr>
            <a:xfrm flipH="1">
              <a:off x="2020298" y="2854023"/>
              <a:ext cx="1909473" cy="804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pil 44"/>
            <p:cNvCxnSpPr>
              <a:stCxn id="40" idx="4"/>
              <a:endCxn id="42" idx="0"/>
            </p:cNvCxnSpPr>
            <p:nvPr/>
          </p:nvCxnSpPr>
          <p:spPr>
            <a:xfrm>
              <a:off x="3929771" y="2854023"/>
              <a:ext cx="0" cy="801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tt pil 45"/>
            <p:cNvCxnSpPr>
              <a:stCxn id="40" idx="4"/>
              <a:endCxn id="41" idx="0"/>
            </p:cNvCxnSpPr>
            <p:nvPr/>
          </p:nvCxnSpPr>
          <p:spPr>
            <a:xfrm>
              <a:off x="3929771" y="2854023"/>
              <a:ext cx="1683877" cy="797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e 46"/>
          <p:cNvGrpSpPr/>
          <p:nvPr/>
        </p:nvGrpSpPr>
        <p:grpSpPr>
          <a:xfrm>
            <a:off x="5292080" y="908720"/>
            <a:ext cx="3271782" cy="2820613"/>
            <a:chOff x="1516242" y="1845911"/>
            <a:chExt cx="4601462" cy="2820613"/>
          </a:xfrm>
        </p:grpSpPr>
        <p:sp>
          <p:nvSpPr>
            <p:cNvPr id="48" name="Ellipse 47"/>
            <p:cNvSpPr/>
            <p:nvPr/>
          </p:nvSpPr>
          <p:spPr>
            <a:xfrm>
              <a:off x="3425715" y="1845911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5109592" y="3651703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3425715" y="3655196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1516242" y="3658412"/>
              <a:ext cx="1008112" cy="1008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cxnSp>
          <p:nvCxnSpPr>
            <p:cNvPr id="52" name="Rett pil 51"/>
            <p:cNvCxnSpPr>
              <a:stCxn id="48" idx="4"/>
              <a:endCxn id="51" idx="0"/>
            </p:cNvCxnSpPr>
            <p:nvPr/>
          </p:nvCxnSpPr>
          <p:spPr>
            <a:xfrm flipH="1">
              <a:off x="2020298" y="2854023"/>
              <a:ext cx="1909473" cy="804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pil 52"/>
            <p:cNvCxnSpPr>
              <a:stCxn id="48" idx="4"/>
              <a:endCxn id="50" idx="0"/>
            </p:cNvCxnSpPr>
            <p:nvPr/>
          </p:nvCxnSpPr>
          <p:spPr>
            <a:xfrm>
              <a:off x="3929771" y="2854023"/>
              <a:ext cx="0" cy="801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pil 53"/>
            <p:cNvCxnSpPr>
              <a:stCxn id="48" idx="4"/>
              <a:endCxn id="49" idx="0"/>
            </p:cNvCxnSpPr>
            <p:nvPr/>
          </p:nvCxnSpPr>
          <p:spPr>
            <a:xfrm>
              <a:off x="3929771" y="2854023"/>
              <a:ext cx="1683877" cy="797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kstSylinder 54"/>
          <p:cNvSpPr txBox="1"/>
          <p:nvPr/>
        </p:nvSpPr>
        <p:spPr>
          <a:xfrm>
            <a:off x="6576003" y="46907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Colour</a:t>
            </a:r>
            <a:endParaRPr lang="nb-NO" dirty="0"/>
          </a:p>
        </p:txBody>
      </p:sp>
      <p:sp>
        <p:nvSpPr>
          <p:cNvPr id="56" name="TekstSylinder 55"/>
          <p:cNvSpPr txBox="1"/>
          <p:nvPr/>
        </p:nvSpPr>
        <p:spPr>
          <a:xfrm>
            <a:off x="1471323" y="41534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Country</a:t>
            </a:r>
            <a:endParaRPr lang="nb-NO" dirty="0"/>
          </a:p>
        </p:txBody>
      </p:sp>
      <p:sp>
        <p:nvSpPr>
          <p:cNvPr id="57" name="TekstSylinder 56"/>
          <p:cNvSpPr txBox="1"/>
          <p:nvPr/>
        </p:nvSpPr>
        <p:spPr>
          <a:xfrm>
            <a:off x="6668220" y="3729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Price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756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Charateristics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facetted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"standard"</a:t>
            </a:r>
          </a:p>
          <a:p>
            <a:r>
              <a:rPr lang="en-US" dirty="0"/>
              <a:t>guidelines, e.g. </a:t>
            </a:r>
            <a:r>
              <a:rPr lang="en-US" dirty="0" err="1"/>
              <a:t>Spiteri</a:t>
            </a:r>
            <a:r>
              <a:rPr lang="en-US" dirty="0"/>
              <a:t> (1998). </a:t>
            </a:r>
            <a:r>
              <a:rPr lang="en-US" dirty="0">
                <a:hlinkClick r:id="rId2"/>
              </a:rPr>
              <a:t>A simplified model for facet analysis</a:t>
            </a:r>
            <a:endParaRPr lang="en-US" dirty="0"/>
          </a:p>
          <a:p>
            <a:r>
              <a:rPr lang="en-US" dirty="0" err="1"/>
              <a:t>Ranganathan's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Colon classification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24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bibliographic languages</a:t>
            </a:r>
          </a:p>
          <a:p>
            <a:r>
              <a:rPr lang="en-US" dirty="0"/>
              <a:t>document languages and work languages</a:t>
            </a:r>
          </a:p>
          <a:p>
            <a:r>
              <a:rPr lang="en-US" dirty="0"/>
              <a:t>subject languages - the LIS way</a:t>
            </a:r>
          </a:p>
          <a:p>
            <a:r>
              <a:rPr lang="en-US" dirty="0"/>
              <a:t>ontologies - the CS way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F3E1-C221-47CF-9ABD-0F4E511C8E70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33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Enter </a:t>
            </a:r>
            <a:r>
              <a:rPr lang="nb-NO" dirty="0" err="1" smtClean="0"/>
              <a:t>ontologies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definition (from philosophy): the branch of metaphysics dealing with the nature of being.</a:t>
            </a:r>
          </a:p>
          <a:p>
            <a:endParaRPr lang="en-US" dirty="0"/>
          </a:p>
          <a:p>
            <a:r>
              <a:rPr lang="en-US" dirty="0"/>
              <a:t>Adapted by computer scientists to facilitate artificial intelligence: "An ontology is an explicit specification of a conceptualization.[...] For AI systems, what "exists" is that which can be represented. When the knowledge of a domain is represented in a declarative formalism, the set of objects that can be represented is called the universe of discourse." Gruber (</a:t>
            </a:r>
            <a:r>
              <a:rPr lang="en-US" dirty="0" smtClean="0"/>
              <a:t>1993). </a:t>
            </a:r>
            <a:r>
              <a:rPr lang="en-US" dirty="0">
                <a:hlinkClick r:id="rId2"/>
              </a:rPr>
              <a:t>Toward Principles for the Design of Ontologies Used for Knowledge Sharing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835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Ontologies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Eye</a:t>
            </a:r>
          </a:p>
          <a:p>
            <a:pPr lvl="1"/>
            <a:r>
              <a:rPr lang="en-US" dirty="0"/>
              <a:t>Synonym: </a:t>
            </a:r>
          </a:p>
          <a:p>
            <a:pPr lvl="2"/>
            <a:r>
              <a:rPr lang="en-US" dirty="0"/>
              <a:t>Orbital part of face</a:t>
            </a:r>
          </a:p>
          <a:p>
            <a:pPr lvl="2"/>
            <a:r>
              <a:rPr lang="en-US" dirty="0"/>
              <a:t>Orbital region</a:t>
            </a:r>
          </a:p>
          <a:p>
            <a:pPr lvl="1"/>
            <a:r>
              <a:rPr lang="en-US" dirty="0"/>
              <a:t>Part: </a:t>
            </a:r>
          </a:p>
          <a:p>
            <a:pPr lvl="2"/>
            <a:r>
              <a:rPr lang="en-US" dirty="0"/>
              <a:t>Upper eyelid</a:t>
            </a:r>
          </a:p>
          <a:p>
            <a:pPr lvl="2"/>
            <a:r>
              <a:rPr lang="en-US" dirty="0"/>
              <a:t>Lower </a:t>
            </a:r>
            <a:r>
              <a:rPr lang="en-US" dirty="0" smtClean="0"/>
              <a:t>eyelid</a:t>
            </a:r>
          </a:p>
          <a:p>
            <a:pPr marL="3175" indent="0">
              <a:buNone/>
            </a:pPr>
            <a:r>
              <a:rPr lang="en-US" dirty="0"/>
              <a:t>From: </a:t>
            </a:r>
            <a:r>
              <a:rPr lang="en-US" dirty="0">
                <a:hlinkClick r:id="rId2"/>
              </a:rPr>
              <a:t>Digital Anatomist Foundational Model of Anatomy ontology</a:t>
            </a:r>
            <a:endParaRPr lang="en-US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83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Domain</a:t>
            </a:r>
            <a:r>
              <a:rPr lang="nb-NO" dirty="0" smtClean="0"/>
              <a:t> </a:t>
            </a:r>
            <a:r>
              <a:rPr lang="nb-NO" dirty="0" err="1" smtClean="0"/>
              <a:t>ontologies</a:t>
            </a:r>
            <a:r>
              <a:rPr lang="nb-NO" dirty="0" smtClean="0"/>
              <a:t> and </a:t>
            </a:r>
            <a:r>
              <a:rPr lang="nb-NO" dirty="0" err="1" smtClean="0"/>
              <a:t>top</a:t>
            </a:r>
            <a:r>
              <a:rPr lang="nb-NO" dirty="0" smtClean="0"/>
              <a:t> </a:t>
            </a:r>
            <a:r>
              <a:rPr lang="nb-NO" dirty="0" err="1" smtClean="0"/>
              <a:t>ontologies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ontologies models a specific domain, e.g. the human body, libraries, bread etc.</a:t>
            </a:r>
          </a:p>
          <a:p>
            <a:r>
              <a:rPr lang="en-US" dirty="0"/>
              <a:t>Top ontologies describe concepts that are sharable across many domains.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27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Ontology</a:t>
            </a:r>
            <a:r>
              <a:rPr lang="nb-NO" dirty="0" smtClean="0"/>
              <a:t> </a:t>
            </a:r>
            <a:r>
              <a:rPr lang="nb-NO" dirty="0" err="1" smtClean="0"/>
              <a:t>components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instances</a:t>
            </a:r>
            <a:r>
              <a:rPr lang="nb-NO" dirty="0"/>
              <a:t> (</a:t>
            </a:r>
            <a:r>
              <a:rPr lang="nb-NO" dirty="0" err="1"/>
              <a:t>individuals</a:t>
            </a:r>
            <a:r>
              <a:rPr lang="nb-NO" dirty="0"/>
              <a:t>, </a:t>
            </a:r>
            <a:r>
              <a:rPr lang="nb-NO" dirty="0" err="1"/>
              <a:t>entities</a:t>
            </a:r>
            <a:r>
              <a:rPr lang="nb-NO" dirty="0"/>
              <a:t>, </a:t>
            </a:r>
            <a:r>
              <a:rPr lang="nb-NO" dirty="0" err="1"/>
              <a:t>things</a:t>
            </a:r>
            <a:r>
              <a:rPr lang="nb-NO" dirty="0"/>
              <a:t>)</a:t>
            </a:r>
          </a:p>
          <a:p>
            <a:r>
              <a:rPr lang="nb-NO" dirty="0" err="1"/>
              <a:t>classes</a:t>
            </a:r>
            <a:r>
              <a:rPr lang="nb-NO" dirty="0"/>
              <a:t> (types)</a:t>
            </a:r>
          </a:p>
          <a:p>
            <a:r>
              <a:rPr lang="nb-NO" dirty="0" err="1"/>
              <a:t>properties</a:t>
            </a:r>
            <a:r>
              <a:rPr lang="nb-NO" dirty="0"/>
              <a:t> (</a:t>
            </a:r>
            <a:r>
              <a:rPr lang="nb-NO" dirty="0" err="1"/>
              <a:t>attributes</a:t>
            </a:r>
            <a:r>
              <a:rPr lang="nb-NO" dirty="0"/>
              <a:t>, </a:t>
            </a:r>
            <a:r>
              <a:rPr lang="nb-NO" dirty="0" err="1"/>
              <a:t>characteristics</a:t>
            </a:r>
            <a:r>
              <a:rPr lang="nb-NO" dirty="0"/>
              <a:t>)</a:t>
            </a:r>
          </a:p>
          <a:p>
            <a:r>
              <a:rPr lang="nb-NO" dirty="0"/>
              <a:t>relationships (</a:t>
            </a:r>
            <a:r>
              <a:rPr lang="nb-NO" dirty="0" err="1"/>
              <a:t>relations</a:t>
            </a:r>
            <a:r>
              <a:rPr lang="nb-NO" dirty="0"/>
              <a:t>)</a:t>
            </a:r>
          </a:p>
          <a:p>
            <a:r>
              <a:rPr lang="nb-NO" dirty="0" err="1"/>
              <a:t>rules</a:t>
            </a:r>
            <a:r>
              <a:rPr lang="nb-NO" dirty="0"/>
              <a:t> and </a:t>
            </a:r>
            <a:r>
              <a:rPr lang="nb-NO" dirty="0" err="1"/>
              <a:t>constraints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70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Classes</a:t>
            </a:r>
            <a:r>
              <a:rPr lang="nb-NO" dirty="0" smtClean="0"/>
              <a:t> and </a:t>
            </a:r>
            <a:r>
              <a:rPr lang="nb-NO" dirty="0" err="1" smtClean="0"/>
              <a:t>instances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instances represent concrete individuals or objects</a:t>
            </a:r>
          </a:p>
          <a:p>
            <a:r>
              <a:rPr lang="en-US" dirty="0"/>
              <a:t>classes represent the collection of objects or individuals</a:t>
            </a:r>
          </a:p>
          <a:p>
            <a:r>
              <a:rPr lang="en-US" dirty="0"/>
              <a:t>classes may contain other classes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/>
              <a:t>Nils Pharo is an instance of the class person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033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Properties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used to denote aspects of the classes, instances and </a:t>
            </a:r>
            <a:r>
              <a:rPr lang="en-US" dirty="0" smtClean="0"/>
              <a:t>relationships</a:t>
            </a:r>
          </a:p>
          <a:p>
            <a:pPr marL="3175" indent="0">
              <a:buNone/>
            </a:pPr>
            <a:endParaRPr lang="en-US" dirty="0"/>
          </a:p>
          <a:p>
            <a:r>
              <a:rPr lang="en-US" dirty="0"/>
              <a:t>&lt;has a name&gt; Fido</a:t>
            </a:r>
          </a:p>
          <a:p>
            <a:r>
              <a:rPr lang="en-US" dirty="0"/>
              <a:t>&lt;has a value&gt; $1000</a:t>
            </a:r>
          </a:p>
          <a:p>
            <a:r>
              <a:rPr lang="en-US" dirty="0"/>
              <a:t>&lt;has an age&gt; 5 years</a:t>
            </a:r>
          </a:p>
          <a:p>
            <a:r>
              <a:rPr lang="en-US" dirty="0"/>
              <a:t>&lt;has breed&gt; boxer</a:t>
            </a:r>
          </a:p>
          <a:p>
            <a:r>
              <a:rPr lang="en-US" dirty="0"/>
              <a:t>&lt;has domain&gt;</a:t>
            </a:r>
          </a:p>
          <a:p>
            <a:r>
              <a:rPr lang="en-US" dirty="0"/>
              <a:t>&lt;value range&gt;</a:t>
            </a:r>
          </a:p>
          <a:p>
            <a:r>
              <a:rPr lang="en-US" dirty="0"/>
              <a:t>&lt;has an identifier&gt;</a:t>
            </a:r>
          </a:p>
          <a:p>
            <a:r>
              <a:rPr lang="en-US" dirty="0"/>
              <a:t>etc.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61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Relationships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specify how objects are related to other objects in the ontology, the most prominent being</a:t>
            </a:r>
          </a:p>
          <a:p>
            <a:r>
              <a:rPr lang="en-US" dirty="0"/>
              <a:t>hierarchical superclass/subclass-relationships</a:t>
            </a:r>
          </a:p>
          <a:p>
            <a:pPr lvl="1"/>
            <a:r>
              <a:rPr lang="en-US" dirty="0"/>
              <a:t>dog &lt;is a subclass of&gt; mammal</a:t>
            </a:r>
          </a:p>
          <a:p>
            <a:r>
              <a:rPr lang="en-US" dirty="0"/>
              <a:t>part-relationships</a:t>
            </a:r>
          </a:p>
          <a:p>
            <a:pPr lvl="1"/>
            <a:r>
              <a:rPr lang="en-US" dirty="0"/>
              <a:t>tail &lt;is part of&gt; dog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/>
              <a:t>However, other forms of hierarchical relationships as well as relationships representing associative relations can be implemented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878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structure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ontologies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hierarchical basic structure</a:t>
            </a:r>
          </a:p>
          <a:p>
            <a:r>
              <a:rPr lang="en-US" dirty="0"/>
              <a:t>properties can be inherited</a:t>
            </a:r>
          </a:p>
          <a:p>
            <a:pPr lvl="1"/>
            <a:r>
              <a:rPr lang="en-US" dirty="0"/>
              <a:t>from superclass to subclass</a:t>
            </a:r>
          </a:p>
          <a:p>
            <a:pPr lvl="1"/>
            <a:r>
              <a:rPr lang="en-US" dirty="0" smtClean="0"/>
              <a:t>Mammal </a:t>
            </a:r>
            <a:r>
              <a:rPr lang="en-US" i="1" dirty="0" smtClean="0"/>
              <a:t>has hair</a:t>
            </a:r>
            <a:endParaRPr lang="en-US" i="1" dirty="0"/>
          </a:p>
          <a:p>
            <a:pPr lvl="1"/>
            <a:r>
              <a:rPr lang="en-US" dirty="0" smtClean="0"/>
              <a:t>Dog </a:t>
            </a:r>
            <a:r>
              <a:rPr lang="en-US" i="1" dirty="0" smtClean="0"/>
              <a:t>has hair</a:t>
            </a:r>
            <a:endParaRPr lang="en-US" i="1" dirty="0"/>
          </a:p>
          <a:p>
            <a:r>
              <a:rPr lang="en-US" dirty="0" smtClean="0"/>
              <a:t>instances </a:t>
            </a:r>
            <a:r>
              <a:rPr lang="en-US" dirty="0"/>
              <a:t>can belong to multiple classes</a:t>
            </a:r>
          </a:p>
          <a:p>
            <a:pPr lvl="1"/>
            <a:r>
              <a:rPr lang="en-US" dirty="0"/>
              <a:t>Fido &lt;is a&gt; dog</a:t>
            </a:r>
          </a:p>
          <a:p>
            <a:pPr lvl="1"/>
            <a:r>
              <a:rPr lang="en-US" dirty="0"/>
              <a:t>Fido &lt;is a&gt; brown thing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147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Rules and </a:t>
            </a:r>
            <a:r>
              <a:rPr lang="nb-NO" dirty="0" err="1" smtClean="0"/>
              <a:t>constraints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to secure against illogical inferences, specify cardinality, and clarify the kinds of statements than can be used for specific </a:t>
            </a:r>
            <a:r>
              <a:rPr lang="en-US" dirty="0" smtClean="0"/>
              <a:t>classes, e.g.</a:t>
            </a:r>
          </a:p>
          <a:p>
            <a:pPr marL="3175" indent="0">
              <a:buNone/>
            </a:pPr>
            <a:endParaRPr lang="en-US" dirty="0"/>
          </a:p>
          <a:p>
            <a:r>
              <a:rPr lang="en-US" dirty="0"/>
              <a:t>an animal cannot be both a carnivore and a herbivore</a:t>
            </a:r>
          </a:p>
          <a:p>
            <a:r>
              <a:rPr lang="en-US" dirty="0"/>
              <a:t>an employee needs to be at a certain level of </a:t>
            </a:r>
            <a:r>
              <a:rPr lang="en-US" dirty="0" err="1"/>
              <a:t>authencity</a:t>
            </a:r>
            <a:r>
              <a:rPr lang="en-US" dirty="0"/>
              <a:t> to get access to high-security information</a:t>
            </a:r>
          </a:p>
          <a:p>
            <a:r>
              <a:rPr lang="en-US" dirty="0"/>
              <a:t>a month cannot have more than 31 days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0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Purpose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ontologies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(a restricted part of) the world</a:t>
            </a:r>
          </a:p>
          <a:p>
            <a:r>
              <a:rPr lang="en-US" dirty="0"/>
              <a:t>to make it possible for computers to infer things about the world</a:t>
            </a:r>
          </a:p>
          <a:p>
            <a:pPr lvl="1"/>
            <a:r>
              <a:rPr lang="en-US" dirty="0"/>
              <a:t>needs to be explicit</a:t>
            </a:r>
            <a:r>
              <a:rPr lang="en-US" dirty="0" smtClean="0"/>
              <a:t>!</a:t>
            </a:r>
          </a:p>
          <a:p>
            <a:r>
              <a:rPr lang="en-US" dirty="0" smtClean="0"/>
              <a:t>Open world assumption; a statement may be true </a:t>
            </a:r>
            <a:r>
              <a:rPr lang="en-US" dirty="0"/>
              <a:t>irrespective of whether or not it is known to be </a:t>
            </a:r>
            <a:r>
              <a:rPr lang="en-US" dirty="0" smtClean="0"/>
              <a:t>true (</a:t>
            </a:r>
            <a:r>
              <a:rPr lang="en-US" dirty="0" smtClean="0">
                <a:hlinkClick r:id="rId2"/>
              </a:rPr>
              <a:t>Wikipedia article</a:t>
            </a:r>
            <a:r>
              <a:rPr lang="en-US" dirty="0" smtClean="0"/>
              <a:t>)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02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An ontology is an explicit specification of a conceptualization.</a:t>
            </a:r>
          </a:p>
          <a:p>
            <a:pPr marL="3175" indent="0">
              <a:buNone/>
            </a:pPr>
            <a:endParaRPr lang="en-US" dirty="0"/>
          </a:p>
          <a:p>
            <a:pPr marL="3175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this mean?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043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Ontology</a:t>
            </a:r>
            <a:r>
              <a:rPr lang="nb-NO" dirty="0" smtClean="0"/>
              <a:t> questions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model?</a:t>
            </a:r>
          </a:p>
          <a:p>
            <a:r>
              <a:rPr lang="en-US" dirty="0"/>
              <a:t>are instances part of the ontology?</a:t>
            </a:r>
          </a:p>
          <a:p>
            <a:r>
              <a:rPr lang="en-US" dirty="0"/>
              <a:t>what is the appropriate level of abstraction?</a:t>
            </a:r>
          </a:p>
          <a:p>
            <a:r>
              <a:rPr lang="en-US" dirty="0"/>
              <a:t>what do the classes/instances refer to?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968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30000" y="1723455"/>
            <a:ext cx="7218464" cy="769441"/>
          </a:xfrm>
        </p:spPr>
        <p:txBody>
          <a:bodyPr/>
          <a:lstStyle/>
          <a:p>
            <a:r>
              <a:rPr lang="nb-NO" dirty="0" err="1" smtClean="0"/>
              <a:t>Ontologies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r>
              <a:rPr lang="nb-NO" dirty="0" smtClean="0"/>
              <a:t> to </a:t>
            </a:r>
            <a:r>
              <a:rPr lang="nb-NO" dirty="0" err="1" smtClean="0"/>
              <a:t>old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organization</a:t>
            </a:r>
            <a:r>
              <a:rPr lang="nb-NO" dirty="0" smtClean="0"/>
              <a:t> systems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flexible</a:t>
            </a:r>
          </a:p>
          <a:p>
            <a:r>
              <a:rPr lang="en-US" dirty="0"/>
              <a:t>less standardized</a:t>
            </a:r>
          </a:p>
          <a:p>
            <a:endParaRPr lang="en-US" dirty="0"/>
          </a:p>
          <a:p>
            <a:r>
              <a:rPr lang="en-US" dirty="0"/>
              <a:t>solution for merging and sharing</a:t>
            </a:r>
          </a:p>
          <a:p>
            <a:r>
              <a:rPr lang="en-US" dirty="0"/>
              <a:t>solutions for identity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95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Ontology</a:t>
            </a:r>
            <a:r>
              <a:rPr lang="nb-NO" dirty="0" smtClean="0"/>
              <a:t> standard </a:t>
            </a:r>
            <a:r>
              <a:rPr lang="nb-NO" dirty="0" err="1" smtClean="0"/>
              <a:t>languages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maps (ISO)</a:t>
            </a:r>
          </a:p>
          <a:p>
            <a:r>
              <a:rPr lang="en-US" dirty="0"/>
              <a:t>RDF/OWL (W3C)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61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Group </a:t>
            </a:r>
            <a:r>
              <a:rPr lang="nb-NO" dirty="0" err="1" smtClean="0"/>
              <a:t>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Create a simple ontology on a topic of your own choice!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546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semantic web</a:t>
            </a:r>
          </a:p>
          <a:p>
            <a:r>
              <a:rPr lang="en-US" dirty="0"/>
              <a:t>why do we need it? </a:t>
            </a:r>
          </a:p>
          <a:p>
            <a:r>
              <a:rPr lang="en-US" dirty="0" smtClean="0"/>
              <a:t>the </a:t>
            </a:r>
            <a:r>
              <a:rPr lang="en-US" dirty="0"/>
              <a:t>RDF </a:t>
            </a:r>
            <a:r>
              <a:rPr lang="en-US" dirty="0" smtClean="0"/>
              <a:t>standard</a:t>
            </a:r>
          </a:p>
          <a:p>
            <a:r>
              <a:rPr lang="nb-NO" dirty="0" err="1"/>
              <a:t>interoperability</a:t>
            </a:r>
            <a:r>
              <a:rPr lang="nb-NO" dirty="0"/>
              <a:t> </a:t>
            </a:r>
            <a:r>
              <a:rPr lang="nb-NO" dirty="0" err="1"/>
              <a:t>recapitulated</a:t>
            </a:r>
            <a:endParaRPr lang="nb-NO" dirty="0"/>
          </a:p>
          <a:p>
            <a:r>
              <a:rPr lang="nb-NO" dirty="0" err="1"/>
              <a:t>the</a:t>
            </a:r>
            <a:r>
              <a:rPr lang="nb-NO" dirty="0"/>
              <a:t> data silo problem</a:t>
            </a:r>
          </a:p>
          <a:p>
            <a:r>
              <a:rPr lang="nb-NO" dirty="0" err="1"/>
              <a:t>linked</a:t>
            </a:r>
            <a:r>
              <a:rPr lang="nb-NO" dirty="0"/>
              <a:t> data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77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semantic</a:t>
            </a:r>
            <a:r>
              <a:rPr lang="nb-NO" dirty="0" smtClean="0"/>
              <a:t> web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"The Semantic Web provides a common framework that allows data to be shared and reused across application, enterprise, and community boundaries. It is a collaborative effort led by W3C with participation from a large number of researchers and industrial partners. It is based on the Resource Description Framework (RDF)." (</a:t>
            </a:r>
            <a:r>
              <a:rPr lang="en-US" dirty="0">
                <a:hlinkClick r:id="rId2"/>
              </a:rPr>
              <a:t>http://www.w3.org/2001/sw/)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56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Challenges for </a:t>
            </a:r>
            <a:r>
              <a:rPr lang="nb-NO" dirty="0" err="1" smtClean="0"/>
              <a:t>the</a:t>
            </a:r>
            <a:r>
              <a:rPr lang="nb-NO" dirty="0" smtClean="0"/>
              <a:t> World </a:t>
            </a:r>
            <a:r>
              <a:rPr lang="nb-NO" dirty="0" err="1" smtClean="0"/>
              <a:t>Wide</a:t>
            </a:r>
            <a:r>
              <a:rPr lang="nb-NO" dirty="0" smtClean="0"/>
              <a:t> Web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The current Web is challenged on several areas </a:t>
            </a:r>
          </a:p>
          <a:p>
            <a:r>
              <a:rPr lang="en-US" dirty="0"/>
              <a:t>too much noise</a:t>
            </a:r>
          </a:p>
          <a:p>
            <a:r>
              <a:rPr lang="en-US" dirty="0"/>
              <a:t>internal systems with bad communication capabilities (data silos)</a:t>
            </a:r>
          </a:p>
          <a:p>
            <a:r>
              <a:rPr lang="en-US" dirty="0"/>
              <a:t>large costs of communication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1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noise</a:t>
            </a:r>
            <a:r>
              <a:rPr lang="nb-NO" dirty="0" smtClean="0"/>
              <a:t> problem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sophisticated IR-systems might help a bit</a:t>
            </a:r>
          </a:p>
          <a:p>
            <a:r>
              <a:rPr lang="en-US" dirty="0"/>
              <a:t>needs more sophisticated </a:t>
            </a:r>
            <a:r>
              <a:rPr lang="en-US" dirty="0" smtClean="0"/>
              <a:t>mark-up</a:t>
            </a:r>
          </a:p>
          <a:p>
            <a:pPr marL="3175" indent="0">
              <a:buNone/>
            </a:pPr>
            <a:r>
              <a:rPr lang="nb-NO" dirty="0" smtClean="0"/>
              <a:t>e.g.</a:t>
            </a:r>
          </a:p>
          <a:p>
            <a:pPr marL="3175" indent="0">
              <a:buNone/>
            </a:pPr>
            <a:r>
              <a:rPr lang="nb-NO" dirty="0" smtClean="0">
                <a:hlinkClick r:id="rId2"/>
              </a:rPr>
              <a:t>Cantilever bridge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64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Internal</a:t>
            </a:r>
            <a:r>
              <a:rPr lang="nb-NO" dirty="0" smtClean="0"/>
              <a:t> systems problem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share data</a:t>
            </a:r>
          </a:p>
          <a:p>
            <a:r>
              <a:rPr lang="en-US" dirty="0"/>
              <a:t>difficult to compare data </a:t>
            </a:r>
          </a:p>
          <a:p>
            <a:r>
              <a:rPr lang="en-US" dirty="0"/>
              <a:t>difficult to reuse data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02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Costs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communication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End-users need to</a:t>
            </a:r>
          </a:p>
          <a:p>
            <a:r>
              <a:rPr lang="en-US" dirty="0"/>
              <a:t>collect</a:t>
            </a:r>
          </a:p>
          <a:p>
            <a:r>
              <a:rPr lang="en-US" dirty="0"/>
              <a:t>interpret</a:t>
            </a:r>
          </a:p>
          <a:p>
            <a:r>
              <a:rPr lang="en-US" dirty="0"/>
              <a:t>compare</a:t>
            </a:r>
          </a:p>
          <a:p>
            <a:r>
              <a:rPr lang="en-US" dirty="0"/>
              <a:t>connect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/>
              <a:t>information themselves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5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Bibliographic</a:t>
            </a:r>
            <a:r>
              <a:rPr lang="nb-NO" dirty="0" smtClean="0"/>
              <a:t> </a:t>
            </a:r>
            <a:r>
              <a:rPr lang="nb-NO" dirty="0" err="1" smtClean="0"/>
              <a:t>languages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Document languages</a:t>
            </a:r>
          </a:p>
          <a:p>
            <a:r>
              <a:rPr lang="en-US" dirty="0"/>
              <a:t>"A document is a particular space-time embodiment of information: a document language describes and provides access to this embodiment." (p. 107)</a:t>
            </a:r>
          </a:p>
          <a:p>
            <a:pPr marL="3175" indent="0">
              <a:buNone/>
            </a:pPr>
            <a:r>
              <a:rPr lang="en-US" dirty="0"/>
              <a:t>Work languages</a:t>
            </a:r>
          </a:p>
          <a:p>
            <a:r>
              <a:rPr lang="en-US" dirty="0"/>
              <a:t>"describe information entities, their intellectual (as opposed to physical) attributes, and relationships among them." (p. 87)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 err="1"/>
              <a:t>Svenonius</a:t>
            </a:r>
            <a:r>
              <a:rPr lang="en-US" dirty="0"/>
              <a:t> (2000). The Intellectual Foundation of Information Organization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436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semantic</a:t>
            </a:r>
            <a:r>
              <a:rPr lang="nb-NO" dirty="0" smtClean="0"/>
              <a:t> web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solution</a:t>
            </a:r>
            <a:endParaRPr lang="nb-NO" dirty="0"/>
          </a:p>
          <a:p>
            <a:r>
              <a:rPr lang="nb-NO" dirty="0"/>
              <a:t>problem/</a:t>
            </a:r>
            <a:r>
              <a:rPr lang="nb-NO" dirty="0" err="1"/>
              <a:t>domain</a:t>
            </a:r>
            <a:r>
              <a:rPr lang="nb-NO" dirty="0"/>
              <a:t> dependent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22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for computer applications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SW is not intended to be interpreted by humans</a:t>
            </a:r>
          </a:p>
          <a:p>
            <a:r>
              <a:rPr lang="en-US" dirty="0"/>
              <a:t>data semantically marked up and structured to be processed by intelligent agents</a:t>
            </a:r>
          </a:p>
          <a:p>
            <a:r>
              <a:rPr lang="en-US" dirty="0" smtClean="0"/>
              <a:t>SW </a:t>
            </a:r>
            <a:r>
              <a:rPr lang="en-US" dirty="0"/>
              <a:t>is an extension of the Web</a:t>
            </a:r>
          </a:p>
          <a:p>
            <a:r>
              <a:rPr lang="en-US" dirty="0"/>
              <a:t>SW is a web of data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40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From </a:t>
            </a:r>
            <a:r>
              <a:rPr lang="nb-NO" dirty="0" smtClean="0">
                <a:hlinkClick r:id="rId2"/>
              </a:rPr>
              <a:t>Tim Berners-</a:t>
            </a:r>
            <a:r>
              <a:rPr lang="nb-NO" dirty="0" err="1" smtClean="0">
                <a:hlinkClick r:id="rId2"/>
              </a:rPr>
              <a:t>Lee’s</a:t>
            </a:r>
            <a:r>
              <a:rPr lang="nb-NO" dirty="0" smtClean="0">
                <a:hlinkClick r:id="rId2"/>
              </a:rPr>
              <a:t> 1989</a:t>
            </a:r>
            <a:r>
              <a:rPr lang="nb-NO" dirty="0" smtClean="0"/>
              <a:t> </a:t>
            </a:r>
            <a:r>
              <a:rPr lang="nb-NO" dirty="0" err="1" smtClean="0"/>
              <a:t>proposal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124744"/>
            <a:ext cx="48768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30000" y="1723455"/>
            <a:ext cx="7218464" cy="769441"/>
          </a:xfrm>
        </p:spPr>
        <p:txBody>
          <a:bodyPr/>
          <a:lstStyle/>
          <a:p>
            <a:r>
              <a:rPr lang="nb-NO" dirty="0" err="1" smtClean="0"/>
              <a:t>Ontologies</a:t>
            </a:r>
            <a:r>
              <a:rPr lang="nb-NO" dirty="0" smtClean="0"/>
              <a:t>, </a:t>
            </a:r>
            <a:r>
              <a:rPr lang="nb-NO" dirty="0" err="1" smtClean="0"/>
              <a:t>modelling</a:t>
            </a:r>
            <a:r>
              <a:rPr lang="nb-NO" dirty="0" smtClean="0"/>
              <a:t> </a:t>
            </a:r>
            <a:r>
              <a:rPr lang="nb-NO" dirty="0" err="1" smtClean="0"/>
              <a:t>domains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semantic</a:t>
            </a:r>
            <a:r>
              <a:rPr lang="nb-NO" dirty="0" smtClean="0"/>
              <a:t> web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"An ontology is an explicit representation of a </a:t>
            </a:r>
            <a:r>
              <a:rPr lang="en-US" dirty="0" smtClean="0"/>
              <a:t>conceptualization</a:t>
            </a:r>
            <a:r>
              <a:rPr lang="en-US" dirty="0"/>
              <a:t>" (</a:t>
            </a:r>
            <a:r>
              <a:rPr lang="en-US" dirty="0">
                <a:hlinkClick r:id="rId2"/>
              </a:rPr>
              <a:t>Gruber, </a:t>
            </a:r>
            <a:r>
              <a:rPr lang="en-US" dirty="0" smtClean="0">
                <a:hlinkClick r:id="rId2"/>
              </a:rPr>
              <a:t>1992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concepts and concretes modelled as classes (man)</a:t>
            </a:r>
          </a:p>
          <a:p>
            <a:r>
              <a:rPr lang="en-US" dirty="0"/>
              <a:t>relationships (&lt;is a&gt; mammal)</a:t>
            </a:r>
          </a:p>
          <a:p>
            <a:r>
              <a:rPr lang="en-US" dirty="0"/>
              <a:t>properties (&lt;has name&gt;</a:t>
            </a:r>
          </a:p>
          <a:p>
            <a:r>
              <a:rPr lang="en-US" dirty="0"/>
              <a:t>constraint rules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 smtClean="0"/>
              <a:t>to </a:t>
            </a:r>
            <a:r>
              <a:rPr lang="en-US" dirty="0"/>
              <a:t>provide a: "shared and common understanding of a domain that can be communicated between people and application systems" Towards the semantic web, 2003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235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for developing the semantic Web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nb-NO" dirty="0"/>
              <a:t>W3C standard </a:t>
            </a:r>
            <a:r>
              <a:rPr lang="nb-NO" dirty="0" err="1"/>
              <a:t>technologies</a:t>
            </a:r>
            <a:r>
              <a:rPr lang="nb-NO" dirty="0"/>
              <a:t> </a:t>
            </a:r>
          </a:p>
          <a:p>
            <a:r>
              <a:rPr lang="nb-NO" dirty="0"/>
              <a:t>XML</a:t>
            </a:r>
          </a:p>
          <a:p>
            <a:r>
              <a:rPr lang="nb-NO" dirty="0"/>
              <a:t>RDF</a:t>
            </a:r>
          </a:p>
          <a:p>
            <a:r>
              <a:rPr lang="nb-NO" dirty="0"/>
              <a:t>RDF </a:t>
            </a:r>
            <a:r>
              <a:rPr lang="nb-NO" dirty="0" err="1"/>
              <a:t>Schema</a:t>
            </a:r>
            <a:r>
              <a:rPr lang="nb-NO" dirty="0"/>
              <a:t> (RDFS)</a:t>
            </a:r>
          </a:p>
          <a:p>
            <a:r>
              <a:rPr lang="nb-NO" dirty="0"/>
              <a:t>OWL (Web </a:t>
            </a:r>
            <a:r>
              <a:rPr lang="nb-NO" dirty="0" err="1"/>
              <a:t>Ontology</a:t>
            </a:r>
            <a:r>
              <a:rPr lang="nb-NO" dirty="0"/>
              <a:t> Language)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062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XML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represents internal metadata to the item/document 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/>
              <a:t>Example: &lt;author&gt;Tim Berners-Lee&lt;/author&gt;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279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W3C standard (recommendation, 22.02.99)</a:t>
            </a:r>
          </a:p>
          <a:p>
            <a:r>
              <a:rPr lang="en-US" dirty="0"/>
              <a:t>http://www.w3.org/RDF</a:t>
            </a:r>
          </a:p>
          <a:p>
            <a:r>
              <a:rPr lang="en-US" dirty="0"/>
              <a:t>semantic Web - http://www.w3.org/2001/sw/</a:t>
            </a:r>
          </a:p>
          <a:p>
            <a:r>
              <a:rPr lang="en-US" dirty="0"/>
              <a:t>tool for embedding metadata in digital </a:t>
            </a:r>
            <a:r>
              <a:rPr lang="en-US" dirty="0" smtClean="0"/>
              <a:t>documents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468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 </a:t>
            </a:r>
            <a:r>
              <a:rPr lang="nb-NO" dirty="0" err="1" smtClean="0"/>
              <a:t>describes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(subjects)</a:t>
            </a:r>
          </a:p>
          <a:p>
            <a:r>
              <a:rPr lang="en-US" dirty="0"/>
              <a:t>properties (predicate)</a:t>
            </a:r>
          </a:p>
          <a:p>
            <a:r>
              <a:rPr lang="en-US" dirty="0"/>
              <a:t>values (objects)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/>
              <a:t>preferably identified by URIs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772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Domain</a:t>
            </a:r>
            <a:r>
              <a:rPr lang="nb-NO" dirty="0" smtClean="0"/>
              <a:t> </a:t>
            </a:r>
            <a:r>
              <a:rPr lang="nb-NO" dirty="0" err="1" smtClean="0"/>
              <a:t>independent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RDF is a domain independent data model</a:t>
            </a:r>
          </a:p>
          <a:p>
            <a:r>
              <a:rPr lang="en-US" dirty="0"/>
              <a:t>RDF describes triples representing things that have properties with values </a:t>
            </a:r>
          </a:p>
          <a:p>
            <a:endParaRPr lang="en-US" dirty="0"/>
          </a:p>
          <a:p>
            <a:pPr marL="3175" indent="0">
              <a:buNone/>
            </a:pPr>
            <a:r>
              <a:rPr lang="en-US" dirty="0"/>
              <a:t>&lt;thing&gt;Nils Pharo &lt;property&gt; is a teacher of &lt;value&gt; Digital knowledge organization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447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Relational</a:t>
            </a:r>
            <a:r>
              <a:rPr lang="nb-NO" dirty="0" smtClean="0"/>
              <a:t> database </a:t>
            </a:r>
            <a:r>
              <a:rPr lang="nb-NO" dirty="0" err="1" smtClean="0"/>
              <a:t>model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/>
          </p:nvPr>
        </p:nvGraphicFramePr>
        <p:xfrm>
          <a:off x="1530350" y="2767013"/>
          <a:ext cx="7218363" cy="2392680"/>
        </p:xfrm>
        <a:graphic>
          <a:graphicData uri="http://schemas.openxmlformats.org/drawingml/2006/table">
            <a:tbl>
              <a:tblPr firstRow="1" bandRow="1">
                <a:tableStyleId>{BC7CF3A3-D7E9-4874-94A5-42DF93ECD00D}</a:tableStyleId>
              </a:tblPr>
              <a:tblGrid>
                <a:gridCol w="1817514"/>
                <a:gridCol w="2232248"/>
                <a:gridCol w="316860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Books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Isbn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Author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Title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1-932394-20-6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Thomas B. </a:t>
                      </a:r>
                      <a:r>
                        <a:rPr lang="nb-NO" dirty="0" err="1" smtClean="0"/>
                        <a:t>Passin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Explorer's guide to the Semantic Web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0-262-19433-3	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Elaine </a:t>
                      </a:r>
                      <a:r>
                        <a:rPr lang="nb-NO" dirty="0" err="1" smtClean="0"/>
                        <a:t>Svenonius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intellectual foundation of information organization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0-8050-8043-8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David Weinberger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Everything</a:t>
                      </a:r>
                      <a:r>
                        <a:rPr lang="nb-NO" dirty="0" smtClean="0"/>
                        <a:t> is </a:t>
                      </a:r>
                      <a:r>
                        <a:rPr lang="nb-NO" dirty="0" err="1" smtClean="0"/>
                        <a:t>miscellaneous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94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Document</a:t>
            </a:r>
            <a:r>
              <a:rPr lang="nb-NO" dirty="0" smtClean="0"/>
              <a:t> </a:t>
            </a:r>
            <a:r>
              <a:rPr lang="nb-NO" dirty="0" err="1" smtClean="0"/>
              <a:t>languages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Production </a:t>
            </a:r>
            <a:r>
              <a:rPr lang="nb-NO" dirty="0" err="1"/>
              <a:t>language</a:t>
            </a:r>
            <a:endParaRPr lang="nb-NO" dirty="0"/>
          </a:p>
          <a:p>
            <a:r>
              <a:rPr lang="nb-NO" dirty="0"/>
              <a:t>Carrier </a:t>
            </a:r>
            <a:r>
              <a:rPr lang="nb-NO" dirty="0" err="1"/>
              <a:t>language</a:t>
            </a:r>
            <a:endParaRPr lang="nb-NO" dirty="0"/>
          </a:p>
          <a:p>
            <a:r>
              <a:rPr lang="nb-NO" dirty="0"/>
              <a:t>Location </a:t>
            </a:r>
            <a:r>
              <a:rPr lang="nb-NO" dirty="0" err="1"/>
              <a:t>language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744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 </a:t>
            </a:r>
            <a:r>
              <a:rPr lang="nb-NO" dirty="0" err="1" smtClean="0"/>
              <a:t>model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000" y="2631445"/>
            <a:ext cx="5163500" cy="347027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769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 </a:t>
            </a:r>
            <a:r>
              <a:rPr lang="nb-NO" dirty="0" err="1" smtClean="0"/>
              <a:t>example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nb-NO" b="1" dirty="0"/>
              <a:t>http://www.jbi.hio.no/bibin/dig_korg/sem_web.htm </a:t>
            </a:r>
            <a:r>
              <a:rPr lang="nb-NO" dirty="0"/>
              <a:t>has a </a:t>
            </a:r>
            <a:r>
              <a:rPr lang="nb-NO" b="1" dirty="0" err="1"/>
              <a:t>creator</a:t>
            </a:r>
            <a:r>
              <a:rPr lang="nb-NO" dirty="0"/>
              <a:t> </a:t>
            </a:r>
            <a:r>
              <a:rPr lang="nb-NO" dirty="0" err="1"/>
              <a:t>whose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is </a:t>
            </a:r>
            <a:r>
              <a:rPr lang="nb-NO" b="1" dirty="0"/>
              <a:t>Nils Pharo</a:t>
            </a:r>
            <a:endParaRPr lang="nb-NO" dirty="0"/>
          </a:p>
          <a:p>
            <a:endParaRPr lang="nb-NO" dirty="0" smtClean="0"/>
          </a:p>
          <a:p>
            <a:pPr marL="3175" indent="0">
              <a:buNone/>
            </a:pPr>
            <a:r>
              <a:rPr lang="nb-NO" dirty="0" smtClean="0"/>
              <a:t>In </a:t>
            </a:r>
            <a:r>
              <a:rPr lang="nb-NO" dirty="0"/>
              <a:t>RDF/XML </a:t>
            </a:r>
            <a:r>
              <a:rPr lang="nb-NO" dirty="0" err="1"/>
              <a:t>syntax</a:t>
            </a:r>
            <a:r>
              <a:rPr lang="nb-NO" dirty="0"/>
              <a:t>:</a:t>
            </a:r>
          </a:p>
          <a:p>
            <a:pPr marL="3175" indent="0">
              <a:buNone/>
            </a:pP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="1.0"?&gt;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="http://www.w3.org/1999/02/22-rdf-syntax-ns#"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xmlns:dc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="http://purl.org/dc/elements/1.1/"&gt;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rdf:about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="http://www.jbi.hio.no/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bibin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dig_korg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/sem_web.htm"&gt;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&gt;Nils Pharo&lt;/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175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071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Bibliographic</a:t>
            </a:r>
            <a:r>
              <a:rPr lang="nb-NO" dirty="0" smtClean="0"/>
              <a:t> RDF </a:t>
            </a:r>
            <a:r>
              <a:rPr lang="nb-NO" dirty="0" err="1" smtClean="0"/>
              <a:t>example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1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version="1.0"?&gt;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="http://www.w3.org/1999/02/22-rdf-syntax-ns#"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xmlns:dc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="http://purl.org/dc/elements/1.0/"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xmlns:rev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="http://en.wikipedia.org/wiki/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Book_review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rdf:about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="http://www.oreilly.com/catalog/9780596527341/"&gt;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dc:title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&gt;Information Architecture for the World Wide Web&lt;/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dc:title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&gt;Peter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Morville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1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&gt;Louis Rosenfeld&lt;/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dc:publisher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&gt;O'Reilly&lt;/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dc:publisher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dc:date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&gt;2006&lt;/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dc:date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dc:language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dc:language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rev:review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="http://www.digital-web.com/articles/information_architecture_for_the_world_wide_web_3rd_edition/"/&gt;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3175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378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Bibliographic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1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rdf:about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="http://www.digital-web.com/articles/information_architecture_for_the_world_wide_web_3rd_edition/"&gt;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dc:title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A review of Information Architecture for the World Wide Web, 3rd edition&lt;/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dc:title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&gt;Lee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McKusick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dc:publisher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PenLUG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dc:publisher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dc:date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rdf:datatype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"http://www.w3.org/2001/XMLSchema#date"&gt;2006-23-12&lt;/dc:date&gt;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rev:review_of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="http://www.oreilly.com/catalog/9780596527341/"/&gt;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nb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09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Notation</a:t>
            </a:r>
            <a:r>
              <a:rPr lang="nb-NO" dirty="0" smtClean="0"/>
              <a:t>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0">
              <a:buNone/>
            </a:pPr>
            <a:r>
              <a:rPr lang="nb-NO" dirty="0" smtClean="0"/>
              <a:t>A </a:t>
            </a:r>
            <a:r>
              <a:rPr lang="nb-NO" dirty="0" err="1" smtClean="0"/>
              <a:t>simpler</a:t>
            </a:r>
            <a:r>
              <a:rPr lang="nb-NO" dirty="0" smtClean="0"/>
              <a:t> </a:t>
            </a:r>
            <a:r>
              <a:rPr lang="nb-NO" dirty="0" err="1" smtClean="0"/>
              <a:t>syntax</a:t>
            </a:r>
            <a:r>
              <a:rPr lang="nb-NO" dirty="0" smtClean="0"/>
              <a:t> for human </a:t>
            </a:r>
            <a:r>
              <a:rPr lang="nb-NO" dirty="0" err="1" smtClean="0"/>
              <a:t>readiability</a:t>
            </a:r>
            <a:endParaRPr lang="nb-NO" dirty="0" smtClean="0"/>
          </a:p>
          <a:p>
            <a:pPr marL="3175" indent="0">
              <a:buNone/>
            </a:pP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="1.0"?&gt;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="http://www.w3.org/1999/02/22-rdf-syntax-ns#"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xmlns:dc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="http://purl.org/dc/elements/1.1/"&gt;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rdf:about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="http://www.jbi.hio.no/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bibin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dig_korg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/sem_web.htm"&gt;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&gt;Nils Pharo&lt;/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dc:Subject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Semantic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Web&lt;/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dc:Subject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b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75" indent="0">
              <a:buNone/>
            </a:pPr>
            <a:r>
              <a:rPr lang="nb-NO" dirty="0" err="1">
                <a:cs typeface="Courier New" panose="02070309020205020404" pitchFamily="49" charset="0"/>
              </a:rPr>
              <a:t>equals</a:t>
            </a:r>
            <a:r>
              <a:rPr lang="nb-NO" dirty="0">
                <a:cs typeface="Courier New" panose="02070309020205020404" pitchFamily="49" charset="0"/>
              </a:rPr>
              <a:t>:</a:t>
            </a:r>
          </a:p>
          <a:p>
            <a:pPr marL="3175" indent="0">
              <a:buNone/>
            </a:pP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&lt;@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dc: &lt;http://purl.org/dc/elements/1.1/&gt;.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&lt;@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&lt;http://www.w3.org/1999/02/22-rdf-syntax-ns#&gt;.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&lt;http://www.jbi.hio.no/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bibin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dig_korg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/sem_web.htm&gt;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dc:Creator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"Nils Pharo" 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dc:Subject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Semantic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Web" .</a:t>
            </a:r>
          </a:p>
          <a:p>
            <a:pPr marL="3175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05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 </a:t>
            </a:r>
            <a:r>
              <a:rPr lang="nb-NO" dirty="0" err="1" smtClean="0"/>
              <a:t>describes</a:t>
            </a:r>
            <a:r>
              <a:rPr lang="nb-NO" dirty="0" smtClean="0"/>
              <a:t> </a:t>
            </a:r>
            <a:r>
              <a:rPr lang="nb-NO" dirty="0" err="1" smtClean="0"/>
              <a:t>instances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/>
              <a:t>The </a:t>
            </a:r>
            <a:r>
              <a:rPr lang="en-US" dirty="0" err="1"/>
              <a:t>rdf:type</a:t>
            </a:r>
            <a:r>
              <a:rPr lang="en-US" dirty="0"/>
              <a:t> property can be used to state that a resource is an instance of a class</a:t>
            </a:r>
          </a:p>
          <a:p>
            <a:r>
              <a:rPr lang="en-US" dirty="0"/>
              <a:t>RDF schema is a simple ontology language</a:t>
            </a:r>
          </a:p>
          <a:p>
            <a:r>
              <a:rPr lang="en-US" dirty="0"/>
              <a:t>OWL is a full ontology language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416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 </a:t>
            </a:r>
            <a:r>
              <a:rPr lang="nb-NO" dirty="0" err="1" smtClean="0"/>
              <a:t>schema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RDF schema is used for defining RDF terminologies </a:t>
            </a:r>
          </a:p>
          <a:p>
            <a:r>
              <a:rPr lang="en-US" dirty="0"/>
              <a:t>RDF schema is a type system for RDF</a:t>
            </a:r>
          </a:p>
          <a:p>
            <a:r>
              <a:rPr lang="en-US" dirty="0"/>
              <a:t>RDF schema makes semantic information machine-accessible</a:t>
            </a:r>
          </a:p>
          <a:p>
            <a:r>
              <a:rPr lang="en-US" dirty="0"/>
              <a:t>RDF schema is a simple ontology language </a:t>
            </a:r>
          </a:p>
          <a:p>
            <a:pPr marL="3175" indent="0">
              <a:buNone/>
            </a:pPr>
            <a:r>
              <a:rPr lang="en-US" dirty="0"/>
              <a:t>Example: the statement "Nils Pharo is a teacher of Digital knowledge organization" can be used to deduce that "Nils Pharo is a member of the academic staff" and that "Nils Pharo is involved with Digital knowledge organization"</a:t>
            </a:r>
          </a:p>
          <a:p>
            <a:pPr marL="3175" indent="0">
              <a:buNone/>
            </a:pPr>
            <a:r>
              <a:rPr lang="en-US" dirty="0"/>
              <a:t>key </a:t>
            </a:r>
            <a:r>
              <a:rPr lang="en-US" dirty="0" smtClean="0"/>
              <a:t>components</a:t>
            </a:r>
            <a:r>
              <a:rPr lang="en-US" dirty="0"/>
              <a:t>: class, subclass relations, property, </a:t>
            </a:r>
            <a:r>
              <a:rPr lang="en-US" dirty="0" err="1"/>
              <a:t>subproperty</a:t>
            </a:r>
            <a:r>
              <a:rPr lang="en-US" dirty="0"/>
              <a:t> relations, domain and range constraints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63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RDFS </a:t>
            </a:r>
            <a:r>
              <a:rPr lang="nb-NO" dirty="0" err="1"/>
              <a:t>example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175" indent="0">
              <a:buNone/>
            </a:pP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="1.0"?&gt;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="http://www.w3.org/1999/02/22-rdf-syntax-ns#"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xmlns:rdfs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="http://www.w3.org/2000/01/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rdf-schema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#"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xml:base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="http://example.org/staff#"&gt;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rdf:ID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=”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="http://www.w3.org/2000/01/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rdf-schema#Class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175" indent="0">
              <a:buNone/>
            </a:pP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rdf:ID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=”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="http://www.w3.org/2000/01/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rdf-schema#Class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rdfs:subClassOf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9004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RDFS </a:t>
            </a:r>
            <a:r>
              <a:rPr lang="nb-NO" dirty="0" err="1" smtClean="0"/>
              <a:t>example</a:t>
            </a:r>
            <a:r>
              <a:rPr lang="nb-NO" dirty="0" smtClean="0"/>
              <a:t>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="1.0"?&gt;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="http://www.w3.org/1999/02/22-rdf-syntax-ns#"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xmlns:rdfs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="http://www.w3.org/2000/01/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rdf-schema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#"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xml:base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="http://example.org/staff#"&gt;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rdfs:Class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rdf:ID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=”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rdfs:Class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rdf:ID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=”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rdfs:subClassOf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rdfs:Class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rdf:Property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rdf:ID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nb-NO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employedBy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3175" indent="0">
              <a:buNone/>
            </a:pP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rdf:RDF</a:t>
            </a:r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369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RDFS </a:t>
            </a:r>
            <a:r>
              <a:rPr lang="nb-NO" dirty="0" err="1" smtClean="0"/>
              <a:t>example</a:t>
            </a:r>
            <a:r>
              <a:rPr lang="nb-NO" dirty="0" smtClean="0"/>
              <a:t> 3 (</a:t>
            </a:r>
            <a:r>
              <a:rPr lang="nb-NO" dirty="0" err="1" smtClean="0"/>
              <a:t>Notation</a:t>
            </a:r>
            <a:r>
              <a:rPr lang="nb-NO" dirty="0" smtClean="0"/>
              <a:t> 3-format)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@prefix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&lt;http://www.w3.org/2000/01/rdf-schema# &gt;.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@prefix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 http://www.w3.org/1999/02/22-rdf-syntax-ns# &gt;.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&lt;http://example.org/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staff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#Employee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&lt;http://example.org/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staff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#Teacher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rdfs:subClassOf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&lt;http://example.org/staff#employee&gt;</a:t>
            </a:r>
            <a:endParaRPr lang="nb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27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Purpose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document</a:t>
            </a:r>
            <a:r>
              <a:rPr lang="nb-NO" dirty="0" smtClean="0"/>
              <a:t> </a:t>
            </a:r>
            <a:r>
              <a:rPr lang="nb-NO" dirty="0" err="1" smtClean="0"/>
              <a:t>languages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describing the material embodiment - the manifestation of the work</a:t>
            </a:r>
          </a:p>
          <a:p>
            <a:endParaRPr lang="en-US" dirty="0"/>
          </a:p>
          <a:p>
            <a:pPr lvl="1"/>
            <a:r>
              <a:rPr lang="en-US" dirty="0"/>
              <a:t>its physical and carrier attributes</a:t>
            </a:r>
          </a:p>
          <a:p>
            <a:pPr lvl="1"/>
            <a:r>
              <a:rPr lang="en-US" dirty="0"/>
              <a:t>its publication attributes</a:t>
            </a:r>
          </a:p>
          <a:p>
            <a:pPr lvl="1"/>
            <a:r>
              <a:rPr lang="en-US" dirty="0"/>
              <a:t>its external access attributes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1007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30000" y="1723455"/>
            <a:ext cx="7218464" cy="384721"/>
          </a:xfrm>
        </p:spPr>
        <p:txBody>
          <a:bodyPr/>
          <a:lstStyle/>
          <a:p>
            <a:r>
              <a:rPr lang="nb-NO" dirty="0"/>
              <a:t>OWL -Web </a:t>
            </a:r>
            <a:r>
              <a:rPr lang="nb-NO" dirty="0" err="1"/>
              <a:t>ontology</a:t>
            </a:r>
            <a:r>
              <a:rPr lang="nb-NO" dirty="0"/>
              <a:t> </a:t>
            </a:r>
            <a:r>
              <a:rPr lang="nb-NO" dirty="0" err="1" smtClean="0"/>
              <a:t>language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funded on DAML+OIL </a:t>
            </a:r>
          </a:p>
          <a:p>
            <a:r>
              <a:rPr lang="en-US" dirty="0"/>
              <a:t>OWL is a richer ontology language than RDF schema</a:t>
            </a:r>
          </a:p>
          <a:p>
            <a:r>
              <a:rPr lang="en-US" dirty="0"/>
              <a:t>3 versions supporting different levels of complexity; Full, DL, and Lite</a:t>
            </a:r>
          </a:p>
          <a:p>
            <a:pPr marL="3175" indent="0">
              <a:buNone/>
            </a:pPr>
            <a:endParaRPr lang="en-US" dirty="0" smtClean="0"/>
          </a:p>
          <a:p>
            <a:pPr marL="3175" indent="0">
              <a:buNone/>
            </a:pPr>
            <a:r>
              <a:rPr lang="en-US" dirty="0" smtClean="0"/>
              <a:t>can </a:t>
            </a:r>
            <a:r>
              <a:rPr lang="en-US" dirty="0"/>
              <a:t>be used to specify that: "academic staff members must teach at least one course" or "every book must have a title"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739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OWL elements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OWL </a:t>
            </a:r>
            <a:r>
              <a:rPr lang="nb-NO" dirty="0" err="1"/>
              <a:t>uses</a:t>
            </a:r>
            <a:r>
              <a:rPr lang="nb-NO" dirty="0"/>
              <a:t> RDF, RDF </a:t>
            </a:r>
            <a:r>
              <a:rPr lang="nb-NO" dirty="0" err="1"/>
              <a:t>schema</a:t>
            </a:r>
            <a:r>
              <a:rPr lang="nb-NO" dirty="0"/>
              <a:t> and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terminology</a:t>
            </a:r>
            <a:r>
              <a:rPr lang="nb-NO" dirty="0"/>
              <a:t> to </a:t>
            </a:r>
            <a:r>
              <a:rPr lang="nb-NO" dirty="0" err="1"/>
              <a:t>define</a:t>
            </a:r>
            <a:r>
              <a:rPr lang="nb-NO" dirty="0"/>
              <a:t> </a:t>
            </a:r>
            <a:r>
              <a:rPr lang="nb-NO" dirty="0" err="1"/>
              <a:t>ontologies</a:t>
            </a:r>
            <a:r>
              <a:rPr lang="nb-NO" dirty="0"/>
              <a:t>:</a:t>
            </a:r>
          </a:p>
          <a:p>
            <a:r>
              <a:rPr lang="nb-NO" dirty="0">
                <a:hlinkClick r:id="rId2"/>
              </a:rPr>
              <a:t>Web </a:t>
            </a:r>
            <a:r>
              <a:rPr lang="nb-NO" dirty="0" err="1">
                <a:hlinkClick r:id="rId2"/>
              </a:rPr>
              <a:t>Ontology</a:t>
            </a:r>
            <a:r>
              <a:rPr lang="nb-NO" dirty="0">
                <a:hlinkClick r:id="rId2"/>
              </a:rPr>
              <a:t> Language: OWL by </a:t>
            </a:r>
            <a:r>
              <a:rPr lang="nb-NO" dirty="0" err="1">
                <a:hlinkClick r:id="rId2"/>
              </a:rPr>
              <a:t>Grigoris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Antoniou</a:t>
            </a:r>
            <a:r>
              <a:rPr lang="nb-NO" dirty="0">
                <a:hlinkClick r:id="rId2"/>
              </a:rPr>
              <a:t> and Frank van </a:t>
            </a:r>
            <a:r>
              <a:rPr lang="nb-NO" dirty="0" err="1">
                <a:hlinkClick r:id="rId2"/>
              </a:rPr>
              <a:t>Harmelen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which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includes</a:t>
            </a:r>
            <a:r>
              <a:rPr lang="nb-NO" dirty="0">
                <a:hlinkClick r:id="rId2"/>
              </a:rPr>
              <a:t> an </a:t>
            </a:r>
            <a:r>
              <a:rPr lang="nb-NO" dirty="0" err="1">
                <a:hlinkClick r:id="rId2"/>
              </a:rPr>
              <a:t>example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of</a:t>
            </a:r>
            <a:r>
              <a:rPr lang="nb-NO" dirty="0">
                <a:hlinkClick r:id="rId2"/>
              </a:rPr>
              <a:t> an OWL-</a:t>
            </a:r>
            <a:r>
              <a:rPr lang="nb-NO" dirty="0" err="1">
                <a:hlinkClick r:id="rId2"/>
              </a:rPr>
              <a:t>defined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ontology</a:t>
            </a:r>
            <a:endParaRPr lang="nb-NO" dirty="0"/>
          </a:p>
          <a:p>
            <a:r>
              <a:rPr lang="nb-NO" dirty="0">
                <a:hlinkClick r:id="rId3"/>
              </a:rPr>
              <a:t>W3 </a:t>
            </a:r>
            <a:r>
              <a:rPr lang="nb-NO" dirty="0" err="1">
                <a:hlinkClick r:id="rId3"/>
              </a:rPr>
              <a:t>org's</a:t>
            </a:r>
            <a:r>
              <a:rPr lang="nb-NO" dirty="0">
                <a:hlinkClick r:id="rId3"/>
              </a:rPr>
              <a:t> OWL guide</a:t>
            </a:r>
            <a:endParaRPr lang="nb-NO" dirty="0"/>
          </a:p>
          <a:p>
            <a:pPr marL="3175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596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Assignment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>
              <a:buNone/>
            </a:pPr>
            <a:r>
              <a:rPr lang="en-US" dirty="0">
                <a:solidFill>
                  <a:srgbClr val="FF0000"/>
                </a:solidFill>
              </a:rPr>
              <a:t>Model the hierarchical parts of the ontology you constructed previously with the use of RDF and RDFS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 November,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16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FRBR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75" y="2852936"/>
            <a:ext cx="52768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languages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Author </a:t>
            </a:r>
            <a:r>
              <a:rPr lang="nb-NO" dirty="0" err="1"/>
              <a:t>languages</a:t>
            </a:r>
            <a:endParaRPr lang="nb-NO" dirty="0"/>
          </a:p>
          <a:p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languages</a:t>
            </a:r>
            <a:endParaRPr lang="nb-NO" dirty="0"/>
          </a:p>
          <a:p>
            <a:r>
              <a:rPr lang="nb-NO" dirty="0"/>
              <a:t>Edition </a:t>
            </a:r>
            <a:r>
              <a:rPr lang="nb-NO" dirty="0" err="1"/>
              <a:t>languages</a:t>
            </a:r>
            <a:endParaRPr lang="nb-NO" dirty="0"/>
          </a:p>
          <a:p>
            <a:r>
              <a:rPr lang="nb-NO" dirty="0" err="1"/>
              <a:t>Subject</a:t>
            </a:r>
            <a:r>
              <a:rPr lang="nb-NO" dirty="0"/>
              <a:t> </a:t>
            </a:r>
            <a:r>
              <a:rPr lang="nb-NO" dirty="0" err="1"/>
              <a:t>languages</a:t>
            </a:r>
            <a:endParaRPr lang="nb-NO" dirty="0"/>
          </a:p>
          <a:p>
            <a:pPr lvl="1"/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/>
              <a:t>languages</a:t>
            </a:r>
            <a:endParaRPr lang="nb-NO" dirty="0"/>
          </a:p>
          <a:p>
            <a:pPr lvl="1"/>
            <a:r>
              <a:rPr lang="nb-NO" dirty="0"/>
              <a:t>Index </a:t>
            </a:r>
            <a:r>
              <a:rPr lang="nb-NO" dirty="0" err="1"/>
              <a:t>languages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27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Author, title and edition languages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controlled and uncontrolled vocabularies</a:t>
            </a:r>
          </a:p>
          <a:p>
            <a:r>
              <a:rPr lang="en-US" dirty="0"/>
              <a:t>normalized name forms for authority files</a:t>
            </a:r>
          </a:p>
          <a:p>
            <a:r>
              <a:rPr lang="en-US" dirty="0"/>
              <a:t>uncontrolled names for descriptive cataloging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602-BEC9-47D7-ABAB-A7BB3758B0EC}" type="datetime3">
              <a:rPr lang="en-GB" smtClean="0"/>
              <a:t>18 November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915086"/>
      </p:ext>
    </p:extLst>
  </p:cSld>
  <p:clrMapOvr>
    <a:masterClrMapping/>
  </p:clrMapOvr>
</p:sld>
</file>

<file path=ppt/theme/theme1.xml><?xml version="1.0" encoding="utf-8"?>
<a:theme xmlns:a="http://schemas.openxmlformats.org/drawingml/2006/main" name="HiOA">
  <a:themeElements>
    <a:clrScheme name="HiO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7D90"/>
      </a:accent1>
      <a:accent2>
        <a:srgbClr val="BED27D"/>
      </a:accent2>
      <a:accent3>
        <a:srgbClr val="FFE01D"/>
      </a:accent3>
      <a:accent4>
        <a:srgbClr val="BC1038"/>
      </a:accent4>
      <a:accent5>
        <a:srgbClr val="CE6587"/>
      </a:accent5>
      <a:accent6>
        <a:srgbClr val="EABE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HiOA_PPT_ENG_blå.pptx" id="{FB9C2969-FEF6-4B85-AB5F-E5AF002A36D9}" vid="{08F3B5DD-AFF7-454A-B319-2B779D6BEE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HiOA_PPT_ENG_Blå</Template>
  <TotalTime>213</TotalTime>
  <Words>2008</Words>
  <Application>Microsoft Macintosh PowerPoint</Application>
  <PresentationFormat>On-screen Show (4:3)</PresentationFormat>
  <Paragraphs>393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HiOA</vt:lpstr>
      <vt:lpstr>Ontologies, the semantic web and RDF Lecture 2 at Masaryk University </vt:lpstr>
      <vt:lpstr>Content</vt:lpstr>
      <vt:lpstr>PowerPoint Presentation</vt:lpstr>
      <vt:lpstr>Bibliographic languages</vt:lpstr>
      <vt:lpstr>Document languages</vt:lpstr>
      <vt:lpstr>Purpose of document languages</vt:lpstr>
      <vt:lpstr>FRBR</vt:lpstr>
      <vt:lpstr>Work languages</vt:lpstr>
      <vt:lpstr>Author, title and edition languages</vt:lpstr>
      <vt:lpstr>Subject languages</vt:lpstr>
      <vt:lpstr>Keyword lists</vt:lpstr>
      <vt:lpstr>Taxonomy</vt:lpstr>
      <vt:lpstr>Taxonomy</vt:lpstr>
      <vt:lpstr>Thesauri</vt:lpstr>
      <vt:lpstr>Thesaurus</vt:lpstr>
      <vt:lpstr>Thesaurus construction rules</vt:lpstr>
      <vt:lpstr>Facetted classification</vt:lpstr>
      <vt:lpstr>PowerPoint Presentation</vt:lpstr>
      <vt:lpstr>Charateristics of facetted classification</vt:lpstr>
      <vt:lpstr>Enter ontologies</vt:lpstr>
      <vt:lpstr>Ontologies</vt:lpstr>
      <vt:lpstr>Domain ontologies and top ontologies</vt:lpstr>
      <vt:lpstr>Ontology components</vt:lpstr>
      <vt:lpstr>Classes and instances</vt:lpstr>
      <vt:lpstr>Properties</vt:lpstr>
      <vt:lpstr>Relationships</vt:lpstr>
      <vt:lpstr>The structure of ontologies</vt:lpstr>
      <vt:lpstr>Rules and constraints</vt:lpstr>
      <vt:lpstr>Purpose of ontologies</vt:lpstr>
      <vt:lpstr>Ontology questions</vt:lpstr>
      <vt:lpstr>Ontologies compared to old knowledge organization systems</vt:lpstr>
      <vt:lpstr>Ontology standard languages</vt:lpstr>
      <vt:lpstr>Group work</vt:lpstr>
      <vt:lpstr>Content</vt:lpstr>
      <vt:lpstr>The semantic web</vt:lpstr>
      <vt:lpstr>Challenges for the World Wide Web</vt:lpstr>
      <vt:lpstr>The noise problem</vt:lpstr>
      <vt:lpstr>Internal systems problem</vt:lpstr>
      <vt:lpstr>Costs of communication</vt:lpstr>
      <vt:lpstr>Is the semantic web the solution?</vt:lpstr>
      <vt:lpstr>The web for computer applications</vt:lpstr>
      <vt:lpstr>PowerPoint Presentation</vt:lpstr>
      <vt:lpstr>Ontologies, modelling domains for the semantic web</vt:lpstr>
      <vt:lpstr>Technologies for developing the semantic Web</vt:lpstr>
      <vt:lpstr>XML</vt:lpstr>
      <vt:lpstr>RDF</vt:lpstr>
      <vt:lpstr>RDF describes</vt:lpstr>
      <vt:lpstr>Domain independent</vt:lpstr>
      <vt:lpstr>Relational database model</vt:lpstr>
      <vt:lpstr>RDF model</vt:lpstr>
      <vt:lpstr>RDF example</vt:lpstr>
      <vt:lpstr>Bibliographic RDF example</vt:lpstr>
      <vt:lpstr>Bibliographic example 2</vt:lpstr>
      <vt:lpstr>Notation 3</vt:lpstr>
      <vt:lpstr>RDF describes instances</vt:lpstr>
      <vt:lpstr>RDF schema</vt:lpstr>
      <vt:lpstr>RDFS example</vt:lpstr>
      <vt:lpstr>RDFS example 2</vt:lpstr>
      <vt:lpstr>RDFS example 3 (Notation 3-format)</vt:lpstr>
      <vt:lpstr>OWL -Web ontology language</vt:lpstr>
      <vt:lpstr>OWL elements</vt:lpstr>
      <vt:lpstr>Assignment</vt:lpstr>
    </vt:vector>
  </TitlesOfParts>
  <Company>Høgskolen i Oslo og Akershus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Ontologies, se</dc:title>
  <dc:creator>Nils Pharo</dc:creator>
  <dc:description>template by addpoint.no</dc:description>
  <cp:lastModifiedBy>Nils Pharo</cp:lastModifiedBy>
  <cp:revision>24</cp:revision>
  <dcterms:created xsi:type="dcterms:W3CDTF">2014-11-06T12:58:26Z</dcterms:created>
  <dcterms:modified xsi:type="dcterms:W3CDTF">2014-11-18T19:06:13Z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