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7CF3A3-D7E9-4874-94A5-42DF93ECD00D}">
  <a:tblStyle styleId="{BC7CF3A3-D7E9-4874-94A5-42DF93ECD00D}" styleName="HiOA">
    <a:wholeTbl>
      <a:tcTxStyle>
        <a:fontRef idx="minor">
          <a:prstClr val="black"/>
        </a:fontRef>
        <a:schemeClr val="dk1"/>
      </a:tcTxStyle>
      <a:tcStyle>
        <a:tcBdr>
          <a:left>
            <a:ln w="3175" cmpd="sng">
              <a:noFill/>
            </a:ln>
          </a:left>
          <a:right>
            <a:ln w="3175" cmpd="sng">
              <a:noFill/>
            </a:ln>
          </a:right>
          <a:top>
            <a:ln w="3175" cmpd="sng">
              <a:noFill/>
            </a:ln>
          </a:top>
          <a:bottom>
            <a:ln w="3175" cmpd="sng">
              <a:solidFill>
                <a:prstClr val="gray"/>
              </a:solidFill>
            </a:ln>
          </a:bottom>
          <a:insideH>
            <a:ln w="3175" cmpd="sng">
              <a:solidFill>
                <a:prstClr val="gray"/>
              </a:solidFill>
            </a:ln>
          </a:insideH>
          <a:insideV>
            <a:ln w="3175" cmpd="sng">
              <a:solidFill>
                <a:schemeClr val="dk1"/>
              </a:solidFill>
            </a:ln>
          </a:insideV>
        </a:tcBdr>
      </a:tcStyle>
    </a:wholeTbl>
    <a:lastCol>
      <a:tcTxStyle b="on">
        <a:fontRef idx="minor">
          <a:prstClr val="black"/>
        </a:fontRef>
        <a:schemeClr val="dk1"/>
      </a:tcTxStyle>
      <a:tcStyle>
        <a:tcBdr/>
        <a:fill>
          <a:solidFill>
            <a:schemeClr val="lt1"/>
          </a:solidFill>
        </a:fill>
      </a:tcStyle>
    </a:lastCol>
    <a:firstRow>
      <a:tcTxStyle>
        <a:fontRef idx="minor">
          <a:prstClr val="black"/>
        </a:fontRef>
        <a:schemeClr val="dk1"/>
      </a:tcTxStyle>
      <a:tcStyle>
        <a:tcBdr>
          <a:top>
            <a:ln w="100000" cmpd="sng">
              <a:solidFill>
                <a:schemeClr val="accent1"/>
              </a:solidFill>
            </a:ln>
          </a:top>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2" d="100"/>
          <a:sy n="112" d="100"/>
        </p:scale>
        <p:origin x="85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C408D-4FDA-4C06-A667-E06EB9929BCE}" type="datetimeFigureOut">
              <a:rPr lang="nb-NO" smtClean="0"/>
              <a:t>10.11.2014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CA5A6-6F89-47DF-BA93-997314596F96}" type="slidenum">
              <a:rPr lang="nb-NO" smtClean="0"/>
              <a:t>‹#›</a:t>
            </a:fld>
            <a:endParaRPr lang="nb-NO"/>
          </a:p>
        </p:txBody>
      </p:sp>
    </p:spTree>
    <p:extLst>
      <p:ext uri="{BB962C8B-B14F-4D97-AF65-F5344CB8AC3E}">
        <p14:creationId xmlns:p14="http://schemas.microsoft.com/office/powerpoint/2010/main" val="118311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463" y="697137"/>
            <a:ext cx="1152000" cy="1232329"/>
          </a:xfrm>
          <a:prstGeom prst="rect">
            <a:avLst/>
          </a:prstGeom>
        </p:spPr>
      </p:pic>
      <p:sp>
        <p:nvSpPr>
          <p:cNvPr id="2" name="Tittel 1"/>
          <p:cNvSpPr>
            <a:spLocks noGrp="1"/>
          </p:cNvSpPr>
          <p:nvPr>
            <p:ph type="ctrTitle"/>
          </p:nvPr>
        </p:nvSpPr>
        <p:spPr>
          <a:xfrm>
            <a:off x="1998000" y="1658928"/>
            <a:ext cx="6390424" cy="592470"/>
          </a:xfrm>
        </p:spPr>
        <p:txBody>
          <a:bodyPr anchor="t"/>
          <a:lstStyle>
            <a:lvl1pPr algn="l">
              <a:defRPr sz="385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998000" y="2283852"/>
            <a:ext cx="6400800" cy="353943"/>
          </a:xfrm>
        </p:spPr>
        <p:txBody>
          <a:bodyPr anchor="t">
            <a:spAutoFit/>
          </a:bodyPr>
          <a:lstStyle>
            <a:lvl1pPr marL="0" indent="0" algn="l">
              <a:buNone/>
              <a:defRPr sz="2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cxnSp>
        <p:nvCxnSpPr>
          <p:cNvPr id="8" name="Rett linje 7"/>
          <p:cNvCxnSpPr/>
          <p:nvPr userDrawn="1"/>
        </p:nvCxnSpPr>
        <p:spPr>
          <a:xfrm>
            <a:off x="1998000" y="1450800"/>
            <a:ext cx="67687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lassholder for dato 8"/>
          <p:cNvSpPr>
            <a:spLocks noGrp="1"/>
          </p:cNvSpPr>
          <p:nvPr>
            <p:ph type="dt" sz="half" idx="10"/>
          </p:nvPr>
        </p:nvSpPr>
        <p:spPr>
          <a:xfrm>
            <a:off x="1999359" y="1233860"/>
            <a:ext cx="1800000" cy="153888"/>
          </a:xfrm>
        </p:spPr>
        <p:txBody>
          <a:bodyPr/>
          <a:lstStyle>
            <a:lvl1pPr>
              <a:defRPr sz="1000">
                <a:solidFill>
                  <a:schemeClr val="tx1"/>
                </a:solidFill>
              </a:defRPr>
            </a:lvl1pPr>
          </a:lstStyle>
          <a:p>
            <a:r>
              <a:rPr lang="nb-NO" smtClean="0"/>
              <a:t>20 November, 2014</a:t>
            </a:r>
            <a:endParaRPr lang="nb-NO" dirty="0"/>
          </a:p>
        </p:txBody>
      </p:sp>
      <p:sp>
        <p:nvSpPr>
          <p:cNvPr id="11" name="Plassholder for lysbildenummer 10"/>
          <p:cNvSpPr>
            <a:spLocks noGrp="1"/>
          </p:cNvSpPr>
          <p:nvPr>
            <p:ph type="sldNum" sz="quarter" idx="12"/>
          </p:nvPr>
        </p:nvSpPr>
        <p:spPr/>
        <p:txBody>
          <a:bodyPr/>
          <a:lstStyle/>
          <a:p>
            <a:fld id="{B0C8BA5C-F18D-4F44-83AF-15E80F06FDDC}" type="slidenum">
              <a:rPr lang="nb-NO" smtClean="0"/>
              <a:pPr/>
              <a:t>‹#›</a:t>
            </a:fld>
            <a:endParaRPr lang="nb-NO"/>
          </a:p>
        </p:txBody>
      </p:sp>
    </p:spTree>
    <p:extLst>
      <p:ext uri="{BB962C8B-B14F-4D97-AF65-F5344CB8AC3E}">
        <p14:creationId xmlns:p14="http://schemas.microsoft.com/office/powerpoint/2010/main" val="38070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2503944"/>
            <a:ext cx="4040188" cy="246221"/>
          </a:xfrm>
        </p:spPr>
        <p:txBody>
          <a:bodyPr anchor="b">
            <a:sp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780928"/>
            <a:ext cx="4040188" cy="3528392"/>
          </a:xfrm>
        </p:spPr>
        <p:txBody>
          <a:bodyPr/>
          <a:lstStyle>
            <a:lvl1pPr marL="182563" marR="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400"/>
            </a:lvl1pPr>
            <a:lvl2pPr marL="432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000"/>
            </a:lvl2pPr>
            <a:lvl3pPr marL="864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800"/>
            </a:lvl3pPr>
            <a:lvl4pPr marL="1296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4pPr>
            <a:lvl5pPr marL="1728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5pPr>
            <a:lvl6pPr>
              <a:defRPr sz="1600"/>
            </a:lvl6pPr>
            <a:lvl7pPr>
              <a:defRPr sz="1600"/>
            </a:lvl7pPr>
            <a:lvl8pPr>
              <a:defRPr sz="1600"/>
            </a:lvl8pPr>
            <a:lvl9pPr>
              <a:defRPr sz="1600"/>
            </a:lvl9pPr>
          </a:lstStyle>
          <a:p>
            <a:pPr marL="182563" marR="0" lvl="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Klikk for å redigere tekststiler i malen</a:t>
            </a:r>
          </a:p>
          <a:p>
            <a:pPr marL="182563" marR="0" lvl="1"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Andre nivå</a:t>
            </a:r>
          </a:p>
          <a:p>
            <a:pPr marL="182563" marR="0" lvl="2"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Tredje nivå</a:t>
            </a:r>
          </a:p>
          <a:p>
            <a:pPr marL="182563" marR="0" lvl="3"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Fjerde nivå</a:t>
            </a:r>
          </a:p>
          <a:p>
            <a:pPr marL="182563" marR="0" lvl="4"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Femte nivå</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5" name="Plassholder for tekst 4"/>
          <p:cNvSpPr>
            <a:spLocks noGrp="1"/>
          </p:cNvSpPr>
          <p:nvPr>
            <p:ph type="body" sz="quarter" idx="3"/>
          </p:nvPr>
        </p:nvSpPr>
        <p:spPr>
          <a:xfrm>
            <a:off x="4645025" y="2503944"/>
            <a:ext cx="4041775" cy="246221"/>
          </a:xfrm>
        </p:spPr>
        <p:txBody>
          <a:bodyPr anchor="b">
            <a:sp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780928"/>
            <a:ext cx="4041775" cy="3528392"/>
          </a:xfrm>
        </p:spPr>
        <p:txBody>
          <a:bodyPr/>
          <a:lstStyle>
            <a:lvl1pPr marL="182563" marR="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400"/>
            </a:lvl1pPr>
            <a:lvl2pPr marL="432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000"/>
            </a:lvl2pPr>
            <a:lvl3pPr marL="864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800"/>
            </a:lvl3pPr>
            <a:lvl4pPr marL="1296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4pPr>
            <a:lvl5pPr marL="1728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5pPr>
            <a:lvl6pPr>
              <a:defRPr sz="1600"/>
            </a:lvl6pPr>
            <a:lvl7pPr>
              <a:defRPr sz="1600"/>
            </a:lvl7pPr>
            <a:lvl8pPr>
              <a:defRPr sz="1600"/>
            </a:lvl8pPr>
            <a:lvl9pPr>
              <a:defRPr sz="1600"/>
            </a:lvl9pPr>
          </a:lstStyle>
          <a:p>
            <a:pPr marL="182563" marR="0" lvl="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Klikk for å redigere tekststiler i malen</a:t>
            </a:r>
          </a:p>
          <a:p>
            <a:pPr marL="182563" marR="0" lvl="1"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Andre nivå</a:t>
            </a:r>
          </a:p>
          <a:p>
            <a:pPr marL="182563" marR="0" lvl="2"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Tredje nivå</a:t>
            </a:r>
          </a:p>
          <a:p>
            <a:pPr marL="182563" marR="0" lvl="3"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Fjerde nivå</a:t>
            </a:r>
          </a:p>
          <a:p>
            <a:pPr marL="182563" marR="0" lvl="4"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Femte nivå</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7" name="Plassholder for dato 6"/>
          <p:cNvSpPr>
            <a:spLocks noGrp="1"/>
          </p:cNvSpPr>
          <p:nvPr>
            <p:ph type="dt" sz="half" idx="10"/>
          </p:nvPr>
        </p:nvSpPr>
        <p:spPr/>
        <p:txBody>
          <a:bodyPr/>
          <a:lstStyle/>
          <a:p>
            <a:r>
              <a:rPr lang="nb-NO" smtClean="0"/>
              <a:t>20 November, 2014</a:t>
            </a:r>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0C8BA5C-F18D-4F44-83AF-15E80F06FDDC}" type="slidenum">
              <a:rPr lang="nb-NO" smtClean="0"/>
              <a:t>‹#›</a:t>
            </a:fld>
            <a:endParaRPr lang="nb-NO"/>
          </a:p>
        </p:txBody>
      </p:sp>
      <p:sp>
        <p:nvSpPr>
          <p:cNvPr id="10" name="Tittel 1"/>
          <p:cNvSpPr>
            <a:spLocks noGrp="1"/>
          </p:cNvSpPr>
          <p:nvPr>
            <p:ph type="title"/>
          </p:nvPr>
        </p:nvSpPr>
        <p:spPr>
          <a:xfrm>
            <a:off x="467544" y="1723455"/>
            <a:ext cx="8280920" cy="384721"/>
          </a:xfrm>
        </p:spPr>
        <p:txBody>
          <a:bodyPr/>
          <a:lstStyle/>
          <a:p>
            <a:r>
              <a:rPr lang="nb-NO" smtClean="0"/>
              <a:t>Klikk for å redigere tittelstil</a:t>
            </a:r>
            <a:endParaRPr lang="nb-NO" dirty="0"/>
          </a:p>
        </p:txBody>
      </p:sp>
    </p:spTree>
    <p:extLst>
      <p:ext uri="{BB962C8B-B14F-4D97-AF65-F5344CB8AC3E}">
        <p14:creationId xmlns:p14="http://schemas.microsoft.com/office/powerpoint/2010/main" val="373611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r>
              <a:rPr lang="nb-NO" smtClean="0"/>
              <a:t>20 November, 2014</a:t>
            </a:r>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121264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smtClean="0"/>
              <a:t>20 November, 2014</a:t>
            </a:r>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213085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53010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grå)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D1D2D4"/>
                </a:solidFill>
              </a:defRPr>
            </a:lvl1p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366559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si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247" y="1530000"/>
            <a:ext cx="8857506" cy="5026162"/>
          </a:xfrm>
          <a:prstGeom prst="rect">
            <a:avLst/>
          </a:prstGeom>
        </p:spPr>
      </p:pic>
      <p:sp>
        <p:nvSpPr>
          <p:cNvPr id="2" name="Tittel 1"/>
          <p:cNvSpPr>
            <a:spLocks noGrp="1"/>
          </p:cNvSpPr>
          <p:nvPr>
            <p:ph type="title"/>
          </p:nvPr>
        </p:nvSpPr>
        <p:spPr>
          <a:xfrm>
            <a:off x="1566000" y="2686080"/>
            <a:ext cx="6678408" cy="1169551"/>
          </a:xfrm>
        </p:spPr>
        <p:txBody>
          <a:bodyPr anchor="t"/>
          <a:lstStyle>
            <a:lvl1pPr algn="l">
              <a:defRPr sz="3800" b="1" cap="all">
                <a:solidFill>
                  <a:schemeClr val="bg1"/>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a:xfrm>
            <a:off x="450000" y="6584007"/>
            <a:ext cx="720000" cy="92333"/>
          </a:xfrm>
        </p:spPr>
        <p:txBody>
          <a:bodyPr/>
          <a:lstStyle/>
          <a:p>
            <a:r>
              <a:rPr lang="nb-NO" smtClean="0"/>
              <a:t>20 November, 2014</a:t>
            </a:r>
            <a:endParaRPr lang="nb-NO"/>
          </a:p>
        </p:txBody>
      </p:sp>
      <p:sp>
        <p:nvSpPr>
          <p:cNvPr id="5" name="Plassholder for bunntekst 4"/>
          <p:cNvSpPr>
            <a:spLocks noGrp="1"/>
          </p:cNvSpPr>
          <p:nvPr>
            <p:ph type="ftr" sz="quarter" idx="11"/>
          </p:nvPr>
        </p:nvSpPr>
        <p:spPr>
          <a:xfrm>
            <a:off x="1530000" y="6584007"/>
            <a:ext cx="6120000" cy="92333"/>
          </a:xfrm>
        </p:spPr>
        <p:txBody>
          <a:bodyPr/>
          <a:lstStyle/>
          <a:p>
            <a:endParaRPr lang="nb-NO" dirty="0"/>
          </a:p>
        </p:txBody>
      </p:sp>
      <p:sp>
        <p:nvSpPr>
          <p:cNvPr id="6" name="Plassholder for lysbildenummer 5"/>
          <p:cNvSpPr>
            <a:spLocks noGrp="1"/>
          </p:cNvSpPr>
          <p:nvPr>
            <p:ph type="sldNum" sz="quarter" idx="12"/>
          </p:nvPr>
        </p:nvSpPr>
        <p:spPr>
          <a:xfrm>
            <a:off x="7974000" y="6586833"/>
            <a:ext cx="720000" cy="92333"/>
          </a:xfrm>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424879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247" y="1530000"/>
            <a:ext cx="8857506" cy="5026162"/>
          </a:xfrm>
          <a:prstGeom prst="rect">
            <a:avLst/>
          </a:prstGeom>
        </p:spPr>
      </p:pic>
      <p:sp>
        <p:nvSpPr>
          <p:cNvPr id="2" name="Tittel 1"/>
          <p:cNvSpPr>
            <a:spLocks noGrp="1"/>
          </p:cNvSpPr>
          <p:nvPr>
            <p:ph type="title"/>
          </p:nvPr>
        </p:nvSpPr>
        <p:spPr>
          <a:xfrm>
            <a:off x="1566000" y="2686080"/>
            <a:ext cx="6102344" cy="323165"/>
          </a:xfrm>
        </p:spPr>
        <p:txBody>
          <a:bodyPr anchor="t"/>
          <a:lstStyle>
            <a:lvl1pPr algn="l">
              <a:defRPr sz="2100" b="1" cap="none" baseline="0">
                <a:solidFill>
                  <a:schemeClr val="bg1"/>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a:xfrm>
            <a:off x="450000" y="6584007"/>
            <a:ext cx="720000" cy="92333"/>
          </a:xfrm>
        </p:spPr>
        <p:txBody>
          <a:bodyPr/>
          <a:lstStyle/>
          <a:p>
            <a:r>
              <a:rPr lang="nb-NO" smtClean="0"/>
              <a:t>20 November, 2014</a:t>
            </a:r>
            <a:endParaRPr lang="nb-NO"/>
          </a:p>
        </p:txBody>
      </p:sp>
      <p:sp>
        <p:nvSpPr>
          <p:cNvPr id="5" name="Plassholder for bunntekst 4"/>
          <p:cNvSpPr>
            <a:spLocks noGrp="1"/>
          </p:cNvSpPr>
          <p:nvPr>
            <p:ph type="ftr" sz="quarter" idx="11"/>
          </p:nvPr>
        </p:nvSpPr>
        <p:spPr>
          <a:xfrm>
            <a:off x="1530000" y="6584007"/>
            <a:ext cx="6120000" cy="92333"/>
          </a:xfrm>
        </p:spPr>
        <p:txBody>
          <a:bodyPr/>
          <a:lstStyle/>
          <a:p>
            <a:endParaRPr lang="nb-NO" dirty="0"/>
          </a:p>
        </p:txBody>
      </p:sp>
      <p:sp>
        <p:nvSpPr>
          <p:cNvPr id="6" name="Plassholder for lysbildenummer 5"/>
          <p:cNvSpPr>
            <a:spLocks noGrp="1"/>
          </p:cNvSpPr>
          <p:nvPr>
            <p:ph type="sldNum" sz="quarter" idx="12"/>
          </p:nvPr>
        </p:nvSpPr>
        <p:spPr>
          <a:xfrm>
            <a:off x="7974000" y="6586833"/>
            <a:ext cx="720000" cy="92333"/>
          </a:xfrm>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376357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0C8BA5C-F18D-4F44-83AF-15E80F06FDDC}" type="slidenum">
              <a:rPr lang="nb-NO" smtClean="0"/>
              <a:t>‹#›</a:t>
            </a:fld>
            <a:endParaRPr lang="nb-NO"/>
          </a:p>
        </p:txBody>
      </p:sp>
      <p:sp>
        <p:nvSpPr>
          <p:cNvPr id="10" name="Plassholder for bilde 8"/>
          <p:cNvSpPr>
            <a:spLocks noGrp="1"/>
          </p:cNvSpPr>
          <p:nvPr>
            <p:ph type="pic" sz="quarter" idx="13"/>
          </p:nvPr>
        </p:nvSpPr>
        <p:spPr>
          <a:xfrm>
            <a:off x="142875" y="1530350"/>
            <a:ext cx="8856000" cy="5026025"/>
          </a:xfrm>
          <a:solidFill>
            <a:schemeClr val="bg1">
              <a:lumMod val="95000"/>
            </a:schemeClr>
          </a:solidFill>
        </p:spPr>
        <p:txBody>
          <a:bodyPr tIns="1980000">
            <a:noAutofit/>
          </a:bodyPr>
          <a:lstStyle>
            <a:lvl1pPr marL="3175" indent="0" algn="ctr">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313609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4572000" y="1738908"/>
            <a:ext cx="4176464" cy="384721"/>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4572000" y="2397700"/>
            <a:ext cx="4176464" cy="376760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0C8BA5C-F18D-4F44-83AF-15E80F06FDDC}" type="slidenum">
              <a:rPr lang="nb-NO" smtClean="0"/>
              <a:t>‹#›</a:t>
            </a:fld>
            <a:endParaRPr lang="nb-NO"/>
          </a:p>
        </p:txBody>
      </p:sp>
      <p:sp>
        <p:nvSpPr>
          <p:cNvPr id="11" name="Plassholder for bilde 10"/>
          <p:cNvSpPr>
            <a:spLocks noGrp="1"/>
          </p:cNvSpPr>
          <p:nvPr>
            <p:ph type="pic" sz="quarter" idx="13"/>
          </p:nvPr>
        </p:nvSpPr>
        <p:spPr>
          <a:xfrm>
            <a:off x="450000" y="1818000"/>
            <a:ext cx="3934800" cy="4345200"/>
          </a:xfrm>
          <a:solidFill>
            <a:schemeClr val="bg1">
              <a:lumMod val="95000"/>
            </a:schemeClr>
          </a:solidFill>
        </p:spPr>
        <p:txBody>
          <a:bodyPr tIns="1620000">
            <a:noAutofit/>
          </a:bodyPr>
          <a:lstStyle>
            <a:lvl1pPr marL="3175" indent="0" algn="ctr">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55043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innhold og to bilder">
    <p:spTree>
      <p:nvGrpSpPr>
        <p:cNvPr id="1" name=""/>
        <p:cNvGrpSpPr/>
        <p:nvPr/>
      </p:nvGrpSpPr>
      <p:grpSpPr>
        <a:xfrm>
          <a:off x="0" y="0"/>
          <a:ext cx="0" cy="0"/>
          <a:chOff x="0" y="0"/>
          <a:chExt cx="0" cy="0"/>
        </a:xfrm>
      </p:grpSpPr>
      <p:sp>
        <p:nvSpPr>
          <p:cNvPr id="2" name="Tittel 1"/>
          <p:cNvSpPr>
            <a:spLocks noGrp="1"/>
          </p:cNvSpPr>
          <p:nvPr>
            <p:ph type="title"/>
          </p:nvPr>
        </p:nvSpPr>
        <p:spPr>
          <a:xfrm>
            <a:off x="3798000" y="1738908"/>
            <a:ext cx="4950464" cy="384721"/>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798000" y="2397700"/>
            <a:ext cx="4950464" cy="376760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0C8BA5C-F18D-4F44-83AF-15E80F06FDDC}" type="slidenum">
              <a:rPr lang="nb-NO" smtClean="0"/>
              <a:t>‹#›</a:t>
            </a:fld>
            <a:endParaRPr lang="nb-NO"/>
          </a:p>
        </p:txBody>
      </p:sp>
      <p:sp>
        <p:nvSpPr>
          <p:cNvPr id="11" name="Plassholder for bilde 10"/>
          <p:cNvSpPr>
            <a:spLocks noGrp="1"/>
          </p:cNvSpPr>
          <p:nvPr>
            <p:ph type="pic" sz="quarter" idx="13"/>
          </p:nvPr>
        </p:nvSpPr>
        <p:spPr>
          <a:xfrm>
            <a:off x="450000" y="1818000"/>
            <a:ext cx="3060000" cy="1843200"/>
          </a:xfrm>
          <a:solidFill>
            <a:schemeClr val="bg1">
              <a:lumMod val="95000"/>
            </a:schemeClr>
          </a:solidFill>
        </p:spPr>
        <p:txBody>
          <a:bodyPr tIns="468000">
            <a:noAutofit/>
          </a:bodyPr>
          <a:lstStyle>
            <a:lvl1pPr marL="3175" indent="0" algn="ctr">
              <a:buNone/>
              <a:defRPr sz="1200"/>
            </a:lvl1pPr>
          </a:lstStyle>
          <a:p>
            <a:r>
              <a:rPr lang="nb-NO" smtClean="0"/>
              <a:t>Klikk ikonet for å legge til et bilde</a:t>
            </a:r>
            <a:endParaRPr lang="nb-NO" dirty="0"/>
          </a:p>
        </p:txBody>
      </p:sp>
      <p:sp>
        <p:nvSpPr>
          <p:cNvPr id="8" name="Plassholder for bilde 10"/>
          <p:cNvSpPr>
            <a:spLocks noGrp="1"/>
          </p:cNvSpPr>
          <p:nvPr>
            <p:ph type="pic" sz="quarter" idx="14"/>
          </p:nvPr>
        </p:nvSpPr>
        <p:spPr>
          <a:xfrm>
            <a:off x="450000" y="3751200"/>
            <a:ext cx="3060000" cy="2412000"/>
          </a:xfrm>
          <a:solidFill>
            <a:schemeClr val="bg1">
              <a:lumMod val="95000"/>
            </a:schemeClr>
          </a:solidFill>
        </p:spPr>
        <p:txBody>
          <a:bodyPr tIns="756000">
            <a:noAutofit/>
          </a:bodyPr>
          <a:lstStyle>
            <a:lvl1pPr marL="3175" indent="0" algn="ctr">
              <a:buNone/>
              <a:defRPr sz="1200"/>
            </a:lvl1pPr>
          </a:lstStyle>
          <a:p>
            <a:r>
              <a:rPr lang="nb-NO" smtClean="0"/>
              <a:t>Klikk ikonet for å legge til et bilde</a:t>
            </a:r>
            <a:endParaRPr lang="nb-NO" dirty="0"/>
          </a:p>
        </p:txBody>
      </p:sp>
    </p:spTree>
    <p:extLst>
      <p:ext uri="{BB962C8B-B14F-4D97-AF65-F5344CB8AC3E}">
        <p14:creationId xmlns:p14="http://schemas.microsoft.com/office/powerpoint/2010/main" val="250532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smtClean="0"/>
              <a:t>20 November, 2014</a:t>
            </a:r>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0C8BA5C-F18D-4F44-83AF-15E80F06FDDC}" type="slidenum">
              <a:rPr lang="nb-NO" smtClean="0"/>
              <a:t>‹#›</a:t>
            </a:fld>
            <a:endParaRPr lang="nb-NO"/>
          </a:p>
        </p:txBody>
      </p:sp>
      <p:sp>
        <p:nvSpPr>
          <p:cNvPr id="9" name="Plassholder for innhold 3"/>
          <p:cNvSpPr>
            <a:spLocks noGrp="1"/>
          </p:cNvSpPr>
          <p:nvPr>
            <p:ph sz="half" idx="2"/>
          </p:nvPr>
        </p:nvSpPr>
        <p:spPr>
          <a:xfrm>
            <a:off x="457200" y="2780928"/>
            <a:ext cx="4040188" cy="3528392"/>
          </a:xfrm>
        </p:spPr>
        <p:txBody>
          <a:bodyPr/>
          <a:lstStyle>
            <a:lvl1pPr marL="182563" marR="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400"/>
            </a:lvl1pPr>
            <a:lvl2pPr marL="432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000"/>
            </a:lvl2pPr>
            <a:lvl3pPr marL="864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800"/>
            </a:lvl3pPr>
            <a:lvl4pPr marL="1296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4pPr>
            <a:lvl5pPr marL="1728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5pPr>
            <a:lvl6pPr>
              <a:defRPr sz="1600"/>
            </a:lvl6pPr>
            <a:lvl7pPr>
              <a:defRPr sz="1600"/>
            </a:lvl7pPr>
            <a:lvl8pPr>
              <a:defRPr sz="1600"/>
            </a:lvl8pPr>
            <a:lvl9pPr>
              <a:defRPr sz="1600"/>
            </a:lvl9pPr>
          </a:lstStyle>
          <a:p>
            <a:pPr marL="182563" marR="0" lvl="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Klikk for å redigere tekststiler i malen</a:t>
            </a:r>
          </a:p>
          <a:p>
            <a:pPr marL="182563" marR="0" lvl="1"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Andre nivå</a:t>
            </a:r>
          </a:p>
          <a:p>
            <a:pPr marL="182563" marR="0" lvl="2"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Tredje nivå</a:t>
            </a:r>
          </a:p>
          <a:p>
            <a:pPr marL="182563" marR="0" lvl="3"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Fjerde nivå</a:t>
            </a:r>
          </a:p>
          <a:p>
            <a:pPr marL="182563" marR="0" lvl="4"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Femte nivå</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0" name="Plassholder for innhold 5"/>
          <p:cNvSpPr>
            <a:spLocks noGrp="1"/>
          </p:cNvSpPr>
          <p:nvPr>
            <p:ph sz="quarter" idx="4"/>
          </p:nvPr>
        </p:nvSpPr>
        <p:spPr>
          <a:xfrm>
            <a:off x="4645025" y="2780928"/>
            <a:ext cx="4041775" cy="3528392"/>
          </a:xfrm>
        </p:spPr>
        <p:txBody>
          <a:bodyPr/>
          <a:lstStyle>
            <a:lvl1pPr marL="182563" marR="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400"/>
            </a:lvl1pPr>
            <a:lvl2pPr marL="432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000"/>
            </a:lvl2pPr>
            <a:lvl3pPr marL="864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800"/>
            </a:lvl3pPr>
            <a:lvl4pPr marL="1296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4pPr>
            <a:lvl5pPr marL="1728000" marR="0" indent="-180000"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1600"/>
            </a:lvl5pPr>
            <a:lvl6pPr>
              <a:defRPr sz="1600"/>
            </a:lvl6pPr>
            <a:lvl7pPr>
              <a:defRPr sz="1600"/>
            </a:lvl7pPr>
            <a:lvl8pPr>
              <a:defRPr sz="1600"/>
            </a:lvl8pPr>
            <a:lvl9pPr>
              <a:defRPr sz="1600"/>
            </a:lvl9pPr>
          </a:lstStyle>
          <a:p>
            <a:pPr marL="182563" marR="0" lvl="0"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Klikk for å redigere tekststiler i malen</a:t>
            </a:r>
          </a:p>
          <a:p>
            <a:pPr marL="182563" marR="0" lvl="1"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Andre nivå</a:t>
            </a:r>
          </a:p>
          <a:p>
            <a:pPr marL="182563" marR="0" lvl="2"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Tredje nivå</a:t>
            </a:r>
          </a:p>
          <a:p>
            <a:pPr marL="182563" marR="0" lvl="3"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Fjerde nivå</a:t>
            </a:r>
          </a:p>
          <a:p>
            <a:pPr marL="182563" marR="0" lvl="4" indent="-179388" algn="l" defTabSz="914400"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nb-NO" sz="1600" b="0" i="0" u="none" strike="noStrike" kern="1200" cap="none" spc="0" normalizeH="0" baseline="0" noProof="0" smtClean="0">
                <a:ln>
                  <a:noFill/>
                </a:ln>
                <a:solidFill>
                  <a:prstClr val="black"/>
                </a:solidFill>
                <a:effectLst/>
                <a:uLnTx/>
                <a:uFillTx/>
                <a:latin typeface="+mn-lt"/>
              </a:rPr>
              <a:t>Femte nivå</a:t>
            </a:r>
            <a:endParaRPr kumimoji="0" lang="nb-NO" sz="1600" b="0" i="0" u="none" strike="noStrike" kern="1200" cap="none" spc="0" normalizeH="0" baseline="0" noProof="0" dirty="0">
              <a:ln>
                <a:noFill/>
              </a:ln>
              <a:solidFill>
                <a:prstClr val="black"/>
              </a:solidFill>
              <a:effectLst/>
              <a:uLnTx/>
              <a:uFillTx/>
              <a:latin typeface="+mn-lt"/>
            </a:endParaRPr>
          </a:p>
        </p:txBody>
      </p:sp>
      <p:sp>
        <p:nvSpPr>
          <p:cNvPr id="11" name="Tittel 1"/>
          <p:cNvSpPr>
            <a:spLocks noGrp="1"/>
          </p:cNvSpPr>
          <p:nvPr>
            <p:ph type="title"/>
          </p:nvPr>
        </p:nvSpPr>
        <p:spPr>
          <a:xfrm>
            <a:off x="467544" y="1723455"/>
            <a:ext cx="8280920" cy="384721"/>
          </a:xfrm>
        </p:spPr>
        <p:txBody>
          <a:bodyPr/>
          <a:lstStyle/>
          <a:p>
            <a:r>
              <a:rPr lang="nb-NO" smtClean="0"/>
              <a:t>Klikk for å redigere tittelstil</a:t>
            </a:r>
            <a:endParaRPr lang="nb-NO"/>
          </a:p>
        </p:txBody>
      </p:sp>
    </p:spTree>
    <p:extLst>
      <p:ext uri="{BB962C8B-B14F-4D97-AF65-F5344CB8AC3E}">
        <p14:creationId xmlns:p14="http://schemas.microsoft.com/office/powerpoint/2010/main" val="221106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6114" y="525600"/>
            <a:ext cx="842400" cy="901140"/>
          </a:xfrm>
          <a:prstGeom prst="rect">
            <a:avLst/>
          </a:prstGeom>
        </p:spPr>
      </p:pic>
      <p:cxnSp>
        <p:nvCxnSpPr>
          <p:cNvPr id="13" name="Rett linje 12"/>
          <p:cNvCxnSpPr/>
          <p:nvPr userDrawn="1"/>
        </p:nvCxnSpPr>
        <p:spPr>
          <a:xfrm>
            <a:off x="1530000" y="1080000"/>
            <a:ext cx="747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ktangel 9"/>
          <p:cNvSpPr/>
          <p:nvPr userDrawn="1"/>
        </p:nvSpPr>
        <p:spPr>
          <a:xfrm>
            <a:off x="144000" y="6552000"/>
            <a:ext cx="8856000" cy="1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1"/>
              </a:solidFill>
            </a:endParaRPr>
          </a:p>
        </p:txBody>
      </p:sp>
      <p:sp>
        <p:nvSpPr>
          <p:cNvPr id="2" name="Plassholder for tittel 1"/>
          <p:cNvSpPr>
            <a:spLocks noGrp="1"/>
          </p:cNvSpPr>
          <p:nvPr>
            <p:ph type="title"/>
          </p:nvPr>
        </p:nvSpPr>
        <p:spPr>
          <a:xfrm>
            <a:off x="1530000" y="1723455"/>
            <a:ext cx="7218464" cy="384721"/>
          </a:xfrm>
          <a:prstGeom prst="rect">
            <a:avLst/>
          </a:prstGeom>
        </p:spPr>
        <p:txBody>
          <a:bodyPr vert="horz" wrap="square" lIns="0" tIns="0" rIns="0" bIns="0" rtlCol="0" anchor="t"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530000" y="2766968"/>
            <a:ext cx="7218464" cy="3470344"/>
          </a:xfrm>
          <a:prstGeom prst="rect">
            <a:avLst/>
          </a:prstGeom>
        </p:spPr>
        <p:txBody>
          <a:bodyPr vert="horz" wrap="square" lIns="0" tIns="0" rIns="0" bIns="0" rtlCol="0" anchor="t" anchorCtr="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0000" y="6584007"/>
            <a:ext cx="720000" cy="92333"/>
          </a:xfrm>
          <a:prstGeom prst="rect">
            <a:avLst/>
          </a:prstGeom>
        </p:spPr>
        <p:txBody>
          <a:bodyPr vert="horz" lIns="0" tIns="0" rIns="0" bIns="0" rtlCol="0" anchor="t" anchorCtr="0">
            <a:spAutoFit/>
          </a:bodyPr>
          <a:lstStyle>
            <a:lvl1pPr algn="l">
              <a:defRPr sz="600" cap="all" baseline="0">
                <a:solidFill>
                  <a:schemeClr val="bg1"/>
                </a:solidFill>
              </a:defRPr>
            </a:lvl1pPr>
          </a:lstStyle>
          <a:p>
            <a:r>
              <a:rPr lang="nb-NO" smtClean="0"/>
              <a:t>20 November, 2014</a:t>
            </a:r>
            <a:endParaRPr lang="nb-NO" dirty="0"/>
          </a:p>
        </p:txBody>
      </p:sp>
      <p:sp>
        <p:nvSpPr>
          <p:cNvPr id="5" name="Plassholder for bunntekst 4"/>
          <p:cNvSpPr>
            <a:spLocks noGrp="1"/>
          </p:cNvSpPr>
          <p:nvPr>
            <p:ph type="ftr" sz="quarter" idx="3"/>
          </p:nvPr>
        </p:nvSpPr>
        <p:spPr>
          <a:xfrm>
            <a:off x="1530000" y="6584007"/>
            <a:ext cx="6120000" cy="92333"/>
          </a:xfrm>
          <a:prstGeom prst="rect">
            <a:avLst/>
          </a:prstGeom>
        </p:spPr>
        <p:txBody>
          <a:bodyPr vert="horz" wrap="square" lIns="0" tIns="0" rIns="0" bIns="0" rtlCol="0" anchor="t" anchorCtr="0">
            <a:spAutoFit/>
          </a:bodyPr>
          <a:lstStyle>
            <a:lvl1pPr algn="l">
              <a:defRPr sz="600" cap="all" baseline="0">
                <a:solidFill>
                  <a:schemeClr val="bg1"/>
                </a:solidFill>
              </a:defRPr>
            </a:lvl1pPr>
          </a:lstStyle>
          <a:p>
            <a:endParaRPr lang="nb-NO" dirty="0"/>
          </a:p>
        </p:txBody>
      </p:sp>
      <p:sp>
        <p:nvSpPr>
          <p:cNvPr id="6" name="Plassholder for lysbildenummer 5"/>
          <p:cNvSpPr>
            <a:spLocks noGrp="1"/>
          </p:cNvSpPr>
          <p:nvPr>
            <p:ph type="sldNum" sz="quarter" idx="4"/>
          </p:nvPr>
        </p:nvSpPr>
        <p:spPr>
          <a:xfrm>
            <a:off x="7974000" y="6586833"/>
            <a:ext cx="720000" cy="92333"/>
          </a:xfrm>
          <a:prstGeom prst="rect">
            <a:avLst/>
          </a:prstGeom>
        </p:spPr>
        <p:txBody>
          <a:bodyPr vert="horz" lIns="0" tIns="0" rIns="0" bIns="0" rtlCol="0" anchor="t" anchorCtr="0">
            <a:spAutoFit/>
          </a:bodyPr>
          <a:lstStyle>
            <a:lvl1pPr algn="r">
              <a:defRPr sz="600" cap="all" baseline="0">
                <a:solidFill>
                  <a:schemeClr val="bg1"/>
                </a:solidFill>
              </a:defRPr>
            </a:lvl1pPr>
          </a:lstStyle>
          <a:p>
            <a:fld id="{B0C8BA5C-F18D-4F44-83AF-15E80F06FDDC}" type="slidenum">
              <a:rPr lang="nb-NO" smtClean="0"/>
              <a:pPr/>
              <a:t>‹#›</a:t>
            </a:fld>
            <a:endParaRPr lang="nb-NO"/>
          </a:p>
        </p:txBody>
      </p:sp>
    </p:spTree>
    <p:extLst>
      <p:ext uri="{BB962C8B-B14F-4D97-AF65-F5344CB8AC3E}">
        <p14:creationId xmlns:p14="http://schemas.microsoft.com/office/powerpoint/2010/main" val="81434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1" r:id="rId4"/>
    <p:sldLayoutId id="2147483663" r:id="rId5"/>
    <p:sldLayoutId id="2147483664" r:id="rId6"/>
    <p:sldLayoutId id="2147483665" r:id="rId7"/>
    <p:sldLayoutId id="2147483666" r:id="rId8"/>
    <p:sldLayoutId id="2147483652" r:id="rId9"/>
    <p:sldLayoutId id="2147483653" r:id="rId10"/>
    <p:sldLayoutId id="2147483654" r:id="rId11"/>
    <p:sldLayoutId id="2147483655" r:id="rId12"/>
  </p:sldLayoutIdLst>
  <p:hf sldNum="0" hdr="0"/>
  <p:txStyles>
    <p:titleStyle>
      <a:lvl1pPr algn="l" defTabSz="914400" rtl="0" eaLnBrk="1" latinLnBrk="0" hangingPunct="1">
        <a:spcBef>
          <a:spcPct val="0"/>
        </a:spcBef>
        <a:buNone/>
        <a:defRPr sz="2500" b="1" kern="1200">
          <a:solidFill>
            <a:schemeClr val="tx1"/>
          </a:solidFill>
          <a:latin typeface="+mj-lt"/>
          <a:ea typeface="+mj-ea"/>
          <a:cs typeface="+mj-cs"/>
        </a:defRPr>
      </a:lvl1pPr>
    </p:titleStyle>
    <p:bodyStyle>
      <a:lvl1pPr marL="182563" indent="-179388"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64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296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728000" indent="-1800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3.org/Protocols/" TargetMode="External"/><Relationship Id="rId2" Type="http://schemas.openxmlformats.org/officeDocument/2006/relationships/hyperlink" Target="http://www.w3.org/TR/cooluris/" TargetMode="External"/><Relationship Id="rId1" Type="http://schemas.openxmlformats.org/officeDocument/2006/relationships/slideLayout" Target="../slideLayouts/slideLayout2.xml"/><Relationship Id="rId4" Type="http://schemas.openxmlformats.org/officeDocument/2006/relationships/hyperlink" Target="http://www.w3.org/DesignIssues/LinkedData.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ifo5-03.informatik.uni-mannheim.de/bizer/pub/LinkedDataTutori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lod-cloud.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Open_dat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linkeddatacatalog.dws.informatik.uni-mannheim.de/stat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emanticfocus.com/blog/entry/title/semantic-web-search-engine-roundup/" TargetMode="External"/><Relationship Id="rId2" Type="http://schemas.openxmlformats.org/officeDocument/2006/relationships/hyperlink" Target="http://swoogle.umbc.e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w3.org/2004/02/sko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thesauri.cs.vu.nl/eswc06/" TargetMode="External"/><Relationship Id="rId2" Type="http://schemas.openxmlformats.org/officeDocument/2006/relationships/hyperlink" Target="http://www.w3.org/2001/sw/wiki/SKOS/FAQs#Q:_What.27s_the_difference_between_.27concept-oriented.27_and_.27term-oriented.27_models_of_thesaurus_structure.3F" TargetMode="External"/><Relationship Id="rId1" Type="http://schemas.openxmlformats.org/officeDocument/2006/relationships/slideLayout" Target="../slideLayouts/slideLayout2.xml"/><Relationship Id="rId4" Type="http://schemas.openxmlformats.org/officeDocument/2006/relationships/hyperlink" Target="http://id.loc.gov/authorities/subjects/sh95000541.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librisbloggen.kb.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bibliontology.com/" TargetMode="External"/><Relationship Id="rId2" Type="http://schemas.openxmlformats.org/officeDocument/2006/relationships/hyperlink" Target="http://xmlns.com/foaf/spe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bibliontology.com/specific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loc.gov/bibframe/docs/model.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loc.gov/bibframe/pdf/marcld-report-11-21-2012.pdf" TargetMode="External"/><Relationship Id="rId2" Type="http://schemas.openxmlformats.org/officeDocument/2006/relationships/hyperlink" Target="http://bibframe.org/" TargetMode="External"/><Relationship Id="rId1" Type="http://schemas.openxmlformats.org/officeDocument/2006/relationships/slideLayout" Target="../slideLayouts/slideLayout2.xml"/><Relationship Id="rId4" Type="http://schemas.openxmlformats.org/officeDocument/2006/relationships/hyperlink" Target="http://bibframe.org/tool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oclc.org/content/dam/research/publications/library/2013/2013-05.pdf" TargetMode="External"/><Relationship Id="rId2" Type="http://schemas.openxmlformats.org/officeDocument/2006/relationships/hyperlink" Target="http://schema.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ontopia.net/topicmaps/materials/tao.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OM6XIICm_q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998000" y="1658928"/>
            <a:ext cx="6390424" cy="1492716"/>
          </a:xfrm>
        </p:spPr>
        <p:txBody>
          <a:bodyPr/>
          <a:lstStyle/>
          <a:p>
            <a:r>
              <a:rPr lang="nb-NO" dirty="0" err="1" smtClean="0"/>
              <a:t>Linked</a:t>
            </a:r>
            <a:r>
              <a:rPr lang="nb-NO" dirty="0" smtClean="0"/>
              <a:t> data and </a:t>
            </a:r>
            <a:r>
              <a:rPr lang="nb-NO" dirty="0" err="1" smtClean="0"/>
              <a:t>Topic</a:t>
            </a:r>
            <a:r>
              <a:rPr lang="nb-NO" dirty="0" smtClean="0"/>
              <a:t> </a:t>
            </a:r>
            <a:r>
              <a:rPr lang="nb-NO" dirty="0" err="1" smtClean="0"/>
              <a:t>Maps</a:t>
            </a:r>
            <a:r>
              <a:rPr lang="nb-NO" dirty="0" smtClean="0"/>
              <a:t/>
            </a:r>
            <a:br>
              <a:rPr lang="nb-NO" dirty="0" smtClean="0"/>
            </a:br>
            <a:r>
              <a:rPr lang="nb-NO" sz="2000" dirty="0" err="1"/>
              <a:t>Lecture</a:t>
            </a:r>
            <a:r>
              <a:rPr lang="nb-NO" sz="2000" dirty="0"/>
              <a:t> </a:t>
            </a:r>
            <a:r>
              <a:rPr lang="nb-NO" sz="2000" dirty="0" smtClean="0"/>
              <a:t>3 </a:t>
            </a:r>
            <a:r>
              <a:rPr lang="nb-NO" sz="2000" dirty="0"/>
              <a:t>at </a:t>
            </a:r>
            <a:r>
              <a:rPr lang="nb-NO" sz="2000" dirty="0" err="1"/>
              <a:t>Masaryk</a:t>
            </a:r>
            <a:r>
              <a:rPr lang="nb-NO" sz="2000" dirty="0"/>
              <a:t> </a:t>
            </a:r>
            <a:r>
              <a:rPr lang="nb-NO" sz="2000" dirty="0" err="1"/>
              <a:t>University</a:t>
            </a:r>
            <a:endParaRPr lang="nb-NO" sz="2000" dirty="0"/>
          </a:p>
        </p:txBody>
      </p:sp>
      <p:sp>
        <p:nvSpPr>
          <p:cNvPr id="3" name="Undertittel 2"/>
          <p:cNvSpPr>
            <a:spLocks noGrp="1"/>
          </p:cNvSpPr>
          <p:nvPr>
            <p:ph type="subTitle" idx="1"/>
          </p:nvPr>
        </p:nvSpPr>
        <p:spPr>
          <a:xfrm>
            <a:off x="1998000" y="3861048"/>
            <a:ext cx="6400800" cy="353943"/>
          </a:xfrm>
        </p:spPr>
        <p:txBody>
          <a:bodyPr/>
          <a:lstStyle/>
          <a:p>
            <a:endParaRPr lang="nb-NO"/>
          </a:p>
        </p:txBody>
      </p:sp>
    </p:spTree>
    <p:extLst>
      <p:ext uri="{BB962C8B-B14F-4D97-AF65-F5344CB8AC3E}">
        <p14:creationId xmlns:p14="http://schemas.microsoft.com/office/powerpoint/2010/main" val="208879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The basics of linked </a:t>
            </a:r>
            <a:r>
              <a:rPr lang="en-US" dirty="0" smtClean="0"/>
              <a:t>data</a:t>
            </a:r>
            <a:endParaRPr lang="nb-NO" dirty="0"/>
          </a:p>
        </p:txBody>
      </p:sp>
      <p:sp>
        <p:nvSpPr>
          <p:cNvPr id="3" name="Plassholder for innhold 2"/>
          <p:cNvSpPr>
            <a:spLocks noGrp="1"/>
          </p:cNvSpPr>
          <p:nvPr>
            <p:ph idx="1"/>
          </p:nvPr>
        </p:nvSpPr>
        <p:spPr/>
        <p:txBody>
          <a:bodyPr/>
          <a:lstStyle/>
          <a:p>
            <a:pPr marL="346075" indent="-342900">
              <a:buFont typeface="+mj-lt"/>
              <a:buAutoNum type="arabicPeriod"/>
            </a:pPr>
            <a:r>
              <a:rPr lang="en-US" dirty="0"/>
              <a:t>Use </a:t>
            </a:r>
            <a:r>
              <a:rPr lang="en-US" dirty="0">
                <a:hlinkClick r:id="rId2"/>
              </a:rPr>
              <a:t>URIs</a:t>
            </a:r>
            <a:r>
              <a:rPr lang="en-US" dirty="0"/>
              <a:t> to identify things.</a:t>
            </a:r>
          </a:p>
          <a:p>
            <a:pPr marL="346075" indent="-342900">
              <a:buFont typeface="+mj-lt"/>
              <a:buAutoNum type="arabicPeriod"/>
            </a:pPr>
            <a:r>
              <a:rPr lang="en-US" dirty="0"/>
              <a:t>Use </a:t>
            </a:r>
            <a:r>
              <a:rPr lang="en-US" dirty="0">
                <a:hlinkClick r:id="rId3"/>
              </a:rPr>
              <a:t>HTTP URIs</a:t>
            </a:r>
            <a:r>
              <a:rPr lang="en-US" dirty="0"/>
              <a:t> so that people can look up those names.</a:t>
            </a:r>
          </a:p>
          <a:p>
            <a:pPr marL="346075" indent="-342900">
              <a:buFont typeface="+mj-lt"/>
              <a:buAutoNum type="arabicPeriod"/>
            </a:pPr>
            <a:r>
              <a:rPr lang="en-US" dirty="0"/>
              <a:t>When someone looks up a URI, provide useful information, using the standards (RDF, SPARQL)</a:t>
            </a:r>
          </a:p>
          <a:p>
            <a:pPr marL="346075" indent="-342900">
              <a:buFont typeface="+mj-lt"/>
              <a:buAutoNum type="arabicPeriod"/>
            </a:pPr>
            <a:r>
              <a:rPr lang="en-US" dirty="0"/>
              <a:t>Include links to other URIs. so that they can discover more things</a:t>
            </a:r>
          </a:p>
          <a:p>
            <a:endParaRPr lang="en-US" dirty="0"/>
          </a:p>
          <a:p>
            <a:pPr marL="3175" indent="0">
              <a:buNone/>
            </a:pPr>
            <a:r>
              <a:rPr lang="en-US" dirty="0"/>
              <a:t>Tim Berners-Lee (2006). </a:t>
            </a:r>
            <a:r>
              <a:rPr lang="en-US" dirty="0">
                <a:hlinkClick r:id="rId4"/>
              </a:rPr>
              <a:t>Linked data - design issues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175004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1. Use URIs as names for things</a:t>
            </a:r>
            <a:endParaRPr lang="nb-NO" dirty="0"/>
          </a:p>
        </p:txBody>
      </p:sp>
      <p:sp>
        <p:nvSpPr>
          <p:cNvPr id="3" name="Plassholder for innhold 2"/>
          <p:cNvSpPr>
            <a:spLocks noGrp="1"/>
          </p:cNvSpPr>
          <p:nvPr>
            <p:ph idx="1"/>
          </p:nvPr>
        </p:nvSpPr>
        <p:spPr/>
        <p:txBody>
          <a:bodyPr/>
          <a:lstStyle/>
          <a:p>
            <a:pPr marL="3175" indent="0">
              <a:buNone/>
            </a:pPr>
            <a:r>
              <a:rPr lang="en-US" dirty="0"/>
              <a:t>Unique identifiers are essential for finding and referring to "things"</a:t>
            </a:r>
          </a:p>
          <a:p>
            <a:r>
              <a:rPr lang="en-US" dirty="0"/>
              <a:t>URL - Uniform Resource Locator, known as a "web address", the same content may exist on several addresses</a:t>
            </a:r>
          </a:p>
          <a:p>
            <a:r>
              <a:rPr lang="en-US" dirty="0"/>
              <a:t>URN - Uniform </a:t>
            </a:r>
            <a:r>
              <a:rPr lang="en-US" dirty="0" err="1"/>
              <a:t>Resourse</a:t>
            </a:r>
            <a:r>
              <a:rPr lang="en-US" dirty="0"/>
              <a:t> Name, less well known. States the unique "name" of a resource. ISBN is a commonly used example</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34869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en-US" dirty="0"/>
              <a:t>2. Use http URIs so that people can look up those names</a:t>
            </a:r>
            <a:endParaRPr lang="nb-NO" dirty="0"/>
          </a:p>
        </p:txBody>
      </p:sp>
      <p:sp>
        <p:nvSpPr>
          <p:cNvPr id="3" name="Plassholder for innhold 2"/>
          <p:cNvSpPr>
            <a:spLocks noGrp="1"/>
          </p:cNvSpPr>
          <p:nvPr>
            <p:ph idx="1"/>
          </p:nvPr>
        </p:nvSpPr>
        <p:spPr/>
        <p:txBody>
          <a:bodyPr/>
          <a:lstStyle/>
          <a:p>
            <a:pPr marL="3175" indent="0">
              <a:buNone/>
            </a:pPr>
            <a:r>
              <a:rPr lang="en-US" dirty="0"/>
              <a:t>Use the Web's standard protocol for hypertext transfer rather than other naming scheme.</a:t>
            </a:r>
          </a:p>
          <a:p>
            <a:r>
              <a:rPr lang="en-US" dirty="0"/>
              <a:t>facilitates access to resource describing the "thing"</a:t>
            </a:r>
          </a:p>
          <a:p>
            <a:r>
              <a:rPr lang="en-US" dirty="0"/>
              <a:t>secures decentralized resource management</a:t>
            </a:r>
          </a:p>
          <a:p>
            <a:r>
              <a:rPr lang="en-US" dirty="0"/>
              <a:t>enables "dereferencing"</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635019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Dereferencing URIs and content </a:t>
            </a:r>
            <a:r>
              <a:rPr lang="en-US" dirty="0" smtClean="0"/>
              <a:t>negotiation</a:t>
            </a:r>
            <a:endParaRPr lang="nb-NO" dirty="0"/>
          </a:p>
        </p:txBody>
      </p:sp>
      <p:sp>
        <p:nvSpPr>
          <p:cNvPr id="3" name="Plassholder for innhold 2"/>
          <p:cNvSpPr>
            <a:spLocks noGrp="1"/>
          </p:cNvSpPr>
          <p:nvPr>
            <p:ph idx="1"/>
          </p:nvPr>
        </p:nvSpPr>
        <p:spPr/>
        <p:txBody>
          <a:bodyPr/>
          <a:lstStyle/>
          <a:p>
            <a:pPr marL="346075" indent="-342900">
              <a:buFont typeface="+mj-lt"/>
              <a:buAutoNum type="arabicPeriod"/>
            </a:pPr>
            <a:r>
              <a:rPr lang="en-US" dirty="0"/>
              <a:t>lookup URI</a:t>
            </a:r>
          </a:p>
          <a:p>
            <a:pPr marL="594900" lvl="1" indent="-342900">
              <a:buFont typeface="+mj-lt"/>
              <a:buAutoNum type="alphaLcPeriod"/>
            </a:pPr>
            <a:r>
              <a:rPr lang="en-US" dirty="0"/>
              <a:t>URI identifies the wanted information resource</a:t>
            </a:r>
          </a:p>
          <a:p>
            <a:pPr marL="1026900" lvl="2" indent="-342900">
              <a:buFont typeface="+mj-lt"/>
              <a:buAutoNum type="arabicPeriod"/>
            </a:pPr>
            <a:r>
              <a:rPr lang="en-US" dirty="0"/>
              <a:t>server sends an http response code 200 as well as the resource</a:t>
            </a:r>
          </a:p>
          <a:p>
            <a:pPr marL="594900" lvl="1" indent="-342900">
              <a:buFont typeface="+mj-lt"/>
              <a:buAutoNum type="alphaLcPeriod"/>
            </a:pPr>
            <a:r>
              <a:rPr lang="en-US" dirty="0"/>
              <a:t>URI identifies a resource as a non-information resource</a:t>
            </a:r>
          </a:p>
          <a:p>
            <a:pPr marL="1026900" lvl="2" indent="-342900">
              <a:buFont typeface="+mj-lt"/>
              <a:buAutoNum type="arabicPeriod"/>
            </a:pPr>
            <a:r>
              <a:rPr lang="en-US" dirty="0"/>
              <a:t>servers sends an http response code 303 along with a URI to a description of a resource representing the non-information resource</a:t>
            </a:r>
          </a:p>
          <a:p>
            <a:pPr marL="1026900" lvl="2" indent="-342900">
              <a:buFont typeface="+mj-lt"/>
              <a:buAutoNum type="arabicPeriod"/>
            </a:pPr>
            <a:r>
              <a:rPr lang="en-US" dirty="0"/>
              <a:t>client asks to get the representation resource in specified format, e.g. XML/RDF-format</a:t>
            </a:r>
          </a:p>
          <a:p>
            <a:pPr marL="1026900" lvl="2" indent="-342900">
              <a:buFont typeface="+mj-lt"/>
              <a:buAutoNum type="arabicPeriod"/>
            </a:pPr>
            <a:r>
              <a:rPr lang="en-US" dirty="0"/>
              <a:t>server sends client the </a:t>
            </a:r>
            <a:r>
              <a:rPr lang="en-US" dirty="0" smtClean="0"/>
              <a:t>RDF/XML-document</a:t>
            </a:r>
          </a:p>
          <a:p>
            <a:pPr marL="2563" indent="0">
              <a:buNone/>
            </a:pPr>
            <a:endParaRPr lang="en-US" dirty="0"/>
          </a:p>
          <a:p>
            <a:pPr marL="2563" indent="0">
              <a:buNone/>
            </a:pPr>
            <a:r>
              <a:rPr lang="en-US" dirty="0" smtClean="0"/>
              <a:t>See </a:t>
            </a:r>
            <a:r>
              <a:rPr lang="en-US" dirty="0"/>
              <a:t>more on </a:t>
            </a:r>
            <a:r>
              <a:rPr lang="en-US" dirty="0">
                <a:hlinkClick r:id="rId2"/>
              </a:rPr>
              <a:t>How to publish Linked Data on the Web</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1907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1154162"/>
          </a:xfrm>
        </p:spPr>
        <p:txBody>
          <a:bodyPr/>
          <a:lstStyle/>
          <a:p>
            <a:r>
              <a:rPr lang="en-US" dirty="0"/>
              <a:t>3. When someone looks up a URI, provide useful information, using the standards (RDF*, SPARQL)</a:t>
            </a:r>
            <a:endParaRPr lang="nb-NO" dirty="0"/>
          </a:p>
        </p:txBody>
      </p:sp>
      <p:sp>
        <p:nvSpPr>
          <p:cNvPr id="3" name="Plassholder for innhold 2"/>
          <p:cNvSpPr>
            <a:spLocks noGrp="1"/>
          </p:cNvSpPr>
          <p:nvPr>
            <p:ph idx="1"/>
          </p:nvPr>
        </p:nvSpPr>
        <p:spPr>
          <a:xfrm>
            <a:off x="1530000" y="2999185"/>
            <a:ext cx="7218464" cy="3470344"/>
          </a:xfrm>
        </p:spPr>
        <p:txBody>
          <a:bodyPr/>
          <a:lstStyle/>
          <a:p>
            <a:r>
              <a:rPr lang="en-US" dirty="0"/>
              <a:t>An Excel spreadsheet or a scanned PDF is better than nothing, but using standards is better</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607786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en-US" dirty="0"/>
              <a:t>4. Include links to other URIs so that they can discover more things</a:t>
            </a:r>
            <a:endParaRPr lang="nb-NO" dirty="0"/>
          </a:p>
        </p:txBody>
      </p:sp>
      <p:sp>
        <p:nvSpPr>
          <p:cNvPr id="3" name="Plassholder for innhold 2"/>
          <p:cNvSpPr>
            <a:spLocks noGrp="1"/>
          </p:cNvSpPr>
          <p:nvPr>
            <p:ph idx="1"/>
          </p:nvPr>
        </p:nvSpPr>
        <p:spPr/>
        <p:txBody>
          <a:bodyPr/>
          <a:lstStyle/>
          <a:p>
            <a:r>
              <a:rPr lang="en-US" dirty="0"/>
              <a:t>If there are no links the data will remain in their silos...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96602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Levels of linked open data (one to five stars)</a:t>
            </a:r>
            <a:endParaRPr lang="nb-NO" dirty="0"/>
          </a:p>
        </p:txBody>
      </p:sp>
      <p:sp>
        <p:nvSpPr>
          <p:cNvPr id="3" name="Plassholder for innhold 2"/>
          <p:cNvSpPr>
            <a:spLocks noGrp="1"/>
          </p:cNvSpPr>
          <p:nvPr>
            <p:ph idx="1"/>
          </p:nvPr>
        </p:nvSpPr>
        <p:spPr/>
        <p:txBody>
          <a:bodyPr/>
          <a:lstStyle/>
          <a:p>
            <a:pPr marL="346075" indent="-342900">
              <a:buFont typeface="+mj-lt"/>
              <a:buAutoNum type="arabicPeriod"/>
            </a:pPr>
            <a:r>
              <a:rPr lang="en-US" dirty="0"/>
              <a:t>Data openly available on the web</a:t>
            </a:r>
          </a:p>
          <a:p>
            <a:pPr marL="346075" indent="-342900">
              <a:buFont typeface="+mj-lt"/>
              <a:buAutoNum type="arabicPeriod"/>
            </a:pPr>
            <a:r>
              <a:rPr lang="en-US" dirty="0"/>
              <a:t>Data available in a machine-readable format</a:t>
            </a:r>
          </a:p>
          <a:p>
            <a:pPr marL="346075" indent="-342900">
              <a:buFont typeface="+mj-lt"/>
              <a:buAutoNum type="arabicPeriod"/>
            </a:pPr>
            <a:r>
              <a:rPr lang="en-US" dirty="0"/>
              <a:t>Data available in a non-proprietary format</a:t>
            </a:r>
          </a:p>
          <a:p>
            <a:pPr marL="346075" indent="-342900">
              <a:buFont typeface="+mj-lt"/>
              <a:buAutoNum type="arabicPeriod"/>
            </a:pPr>
            <a:r>
              <a:rPr lang="en-US" dirty="0"/>
              <a:t>Data available in W3C-format (RDF and SPARQL)</a:t>
            </a:r>
          </a:p>
          <a:p>
            <a:pPr marL="346075" indent="-342900">
              <a:buFont typeface="+mj-lt"/>
              <a:buAutoNum type="arabicPeriod"/>
            </a:pPr>
            <a:r>
              <a:rPr lang="en-US" dirty="0"/>
              <a:t>Data linked to other people's data</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6" name="Bilde 5"/>
          <p:cNvPicPr>
            <a:picLocks noChangeAspect="1"/>
          </p:cNvPicPr>
          <p:nvPr/>
        </p:nvPicPr>
        <p:blipFill>
          <a:blip r:embed="rId2"/>
          <a:stretch>
            <a:fillRect/>
          </a:stretch>
        </p:blipFill>
        <p:spPr>
          <a:xfrm>
            <a:off x="6444208" y="2454871"/>
            <a:ext cx="2774329" cy="2774329"/>
          </a:xfrm>
          <a:prstGeom prst="rect">
            <a:avLst/>
          </a:prstGeom>
        </p:spPr>
      </p:pic>
    </p:spTree>
    <p:extLst>
      <p:ext uri="{BB962C8B-B14F-4D97-AF65-F5344CB8AC3E}">
        <p14:creationId xmlns:p14="http://schemas.microsoft.com/office/powerpoint/2010/main" val="2852876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RDF </a:t>
            </a:r>
            <a:r>
              <a:rPr lang="nb-NO" dirty="0" err="1"/>
              <a:t>revisited</a:t>
            </a:r>
            <a:endParaRPr lang="nb-NO" dirty="0"/>
          </a:p>
        </p:txBody>
      </p:sp>
      <p:sp>
        <p:nvSpPr>
          <p:cNvPr id="3" name="Plassholder for innhold 2"/>
          <p:cNvSpPr>
            <a:spLocks noGrp="1"/>
          </p:cNvSpPr>
          <p:nvPr>
            <p:ph idx="1"/>
          </p:nvPr>
        </p:nvSpPr>
        <p:spPr/>
        <p:txBody>
          <a:bodyPr>
            <a:normAutofit fontScale="85000" lnSpcReduction="10000"/>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xml</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version</a:t>
            </a:r>
            <a:r>
              <a:rPr lang="nb-NO" dirty="0">
                <a:latin typeface="Courier New" panose="02070309020205020404" pitchFamily="49" charset="0"/>
                <a:cs typeface="Courier New" panose="02070309020205020404" pitchFamily="49" charset="0"/>
              </a:rPr>
              <a:t>="1.0"?&gt;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xmlns:rdf</a:t>
            </a:r>
            <a:r>
              <a:rPr lang="nb-NO" dirty="0">
                <a:latin typeface="Courier New" panose="02070309020205020404" pitchFamily="49" charset="0"/>
                <a:cs typeface="Courier New" panose="02070309020205020404" pitchFamily="49" charset="0"/>
              </a:rPr>
              <a:t>="http://www.w3.org/1999/02/22-rdf-syntax-ns#"</a:t>
            </a:r>
            <a:br>
              <a:rPr lang="nb-NO" dirty="0">
                <a:latin typeface="Courier New" panose="02070309020205020404" pitchFamily="49" charset="0"/>
                <a:cs typeface="Courier New" panose="02070309020205020404" pitchFamily="49" charset="0"/>
              </a:rPr>
            </a:br>
            <a:r>
              <a:rPr lang="nb-NO" dirty="0" err="1">
                <a:latin typeface="Courier New" panose="02070309020205020404" pitchFamily="49" charset="0"/>
                <a:cs typeface="Courier New" panose="02070309020205020404" pitchFamily="49" charset="0"/>
              </a:rPr>
              <a:t>xmlns:dc</a:t>
            </a:r>
            <a:r>
              <a:rPr lang="nb-NO" dirty="0">
                <a:latin typeface="Courier New" panose="02070309020205020404" pitchFamily="49" charset="0"/>
                <a:cs typeface="Courier New" panose="02070309020205020404" pitchFamily="49" charset="0"/>
              </a:rPr>
              <a:t>="http://purl.org/dc/elements/1.1/"&gt;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rdf:Description</a:t>
            </a:r>
            <a:r>
              <a:rPr lang="nb-NO" dirty="0">
                <a:latin typeface="Courier New" panose="02070309020205020404" pitchFamily="49" charset="0"/>
                <a:cs typeface="Courier New" panose="02070309020205020404" pitchFamily="49" charset="0"/>
              </a:rPr>
              <a:t/>
            </a:r>
            <a:br>
              <a:rPr lang="nb-NO" dirty="0">
                <a:latin typeface="Courier New" panose="02070309020205020404" pitchFamily="49" charset="0"/>
                <a:cs typeface="Courier New" panose="02070309020205020404" pitchFamily="49" charset="0"/>
              </a:rPr>
            </a:br>
            <a:r>
              <a:rPr lang="nb-NO" dirty="0" err="1">
                <a:latin typeface="Courier New" panose="02070309020205020404" pitchFamily="49" charset="0"/>
                <a:cs typeface="Courier New" panose="02070309020205020404" pitchFamily="49" charset="0"/>
              </a:rPr>
              <a:t>rdf:about</a:t>
            </a:r>
            <a:r>
              <a:rPr lang="nb-NO" dirty="0">
                <a:latin typeface="Courier New" panose="02070309020205020404" pitchFamily="49" charset="0"/>
                <a:cs typeface="Courier New" panose="02070309020205020404" pitchFamily="49" charset="0"/>
              </a:rPr>
              <a:t>="http://www.jbi.hio.no/</a:t>
            </a:r>
            <a:r>
              <a:rPr lang="nb-NO" dirty="0" err="1">
                <a:latin typeface="Courier New" panose="02070309020205020404" pitchFamily="49" charset="0"/>
                <a:cs typeface="Courier New" panose="02070309020205020404" pitchFamily="49" charset="0"/>
              </a:rPr>
              <a:t>bibin</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dig_korg</a:t>
            </a:r>
            <a:r>
              <a:rPr lang="nb-NO" dirty="0">
                <a:latin typeface="Courier New" panose="02070309020205020404" pitchFamily="49" charset="0"/>
                <a:cs typeface="Courier New" panose="02070309020205020404" pitchFamily="49" charset="0"/>
              </a:rPr>
              <a:t>/sem_web.htm"&gt;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dc:Creator</a:t>
            </a:r>
            <a:r>
              <a:rPr lang="nb-NO" dirty="0">
                <a:latin typeface="Courier New" panose="02070309020205020404" pitchFamily="49" charset="0"/>
                <a:cs typeface="Courier New" panose="02070309020205020404" pitchFamily="49" charset="0"/>
              </a:rPr>
              <a:t>&gt;Nils Pharo&lt;/</a:t>
            </a:r>
            <a:r>
              <a:rPr lang="nb-NO" dirty="0" err="1">
                <a:latin typeface="Courier New" panose="02070309020205020404" pitchFamily="49" charset="0"/>
                <a:cs typeface="Courier New" panose="02070309020205020404" pitchFamily="49" charset="0"/>
              </a:rPr>
              <a:t>dc:Creator</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dc:Subject</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Semantic</a:t>
            </a:r>
            <a:r>
              <a:rPr lang="nb-NO" dirty="0">
                <a:latin typeface="Courier New" panose="02070309020205020404" pitchFamily="49" charset="0"/>
                <a:cs typeface="Courier New" panose="02070309020205020404" pitchFamily="49" charset="0"/>
              </a:rPr>
              <a:t> Web&lt;/</a:t>
            </a:r>
            <a:r>
              <a:rPr lang="nb-NO" dirty="0" err="1">
                <a:latin typeface="Courier New" panose="02070309020205020404" pitchFamily="49" charset="0"/>
                <a:cs typeface="Courier New" panose="02070309020205020404" pitchFamily="49" charset="0"/>
              </a:rPr>
              <a:t>dc:Subject</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rdf:Description</a:t>
            </a:r>
            <a:r>
              <a:rPr lang="nb-NO" dirty="0">
                <a:latin typeface="Courier New" panose="02070309020205020404" pitchFamily="49" charset="0"/>
                <a:cs typeface="Courier New" panose="02070309020205020404" pitchFamily="49" charset="0"/>
              </a:rPr>
              <a:t>&gt; &lt;/</a:t>
            </a:r>
            <a:r>
              <a:rPr lang="nb-NO" dirty="0" err="1">
                <a:latin typeface="Courier New" panose="02070309020205020404" pitchFamily="49" charset="0"/>
                <a:cs typeface="Courier New" panose="02070309020205020404" pitchFamily="49" charset="0"/>
              </a:rPr>
              <a:t>rdf:RDF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endParaRPr lang="nb-NO" dirty="0">
              <a:latin typeface="Courier New" panose="02070309020205020404" pitchFamily="49" charset="0"/>
              <a:cs typeface="Courier New" panose="02070309020205020404" pitchFamily="49" charset="0"/>
            </a:endParaRPr>
          </a:p>
          <a:p>
            <a:pPr marL="3175" indent="0">
              <a:buNone/>
            </a:pPr>
            <a:r>
              <a:rPr lang="nb-NO" dirty="0" err="1">
                <a:cs typeface="Courier New" panose="02070309020205020404" pitchFamily="49" charset="0"/>
              </a:rPr>
              <a:t>equals</a:t>
            </a:r>
            <a:r>
              <a:rPr lang="nb-NO" dirty="0">
                <a:cs typeface="Courier New" panose="02070309020205020404" pitchFamily="49" charset="0"/>
              </a:rPr>
              <a:t>:</a:t>
            </a:r>
          </a:p>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prefix</a:t>
            </a:r>
            <a:r>
              <a:rPr lang="nb-NO" dirty="0">
                <a:latin typeface="Courier New" panose="02070309020205020404" pitchFamily="49" charset="0"/>
                <a:cs typeface="Courier New" panose="02070309020205020404" pitchFamily="49" charset="0"/>
              </a:rPr>
              <a:t> dc: &lt;http://purl.org/dc/elements/1.1/&gt;.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prefix</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a:t>
            </a:r>
            <a:r>
              <a:rPr lang="nb-NO" dirty="0">
                <a:latin typeface="Courier New" panose="02070309020205020404" pitchFamily="49" charset="0"/>
                <a:cs typeface="Courier New" panose="02070309020205020404" pitchFamily="49" charset="0"/>
              </a:rPr>
              <a:t>: &lt;http://www.w3.org/1999/02/22-rdf-syntax-ns#&gt;.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&lt;http://www.jbi.hio.no/</a:t>
            </a:r>
            <a:r>
              <a:rPr lang="nb-NO" dirty="0" err="1">
                <a:latin typeface="Courier New" panose="02070309020205020404" pitchFamily="49" charset="0"/>
                <a:cs typeface="Courier New" panose="02070309020205020404" pitchFamily="49" charset="0"/>
              </a:rPr>
              <a:t>bibin</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dig_korg</a:t>
            </a:r>
            <a:r>
              <a:rPr lang="nb-NO" dirty="0">
                <a:latin typeface="Courier New" panose="02070309020205020404" pitchFamily="49" charset="0"/>
                <a:cs typeface="Courier New" panose="02070309020205020404" pitchFamily="49" charset="0"/>
              </a:rPr>
              <a:t>/sem_web.htm&gt; </a:t>
            </a:r>
            <a:r>
              <a:rPr lang="nb-NO" dirty="0" err="1">
                <a:latin typeface="Courier New" panose="02070309020205020404" pitchFamily="49" charset="0"/>
                <a:cs typeface="Courier New" panose="02070309020205020404" pitchFamily="49" charset="0"/>
              </a:rPr>
              <a:t>dc:Creator</a:t>
            </a:r>
            <a:r>
              <a:rPr lang="nb-NO" dirty="0">
                <a:latin typeface="Courier New" panose="02070309020205020404" pitchFamily="49" charset="0"/>
                <a:cs typeface="Courier New" panose="02070309020205020404" pitchFamily="49" charset="0"/>
              </a:rPr>
              <a:t> "Nils Pharo" ;</a:t>
            </a:r>
            <a:br>
              <a:rPr lang="nb-NO" dirty="0">
                <a:latin typeface="Courier New" panose="02070309020205020404" pitchFamily="49" charset="0"/>
                <a:cs typeface="Courier New" panose="02070309020205020404" pitchFamily="49" charset="0"/>
              </a:rPr>
            </a:br>
            <a:r>
              <a:rPr lang="nb-NO" dirty="0" err="1">
                <a:latin typeface="Courier New" panose="02070309020205020404" pitchFamily="49" charset="0"/>
                <a:cs typeface="Courier New" panose="02070309020205020404" pitchFamily="49" charset="0"/>
              </a:rPr>
              <a:t>dc:Subject</a:t>
            </a:r>
            <a:r>
              <a:rPr lang="nb-NO" dirty="0">
                <a:latin typeface="Courier New" panose="02070309020205020404" pitchFamily="49" charset="0"/>
                <a:cs typeface="Courier New" panose="02070309020205020404" pitchFamily="49" charset="0"/>
              </a:rPr>
              <a:t> "Semantic Web" </a:t>
            </a:r>
            <a:r>
              <a:rPr lang="nb-NO" dirty="0" smtClean="0">
                <a:latin typeface="Courier New" panose="02070309020205020404" pitchFamily="49" charset="0"/>
                <a:cs typeface="Courier New" panose="02070309020205020404" pitchFamily="49" charset="0"/>
              </a:rPr>
              <a:t>.</a:t>
            </a:r>
          </a:p>
          <a:p>
            <a:pPr marL="3175" indent="0">
              <a:buNone/>
            </a:pPr>
            <a:endParaRPr lang="nb-NO" dirty="0" smtClean="0">
              <a:latin typeface="+mj-lt"/>
              <a:cs typeface="Courier New" panose="02070309020205020404" pitchFamily="49" charset="0"/>
            </a:endParaRPr>
          </a:p>
          <a:p>
            <a:pPr marL="3175" indent="0">
              <a:buNone/>
            </a:pPr>
            <a:r>
              <a:rPr lang="nb-NO" dirty="0" smtClean="0">
                <a:latin typeface="+mj-lt"/>
                <a:cs typeface="Courier New" panose="02070309020205020404" pitchFamily="49" charset="0"/>
              </a:rPr>
              <a:t>This is valid RDF, </a:t>
            </a:r>
            <a:r>
              <a:rPr lang="nb-NO" dirty="0" err="1" smtClean="0">
                <a:latin typeface="+mj-lt"/>
                <a:cs typeface="Courier New" panose="02070309020205020404" pitchFamily="49" charset="0"/>
              </a:rPr>
              <a:t>but</a:t>
            </a:r>
            <a:r>
              <a:rPr lang="nb-NO" dirty="0" smtClean="0">
                <a:latin typeface="+mj-lt"/>
                <a:cs typeface="Courier New" panose="02070309020205020404" pitchFamily="49" charset="0"/>
              </a:rPr>
              <a:t> it </a:t>
            </a:r>
            <a:r>
              <a:rPr lang="nb-NO" dirty="0" err="1" smtClean="0">
                <a:latin typeface="+mj-lt"/>
                <a:cs typeface="Courier New" panose="02070309020205020404" pitchFamily="49" charset="0"/>
              </a:rPr>
              <a:t>does</a:t>
            </a:r>
            <a:r>
              <a:rPr lang="nb-NO" dirty="0" smtClean="0">
                <a:latin typeface="+mj-lt"/>
                <a:cs typeface="Courier New" panose="02070309020205020404" pitchFamily="49" charset="0"/>
              </a:rPr>
              <a:t> not link </a:t>
            </a:r>
            <a:r>
              <a:rPr lang="nb-NO" dirty="0" err="1" smtClean="0">
                <a:latin typeface="+mj-lt"/>
                <a:cs typeface="Courier New" panose="02070309020205020404" pitchFamily="49" charset="0"/>
              </a:rPr>
              <a:t>with</a:t>
            </a:r>
            <a:r>
              <a:rPr lang="nb-NO" dirty="0" smtClean="0">
                <a:latin typeface="+mj-lt"/>
                <a:cs typeface="Courier New" panose="02070309020205020404" pitchFamily="49" charset="0"/>
              </a:rPr>
              <a:t> </a:t>
            </a:r>
            <a:r>
              <a:rPr lang="nb-NO" dirty="0" err="1" smtClean="0">
                <a:latin typeface="+mj-lt"/>
                <a:cs typeface="Courier New" panose="02070309020205020404" pitchFamily="49" charset="0"/>
              </a:rPr>
              <a:t>other</a:t>
            </a:r>
            <a:r>
              <a:rPr lang="nb-NO" dirty="0" smtClean="0">
                <a:latin typeface="+mj-lt"/>
                <a:cs typeface="Courier New" panose="02070309020205020404" pitchFamily="49" charset="0"/>
              </a:rPr>
              <a:t> data </a:t>
            </a:r>
            <a:r>
              <a:rPr lang="nb-NO" dirty="0" err="1" smtClean="0">
                <a:latin typeface="+mj-lt"/>
                <a:cs typeface="Courier New" panose="02070309020205020404" pitchFamily="49" charset="0"/>
              </a:rPr>
              <a:t>sets</a:t>
            </a:r>
            <a:endParaRPr lang="nb-NO" dirty="0">
              <a:latin typeface="+mj-lt"/>
              <a:cs typeface="Courier New" panose="02070309020205020404" pitchFamily="49" charset="0"/>
            </a:endParaRPr>
          </a:p>
          <a:p>
            <a:pPr marL="3175" indent="0">
              <a:buNone/>
            </a:pP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250495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Linked data means connecting data </a:t>
            </a:r>
            <a:r>
              <a:rPr lang="en-US" dirty="0" smtClean="0"/>
              <a:t>sets!</a:t>
            </a:r>
            <a:endParaRPr lang="nb-NO" dirty="0"/>
          </a:p>
        </p:txBody>
      </p:sp>
      <p:sp>
        <p:nvSpPr>
          <p:cNvPr id="3" name="Plassholder for innhold 2"/>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259965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6" name="Bilde 5">
            <a:hlinkClick r:id="rId2"/>
          </p:cNvPr>
          <p:cNvPicPr>
            <a:picLocks noChangeAspect="1"/>
          </p:cNvPicPr>
          <p:nvPr/>
        </p:nvPicPr>
        <p:blipFill>
          <a:blip r:embed="rId3"/>
          <a:stretch>
            <a:fillRect/>
          </a:stretch>
        </p:blipFill>
        <p:spPr>
          <a:xfrm>
            <a:off x="84514" y="620688"/>
            <a:ext cx="9010972" cy="5902187"/>
          </a:xfrm>
          <a:prstGeom prst="rect">
            <a:avLst/>
          </a:prstGeom>
        </p:spPr>
      </p:pic>
    </p:spTree>
    <p:extLst>
      <p:ext uri="{BB962C8B-B14F-4D97-AF65-F5344CB8AC3E}">
        <p14:creationId xmlns:p14="http://schemas.microsoft.com/office/powerpoint/2010/main" val="267415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Content</a:t>
            </a:r>
            <a:endParaRPr lang="nb-NO" dirty="0"/>
          </a:p>
        </p:txBody>
      </p:sp>
      <p:sp>
        <p:nvSpPr>
          <p:cNvPr id="3" name="Plassholder for innhold 2"/>
          <p:cNvSpPr>
            <a:spLocks noGrp="1"/>
          </p:cNvSpPr>
          <p:nvPr>
            <p:ph idx="1"/>
          </p:nvPr>
        </p:nvSpPr>
        <p:spPr/>
        <p:txBody>
          <a:bodyPr/>
          <a:lstStyle/>
          <a:p>
            <a:r>
              <a:rPr lang="nb-NO" dirty="0" err="1"/>
              <a:t>ontology</a:t>
            </a:r>
            <a:r>
              <a:rPr lang="nb-NO" dirty="0"/>
              <a:t> </a:t>
            </a:r>
            <a:r>
              <a:rPr lang="nb-NO" dirty="0" err="1"/>
              <a:t>modelling</a:t>
            </a:r>
            <a:r>
              <a:rPr lang="nb-NO" dirty="0"/>
              <a:t> </a:t>
            </a:r>
            <a:r>
              <a:rPr lang="nb-NO" dirty="0" err="1"/>
              <a:t>revisitet</a:t>
            </a:r>
            <a:endParaRPr lang="nb-NO" dirty="0"/>
          </a:p>
          <a:p>
            <a:r>
              <a:rPr lang="nb-NO" dirty="0" err="1"/>
              <a:t>interoperability</a:t>
            </a:r>
            <a:r>
              <a:rPr lang="nb-NO" dirty="0"/>
              <a:t> </a:t>
            </a:r>
            <a:r>
              <a:rPr lang="nb-NO" dirty="0" err="1"/>
              <a:t>recapitulated</a:t>
            </a:r>
            <a:endParaRPr lang="nb-NO" dirty="0"/>
          </a:p>
          <a:p>
            <a:r>
              <a:rPr lang="nb-NO" dirty="0" err="1"/>
              <a:t>the</a:t>
            </a:r>
            <a:r>
              <a:rPr lang="nb-NO" dirty="0"/>
              <a:t> data silo problem</a:t>
            </a:r>
          </a:p>
          <a:p>
            <a:r>
              <a:rPr lang="nb-NO" dirty="0" err="1"/>
              <a:t>linked</a:t>
            </a:r>
            <a:r>
              <a:rPr lang="nb-NO" dirty="0"/>
              <a:t> </a:t>
            </a:r>
            <a:r>
              <a:rPr lang="nb-NO" dirty="0" smtClean="0"/>
              <a:t>data</a:t>
            </a:r>
          </a:p>
          <a:p>
            <a:r>
              <a:rPr lang="nb-NO" dirty="0" err="1" smtClean="0"/>
              <a:t>Topic</a:t>
            </a:r>
            <a:r>
              <a:rPr lang="nb-NO" dirty="0" smtClean="0"/>
              <a:t> </a:t>
            </a:r>
            <a:r>
              <a:rPr lang="nb-NO" dirty="0" err="1" smtClean="0"/>
              <a:t>Maps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818172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Example</a:t>
            </a:r>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167223"/>
            <a:ext cx="6512103" cy="4070065"/>
          </a:xfrm>
        </p:spPr>
      </p:pic>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01181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Three types </a:t>
            </a:r>
            <a:r>
              <a:rPr lang="nb-NO" dirty="0" err="1" smtClean="0"/>
              <a:t>of</a:t>
            </a:r>
            <a:r>
              <a:rPr lang="nb-NO" dirty="0" smtClean="0"/>
              <a:t> RDF links</a:t>
            </a:r>
            <a:endParaRPr lang="nb-NO" dirty="0"/>
          </a:p>
        </p:txBody>
      </p:sp>
      <p:sp>
        <p:nvSpPr>
          <p:cNvPr id="3" name="Plassholder for innhold 2"/>
          <p:cNvSpPr>
            <a:spLocks noGrp="1"/>
          </p:cNvSpPr>
          <p:nvPr>
            <p:ph idx="1"/>
          </p:nvPr>
        </p:nvSpPr>
        <p:spPr/>
        <p:txBody>
          <a:bodyPr/>
          <a:lstStyle/>
          <a:p>
            <a:r>
              <a:rPr lang="en-US" dirty="0"/>
              <a:t>relationship links</a:t>
            </a:r>
          </a:p>
          <a:p>
            <a:r>
              <a:rPr lang="en-US" dirty="0"/>
              <a:t>identity links</a:t>
            </a:r>
          </a:p>
          <a:p>
            <a:r>
              <a:rPr lang="en-US" dirty="0"/>
              <a:t>vocabulary links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46008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Relationshiop</a:t>
            </a:r>
            <a:r>
              <a:rPr lang="nb-NO" dirty="0" smtClean="0"/>
              <a:t> links</a:t>
            </a:r>
            <a:endParaRPr lang="nb-NO" dirty="0"/>
          </a:p>
        </p:txBody>
      </p:sp>
      <p:sp>
        <p:nvSpPr>
          <p:cNvPr id="3" name="Plassholder for innhold 2"/>
          <p:cNvSpPr>
            <a:spLocks noGrp="1"/>
          </p:cNvSpPr>
          <p:nvPr>
            <p:ph idx="1"/>
          </p:nvPr>
        </p:nvSpPr>
        <p:spPr/>
        <p:txBody>
          <a:bodyPr/>
          <a:lstStyle/>
          <a:p>
            <a:pPr marL="3175" indent="0">
              <a:buNone/>
            </a:pPr>
            <a:r>
              <a:rPr lang="en-US" dirty="0"/>
              <a:t>purpose is to reuse other information sources to enrich your data</a:t>
            </a:r>
          </a:p>
          <a:p>
            <a:pPr marL="3175" indent="0">
              <a:buNone/>
            </a:pPr>
            <a:endParaRPr lang="en-US" dirty="0"/>
          </a:p>
          <a:p>
            <a:pPr marL="3175" indent="0">
              <a:buNone/>
            </a:pPr>
            <a:r>
              <a:rPr lang="en-US" dirty="0">
                <a:latin typeface="Courier New" panose="02070309020205020404" pitchFamily="49" charset="0"/>
                <a:cs typeface="Courier New" panose="02070309020205020404" pitchFamily="49" charset="0"/>
              </a:rPr>
              <a:t>&lt;http://hioa.no&gt; &lt;http://xmlns.com/foaf/spec/based_near&gt; &lt;http://dbpedia.org/page/Oslo&gt;</a:t>
            </a:r>
            <a:endParaRPr lang="nb-NO" dirty="0">
              <a:latin typeface="Courier New" panose="02070309020205020404" pitchFamily="49" charset="0"/>
              <a:cs typeface="Courier New" panose="02070309020205020404" pitchFamily="49" charset="0"/>
            </a:endParaRP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1844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Identity links</a:t>
            </a:r>
            <a:endParaRPr lang="nb-NO" dirty="0"/>
          </a:p>
        </p:txBody>
      </p:sp>
      <p:sp>
        <p:nvSpPr>
          <p:cNvPr id="3" name="Plassholder for innhold 2"/>
          <p:cNvSpPr>
            <a:spLocks noGrp="1"/>
          </p:cNvSpPr>
          <p:nvPr>
            <p:ph idx="1"/>
          </p:nvPr>
        </p:nvSpPr>
        <p:spPr/>
        <p:txBody>
          <a:bodyPr/>
          <a:lstStyle/>
          <a:p>
            <a:pPr marL="3175" indent="0">
              <a:buNone/>
            </a:pPr>
            <a:r>
              <a:rPr lang="en-US" dirty="0"/>
              <a:t>Coupling resources that speak about the same things, establish URI aliases</a:t>
            </a:r>
          </a:p>
          <a:p>
            <a:pPr marL="3175" indent="0">
              <a:buNone/>
            </a:pPr>
            <a:endParaRPr lang="en-US" dirty="0"/>
          </a:p>
          <a:p>
            <a:pPr marL="3175" indent="0">
              <a:buNone/>
            </a:pPr>
            <a:r>
              <a:rPr lang="en-US" dirty="0">
                <a:latin typeface="Courier New" panose="02070309020205020404" pitchFamily="49" charset="0"/>
                <a:cs typeface="Courier New" panose="02070309020205020404" pitchFamily="49" charset="0"/>
              </a:rPr>
              <a:t>&lt;http://dbpedia.org/page/Oslo&gt; &lt;http://www.w3.org/2002/07/owl#sameAs&gt; &lt;http://www.geonames.org/3143244/&gt;</a:t>
            </a:r>
          </a:p>
          <a:p>
            <a:endParaRPr lang="en-US" dirty="0" smtClean="0"/>
          </a:p>
          <a:p>
            <a:r>
              <a:rPr lang="en-US" dirty="0" smtClean="0"/>
              <a:t>explicates </a:t>
            </a:r>
            <a:r>
              <a:rPr lang="en-US" dirty="0"/>
              <a:t>different opinions</a:t>
            </a:r>
          </a:p>
          <a:p>
            <a:r>
              <a:rPr lang="en-US" dirty="0"/>
              <a:t>facilitates traceability</a:t>
            </a:r>
          </a:p>
          <a:p>
            <a:r>
              <a:rPr lang="en-US" dirty="0"/>
              <a:t>secures robustness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525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Vocabulary</a:t>
            </a:r>
            <a:r>
              <a:rPr lang="nb-NO" dirty="0" smtClean="0"/>
              <a:t> links</a:t>
            </a:r>
            <a:endParaRPr lang="nb-NO" dirty="0"/>
          </a:p>
        </p:txBody>
      </p:sp>
      <p:sp>
        <p:nvSpPr>
          <p:cNvPr id="3" name="Plassholder for innhold 2"/>
          <p:cNvSpPr>
            <a:spLocks noGrp="1"/>
          </p:cNvSpPr>
          <p:nvPr>
            <p:ph idx="1"/>
          </p:nvPr>
        </p:nvSpPr>
        <p:spPr/>
        <p:txBody>
          <a:bodyPr/>
          <a:lstStyle/>
          <a:p>
            <a:r>
              <a:rPr lang="en-US" dirty="0"/>
              <a:t>Basic principle: reuse existing vocabularies instead of creating your own!</a:t>
            </a:r>
          </a:p>
          <a:p>
            <a:r>
              <a:rPr lang="en-US" dirty="0"/>
              <a:t>Describe new vocabularies in RDFS/OWL</a:t>
            </a:r>
          </a:p>
          <a:p>
            <a:r>
              <a:rPr lang="en-US" dirty="0"/>
              <a:t>create mappings between terms from different vocabularies</a:t>
            </a:r>
          </a:p>
          <a:p>
            <a:endParaRPr lang="en-US" dirty="0"/>
          </a:p>
          <a:p>
            <a:pPr marL="3175" indent="0">
              <a:buNone/>
            </a:pPr>
            <a:r>
              <a:rPr lang="en-US" dirty="0" err="1"/>
              <a:t>owl:equivalentClass</a:t>
            </a:r>
            <a:r>
              <a:rPr lang="en-US" dirty="0"/>
              <a:t> can be used to map between classes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60338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Vocabulary</a:t>
            </a:r>
            <a:r>
              <a:rPr lang="nb-NO" dirty="0" smtClean="0"/>
              <a:t> links </a:t>
            </a:r>
            <a:r>
              <a:rPr lang="nb-NO" dirty="0" err="1" smtClean="0"/>
              <a:t>example</a:t>
            </a:r>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873" y="2204865"/>
            <a:ext cx="6451878" cy="4032424"/>
          </a:xfrm>
        </p:spPr>
      </p:pic>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233837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Linked</a:t>
            </a:r>
            <a:r>
              <a:rPr lang="nb-NO" dirty="0" smtClean="0"/>
              <a:t> data in </a:t>
            </a:r>
            <a:r>
              <a:rPr lang="nb-NO" dirty="0" err="1" smtClean="0"/>
              <a:t>practice</a:t>
            </a:r>
            <a:r>
              <a:rPr lang="nb-NO" dirty="0" smtClean="0"/>
              <a:t>, </a:t>
            </a:r>
            <a:r>
              <a:rPr lang="nb-NO" dirty="0" err="1" smtClean="0"/>
              <a:t>challenges</a:t>
            </a:r>
            <a:endParaRPr lang="nb-NO" dirty="0"/>
          </a:p>
        </p:txBody>
      </p:sp>
      <p:sp>
        <p:nvSpPr>
          <p:cNvPr id="3" name="Plassholder for innhold 2"/>
          <p:cNvSpPr>
            <a:spLocks noGrp="1"/>
          </p:cNvSpPr>
          <p:nvPr>
            <p:ph idx="1"/>
          </p:nvPr>
        </p:nvSpPr>
        <p:spPr/>
        <p:txBody>
          <a:bodyPr/>
          <a:lstStyle/>
          <a:p>
            <a:pPr marL="3175" indent="0">
              <a:buNone/>
            </a:pPr>
            <a:r>
              <a:rPr lang="en-US" dirty="0"/>
              <a:t>The linked data restructuring </a:t>
            </a:r>
            <a:r>
              <a:rPr lang="en-US" dirty="0" smtClean="0"/>
              <a:t>cycle</a:t>
            </a:r>
          </a:p>
          <a:p>
            <a:pPr marL="3175" indent="0">
              <a:buNone/>
            </a:pP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827709"/>
            <a:ext cx="5014708" cy="3348862"/>
          </a:xfrm>
          <a:prstGeom prst="rect">
            <a:avLst/>
          </a:prstGeom>
        </p:spPr>
      </p:pic>
    </p:spTree>
    <p:extLst>
      <p:ext uri="{BB962C8B-B14F-4D97-AF65-F5344CB8AC3E}">
        <p14:creationId xmlns:p14="http://schemas.microsoft.com/office/powerpoint/2010/main" val="1025737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Conversion problems, </a:t>
            </a:r>
            <a:r>
              <a:rPr lang="nb-NO" dirty="0" err="1" smtClean="0"/>
              <a:t>example</a:t>
            </a:r>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608" y="2767013"/>
            <a:ext cx="6477846" cy="3470275"/>
          </a:xfrm>
        </p:spPr>
      </p:pic>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924380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Philosophy</a:t>
            </a:r>
            <a:r>
              <a:rPr lang="nb-NO" dirty="0" smtClean="0"/>
              <a:t> </a:t>
            </a:r>
            <a:r>
              <a:rPr lang="nb-NO" dirty="0" err="1" smtClean="0"/>
              <a:t>of</a:t>
            </a:r>
            <a:r>
              <a:rPr lang="nb-NO" dirty="0" smtClean="0"/>
              <a:t> </a:t>
            </a:r>
            <a:r>
              <a:rPr lang="nb-NO" dirty="0" err="1" smtClean="0"/>
              <a:t>open</a:t>
            </a:r>
            <a:r>
              <a:rPr lang="nb-NO" dirty="0" smtClean="0"/>
              <a:t> data</a:t>
            </a:r>
            <a:endParaRPr lang="nb-NO" dirty="0"/>
          </a:p>
        </p:txBody>
      </p:sp>
      <p:sp>
        <p:nvSpPr>
          <p:cNvPr id="3" name="Plassholder for innhold 2"/>
          <p:cNvSpPr>
            <a:spLocks noGrp="1"/>
          </p:cNvSpPr>
          <p:nvPr>
            <p:ph idx="1"/>
          </p:nvPr>
        </p:nvSpPr>
        <p:spPr/>
        <p:txBody>
          <a:bodyPr/>
          <a:lstStyle/>
          <a:p>
            <a:pPr marL="3175" indent="0">
              <a:buNone/>
            </a:pPr>
            <a:r>
              <a:rPr lang="en-US" dirty="0"/>
              <a:t>certain data should be freely available to anyone</a:t>
            </a:r>
          </a:p>
          <a:p>
            <a:r>
              <a:rPr lang="en-US" dirty="0"/>
              <a:t>non-textual data such as:</a:t>
            </a:r>
          </a:p>
          <a:p>
            <a:pPr lvl="1"/>
            <a:r>
              <a:rPr lang="en-US" dirty="0"/>
              <a:t>maps, </a:t>
            </a:r>
            <a:r>
              <a:rPr lang="en-US" dirty="0" err="1"/>
              <a:t>formulaes</a:t>
            </a:r>
            <a:r>
              <a:rPr lang="en-US" dirty="0"/>
              <a:t>, genomes</a:t>
            </a:r>
          </a:p>
          <a:p>
            <a:r>
              <a:rPr lang="en-US" dirty="0"/>
              <a:t>textual data</a:t>
            </a:r>
          </a:p>
          <a:p>
            <a:pPr lvl="1"/>
            <a:r>
              <a:rPr lang="en-US" dirty="0"/>
              <a:t>government data, facts, public library records?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665782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Open data arguments</a:t>
            </a:r>
            <a:endParaRPr lang="nb-NO" dirty="0"/>
          </a:p>
        </p:txBody>
      </p:sp>
      <p:sp>
        <p:nvSpPr>
          <p:cNvPr id="3" name="Plassholder for innhold 2"/>
          <p:cNvSpPr>
            <a:spLocks noGrp="1"/>
          </p:cNvSpPr>
          <p:nvPr>
            <p:ph idx="1"/>
          </p:nvPr>
        </p:nvSpPr>
        <p:spPr/>
        <p:txBody>
          <a:bodyPr/>
          <a:lstStyle/>
          <a:p>
            <a:r>
              <a:rPr lang="en-US" dirty="0"/>
              <a:t>data belong to the human race</a:t>
            </a:r>
          </a:p>
          <a:p>
            <a:r>
              <a:rPr lang="en-US" dirty="0"/>
              <a:t>data was funded by public money</a:t>
            </a:r>
          </a:p>
          <a:p>
            <a:r>
              <a:rPr lang="en-US" dirty="0"/>
              <a:t>data was created by government</a:t>
            </a:r>
          </a:p>
          <a:p>
            <a:r>
              <a:rPr lang="en-US" dirty="0"/>
              <a:t>facts cannot legally be copyrighted</a:t>
            </a:r>
          </a:p>
          <a:p>
            <a:r>
              <a:rPr lang="en-US" dirty="0"/>
              <a:t>openness </a:t>
            </a:r>
            <a:r>
              <a:rPr lang="en-US" dirty="0" err="1"/>
              <a:t>accellerates</a:t>
            </a:r>
            <a:r>
              <a:rPr lang="en-US" dirty="0"/>
              <a:t> </a:t>
            </a:r>
            <a:r>
              <a:rPr lang="en-US" dirty="0" smtClean="0"/>
              <a:t>progress</a:t>
            </a:r>
          </a:p>
          <a:p>
            <a:endParaRPr lang="en-US" dirty="0"/>
          </a:p>
          <a:p>
            <a:pPr marL="3175" indent="0">
              <a:buNone/>
            </a:pPr>
            <a:r>
              <a:rPr lang="en-US" dirty="0" smtClean="0"/>
              <a:t>See also </a:t>
            </a:r>
            <a:r>
              <a:rPr lang="en-US" dirty="0" smtClean="0">
                <a:hlinkClick r:id="rId2"/>
              </a:rPr>
              <a:t>Wikipedia</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29444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Ontology modelling in RDF, things to remember</a:t>
            </a:r>
            <a:endParaRPr lang="nb-NO" dirty="0"/>
          </a:p>
        </p:txBody>
      </p:sp>
      <p:sp>
        <p:nvSpPr>
          <p:cNvPr id="3" name="Plassholder for innhold 2"/>
          <p:cNvSpPr>
            <a:spLocks noGrp="1"/>
          </p:cNvSpPr>
          <p:nvPr>
            <p:ph idx="1"/>
          </p:nvPr>
        </p:nvSpPr>
        <p:spPr/>
        <p:txBody>
          <a:bodyPr/>
          <a:lstStyle/>
          <a:p>
            <a:r>
              <a:rPr lang="en-US" dirty="0"/>
              <a:t>classes represent the collection of objects or individuals</a:t>
            </a:r>
          </a:p>
          <a:p>
            <a:r>
              <a:rPr lang="en-US" dirty="0"/>
              <a:t>classes may contain other classes</a:t>
            </a:r>
          </a:p>
          <a:p>
            <a:r>
              <a:rPr lang="en-US" dirty="0"/>
              <a:t>instances can belong to multiple classes</a:t>
            </a:r>
          </a:p>
          <a:p>
            <a:r>
              <a:rPr lang="en-US" dirty="0"/>
              <a:t>sometimes things are better represented as properties</a:t>
            </a:r>
            <a:r>
              <a:rPr lang="en-US" dirty="0" smtClean="0"/>
              <a:t>...</a:t>
            </a:r>
          </a:p>
          <a:p>
            <a:endParaRPr lang="en-US" dirty="0"/>
          </a:p>
          <a:p>
            <a:pPr marL="3175" indent="0">
              <a:buNone/>
            </a:pPr>
            <a:r>
              <a:rPr lang="en-US" dirty="0" smtClean="0"/>
              <a:t>Start with creating the class hierarchy!</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51320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Linking </a:t>
            </a:r>
            <a:r>
              <a:rPr lang="nb-NO" dirty="0" err="1" smtClean="0"/>
              <a:t>open</a:t>
            </a:r>
            <a:r>
              <a:rPr lang="nb-NO" dirty="0" smtClean="0"/>
              <a:t> data </a:t>
            </a:r>
            <a:r>
              <a:rPr lang="nb-NO" dirty="0" err="1" smtClean="0"/>
              <a:t>project</a:t>
            </a:r>
            <a:endParaRPr lang="nb-NO" dirty="0"/>
          </a:p>
        </p:txBody>
      </p:sp>
      <p:sp>
        <p:nvSpPr>
          <p:cNvPr id="3" name="Plassholder for innhold 2"/>
          <p:cNvSpPr>
            <a:spLocks noGrp="1"/>
          </p:cNvSpPr>
          <p:nvPr>
            <p:ph idx="1"/>
          </p:nvPr>
        </p:nvSpPr>
        <p:spPr/>
        <p:txBody>
          <a:bodyPr/>
          <a:lstStyle/>
          <a:p>
            <a:r>
              <a:rPr lang="en-US" dirty="0"/>
              <a:t>goal: to convert data that are available under open </a:t>
            </a:r>
            <a:r>
              <a:rPr lang="en-US" dirty="0" err="1"/>
              <a:t>licences</a:t>
            </a:r>
            <a:r>
              <a:rPr lang="en-US" dirty="0"/>
              <a:t> to RDF</a:t>
            </a:r>
          </a:p>
          <a:p>
            <a:r>
              <a:rPr lang="en-US" dirty="0">
                <a:hlinkClick r:id="rId2"/>
              </a:rPr>
              <a:t>The state of the </a:t>
            </a:r>
            <a:r>
              <a:rPr lang="en-US" dirty="0" err="1">
                <a:hlinkClick r:id="rId2"/>
              </a:rPr>
              <a:t>LoD</a:t>
            </a:r>
            <a:r>
              <a:rPr lang="en-US" dirty="0">
                <a:hlinkClick r:id="rId2"/>
              </a:rPr>
              <a:t> cloud 2014</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068492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Exploring</a:t>
            </a:r>
            <a:r>
              <a:rPr lang="nb-NO" dirty="0" smtClean="0"/>
              <a:t> </a:t>
            </a:r>
            <a:r>
              <a:rPr lang="nb-NO" dirty="0" err="1" smtClean="0"/>
              <a:t>linked</a:t>
            </a:r>
            <a:r>
              <a:rPr lang="nb-NO" dirty="0" smtClean="0"/>
              <a:t> </a:t>
            </a:r>
            <a:r>
              <a:rPr lang="nb-NO" dirty="0" err="1" smtClean="0"/>
              <a:t>open</a:t>
            </a:r>
            <a:r>
              <a:rPr lang="nb-NO" dirty="0" smtClean="0"/>
              <a:t> data</a:t>
            </a:r>
            <a:endParaRPr lang="nb-NO" dirty="0"/>
          </a:p>
        </p:txBody>
      </p:sp>
      <p:sp>
        <p:nvSpPr>
          <p:cNvPr id="3" name="Plassholder for innhold 2"/>
          <p:cNvSpPr>
            <a:spLocks noGrp="1"/>
          </p:cNvSpPr>
          <p:nvPr>
            <p:ph idx="1"/>
          </p:nvPr>
        </p:nvSpPr>
        <p:spPr/>
        <p:txBody>
          <a:bodyPr/>
          <a:lstStyle/>
          <a:p>
            <a:r>
              <a:rPr lang="nb-NO" dirty="0" smtClean="0">
                <a:hlinkClick r:id="rId2"/>
              </a:rPr>
              <a:t>Swoogle</a:t>
            </a:r>
            <a:endParaRPr lang="nb-NO" dirty="0" smtClean="0"/>
          </a:p>
          <a:p>
            <a:r>
              <a:rPr lang="nb-NO" dirty="0" smtClean="0">
                <a:hlinkClick r:id="rId3"/>
              </a:rPr>
              <a:t>Semantic Web </a:t>
            </a:r>
            <a:r>
              <a:rPr lang="nb-NO" dirty="0" err="1" smtClean="0">
                <a:hlinkClick r:id="rId3"/>
              </a:rPr>
              <a:t>search</a:t>
            </a:r>
            <a:r>
              <a:rPr lang="nb-NO" dirty="0" smtClean="0">
                <a:hlinkClick r:id="rId3"/>
              </a:rPr>
              <a:t> </a:t>
            </a:r>
            <a:r>
              <a:rPr lang="nb-NO" dirty="0" err="1" smtClean="0">
                <a:hlinkClick r:id="rId3"/>
              </a:rPr>
              <a:t>engines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011580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Library data as </a:t>
            </a:r>
            <a:r>
              <a:rPr lang="nb-NO" dirty="0" err="1" smtClean="0"/>
              <a:t>linked</a:t>
            </a:r>
            <a:r>
              <a:rPr lang="nb-NO" dirty="0" smtClean="0"/>
              <a:t> </a:t>
            </a:r>
            <a:r>
              <a:rPr lang="nb-NO" dirty="0" err="1" smtClean="0"/>
              <a:t>open</a:t>
            </a:r>
            <a:r>
              <a:rPr lang="nb-NO" dirty="0" smtClean="0"/>
              <a:t> data</a:t>
            </a:r>
            <a:endParaRPr lang="nb-NO" dirty="0"/>
          </a:p>
        </p:txBody>
      </p:sp>
      <p:sp>
        <p:nvSpPr>
          <p:cNvPr id="3" name="Plassholder for innhold 2"/>
          <p:cNvSpPr>
            <a:spLocks noGrp="1"/>
          </p:cNvSpPr>
          <p:nvPr>
            <p:ph idx="1"/>
          </p:nvPr>
        </p:nvSpPr>
        <p:spPr/>
        <p:txBody>
          <a:bodyPr/>
          <a:lstStyle/>
          <a:p>
            <a:r>
              <a:rPr lang="en-US" dirty="0"/>
              <a:t>descriptive bibliographic metadata (title, edition and document languages)</a:t>
            </a:r>
          </a:p>
          <a:p>
            <a:r>
              <a:rPr lang="en-US" dirty="0"/>
              <a:t>authority control (author and title languages)</a:t>
            </a:r>
          </a:p>
          <a:p>
            <a:r>
              <a:rPr lang="en-US" dirty="0"/>
              <a:t>content indexing (subject languages)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901279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en-US" dirty="0"/>
              <a:t>Using RDF to represent subject languages - SKOS</a:t>
            </a:r>
            <a:endParaRPr lang="nb-NO" dirty="0"/>
          </a:p>
        </p:txBody>
      </p:sp>
      <p:sp>
        <p:nvSpPr>
          <p:cNvPr id="3" name="Plassholder for innhold 2"/>
          <p:cNvSpPr>
            <a:spLocks noGrp="1"/>
          </p:cNvSpPr>
          <p:nvPr>
            <p:ph idx="1"/>
          </p:nvPr>
        </p:nvSpPr>
        <p:spPr/>
        <p:txBody>
          <a:bodyPr/>
          <a:lstStyle/>
          <a:p>
            <a:pPr marL="3175" indent="0">
              <a:buNone/>
            </a:pPr>
            <a:r>
              <a:rPr lang="en-US" dirty="0"/>
              <a:t>"SKOS is an area of work developing specifications and standards to support the use of knowledge organization systems (KOS) such as thesauri, classification schemes, subject heading systems and taxonomies within the framework of the Semantic Web</a:t>
            </a:r>
            <a:r>
              <a:rPr lang="en-US" dirty="0" smtClean="0"/>
              <a:t>.“</a:t>
            </a:r>
          </a:p>
          <a:p>
            <a:r>
              <a:rPr lang="en-US" dirty="0"/>
              <a:t>Simple Knowledge </a:t>
            </a:r>
            <a:r>
              <a:rPr lang="en-US" dirty="0" err="1"/>
              <a:t>Organisation</a:t>
            </a:r>
            <a:r>
              <a:rPr lang="en-US" dirty="0"/>
              <a:t> System</a:t>
            </a:r>
          </a:p>
          <a:p>
            <a:r>
              <a:rPr lang="en-US" dirty="0"/>
              <a:t>vocabulary for expressing controlled vocabularies in RDF</a:t>
            </a:r>
          </a:p>
          <a:p>
            <a:r>
              <a:rPr lang="en-US" dirty="0"/>
              <a:t>can be used for modelling ontologies up to thesaurus "level"</a:t>
            </a:r>
          </a:p>
          <a:p>
            <a:r>
              <a:rPr lang="en-US" dirty="0"/>
              <a:t>W3C Recommendation, 18. August 2009</a:t>
            </a:r>
          </a:p>
          <a:p>
            <a:r>
              <a:rPr lang="en-US" dirty="0">
                <a:hlinkClick r:id="rId2"/>
              </a:rPr>
              <a:t>SKOS home page</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300021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SKOS </a:t>
            </a:r>
            <a:r>
              <a:rPr lang="nb-NO" dirty="0" err="1" smtClean="0"/>
              <a:t>concept</a:t>
            </a:r>
            <a:r>
              <a:rPr lang="nb-NO" dirty="0" smtClean="0"/>
              <a:t> </a:t>
            </a:r>
            <a:r>
              <a:rPr lang="nb-NO" dirty="0" err="1" smtClean="0"/>
              <a:t>example</a:t>
            </a:r>
            <a:endParaRPr lang="nb-NO" dirty="0"/>
          </a:p>
        </p:txBody>
      </p:sp>
      <p:sp>
        <p:nvSpPr>
          <p:cNvPr id="3" name="Plassholder for innhold 2"/>
          <p:cNvSpPr>
            <a:spLocks noGrp="1"/>
          </p:cNvSpPr>
          <p:nvPr>
            <p:ph idx="1"/>
          </p:nvPr>
        </p:nvSpPr>
        <p:spPr/>
        <p:txBody>
          <a:bodyPr>
            <a:normAutofit fontScale="92500" lnSpcReduction="10000"/>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r>
              <a:rPr lang="nb-NO" dirty="0">
                <a:latin typeface="Courier New" panose="02070309020205020404" pitchFamily="49" charset="0"/>
                <a:cs typeface="Courier New" panose="02070309020205020404" pitchFamily="49" charset="0"/>
              </a:rPr>
              <a:t> </a:t>
            </a: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xmlns:rdf</a:t>
            </a:r>
            <a:r>
              <a:rPr lang="nb-NO" dirty="0">
                <a:latin typeface="Courier New" panose="02070309020205020404" pitchFamily="49" charset="0"/>
                <a:cs typeface="Courier New" panose="02070309020205020404" pitchFamily="49" charset="0"/>
              </a:rPr>
              <a:t>="http://www.w3.org/1999/02/22-rdf-syntax-ns#"</a:t>
            </a: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xmlns:skos</a:t>
            </a:r>
            <a:r>
              <a:rPr lang="nb-NO" dirty="0">
                <a:latin typeface="Courier New" panose="02070309020205020404" pitchFamily="49" charset="0"/>
                <a:cs typeface="Courier New" panose="02070309020205020404" pitchFamily="49" charset="0"/>
              </a:rPr>
              <a:t>="http://www.w3.org/2004/02/skos/</a:t>
            </a:r>
            <a:r>
              <a:rPr lang="nb-NO" dirty="0" err="1">
                <a:latin typeface="Courier New" panose="02070309020205020404" pitchFamily="49" charset="0"/>
                <a:cs typeface="Courier New" panose="02070309020205020404" pitchFamily="49" charset="0"/>
              </a:rPr>
              <a:t>core</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rdf:about</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concepts#abattoirs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abattoirs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skos:altLabel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slaughterhouse</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skos:altLabel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skos:hiddenLabel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abatoirs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skos:hiddenLabel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skos:hiddenLabel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abbatoirs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skos:hiddenLabel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skos:hiddenLabel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abbattoirs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skos:hiddenLabel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r>
              <a:rPr lang="nb-NO" dirty="0">
                <a:latin typeface="Courier New" panose="02070309020205020404" pitchFamily="49" charset="0"/>
                <a:cs typeface="Courier New" panose="02070309020205020404" pitchFamily="49" charset="0"/>
              </a:rPr>
              <a:t>&gt;</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60544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SKOS </a:t>
            </a:r>
            <a:r>
              <a:rPr lang="nb-NO" dirty="0" err="1"/>
              <a:t>hiearchical</a:t>
            </a:r>
            <a:r>
              <a:rPr lang="nb-NO" dirty="0"/>
              <a:t> </a:t>
            </a:r>
            <a:r>
              <a:rPr lang="nb-NO" dirty="0" err="1"/>
              <a:t>relationship</a:t>
            </a:r>
            <a:r>
              <a:rPr lang="nb-NO" dirty="0"/>
              <a:t> </a:t>
            </a:r>
            <a:r>
              <a:rPr lang="nb-NO" dirty="0" err="1"/>
              <a:t>example</a:t>
            </a:r>
            <a:endParaRPr lang="nb-NO" dirty="0"/>
          </a:p>
        </p:txBody>
      </p:sp>
      <p:sp>
        <p:nvSpPr>
          <p:cNvPr id="3" name="Plassholder for innhold 2"/>
          <p:cNvSpPr>
            <a:spLocks noGrp="1"/>
          </p:cNvSpPr>
          <p:nvPr>
            <p:ph idx="1"/>
          </p:nvPr>
        </p:nvSpPr>
        <p:spPr/>
        <p:txBody>
          <a:bodyPr>
            <a:normAutofit fontScale="77500" lnSpcReduction="20000"/>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xmlns:rdf</a:t>
            </a:r>
            <a:r>
              <a:rPr lang="nb-NO" dirty="0">
                <a:latin typeface="Courier New" panose="02070309020205020404" pitchFamily="49" charset="0"/>
                <a:cs typeface="Courier New" panose="02070309020205020404" pitchFamily="49" charset="0"/>
              </a:rPr>
              <a:t>="http://www.w3.org/1999/02/22-rdf-syntax-ns#"</a:t>
            </a: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xmlns:skos</a:t>
            </a:r>
            <a:r>
              <a:rPr lang="nb-NO" dirty="0">
                <a:latin typeface="Courier New" panose="02070309020205020404" pitchFamily="49" charset="0"/>
                <a:cs typeface="Courier New" panose="02070309020205020404" pitchFamily="49" charset="0"/>
              </a:rPr>
              <a:t>="http://www.w3.org/2004/02/skos/</a:t>
            </a:r>
            <a:r>
              <a:rPr lang="nb-NO" dirty="0" err="1">
                <a:latin typeface="Courier New" panose="02070309020205020404" pitchFamily="49" charset="0"/>
                <a:cs typeface="Courier New" panose="02070309020205020404" pitchFamily="49" charset="0"/>
              </a:rPr>
              <a:t>core</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rdf:about</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concepts#mammals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mammals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skos:broader</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rdf:resource</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concepts#animals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rdf:about</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concepts#animals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animals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skos:narrower</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rdf:resource</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concepts#mammals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r>
              <a:rPr lang="nb-NO" dirty="0">
                <a:latin typeface="Courier New" panose="02070309020205020404" pitchFamily="49" charset="0"/>
                <a:cs typeface="Courier New" panose="02070309020205020404" pitchFamily="49" charset="0"/>
              </a:rPr>
              <a:t>&gt;</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079614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SKOS </a:t>
            </a:r>
            <a:r>
              <a:rPr lang="nb-NO" dirty="0" err="1"/>
              <a:t>associative</a:t>
            </a:r>
            <a:r>
              <a:rPr lang="nb-NO" dirty="0"/>
              <a:t> relationships </a:t>
            </a:r>
            <a:r>
              <a:rPr lang="nb-NO" dirty="0" err="1"/>
              <a:t>example</a:t>
            </a:r>
            <a:endParaRPr lang="nb-NO" dirty="0"/>
          </a:p>
        </p:txBody>
      </p:sp>
      <p:sp>
        <p:nvSpPr>
          <p:cNvPr id="3" name="Plassholder for innhold 2"/>
          <p:cNvSpPr>
            <a:spLocks noGrp="1"/>
          </p:cNvSpPr>
          <p:nvPr>
            <p:ph idx="1"/>
          </p:nvPr>
        </p:nvSpPr>
        <p:spPr/>
        <p:txBody>
          <a:bodyPr>
            <a:normAutofit fontScale="77500" lnSpcReduction="20000"/>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xmlns:rdf</a:t>
            </a:r>
            <a:r>
              <a:rPr lang="nb-NO" dirty="0">
                <a:latin typeface="Courier New" panose="02070309020205020404" pitchFamily="49" charset="0"/>
                <a:cs typeface="Courier New" panose="02070309020205020404" pitchFamily="49" charset="0"/>
              </a:rPr>
              <a:t>="http://www.w3.org/1999/02/22-rdf-syntax-ns#"</a:t>
            </a: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xmlns:skos</a:t>
            </a:r>
            <a:r>
              <a:rPr lang="nb-NO" dirty="0">
                <a:latin typeface="Courier New" panose="02070309020205020404" pitchFamily="49" charset="0"/>
                <a:cs typeface="Courier New" panose="02070309020205020404" pitchFamily="49" charset="0"/>
              </a:rPr>
              <a:t>="http://www.w3.org/2004/02/skos/</a:t>
            </a:r>
            <a:r>
              <a:rPr lang="nb-NO" dirty="0" err="1">
                <a:latin typeface="Courier New" panose="02070309020205020404" pitchFamily="49" charset="0"/>
                <a:cs typeface="Courier New" panose="02070309020205020404" pitchFamily="49" charset="0"/>
              </a:rPr>
              <a:t>core</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rdf:about</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concepts#birds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birds</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skos:related</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rdf:resource</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concepts#ornithology</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rdf:about</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concepts#ornithology</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r>
              <a:rPr lang="nb-NO" dirty="0" err="1">
                <a:latin typeface="Courier New" panose="02070309020205020404" pitchFamily="49" charset="0"/>
                <a:cs typeface="Courier New" panose="02070309020205020404" pitchFamily="49" charset="0"/>
              </a:rPr>
              <a:t>ornithology</a:t>
            </a: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skos:prefLabel</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skos:related</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rdf:resource</a:t>
            </a:r>
            <a:r>
              <a:rPr lang="nb-NO" dirty="0">
                <a:latin typeface="Courier New" panose="02070309020205020404" pitchFamily="49" charset="0"/>
                <a:cs typeface="Courier New" panose="02070309020205020404" pitchFamily="49" charset="0"/>
              </a:rPr>
              <a:t>="http://www.example.com/</a:t>
            </a:r>
            <a:r>
              <a:rPr lang="nb-NO" dirty="0" err="1">
                <a:latin typeface="Courier New" panose="02070309020205020404" pitchFamily="49" charset="0"/>
                <a:cs typeface="Courier New" panose="02070309020205020404" pitchFamily="49" charset="0"/>
              </a:rPr>
              <a:t>concepts#birds</a:t>
            </a:r>
            <a:r>
              <a:rPr lang="nb-NO" dirty="0">
                <a:latin typeface="Courier New" panose="02070309020205020404" pitchFamily="49" charset="0"/>
                <a:cs typeface="Courier New" panose="02070309020205020404" pitchFamily="49" charset="0"/>
              </a:rPr>
              <a:t>"/&gt;</a:t>
            </a:r>
          </a:p>
          <a:p>
            <a:pPr marL="3175" indent="0">
              <a:buNone/>
            </a:pP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skos:Concept</a:t>
            </a:r>
            <a:r>
              <a:rPr lang="nb-NO" dirty="0">
                <a:latin typeface="Courier New" panose="02070309020205020404" pitchFamily="49" charset="0"/>
                <a:cs typeface="Courier New" panose="02070309020205020404" pitchFamily="49" charset="0"/>
              </a:rPr>
              <a:t>&gt;</a:t>
            </a: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rdf:RDF</a:t>
            </a:r>
            <a:r>
              <a:rPr lang="nb-NO" dirty="0">
                <a:latin typeface="Courier New" panose="02070309020205020404" pitchFamily="49" charset="0"/>
                <a:cs typeface="Courier New" panose="02070309020205020404" pitchFamily="49" charset="0"/>
              </a:rPr>
              <a:t>&gt;</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447600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SKOS is </a:t>
            </a:r>
            <a:r>
              <a:rPr lang="nb-NO" dirty="0" err="1"/>
              <a:t>concept-oriented</a:t>
            </a:r>
            <a:endParaRPr lang="nb-NO" dirty="0"/>
          </a:p>
        </p:txBody>
      </p:sp>
      <p:sp>
        <p:nvSpPr>
          <p:cNvPr id="3" name="Plassholder for innhold 2"/>
          <p:cNvSpPr>
            <a:spLocks noGrp="1"/>
          </p:cNvSpPr>
          <p:nvPr>
            <p:ph idx="1"/>
          </p:nvPr>
        </p:nvSpPr>
        <p:spPr/>
        <p:txBody>
          <a:bodyPr/>
          <a:lstStyle/>
          <a:p>
            <a:pPr marL="3175" indent="0">
              <a:buNone/>
            </a:pPr>
            <a:r>
              <a:rPr lang="en-US" dirty="0"/>
              <a:t>In contrast to termed-based thesauri, SKOS focus on concepts which may have several labels. In a standard thesaurus a term would relate to another term using relationships. See also  the </a:t>
            </a:r>
            <a:r>
              <a:rPr lang="en-US" dirty="0" smtClean="0"/>
              <a:t>SKOS </a:t>
            </a:r>
            <a:r>
              <a:rPr lang="en-US" dirty="0" smtClean="0">
                <a:hlinkClick r:id="rId2"/>
              </a:rPr>
              <a:t>FAQ</a:t>
            </a:r>
            <a:endParaRPr lang="en-US" dirty="0" smtClean="0"/>
          </a:p>
          <a:p>
            <a:endParaRPr lang="en-US" dirty="0"/>
          </a:p>
          <a:p>
            <a:r>
              <a:rPr lang="en-US" dirty="0" smtClean="0"/>
              <a:t>Examples</a:t>
            </a:r>
          </a:p>
          <a:p>
            <a:r>
              <a:rPr lang="en-US" dirty="0">
                <a:hlinkClick r:id="rId3"/>
              </a:rPr>
              <a:t>The Integrated Public Service </a:t>
            </a:r>
            <a:r>
              <a:rPr lang="en-US" dirty="0" smtClean="0">
                <a:hlinkClick r:id="rId3"/>
              </a:rPr>
              <a:t>Vocabulary</a:t>
            </a:r>
            <a:endParaRPr lang="en-US" dirty="0" smtClean="0"/>
          </a:p>
          <a:p>
            <a:r>
              <a:rPr lang="en-US" dirty="0"/>
              <a:t>Library of Congress have made their </a:t>
            </a:r>
            <a:r>
              <a:rPr lang="en-US" dirty="0">
                <a:hlinkClick r:id="rId4"/>
              </a:rPr>
              <a:t>subject headings </a:t>
            </a:r>
            <a:r>
              <a:rPr lang="en-US" dirty="0"/>
              <a:t>available</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06141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SKOS used in a </a:t>
            </a:r>
            <a:r>
              <a:rPr lang="nb-NO" dirty="0" err="1" smtClean="0"/>
              <a:t>subject</a:t>
            </a:r>
            <a:r>
              <a:rPr lang="nb-NO" dirty="0" smtClean="0"/>
              <a:t> portal</a:t>
            </a:r>
            <a:endParaRPr lang="nb-NO" dirty="0"/>
          </a:p>
        </p:txBody>
      </p:sp>
      <p:sp>
        <p:nvSpPr>
          <p:cNvPr id="3" name="Plassholder for innhold 2"/>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6" name="Bilde 5"/>
          <p:cNvPicPr>
            <a:picLocks noChangeAspect="1"/>
          </p:cNvPicPr>
          <p:nvPr/>
        </p:nvPicPr>
        <p:blipFill>
          <a:blip r:embed="rId2"/>
          <a:stretch>
            <a:fillRect/>
          </a:stretch>
        </p:blipFill>
        <p:spPr>
          <a:xfrm>
            <a:off x="1530000" y="2724484"/>
            <a:ext cx="6591300" cy="3686175"/>
          </a:xfrm>
          <a:prstGeom prst="rect">
            <a:avLst/>
          </a:prstGeom>
        </p:spPr>
      </p:pic>
    </p:spTree>
    <p:extLst>
      <p:ext uri="{BB962C8B-B14F-4D97-AF65-F5344CB8AC3E}">
        <p14:creationId xmlns:p14="http://schemas.microsoft.com/office/powerpoint/2010/main" val="3150223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SKOS used in Libris</a:t>
            </a:r>
            <a:endParaRPr lang="nb-NO" dirty="0"/>
          </a:p>
        </p:txBody>
      </p:sp>
      <p:sp>
        <p:nvSpPr>
          <p:cNvPr id="3" name="Plassholder for innhold 2"/>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6" name="Bilde 5">
            <a:hlinkClick r:id="rId2"/>
          </p:cNvPr>
          <p:cNvPicPr>
            <a:picLocks noChangeAspect="1"/>
          </p:cNvPicPr>
          <p:nvPr/>
        </p:nvPicPr>
        <p:blipFill>
          <a:blip r:embed="rId3"/>
          <a:stretch>
            <a:fillRect/>
          </a:stretch>
        </p:blipFill>
        <p:spPr>
          <a:xfrm>
            <a:off x="971600" y="2276872"/>
            <a:ext cx="7658100" cy="4200525"/>
          </a:xfrm>
          <a:prstGeom prst="rect">
            <a:avLst/>
          </a:prstGeom>
        </p:spPr>
      </p:pic>
    </p:spTree>
    <p:extLst>
      <p:ext uri="{BB962C8B-B14F-4D97-AF65-F5344CB8AC3E}">
        <p14:creationId xmlns:p14="http://schemas.microsoft.com/office/powerpoint/2010/main" val="362321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000" y="1723455"/>
            <a:ext cx="7218363" cy="2292490"/>
          </a:xfrm>
        </p:spPr>
      </p:pic>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917" y="4239359"/>
            <a:ext cx="3480528" cy="2121233"/>
          </a:xfrm>
          <a:prstGeom prst="rect">
            <a:avLst/>
          </a:prstGeom>
        </p:spPr>
      </p:pic>
    </p:spTree>
    <p:extLst>
      <p:ext uri="{BB962C8B-B14F-4D97-AF65-F5344CB8AC3E}">
        <p14:creationId xmlns:p14="http://schemas.microsoft.com/office/powerpoint/2010/main" val="2763192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Characteristics</a:t>
            </a:r>
            <a:r>
              <a:rPr lang="nb-NO" dirty="0"/>
              <a:t> </a:t>
            </a:r>
            <a:r>
              <a:rPr lang="nb-NO" dirty="0" err="1"/>
              <a:t>of</a:t>
            </a:r>
            <a:r>
              <a:rPr lang="nb-NO" dirty="0"/>
              <a:t> </a:t>
            </a:r>
            <a:r>
              <a:rPr lang="nb-NO" dirty="0" err="1"/>
              <a:t>examples</a:t>
            </a:r>
            <a:endParaRPr lang="nb-NO" dirty="0"/>
          </a:p>
        </p:txBody>
      </p:sp>
      <p:sp>
        <p:nvSpPr>
          <p:cNvPr id="3" name="Plassholder for innhold 2"/>
          <p:cNvSpPr>
            <a:spLocks noGrp="1"/>
          </p:cNvSpPr>
          <p:nvPr>
            <p:ph idx="1"/>
          </p:nvPr>
        </p:nvSpPr>
        <p:spPr/>
        <p:txBody>
          <a:bodyPr/>
          <a:lstStyle/>
          <a:p>
            <a:r>
              <a:rPr lang="en-US" dirty="0"/>
              <a:t>a rich variety of name spaces</a:t>
            </a:r>
          </a:p>
          <a:p>
            <a:r>
              <a:rPr lang="en-US" dirty="0">
                <a:hlinkClick r:id="rId2"/>
              </a:rPr>
              <a:t>foaf</a:t>
            </a:r>
            <a:r>
              <a:rPr lang="en-US" dirty="0"/>
              <a:t>, sub, </a:t>
            </a:r>
            <a:r>
              <a:rPr lang="en-US" dirty="0" err="1"/>
              <a:t>dct</a:t>
            </a:r>
            <a:r>
              <a:rPr lang="en-US" dirty="0"/>
              <a:t>, dc, </a:t>
            </a:r>
            <a:r>
              <a:rPr lang="en-US" dirty="0" err="1"/>
              <a:t>libris</a:t>
            </a:r>
            <a:r>
              <a:rPr lang="en-US" dirty="0"/>
              <a:t>, </a:t>
            </a:r>
            <a:r>
              <a:rPr lang="en-US" dirty="0">
                <a:hlinkClick r:id="rId3"/>
              </a:rPr>
              <a:t>bibo</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52669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en-US" dirty="0"/>
              <a:t>Using RDF to represent document and work languages</a:t>
            </a:r>
            <a:endParaRPr lang="nb-NO" dirty="0"/>
          </a:p>
        </p:txBody>
      </p:sp>
      <p:sp>
        <p:nvSpPr>
          <p:cNvPr id="3" name="Plassholder for innhold 2"/>
          <p:cNvSpPr>
            <a:spLocks noGrp="1"/>
          </p:cNvSpPr>
          <p:nvPr>
            <p:ph idx="1"/>
          </p:nvPr>
        </p:nvSpPr>
        <p:spPr/>
        <p:txBody>
          <a:bodyPr/>
          <a:lstStyle/>
          <a:p>
            <a:pPr marL="3175" indent="0">
              <a:buNone/>
            </a:pPr>
            <a:r>
              <a:rPr lang="en-US" dirty="0"/>
              <a:t>Many attempts have been made...</a:t>
            </a:r>
          </a:p>
          <a:p>
            <a:r>
              <a:rPr lang="en-US" dirty="0"/>
              <a:t>the bibliographic ontology</a:t>
            </a:r>
          </a:p>
          <a:p>
            <a:r>
              <a:rPr lang="en-US" dirty="0"/>
              <a:t>BIBFRAME</a:t>
            </a:r>
          </a:p>
          <a:p>
            <a:r>
              <a:rPr lang="en-US" dirty="0"/>
              <a:t>Schema.org with extensions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801534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en-US" dirty="0"/>
              <a:t>Bibliographic description - from records to graphs?</a:t>
            </a:r>
            <a:endParaRPr lang="nb-NO" dirty="0"/>
          </a:p>
        </p:txBody>
      </p:sp>
      <p:sp>
        <p:nvSpPr>
          <p:cNvPr id="3" name="Plassholder for innhold 2"/>
          <p:cNvSpPr>
            <a:spLocks noGrp="1"/>
          </p:cNvSpPr>
          <p:nvPr>
            <p:ph idx="1"/>
          </p:nvPr>
        </p:nvSpPr>
        <p:spPr/>
        <p:txBody>
          <a:bodyPr/>
          <a:lstStyle/>
          <a:p>
            <a:pPr marL="3175" indent="0">
              <a:buNone/>
            </a:pPr>
            <a:r>
              <a:rPr lang="en-US" dirty="0"/>
              <a:t>MARC has been used for describing bibliographic records for a long time</a:t>
            </a:r>
          </a:p>
          <a:p>
            <a:r>
              <a:rPr lang="en-US" dirty="0"/>
              <a:t>international standard since 1973</a:t>
            </a:r>
          </a:p>
          <a:p>
            <a:r>
              <a:rPr lang="en-US" dirty="0"/>
              <a:t>billions of MARC records exist</a:t>
            </a:r>
          </a:p>
          <a:p>
            <a:r>
              <a:rPr lang="en-US" dirty="0"/>
              <a:t>developed in the pre-web world</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02044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BIBO - </a:t>
            </a:r>
            <a:r>
              <a:rPr lang="nb-NO" dirty="0" err="1"/>
              <a:t>the</a:t>
            </a:r>
            <a:r>
              <a:rPr lang="nb-NO" dirty="0"/>
              <a:t> </a:t>
            </a:r>
            <a:r>
              <a:rPr lang="nb-NO" dirty="0" err="1"/>
              <a:t>bibliographic</a:t>
            </a:r>
            <a:r>
              <a:rPr lang="nb-NO" dirty="0"/>
              <a:t> </a:t>
            </a:r>
            <a:r>
              <a:rPr lang="nb-NO" dirty="0" err="1"/>
              <a:t>ontology</a:t>
            </a:r>
            <a:endParaRPr lang="nb-NO" dirty="0"/>
          </a:p>
        </p:txBody>
      </p:sp>
      <p:sp>
        <p:nvSpPr>
          <p:cNvPr id="3" name="Plassholder for innhold 2"/>
          <p:cNvSpPr>
            <a:spLocks noGrp="1"/>
          </p:cNvSpPr>
          <p:nvPr>
            <p:ph idx="1"/>
          </p:nvPr>
        </p:nvSpPr>
        <p:spPr/>
        <p:txBody>
          <a:bodyPr/>
          <a:lstStyle/>
          <a:p>
            <a:r>
              <a:rPr lang="en-US" dirty="0">
                <a:hlinkClick r:id="rId2"/>
              </a:rPr>
              <a:t>BIBO specification</a:t>
            </a:r>
            <a:endParaRPr lang="en-US" dirty="0"/>
          </a:p>
          <a:p>
            <a:r>
              <a:rPr lang="en-US" dirty="0"/>
              <a:t>primarily developed for handling citations and bibliographic references</a:t>
            </a:r>
          </a:p>
          <a:p>
            <a:r>
              <a:rPr lang="en-US" dirty="0"/>
              <a:t>can be used for simple bibliographic description</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14136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BIBFRAME Model</a:t>
            </a:r>
            <a:endParaRPr lang="nb-NO" dirty="0"/>
          </a:p>
        </p:txBody>
      </p:sp>
      <p:sp>
        <p:nvSpPr>
          <p:cNvPr id="3" name="Plassholder for innhold 2"/>
          <p:cNvSpPr>
            <a:spLocks noGrp="1"/>
          </p:cNvSpPr>
          <p:nvPr>
            <p:ph idx="1"/>
          </p:nvPr>
        </p:nvSpPr>
        <p:spPr/>
        <p:txBody>
          <a:bodyPr/>
          <a:lstStyle/>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6" name="Bilde 5">
            <a:hlinkClick r:id="rId2"/>
          </p:cNvPr>
          <p:cNvPicPr>
            <a:picLocks noChangeAspect="1"/>
          </p:cNvPicPr>
          <p:nvPr/>
        </p:nvPicPr>
        <p:blipFill>
          <a:blip r:embed="rId3"/>
          <a:stretch>
            <a:fillRect/>
          </a:stretch>
        </p:blipFill>
        <p:spPr>
          <a:xfrm>
            <a:off x="4573879" y="448010"/>
            <a:ext cx="4305300" cy="5962650"/>
          </a:xfrm>
          <a:prstGeom prst="rect">
            <a:avLst/>
          </a:prstGeom>
        </p:spPr>
      </p:pic>
    </p:spTree>
    <p:extLst>
      <p:ext uri="{BB962C8B-B14F-4D97-AF65-F5344CB8AC3E}">
        <p14:creationId xmlns:p14="http://schemas.microsoft.com/office/powerpoint/2010/main" val="2266987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BIBFRAME</a:t>
            </a:r>
            <a:endParaRPr lang="nb-NO" dirty="0"/>
          </a:p>
        </p:txBody>
      </p:sp>
      <p:sp>
        <p:nvSpPr>
          <p:cNvPr id="3" name="Plassholder for innhold 2"/>
          <p:cNvSpPr>
            <a:spLocks noGrp="1"/>
          </p:cNvSpPr>
          <p:nvPr>
            <p:ph idx="1"/>
          </p:nvPr>
        </p:nvSpPr>
        <p:spPr/>
        <p:txBody>
          <a:bodyPr/>
          <a:lstStyle/>
          <a:p>
            <a:r>
              <a:rPr lang="en-US" dirty="0">
                <a:hlinkClick r:id="rId2"/>
              </a:rPr>
              <a:t>bibframe.org</a:t>
            </a:r>
            <a:r>
              <a:rPr lang="en-US" dirty="0"/>
              <a:t> </a:t>
            </a:r>
          </a:p>
          <a:p>
            <a:r>
              <a:rPr lang="en-US" dirty="0">
                <a:hlinkClick r:id="rId3"/>
              </a:rPr>
              <a:t>Library of Congress report</a:t>
            </a:r>
            <a:endParaRPr lang="en-US" dirty="0"/>
          </a:p>
          <a:p>
            <a:r>
              <a:rPr lang="en-US" dirty="0"/>
              <a:t>planned to be successor of MARC</a:t>
            </a:r>
          </a:p>
          <a:p>
            <a:r>
              <a:rPr lang="en-US" dirty="0"/>
              <a:t>reflects the FRBR model</a:t>
            </a:r>
          </a:p>
          <a:p>
            <a:r>
              <a:rPr lang="en-US" dirty="0"/>
              <a:t>develops a new namespace</a:t>
            </a:r>
          </a:p>
          <a:p>
            <a:r>
              <a:rPr lang="en-US" dirty="0">
                <a:hlinkClick r:id="rId4"/>
              </a:rPr>
              <a:t>Transformation tools</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959017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Schema.org's</a:t>
            </a:r>
            <a:r>
              <a:rPr lang="nb-NO" dirty="0"/>
              <a:t> BIB </a:t>
            </a:r>
            <a:r>
              <a:rPr lang="nb-NO" dirty="0" err="1"/>
              <a:t>extensions</a:t>
            </a:r>
            <a:r>
              <a:rPr lang="nb-NO" dirty="0"/>
              <a:t> </a:t>
            </a:r>
            <a:r>
              <a:rPr lang="nb-NO" dirty="0" err="1"/>
              <a:t>model</a:t>
            </a:r>
            <a:endParaRPr lang="nb-NO" dirty="0"/>
          </a:p>
        </p:txBody>
      </p:sp>
      <p:sp>
        <p:nvSpPr>
          <p:cNvPr id="3" name="Plassholder for innhold 2"/>
          <p:cNvSpPr>
            <a:spLocks noGrp="1"/>
          </p:cNvSpPr>
          <p:nvPr>
            <p:ph idx="1"/>
          </p:nvPr>
        </p:nvSpPr>
        <p:spPr/>
        <p:txBody>
          <a:bodyPr/>
          <a:lstStyle/>
          <a:p>
            <a:r>
              <a:rPr lang="en-US" dirty="0">
                <a:hlinkClick r:id="rId2"/>
              </a:rPr>
              <a:t>Schema.org</a:t>
            </a:r>
            <a:r>
              <a:rPr lang="en-US" dirty="0"/>
              <a:t> - initiative for creating structured data embedded in web pages</a:t>
            </a:r>
          </a:p>
          <a:p>
            <a:r>
              <a:rPr lang="en-US" dirty="0"/>
              <a:t>supported by Google, Bing, Yahoo and </a:t>
            </a:r>
            <a:r>
              <a:rPr lang="en-US" dirty="0" err="1"/>
              <a:t>Yandex</a:t>
            </a:r>
            <a:endParaRPr lang="en-US" dirty="0"/>
          </a:p>
          <a:p>
            <a:r>
              <a:rPr lang="en-US" dirty="0"/>
              <a:t>light weight, </a:t>
            </a:r>
            <a:r>
              <a:rPr lang="en-US" dirty="0" err="1"/>
              <a:t>cors-sectoral</a:t>
            </a:r>
            <a:r>
              <a:rPr lang="en-US" dirty="0"/>
              <a:t> schema which is extensible for new domains, thus </a:t>
            </a:r>
          </a:p>
          <a:p>
            <a:r>
              <a:rPr lang="en-US" dirty="0"/>
              <a:t>compatible with RDF</a:t>
            </a:r>
          </a:p>
          <a:p>
            <a:r>
              <a:rPr lang="en-US" dirty="0">
                <a:hlinkClick r:id="rId3"/>
              </a:rPr>
              <a:t>Report from OCLC</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05054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Discussion</a:t>
            </a:r>
            <a:endParaRPr lang="nb-NO" dirty="0"/>
          </a:p>
        </p:txBody>
      </p:sp>
      <p:sp>
        <p:nvSpPr>
          <p:cNvPr id="3" name="Plassholder for innhold 2"/>
          <p:cNvSpPr>
            <a:spLocks noGrp="1"/>
          </p:cNvSpPr>
          <p:nvPr>
            <p:ph idx="1"/>
          </p:nvPr>
        </p:nvSpPr>
        <p:spPr/>
        <p:txBody>
          <a:bodyPr/>
          <a:lstStyle/>
          <a:p>
            <a:pPr marL="3175" indent="0">
              <a:buNone/>
            </a:pPr>
            <a:r>
              <a:rPr lang="en-US" dirty="0">
                <a:solidFill>
                  <a:srgbClr val="FF0000"/>
                </a:solidFill>
              </a:rPr>
              <a:t>What are the pros and cons of the BIBFRAME approach?</a:t>
            </a:r>
            <a:endParaRPr lang="nb-NO" dirty="0">
              <a:solidFill>
                <a:srgbClr val="FF0000"/>
              </a:solidFill>
            </a:endParaRP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68928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Topic</a:t>
            </a:r>
            <a:r>
              <a:rPr lang="nb-NO" dirty="0" smtClean="0"/>
              <a:t> </a:t>
            </a:r>
            <a:r>
              <a:rPr lang="nb-NO" dirty="0" err="1" smtClean="0"/>
              <a:t>maps</a:t>
            </a:r>
            <a:endParaRPr lang="nb-NO" dirty="0"/>
          </a:p>
        </p:txBody>
      </p:sp>
      <p:sp>
        <p:nvSpPr>
          <p:cNvPr id="3" name="Plassholder for innhold 2"/>
          <p:cNvSpPr>
            <a:spLocks noGrp="1"/>
          </p:cNvSpPr>
          <p:nvPr>
            <p:ph idx="1"/>
          </p:nvPr>
        </p:nvSpPr>
        <p:spPr/>
        <p:txBody>
          <a:bodyPr/>
          <a:lstStyle/>
          <a:p>
            <a:r>
              <a:rPr lang="en-US" dirty="0"/>
              <a:t>a standard for </a:t>
            </a:r>
            <a:r>
              <a:rPr lang="en-US" dirty="0" err="1"/>
              <a:t>organising</a:t>
            </a:r>
            <a:r>
              <a:rPr lang="en-US" dirty="0"/>
              <a:t> digital content </a:t>
            </a:r>
          </a:p>
          <a:p>
            <a:r>
              <a:rPr lang="en-US" dirty="0"/>
              <a:t>ISO certified in 2002 (ISO-standard 13250)</a:t>
            </a:r>
          </a:p>
          <a:p>
            <a:r>
              <a:rPr lang="en-US" dirty="0"/>
              <a:t>Used for structuring web sites and a large </a:t>
            </a:r>
            <a:r>
              <a:rPr lang="en-US" dirty="0" err="1"/>
              <a:t>varity</a:t>
            </a:r>
            <a:r>
              <a:rPr lang="en-US" dirty="0"/>
              <a:t> of knowledge management purposes</a:t>
            </a:r>
          </a:p>
          <a:p>
            <a:pPr marL="3175" indent="0">
              <a:buNone/>
            </a:pP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429710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Background</a:t>
            </a:r>
            <a:endParaRPr lang="nb-NO" dirty="0"/>
          </a:p>
        </p:txBody>
      </p:sp>
      <p:sp>
        <p:nvSpPr>
          <p:cNvPr id="3" name="Plassholder for innhold 2"/>
          <p:cNvSpPr>
            <a:spLocks noGrp="1"/>
          </p:cNvSpPr>
          <p:nvPr>
            <p:ph idx="1"/>
          </p:nvPr>
        </p:nvSpPr>
        <p:spPr/>
        <p:txBody>
          <a:bodyPr>
            <a:normAutofit fontScale="77500" lnSpcReduction="20000"/>
          </a:bodyPr>
          <a:lstStyle/>
          <a:p>
            <a:pPr marL="3175" indent="0">
              <a:buNone/>
            </a:pPr>
            <a:r>
              <a:rPr lang="nb-NO" dirty="0" err="1"/>
              <a:t>inspired</a:t>
            </a:r>
            <a:r>
              <a:rPr lang="nb-NO" dirty="0"/>
              <a:t> by back-</a:t>
            </a:r>
            <a:r>
              <a:rPr lang="nb-NO" dirty="0" err="1"/>
              <a:t>of</a:t>
            </a:r>
            <a:r>
              <a:rPr lang="nb-NO" dirty="0"/>
              <a:t>-book </a:t>
            </a:r>
            <a:r>
              <a:rPr lang="nb-NO" dirty="0" err="1"/>
              <a:t>indexes</a:t>
            </a:r>
            <a:endParaRPr lang="nb-NO" dirty="0"/>
          </a:p>
          <a:p>
            <a:pPr marL="3175" indent="0">
              <a:buNone/>
            </a:pPr>
            <a:endParaRPr lang="nb-NO" dirty="0"/>
          </a:p>
          <a:p>
            <a:pPr marL="3175" indent="0">
              <a:buNone/>
            </a:pPr>
            <a:r>
              <a:rPr lang="nb-NO" dirty="0" err="1">
                <a:latin typeface="Courier New" panose="02070309020205020404" pitchFamily="49" charset="0"/>
                <a:cs typeface="Courier New" panose="02070309020205020404" pitchFamily="49" charset="0"/>
              </a:rPr>
              <a:t>X</a:t>
            </a:r>
            <a:endParaRPr lang="nb-NO" dirty="0">
              <a:latin typeface="Courier New" panose="02070309020205020404" pitchFamily="49" charset="0"/>
              <a:cs typeface="Courier New" panose="02070309020205020404" pitchFamily="49" charset="0"/>
            </a:endParaRPr>
          </a:p>
          <a:p>
            <a:pPr marL="3175" indent="0">
              <a:buNone/>
            </a:pP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XML. See </a:t>
            </a:r>
            <a:r>
              <a:rPr lang="nb-NO" dirty="0" err="1">
                <a:latin typeface="Courier New" panose="02070309020205020404" pitchFamily="49" charset="0"/>
                <a:cs typeface="Courier New" panose="02070309020205020404" pitchFamily="49" charset="0"/>
              </a:rPr>
              <a:t>Extensible</a:t>
            </a: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Markup</a:t>
            </a:r>
            <a:r>
              <a:rPr lang="nb-NO" dirty="0">
                <a:latin typeface="Courier New" panose="02070309020205020404" pitchFamily="49" charset="0"/>
                <a:cs typeface="Courier New" panose="02070309020205020404" pitchFamily="49" charset="0"/>
              </a:rPr>
              <a:t> Language (XML)</a:t>
            </a:r>
          </a:p>
          <a:p>
            <a:pPr marL="3175" indent="0">
              <a:buNone/>
            </a:pPr>
            <a:r>
              <a:rPr lang="nb-NO" dirty="0">
                <a:latin typeface="Courier New" panose="02070309020205020404" pitchFamily="49" charset="0"/>
                <a:cs typeface="Courier New" panose="02070309020205020404" pitchFamily="49" charset="0"/>
              </a:rPr>
              <a:t>XML </a:t>
            </a:r>
            <a:r>
              <a:rPr lang="nb-NO" dirty="0" err="1">
                <a:latin typeface="Courier New" panose="02070309020205020404" pitchFamily="49" charset="0"/>
                <a:cs typeface="Courier New" panose="02070309020205020404" pitchFamily="49" charset="0"/>
              </a:rPr>
              <a:t>Topic</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Maps</a:t>
            </a:r>
            <a:r>
              <a:rPr lang="nb-NO" dirty="0">
                <a:latin typeface="Courier New" panose="02070309020205020404" pitchFamily="49" charset="0"/>
                <a:cs typeface="Courier New" panose="02070309020205020404" pitchFamily="49" charset="0"/>
              </a:rPr>
              <a:t> (XTM)  61,</a:t>
            </a:r>
          </a:p>
          <a:p>
            <a:pPr marL="3175" indent="0">
              <a:buNone/>
            </a:pPr>
            <a:r>
              <a:rPr lang="nb-NO" dirty="0">
                <a:latin typeface="Courier New" panose="02070309020205020404" pitchFamily="49" charset="0"/>
                <a:cs typeface="Courier New" panose="02070309020205020404" pitchFamily="49" charset="0"/>
              </a:rPr>
              <a:t>   72, 78</a:t>
            </a:r>
          </a:p>
          <a:p>
            <a:pPr marL="3175" indent="0">
              <a:buNone/>
            </a:pPr>
            <a:r>
              <a:rPr lang="nb-NO" dirty="0">
                <a:latin typeface="Courier New" panose="02070309020205020404" pitchFamily="49" charset="0"/>
                <a:cs typeface="Courier New" panose="02070309020205020404" pitchFamily="49" charset="0"/>
              </a:rPr>
              <a:t>XML web services. See services</a:t>
            </a:r>
          </a:p>
          <a:p>
            <a:pPr marL="3175" indent="0">
              <a:buNone/>
            </a:pPr>
            <a:r>
              <a:rPr lang="nb-NO" dirty="0" err="1">
                <a:latin typeface="Courier New" panose="02070309020205020404" pitchFamily="49" charset="0"/>
                <a:cs typeface="Courier New" panose="02070309020205020404" pitchFamily="49" charset="0"/>
              </a:rPr>
              <a:t>XPointer</a:t>
            </a:r>
            <a:r>
              <a:rPr lang="nb-NO" dirty="0">
                <a:latin typeface="Courier New" panose="02070309020205020404" pitchFamily="49" charset="0"/>
                <a:cs typeface="Courier New" panose="02070309020205020404" pitchFamily="49" charset="0"/>
              </a:rPr>
              <a:t>  99</a:t>
            </a:r>
          </a:p>
          <a:p>
            <a:pPr marL="3175" indent="0">
              <a:buNone/>
            </a:pPr>
            <a:r>
              <a:rPr lang="nb-NO" dirty="0">
                <a:latin typeface="Courier New" panose="02070309020205020404" pitchFamily="49" charset="0"/>
                <a:cs typeface="Courier New" panose="02070309020205020404" pitchFamily="49" charset="0"/>
              </a:rPr>
              <a:t>XTM. See XML </a:t>
            </a:r>
            <a:r>
              <a:rPr lang="nb-NO" dirty="0" err="1">
                <a:latin typeface="Courier New" panose="02070309020205020404" pitchFamily="49" charset="0"/>
                <a:cs typeface="Courier New" panose="02070309020205020404" pitchFamily="49" charset="0"/>
              </a:rPr>
              <a:t>Topic</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Maps</a:t>
            </a: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(XTM)</a:t>
            </a:r>
          </a:p>
          <a:p>
            <a:pPr marL="3175" indent="0">
              <a:buNone/>
            </a:pPr>
            <a:r>
              <a:rPr lang="nb-NO" dirty="0">
                <a:latin typeface="Courier New" panose="02070309020205020404" pitchFamily="49" charset="0"/>
                <a:cs typeface="Courier New" panose="02070309020205020404" pitchFamily="49" charset="0"/>
              </a:rPr>
              <a:t>XUL </a:t>
            </a:r>
            <a:r>
              <a:rPr lang="nb-NO" dirty="0" err="1">
                <a:latin typeface="Courier New" panose="02070309020205020404" pitchFamily="49" charset="0"/>
                <a:cs typeface="Courier New" panose="02070309020205020404" pitchFamily="49" charset="0"/>
              </a:rPr>
              <a:t>widgets</a:t>
            </a:r>
            <a:endParaRPr lang="nb-NO" dirty="0">
              <a:latin typeface="Courier New" panose="02070309020205020404" pitchFamily="49" charset="0"/>
              <a:cs typeface="Courier New" panose="02070309020205020404" pitchFamily="49" charset="0"/>
            </a:endParaRP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widgets</a:t>
            </a:r>
            <a:r>
              <a:rPr lang="nb-NO" dirty="0">
                <a:latin typeface="Courier New" panose="02070309020205020404" pitchFamily="49" charset="0"/>
                <a:cs typeface="Courier New" panose="02070309020205020404" pitchFamily="49" charset="0"/>
              </a:rPr>
              <a:t>  37</a:t>
            </a:r>
          </a:p>
          <a:p>
            <a:pPr marL="3175" indent="0">
              <a:buNone/>
            </a:pPr>
            <a:r>
              <a:rPr lang="nb-NO" dirty="0">
                <a:latin typeface="Courier New" panose="02070309020205020404" pitchFamily="49" charset="0"/>
                <a:cs typeface="Courier New" panose="02070309020205020404" pitchFamily="49" charset="0"/>
              </a:rPr>
              <a:t>   See </a:t>
            </a:r>
            <a:r>
              <a:rPr lang="nb-NO" dirty="0" err="1">
                <a:latin typeface="Courier New" panose="02070309020205020404" pitchFamily="49" charset="0"/>
                <a:cs typeface="Courier New" panose="02070309020205020404" pitchFamily="49" charset="0"/>
              </a:rPr>
              <a:t>also</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Extensible</a:t>
            </a:r>
            <a:r>
              <a:rPr lang="nb-NO" dirty="0">
                <a:latin typeface="Courier New" panose="02070309020205020404" pitchFamily="49" charset="0"/>
                <a:cs typeface="Courier New" panose="02070309020205020404" pitchFamily="49" charset="0"/>
              </a:rPr>
              <a:t> User</a:t>
            </a:r>
          </a:p>
          <a:p>
            <a:pPr marL="3175" indent="0">
              <a:buNone/>
            </a:pP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interface</a:t>
            </a:r>
            <a:r>
              <a:rPr lang="nb-NO" dirty="0">
                <a:latin typeface="Courier New" panose="02070309020205020404" pitchFamily="49" charset="0"/>
                <a:cs typeface="Courier New" panose="02070309020205020404" pitchFamily="49" charset="0"/>
              </a:rPr>
              <a:t> Language</a:t>
            </a:r>
          </a:p>
          <a:p>
            <a:pPr marL="3175" indent="0">
              <a:buNone/>
            </a:pPr>
            <a:r>
              <a:rPr lang="nb-NO" dirty="0">
                <a:latin typeface="Courier New" panose="02070309020205020404" pitchFamily="49" charset="0"/>
                <a:cs typeface="Courier New" panose="02070309020205020404" pitchFamily="49" charset="0"/>
              </a:rPr>
              <a:t>   (XUL</a:t>
            </a:r>
            <a:r>
              <a:rPr lang="nb-NO" dirty="0" smtClean="0">
                <a:latin typeface="Courier New" panose="02070309020205020404" pitchFamily="49" charset="0"/>
                <a:cs typeface="Courier New" panose="02070309020205020404" pitchFamily="49" charset="0"/>
              </a:rPr>
              <a:t>)</a:t>
            </a:r>
          </a:p>
          <a:p>
            <a:pPr marL="3175" indent="0">
              <a:buNone/>
            </a:pPr>
            <a:endParaRPr lang="en-US" dirty="0" smtClean="0"/>
          </a:p>
          <a:p>
            <a:pPr marL="3175" indent="0">
              <a:buNone/>
            </a:pPr>
            <a:r>
              <a:rPr lang="en-US" dirty="0" smtClean="0"/>
              <a:t>From </a:t>
            </a:r>
            <a:r>
              <a:rPr lang="en-US" dirty="0" err="1"/>
              <a:t>Passin</a:t>
            </a:r>
            <a:r>
              <a:rPr lang="en-US" dirty="0"/>
              <a:t> (2004). The explorer's guide to the Semantic Web</a:t>
            </a:r>
            <a:endParaRPr lang="nb-NO" dirty="0">
              <a:latin typeface="Courier New" panose="02070309020205020404" pitchFamily="49" charset="0"/>
              <a:cs typeface="Courier New" panose="02070309020205020404" pitchFamily="49" charset="0"/>
            </a:endParaRP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0919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Semantic Web</a:t>
            </a:r>
            <a:endParaRPr lang="nb-NO" dirty="0"/>
          </a:p>
        </p:txBody>
      </p:sp>
      <p:sp>
        <p:nvSpPr>
          <p:cNvPr id="3" name="Plassholder for innhold 2"/>
          <p:cNvSpPr>
            <a:spLocks noGrp="1"/>
          </p:cNvSpPr>
          <p:nvPr>
            <p:ph idx="1"/>
          </p:nvPr>
        </p:nvSpPr>
        <p:spPr/>
        <p:txBody>
          <a:bodyPr/>
          <a:lstStyle/>
          <a:p>
            <a:pPr marL="3175" indent="0">
              <a:buNone/>
            </a:pPr>
            <a:r>
              <a:rPr lang="nb-NO" dirty="0" err="1" smtClean="0"/>
              <a:t>Facilitates</a:t>
            </a:r>
            <a:endParaRPr lang="nb-NO" dirty="0" smtClean="0"/>
          </a:p>
          <a:p>
            <a:r>
              <a:rPr lang="nn-NO" dirty="0"/>
              <a:t>data </a:t>
            </a:r>
            <a:r>
              <a:rPr lang="nn-NO" dirty="0" err="1"/>
              <a:t>sharing</a:t>
            </a:r>
            <a:endParaRPr lang="nn-NO" dirty="0"/>
          </a:p>
          <a:p>
            <a:r>
              <a:rPr lang="nn-NO" dirty="0"/>
              <a:t>data </a:t>
            </a:r>
            <a:r>
              <a:rPr lang="nn-NO" dirty="0" err="1"/>
              <a:t>merging</a:t>
            </a:r>
            <a:endParaRPr lang="nn-NO" dirty="0"/>
          </a:p>
          <a:p>
            <a:r>
              <a:rPr lang="nn-NO" dirty="0"/>
              <a:t>data </a:t>
            </a:r>
            <a:r>
              <a:rPr lang="nn-NO" dirty="0" err="1"/>
              <a:t>reuse</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121602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Two-layer</a:t>
            </a:r>
            <a:r>
              <a:rPr lang="nb-NO" dirty="0" smtClean="0"/>
              <a:t> </a:t>
            </a:r>
            <a:r>
              <a:rPr lang="nb-NO" dirty="0" err="1" smtClean="0"/>
              <a:t>model</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
        <p:nvSpPr>
          <p:cNvPr id="16" name="Plassholder for innhold 15"/>
          <p:cNvSpPr>
            <a:spLocks noGrp="1"/>
          </p:cNvSpPr>
          <p:nvPr>
            <p:ph idx="1"/>
          </p:nvPr>
        </p:nvSpPr>
        <p:spPr/>
        <p:txBody>
          <a:bodyPr/>
          <a:lstStyle/>
          <a:p>
            <a:pPr marL="3175" indent="0">
              <a:buNone/>
            </a:pPr>
            <a:r>
              <a:rPr lang="nb-NO" dirty="0" smtClean="0"/>
              <a:t>(</a:t>
            </a:r>
            <a:r>
              <a:rPr lang="nb-NO" dirty="0" err="1" smtClean="0"/>
              <a:t>index</a:t>
            </a:r>
            <a:r>
              <a:rPr lang="nb-NO" dirty="0" smtClean="0"/>
              <a:t>)</a:t>
            </a:r>
          </a:p>
          <a:p>
            <a:pPr marL="3175" indent="0">
              <a:buNone/>
            </a:pPr>
            <a:r>
              <a:rPr lang="nb-NO" dirty="0"/>
              <a:t>	</a:t>
            </a:r>
            <a:r>
              <a:rPr lang="nb-NO" dirty="0" smtClean="0"/>
              <a:t>Metadata </a:t>
            </a:r>
            <a:r>
              <a:rPr lang="nb-NO" dirty="0" err="1" smtClean="0"/>
              <a:t>layer</a:t>
            </a:r>
            <a:endParaRPr lang="nb-NO" dirty="0" smtClean="0"/>
          </a:p>
          <a:p>
            <a:pPr marL="3175" indent="0">
              <a:buNone/>
            </a:pPr>
            <a:endParaRPr lang="nb-NO" dirty="0" smtClean="0"/>
          </a:p>
          <a:p>
            <a:pPr marL="3175" indent="0">
              <a:buNone/>
            </a:pPr>
            <a:endParaRPr lang="nb-NO" dirty="0"/>
          </a:p>
          <a:p>
            <a:pPr marL="3175" indent="0">
              <a:buNone/>
            </a:pPr>
            <a:r>
              <a:rPr lang="nb-NO" dirty="0" smtClean="0"/>
              <a:t>	Information </a:t>
            </a:r>
            <a:r>
              <a:rPr lang="nb-NO" dirty="0" err="1" smtClean="0"/>
              <a:t>layer</a:t>
            </a:r>
            <a:endParaRPr lang="nb-NO" dirty="0" smtClean="0"/>
          </a:p>
          <a:p>
            <a:pPr marL="3175" indent="0">
              <a:buNone/>
            </a:pPr>
            <a:r>
              <a:rPr lang="nb-NO" dirty="0" smtClean="0"/>
              <a:t>(</a:t>
            </a:r>
            <a:r>
              <a:rPr lang="nb-NO" dirty="0" err="1" smtClean="0"/>
              <a:t>content</a:t>
            </a:r>
            <a:r>
              <a:rPr lang="nb-NO" dirty="0" smtClean="0"/>
              <a:t>)</a:t>
            </a:r>
            <a:endParaRPr lang="nb-NO" dirty="0"/>
          </a:p>
        </p:txBody>
      </p:sp>
      <p:cxnSp>
        <p:nvCxnSpPr>
          <p:cNvPr id="18" name="Rett linje 17"/>
          <p:cNvCxnSpPr/>
          <p:nvPr/>
        </p:nvCxnSpPr>
        <p:spPr>
          <a:xfrm>
            <a:off x="1530000" y="3573016"/>
            <a:ext cx="7218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85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information</a:t>
            </a:r>
            <a:r>
              <a:rPr lang="nb-NO" dirty="0" smtClean="0"/>
              <a:t> </a:t>
            </a:r>
            <a:r>
              <a:rPr lang="nb-NO" dirty="0" err="1" smtClean="0"/>
              <a:t>layer</a:t>
            </a:r>
            <a:endParaRPr lang="nb-NO" dirty="0"/>
          </a:p>
        </p:txBody>
      </p:sp>
      <p:sp>
        <p:nvSpPr>
          <p:cNvPr id="3" name="Plassholder for innhold 2"/>
          <p:cNvSpPr>
            <a:spLocks noGrp="1"/>
          </p:cNvSpPr>
          <p:nvPr>
            <p:ph idx="1"/>
          </p:nvPr>
        </p:nvSpPr>
        <p:spPr/>
        <p:txBody>
          <a:bodyPr/>
          <a:lstStyle/>
          <a:p>
            <a:r>
              <a:rPr lang="en-US" dirty="0"/>
              <a:t>Contains information (sic) - </a:t>
            </a:r>
            <a:r>
              <a:rPr lang="en-US" i="1" dirty="0" err="1"/>
              <a:t>occurences</a:t>
            </a:r>
            <a:endParaRPr lang="en-US" dirty="0"/>
          </a:p>
          <a:p>
            <a:r>
              <a:rPr lang="en-US" dirty="0"/>
              <a:t>independent of location, format or form</a:t>
            </a:r>
          </a:p>
          <a:p>
            <a:r>
              <a:rPr lang="en-US" dirty="0"/>
              <a:t>not necessarily digital</a:t>
            </a:r>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030680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nb-NO" dirty="0"/>
              <a:t>The metadata </a:t>
            </a:r>
            <a:r>
              <a:rPr lang="nb-NO" dirty="0" err="1"/>
              <a:t>layer</a:t>
            </a:r>
            <a:r>
              <a:rPr lang="nb-NO" dirty="0"/>
              <a:t/>
            </a:r>
            <a:br>
              <a:rPr lang="nb-NO" dirty="0"/>
            </a:br>
            <a:endParaRPr lang="nb-NO" dirty="0"/>
          </a:p>
        </p:txBody>
      </p:sp>
      <p:sp>
        <p:nvSpPr>
          <p:cNvPr id="3" name="Plassholder for innhold 2"/>
          <p:cNvSpPr>
            <a:spLocks noGrp="1"/>
          </p:cNvSpPr>
          <p:nvPr>
            <p:ph idx="1"/>
          </p:nvPr>
        </p:nvSpPr>
        <p:spPr/>
        <p:txBody>
          <a:bodyPr/>
          <a:lstStyle/>
          <a:p>
            <a:r>
              <a:rPr lang="en-US" dirty="0"/>
              <a:t>contains </a:t>
            </a:r>
            <a:r>
              <a:rPr lang="en-US" i="1" dirty="0"/>
              <a:t>topics</a:t>
            </a:r>
            <a:r>
              <a:rPr lang="en-US" dirty="0"/>
              <a:t> and </a:t>
            </a:r>
            <a:r>
              <a:rPr lang="en-US" i="1" dirty="0"/>
              <a:t>associations</a:t>
            </a:r>
            <a:r>
              <a:rPr lang="en-US" dirty="0"/>
              <a:t> which ties topics together</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3074" name="Picture 2" descr="simple topic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051568"/>
            <a:ext cx="5071914" cy="353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061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384721"/>
          </a:xfrm>
        </p:spPr>
        <p:txBody>
          <a:bodyPr/>
          <a:lstStyle/>
          <a:p>
            <a:r>
              <a:rPr lang="en-US" dirty="0"/>
              <a:t>The basic elements of topic </a:t>
            </a:r>
            <a:r>
              <a:rPr lang="en-US" dirty="0" smtClean="0"/>
              <a:t>maps</a:t>
            </a:r>
            <a:endParaRPr lang="nb-NO" dirty="0"/>
          </a:p>
        </p:txBody>
      </p:sp>
      <p:sp>
        <p:nvSpPr>
          <p:cNvPr id="3" name="Plassholder for innhold 2"/>
          <p:cNvSpPr>
            <a:spLocks noGrp="1"/>
          </p:cNvSpPr>
          <p:nvPr>
            <p:ph idx="1"/>
          </p:nvPr>
        </p:nvSpPr>
        <p:spPr/>
        <p:txBody>
          <a:bodyPr/>
          <a:lstStyle/>
          <a:p>
            <a:pPr marL="3175" indent="0">
              <a:buNone/>
            </a:pPr>
            <a:r>
              <a:rPr lang="en-US" dirty="0"/>
              <a:t>Topic maps consist of </a:t>
            </a:r>
          </a:p>
          <a:p>
            <a:r>
              <a:rPr lang="en-US" dirty="0"/>
              <a:t>Topics </a:t>
            </a:r>
          </a:p>
          <a:p>
            <a:r>
              <a:rPr lang="en-US" dirty="0"/>
              <a:t>Associations</a:t>
            </a:r>
          </a:p>
          <a:p>
            <a:r>
              <a:rPr lang="en-US" dirty="0"/>
              <a:t>Occurrences</a:t>
            </a:r>
          </a:p>
          <a:p>
            <a:pPr marL="3175" indent="0">
              <a:buNone/>
            </a:pPr>
            <a:r>
              <a:rPr lang="en-US" dirty="0"/>
              <a:t>i.e. </a:t>
            </a:r>
            <a:r>
              <a:rPr lang="en-US" dirty="0">
                <a:hlinkClick r:id="rId2"/>
              </a:rPr>
              <a:t>the TAO of topic maps </a:t>
            </a:r>
            <a:r>
              <a:rPr lang="en-US" dirty="0"/>
              <a:t>(Pepper, 2002)</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4467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384721"/>
          </a:xfrm>
        </p:spPr>
        <p:txBody>
          <a:bodyPr/>
          <a:lstStyle/>
          <a:p>
            <a:r>
              <a:rPr lang="en-US" dirty="0" err="1"/>
              <a:t>Occurences</a:t>
            </a:r>
            <a:r>
              <a:rPr lang="en-US" dirty="0"/>
              <a:t> link the two </a:t>
            </a:r>
            <a:r>
              <a:rPr lang="en-US" dirty="0" smtClean="0"/>
              <a:t>layers</a:t>
            </a:r>
            <a:endParaRPr lang="nb-NO" dirty="0"/>
          </a:p>
        </p:txBody>
      </p:sp>
      <p:sp>
        <p:nvSpPr>
          <p:cNvPr id="3" name="Plassholder for innhold 2"/>
          <p:cNvSpPr>
            <a:spLocks noGrp="1"/>
          </p:cNvSpPr>
          <p:nvPr>
            <p:ph idx="1"/>
          </p:nvPr>
        </p:nvSpPr>
        <p:spPr/>
        <p:txBody>
          <a:bodyPr/>
          <a:lstStyle/>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pic>
        <p:nvPicPr>
          <p:cNvPr id="4098" name="Picture 2" descr="W:\bibin\digdok\topic_map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41002"/>
            <a:ext cx="6648673" cy="576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380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Topic</a:t>
            </a:r>
            <a:r>
              <a:rPr lang="nb-NO" dirty="0"/>
              <a:t> </a:t>
            </a:r>
            <a:r>
              <a:rPr lang="nb-NO" dirty="0" err="1"/>
              <a:t>maps</a:t>
            </a:r>
            <a:r>
              <a:rPr lang="nb-NO" dirty="0"/>
              <a:t> and </a:t>
            </a:r>
            <a:r>
              <a:rPr lang="nb-NO" dirty="0" err="1"/>
              <a:t>ontologies</a:t>
            </a:r>
            <a:endParaRPr lang="nb-NO" dirty="0"/>
          </a:p>
        </p:txBody>
      </p:sp>
      <p:sp>
        <p:nvSpPr>
          <p:cNvPr id="3" name="Plassholder for innhold 2"/>
          <p:cNvSpPr>
            <a:spLocks noGrp="1"/>
          </p:cNvSpPr>
          <p:nvPr>
            <p:ph idx="1"/>
          </p:nvPr>
        </p:nvSpPr>
        <p:spPr/>
        <p:txBody>
          <a:bodyPr/>
          <a:lstStyle/>
          <a:p>
            <a:pPr marL="3175" indent="0">
              <a:buNone/>
            </a:pPr>
            <a:r>
              <a:rPr lang="en-US" dirty="0"/>
              <a:t>an ontology contains the topic map's input</a:t>
            </a:r>
          </a:p>
          <a:p>
            <a:r>
              <a:rPr lang="en-US" dirty="0"/>
              <a:t>minimum requirement: some topics with associations</a:t>
            </a:r>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67267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Topic</a:t>
            </a:r>
            <a:r>
              <a:rPr lang="nb-NO" dirty="0" smtClean="0"/>
              <a:t> types</a:t>
            </a:r>
            <a:endParaRPr lang="nb-NO" dirty="0"/>
          </a:p>
        </p:txBody>
      </p:sp>
      <p:sp>
        <p:nvSpPr>
          <p:cNvPr id="3" name="Plassholder for innhold 2"/>
          <p:cNvSpPr>
            <a:spLocks noGrp="1"/>
          </p:cNvSpPr>
          <p:nvPr>
            <p:ph idx="1"/>
          </p:nvPr>
        </p:nvSpPr>
        <p:spPr/>
        <p:txBody>
          <a:bodyPr/>
          <a:lstStyle/>
          <a:p>
            <a:r>
              <a:rPr lang="en-US" dirty="0"/>
              <a:t>Topics can be typed; Hamsun is an </a:t>
            </a:r>
            <a:r>
              <a:rPr lang="en-US" i="1" dirty="0"/>
              <a:t>author</a:t>
            </a:r>
            <a:r>
              <a:rPr lang="en-US" dirty="0"/>
              <a:t>, </a:t>
            </a:r>
            <a:r>
              <a:rPr lang="en-US" dirty="0" err="1"/>
              <a:t>Vågå</a:t>
            </a:r>
            <a:r>
              <a:rPr lang="en-US" dirty="0"/>
              <a:t> is a </a:t>
            </a:r>
            <a:r>
              <a:rPr lang="en-US" i="1" dirty="0"/>
              <a:t>place</a:t>
            </a:r>
            <a:r>
              <a:rPr lang="en-US" dirty="0"/>
              <a:t>, Hunger is a </a:t>
            </a:r>
            <a:r>
              <a:rPr lang="en-US" i="1" dirty="0"/>
              <a:t>title</a:t>
            </a:r>
            <a:r>
              <a:rPr lang="en-US" dirty="0"/>
              <a:t>. This is comparable to classes in RDF</a:t>
            </a:r>
          </a:p>
          <a:p>
            <a:r>
              <a:rPr lang="en-US" dirty="0"/>
              <a:t>Topic types are also topics</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668056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Association types</a:t>
            </a:r>
            <a:endParaRPr lang="nb-NO" dirty="0"/>
          </a:p>
        </p:txBody>
      </p:sp>
      <p:sp>
        <p:nvSpPr>
          <p:cNvPr id="3" name="Plassholder for innhold 2"/>
          <p:cNvSpPr>
            <a:spLocks noGrp="1"/>
          </p:cNvSpPr>
          <p:nvPr>
            <p:ph idx="1"/>
          </p:nvPr>
        </p:nvSpPr>
        <p:spPr/>
        <p:txBody>
          <a:bodyPr/>
          <a:lstStyle/>
          <a:p>
            <a:r>
              <a:rPr lang="en-US" dirty="0"/>
              <a:t>Associations types: Hamsun was </a:t>
            </a:r>
            <a:r>
              <a:rPr lang="en-US" i="1" dirty="0"/>
              <a:t>born in</a:t>
            </a:r>
            <a:r>
              <a:rPr lang="en-US" dirty="0"/>
              <a:t> </a:t>
            </a:r>
            <a:r>
              <a:rPr lang="en-US" dirty="0" err="1"/>
              <a:t>Vågå</a:t>
            </a:r>
            <a:r>
              <a:rPr lang="en-US" dirty="0"/>
              <a:t>, Hunger was </a:t>
            </a:r>
            <a:r>
              <a:rPr lang="en-US" i="1" dirty="0"/>
              <a:t>written by</a:t>
            </a:r>
            <a:r>
              <a:rPr lang="en-US" dirty="0"/>
              <a:t> </a:t>
            </a:r>
            <a:r>
              <a:rPr lang="en-US" dirty="0" smtClean="0"/>
              <a:t>Hamsun</a:t>
            </a:r>
          </a:p>
          <a:p>
            <a:r>
              <a:rPr lang="en-US" dirty="0" err="1" smtClean="0"/>
              <a:t>Cf</a:t>
            </a:r>
            <a:r>
              <a:rPr lang="en-US" dirty="0" smtClean="0"/>
              <a:t> properties in RDF</a:t>
            </a:r>
            <a:endParaRPr lang="en-US" dirty="0"/>
          </a:p>
          <a:p>
            <a:r>
              <a:rPr lang="en-US" dirty="0"/>
              <a:t>Association types are also topics</a:t>
            </a:r>
          </a:p>
          <a:p>
            <a:pPr marL="3175" indent="0">
              <a:buNone/>
            </a:pP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549381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Occurence</a:t>
            </a:r>
            <a:r>
              <a:rPr lang="nb-NO" dirty="0" smtClean="0"/>
              <a:t> types</a:t>
            </a:r>
            <a:endParaRPr lang="nb-NO" dirty="0"/>
          </a:p>
        </p:txBody>
      </p:sp>
      <p:sp>
        <p:nvSpPr>
          <p:cNvPr id="3" name="Plassholder for innhold 2"/>
          <p:cNvSpPr>
            <a:spLocks noGrp="1"/>
          </p:cNvSpPr>
          <p:nvPr>
            <p:ph idx="1"/>
          </p:nvPr>
        </p:nvSpPr>
        <p:spPr/>
        <p:txBody>
          <a:bodyPr/>
          <a:lstStyle/>
          <a:p>
            <a:r>
              <a:rPr lang="en-US" dirty="0" err="1"/>
              <a:t>Occurence</a:t>
            </a:r>
            <a:r>
              <a:rPr lang="en-US" dirty="0"/>
              <a:t> types</a:t>
            </a:r>
            <a:r>
              <a:rPr lang="en-US" dirty="0" smtClean="0"/>
              <a:t>:</a:t>
            </a:r>
          </a:p>
          <a:p>
            <a:pPr marL="3175" indent="0">
              <a:buNone/>
            </a:pPr>
            <a:endParaRPr lang="en-US" dirty="0" smtClean="0"/>
          </a:p>
          <a:p>
            <a:pPr marL="3175" indent="0">
              <a:buNone/>
            </a:pPr>
            <a:r>
              <a:rPr lang="en-US" dirty="0" smtClean="0"/>
              <a:t>&lt;</a:t>
            </a:r>
            <a:r>
              <a:rPr lang="en-US" dirty="0"/>
              <a:t>http://nobelprize.org/nobel_prizes/literature/laureates/1920/hamsun-bio.html&gt; is a </a:t>
            </a:r>
            <a:r>
              <a:rPr lang="en-US" i="1" dirty="0"/>
              <a:t>biography</a:t>
            </a:r>
            <a:r>
              <a:rPr lang="en-US" dirty="0"/>
              <a:t> of Hamsun. &lt;http://en.wikipedia.org/wiki/Knut_Hamsun&gt; is an </a:t>
            </a:r>
            <a:r>
              <a:rPr lang="en-US" i="1" dirty="0"/>
              <a:t>encyclopedia article</a:t>
            </a:r>
            <a:endParaRPr lang="en-US" dirty="0"/>
          </a:p>
          <a:p>
            <a:endParaRPr lang="en-US" dirty="0" smtClean="0"/>
          </a:p>
          <a:p>
            <a:r>
              <a:rPr lang="en-US" dirty="0" err="1" smtClean="0"/>
              <a:t>Occurence</a:t>
            </a:r>
            <a:r>
              <a:rPr lang="en-US" dirty="0" smtClean="0"/>
              <a:t> </a:t>
            </a:r>
            <a:r>
              <a:rPr lang="en-US" dirty="0"/>
              <a:t>types are also topics</a:t>
            </a:r>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195315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Topic</a:t>
            </a:r>
            <a:r>
              <a:rPr lang="nb-NO" dirty="0" smtClean="0"/>
              <a:t> </a:t>
            </a:r>
            <a:r>
              <a:rPr lang="nb-NO" dirty="0" err="1" smtClean="0"/>
              <a:t>map</a:t>
            </a:r>
            <a:r>
              <a:rPr lang="nb-NO" dirty="0" smtClean="0"/>
              <a:t> </a:t>
            </a:r>
            <a:r>
              <a:rPr lang="nb-NO" dirty="0" err="1" smtClean="0"/>
              <a:t>sytaxes</a:t>
            </a:r>
            <a:endParaRPr lang="nb-NO" dirty="0"/>
          </a:p>
        </p:txBody>
      </p:sp>
      <p:sp>
        <p:nvSpPr>
          <p:cNvPr id="3" name="Plassholder for innhold 2"/>
          <p:cNvSpPr>
            <a:spLocks noGrp="1"/>
          </p:cNvSpPr>
          <p:nvPr>
            <p:ph idx="1"/>
          </p:nvPr>
        </p:nvSpPr>
        <p:spPr/>
        <p:txBody>
          <a:bodyPr/>
          <a:lstStyle/>
          <a:p>
            <a:r>
              <a:rPr lang="nb-NO" dirty="0" err="1"/>
              <a:t>HyTM</a:t>
            </a:r>
            <a:r>
              <a:rPr lang="nb-NO" dirty="0"/>
              <a:t> - SGML </a:t>
            </a:r>
            <a:r>
              <a:rPr lang="nb-NO" dirty="0" err="1"/>
              <a:t>based</a:t>
            </a:r>
            <a:r>
              <a:rPr lang="nb-NO" dirty="0"/>
              <a:t> </a:t>
            </a:r>
          </a:p>
          <a:p>
            <a:r>
              <a:rPr lang="nb-NO" i="1" dirty="0"/>
              <a:t>XTM</a:t>
            </a:r>
            <a:r>
              <a:rPr lang="nb-NO" dirty="0"/>
              <a:t> - XML </a:t>
            </a:r>
            <a:r>
              <a:rPr lang="nb-NO" dirty="0" err="1"/>
              <a:t>Topic</a:t>
            </a:r>
            <a:r>
              <a:rPr lang="nb-NO" dirty="0"/>
              <a:t> </a:t>
            </a:r>
            <a:r>
              <a:rPr lang="nb-NO" dirty="0" err="1"/>
              <a:t>Maps</a:t>
            </a:r>
            <a:r>
              <a:rPr lang="nb-NO" dirty="0"/>
              <a:t> </a:t>
            </a:r>
          </a:p>
          <a:p>
            <a:r>
              <a:rPr lang="nb-NO" dirty="0"/>
              <a:t>CTM - Compact </a:t>
            </a:r>
            <a:r>
              <a:rPr lang="nb-NO" dirty="0" err="1"/>
              <a:t>syntax</a:t>
            </a:r>
            <a:r>
              <a:rPr lang="nb-NO" dirty="0"/>
              <a:t> for </a:t>
            </a:r>
            <a:r>
              <a:rPr lang="nb-NO" dirty="0" err="1"/>
              <a:t>Topic</a:t>
            </a:r>
            <a:r>
              <a:rPr lang="nb-NO" dirty="0"/>
              <a:t> </a:t>
            </a:r>
            <a:r>
              <a:rPr lang="nb-NO" dirty="0" err="1"/>
              <a:t>Maps</a:t>
            </a:r>
            <a:endParaRPr lang="nb-NO" dirty="0"/>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3034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Challenges to </a:t>
            </a:r>
            <a:r>
              <a:rPr lang="nb-NO" dirty="0" err="1" smtClean="0"/>
              <a:t>the</a:t>
            </a:r>
            <a:r>
              <a:rPr lang="nb-NO" dirty="0" smtClean="0"/>
              <a:t> Web</a:t>
            </a:r>
            <a:endParaRPr lang="nb-NO" dirty="0"/>
          </a:p>
        </p:txBody>
      </p:sp>
      <p:sp>
        <p:nvSpPr>
          <p:cNvPr id="3" name="Plassholder for innhold 2"/>
          <p:cNvSpPr>
            <a:spLocks noGrp="1"/>
          </p:cNvSpPr>
          <p:nvPr>
            <p:ph idx="1"/>
          </p:nvPr>
        </p:nvSpPr>
        <p:spPr/>
        <p:txBody>
          <a:bodyPr/>
          <a:lstStyle/>
          <a:p>
            <a:r>
              <a:rPr lang="en-US" dirty="0"/>
              <a:t>too much noise</a:t>
            </a:r>
          </a:p>
          <a:p>
            <a:r>
              <a:rPr lang="en-US" b="1" dirty="0"/>
              <a:t>internal systems with bad communication capabilities (data silos)</a:t>
            </a:r>
          </a:p>
          <a:p>
            <a:r>
              <a:rPr lang="en-US" dirty="0"/>
              <a:t>large costs of communication</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3010710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XTM </a:t>
            </a:r>
            <a:r>
              <a:rPr lang="nb-NO" dirty="0" err="1" smtClean="0"/>
              <a:t>example</a:t>
            </a:r>
            <a:r>
              <a:rPr lang="nb-NO" dirty="0" smtClean="0"/>
              <a:t> 1</a:t>
            </a:r>
            <a:endParaRPr lang="nb-NO" dirty="0"/>
          </a:p>
        </p:txBody>
      </p:sp>
      <p:sp>
        <p:nvSpPr>
          <p:cNvPr id="3" name="Plassholder for innhold 2"/>
          <p:cNvSpPr>
            <a:spLocks noGrp="1"/>
          </p:cNvSpPr>
          <p:nvPr>
            <p:ph idx="1"/>
          </p:nvPr>
        </p:nvSpPr>
        <p:spPr/>
        <p:txBody>
          <a:bodyPr>
            <a:normAutofit fontScale="92500" lnSpcReduction="20000"/>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topic</a:t>
            </a:r>
            <a:r>
              <a:rPr lang="nb-NO" dirty="0">
                <a:latin typeface="Courier New" panose="02070309020205020404" pitchFamily="49" charset="0"/>
                <a:cs typeface="Courier New" panose="02070309020205020404" pitchFamily="49" charset="0"/>
              </a:rPr>
              <a:t> id="nils"&gt;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employee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teacher</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baseName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baseNameString</a:t>
            </a:r>
            <a:r>
              <a:rPr lang="nb-NO" dirty="0">
                <a:latin typeface="Courier New" panose="02070309020205020404" pitchFamily="49" charset="0"/>
                <a:cs typeface="Courier New" panose="02070309020205020404" pitchFamily="49" charset="0"/>
              </a:rPr>
              <a:t>&gt;Nils Pharo&lt;/</a:t>
            </a:r>
            <a:r>
              <a:rPr lang="nb-NO" dirty="0" err="1">
                <a:latin typeface="Courier New" panose="02070309020205020404" pitchFamily="49" charset="0"/>
                <a:cs typeface="Courier New" panose="02070309020205020404" pitchFamily="49" charset="0"/>
              </a:rPr>
              <a:t>baseNameString</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baseName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occurrence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description</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resourceData</a:t>
            </a:r>
            <a:r>
              <a:rPr lang="nb-NO" dirty="0">
                <a:latin typeface="Courier New" panose="02070309020205020404" pitchFamily="49" charset="0"/>
                <a:cs typeface="Courier New" panose="02070309020205020404" pitchFamily="49" charset="0"/>
              </a:rPr>
              <a:t>&gt;Nils has </a:t>
            </a:r>
            <a:r>
              <a:rPr lang="nb-NO" dirty="0" err="1">
                <a:latin typeface="Courier New" panose="02070309020205020404" pitchFamily="49" charset="0"/>
                <a:cs typeface="Courier New" panose="02070309020205020404" pitchFamily="49" charset="0"/>
              </a:rPr>
              <a:t>worked</a:t>
            </a:r>
            <a:r>
              <a:rPr lang="nb-NO" dirty="0">
                <a:latin typeface="Courier New" panose="02070309020205020404" pitchFamily="49" charset="0"/>
                <a:cs typeface="Courier New" panose="02070309020205020404" pitchFamily="49" charset="0"/>
              </a:rPr>
              <a:t> at Oslo UC </a:t>
            </a:r>
            <a:r>
              <a:rPr lang="nb-NO" dirty="0" err="1">
                <a:latin typeface="Courier New" panose="02070309020205020404" pitchFamily="49" charset="0"/>
                <a:cs typeface="Courier New" panose="02070309020205020404" pitchFamily="49" charset="0"/>
              </a:rPr>
              <a:t>since</a:t>
            </a:r>
            <a:r>
              <a:rPr lang="nb-NO" dirty="0">
                <a:latin typeface="Courier New" panose="02070309020205020404" pitchFamily="49" charset="0"/>
                <a:cs typeface="Courier New" panose="02070309020205020404" pitchFamily="49" charset="0"/>
              </a:rPr>
              <a:t> 1997&lt;/</a:t>
            </a:r>
            <a:r>
              <a:rPr lang="nb-NO" dirty="0" err="1">
                <a:latin typeface="Courier New" panose="02070309020205020404" pitchFamily="49" charset="0"/>
                <a:cs typeface="Courier New" panose="02070309020205020404" pitchFamily="49" charset="0"/>
              </a:rPr>
              <a:t>resourceData</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occurrence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topic</a:t>
            </a:r>
            <a:r>
              <a:rPr lang="nb-NO" dirty="0">
                <a:latin typeface="Courier New" panose="02070309020205020404" pitchFamily="49" charset="0"/>
                <a:cs typeface="Courier New" panose="02070309020205020404" pitchFamily="49" charset="0"/>
              </a:rPr>
              <a:t>&gt;</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11523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XTM </a:t>
            </a:r>
            <a:r>
              <a:rPr lang="nb-NO" dirty="0" err="1" smtClean="0"/>
              <a:t>example</a:t>
            </a:r>
            <a:r>
              <a:rPr lang="nb-NO" dirty="0" smtClean="0"/>
              <a:t> 2</a:t>
            </a:r>
            <a:endParaRPr lang="nb-NO" dirty="0"/>
          </a:p>
        </p:txBody>
      </p:sp>
      <p:sp>
        <p:nvSpPr>
          <p:cNvPr id="3" name="Plassholder for innhold 2"/>
          <p:cNvSpPr>
            <a:spLocks noGrp="1"/>
          </p:cNvSpPr>
          <p:nvPr>
            <p:ph idx="1"/>
          </p:nvPr>
        </p:nvSpPr>
        <p:spPr/>
        <p:txBody>
          <a:bodyPr>
            <a:normAutofit fontScale="92500" lnSpcReduction="20000"/>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topic</a:t>
            </a:r>
            <a:r>
              <a:rPr lang="nb-NO" dirty="0">
                <a:latin typeface="Courier New" panose="02070309020205020404" pitchFamily="49" charset="0"/>
                <a:cs typeface="Courier New" panose="02070309020205020404" pitchFamily="49" charset="0"/>
              </a:rPr>
              <a:t> id="</a:t>
            </a:r>
            <a:r>
              <a:rPr lang="nb-NO" dirty="0" err="1">
                <a:latin typeface="Courier New" panose="02070309020205020404" pitchFamily="49" charset="0"/>
                <a:cs typeface="Courier New" panose="02070309020205020404" pitchFamily="49" charset="0"/>
              </a:rPr>
              <a:t>ouc</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institution</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subjectIdentity</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subjectIndicatorRef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="http://home.hio.no/~</a:t>
            </a:r>
            <a:r>
              <a:rPr lang="nb-NO" dirty="0" err="1">
                <a:latin typeface="Courier New" panose="02070309020205020404" pitchFamily="49" charset="0"/>
                <a:cs typeface="Courier New" panose="02070309020205020404" pitchFamily="49" charset="0"/>
              </a:rPr>
              <a:t>nilsp</a:t>
            </a:r>
            <a:r>
              <a:rPr lang="nb-NO" dirty="0">
                <a:latin typeface="Courier New" panose="02070309020205020404" pitchFamily="49" charset="0"/>
                <a:cs typeface="Courier New" panose="02070309020205020404" pitchFamily="49" charset="0"/>
              </a:rPr>
              <a:t>/psi/</a:t>
            </a:r>
            <a:r>
              <a:rPr lang="nb-NO" dirty="0" err="1">
                <a:latin typeface="Courier New" panose="02070309020205020404" pitchFamily="49" charset="0"/>
                <a:cs typeface="Courier New" panose="02070309020205020404" pitchFamily="49" charset="0"/>
              </a:rPr>
              <a:t>hio.psi</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subjectIdentity</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baseName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baseNameString</a:t>
            </a:r>
            <a:r>
              <a:rPr lang="nb-NO" dirty="0">
                <a:latin typeface="Courier New" panose="02070309020205020404" pitchFamily="49" charset="0"/>
                <a:cs typeface="Courier New" panose="02070309020205020404" pitchFamily="49" charset="0"/>
              </a:rPr>
              <a:t>&gt;Oslo </a:t>
            </a:r>
            <a:r>
              <a:rPr lang="nb-NO" dirty="0" err="1">
                <a:latin typeface="Courier New" panose="02070309020205020404" pitchFamily="49" charset="0"/>
                <a:cs typeface="Courier New" panose="02070309020205020404" pitchFamily="49" charset="0"/>
              </a:rPr>
              <a:t>University</a:t>
            </a:r>
            <a:r>
              <a:rPr lang="nb-NO" dirty="0">
                <a:latin typeface="Courier New" panose="02070309020205020404" pitchFamily="49" charset="0"/>
                <a:cs typeface="Courier New" panose="02070309020205020404" pitchFamily="49" charset="0"/>
              </a:rPr>
              <a:t> College&lt;/</a:t>
            </a:r>
            <a:r>
              <a:rPr lang="nb-NO" dirty="0" err="1">
                <a:latin typeface="Courier New" panose="02070309020205020404" pitchFamily="49" charset="0"/>
                <a:cs typeface="Courier New" panose="02070309020205020404" pitchFamily="49" charset="0"/>
              </a:rPr>
              <a:t>baseNameString</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baseName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occurrence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website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resourceRef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="http://www.hio.no/"/&gt;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occurrence</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topic</a:t>
            </a:r>
            <a:r>
              <a:rPr lang="nb-NO" dirty="0">
                <a:latin typeface="Courier New" panose="02070309020205020404" pitchFamily="49" charset="0"/>
                <a:cs typeface="Courier New" panose="02070309020205020404" pitchFamily="49" charset="0"/>
              </a:rPr>
              <a:t>&gt;</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01905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XTM </a:t>
            </a:r>
            <a:r>
              <a:rPr lang="nb-NO" dirty="0" err="1" smtClean="0"/>
              <a:t>example</a:t>
            </a:r>
            <a:r>
              <a:rPr lang="nb-NO" dirty="0" smtClean="0"/>
              <a:t> 3</a:t>
            </a:r>
            <a:endParaRPr lang="nb-NO" dirty="0"/>
          </a:p>
        </p:txBody>
      </p:sp>
      <p:sp>
        <p:nvSpPr>
          <p:cNvPr id="3" name="Plassholder for innhold 2"/>
          <p:cNvSpPr>
            <a:spLocks noGrp="1"/>
          </p:cNvSpPr>
          <p:nvPr>
            <p:ph idx="1"/>
          </p:nvPr>
        </p:nvSpPr>
        <p:spPr/>
        <p:txBody>
          <a:bodyPr/>
          <a:lstStyle/>
          <a:p>
            <a:pPr marL="3175" indent="0">
              <a:buNone/>
            </a:pP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association</a:t>
            </a:r>
            <a:r>
              <a:rPr lang="nb-NO" dirty="0">
                <a:latin typeface="Courier New" panose="02070309020205020404" pitchFamily="49" charset="0"/>
                <a:cs typeface="Courier New" panose="02070309020205020404" pitchFamily="49" charset="0"/>
              </a:rPr>
              <a:t> id=" nils-</a:t>
            </a:r>
            <a:r>
              <a:rPr lang="nb-NO" dirty="0" err="1">
                <a:latin typeface="Courier New" panose="02070309020205020404" pitchFamily="49" charset="0"/>
                <a:cs typeface="Courier New" panose="02070309020205020404" pitchFamily="49" charset="0"/>
              </a:rPr>
              <a:t>ouc</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association</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employment</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instanceOf</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member</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roleSpec</a:t>
            </a:r>
            <a:r>
              <a:rPr lang="nb-NO" dirty="0">
                <a:latin typeface="Courier New" panose="02070309020205020404" pitchFamily="49" charset="0"/>
                <a:cs typeface="Courier New" panose="02070309020205020404" pitchFamily="49" charset="0"/>
              </a:rPr>
              <a:t>&gt;&lt;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employee</a:t>
            </a:r>
            <a:r>
              <a:rPr lang="nb-NO" dirty="0">
                <a:latin typeface="Courier New" panose="02070309020205020404" pitchFamily="49" charset="0"/>
                <a:cs typeface="Courier New" panose="02070309020205020404" pitchFamily="49" charset="0"/>
              </a:rPr>
              <a:t>"/&gt;&lt;/</a:t>
            </a:r>
            <a:r>
              <a:rPr lang="nb-NO" dirty="0" err="1">
                <a:latin typeface="Courier New" panose="02070309020205020404" pitchFamily="49" charset="0"/>
                <a:cs typeface="Courier New" panose="02070309020205020404" pitchFamily="49" charset="0"/>
              </a:rPr>
              <a:t>roleSpec</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="#nils"/&gt;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member</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member</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roleSpec</a:t>
            </a:r>
            <a:r>
              <a:rPr lang="nb-NO" dirty="0">
                <a:latin typeface="Courier New" panose="02070309020205020404" pitchFamily="49" charset="0"/>
                <a:cs typeface="Courier New" panose="02070309020205020404" pitchFamily="49" charset="0"/>
              </a:rPr>
              <a:t>&gt;&lt;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a:latin typeface="Courier New" panose="02070309020205020404" pitchFamily="49" charset="0"/>
                <a:cs typeface="Courier New" panose="02070309020205020404" pitchFamily="49" charset="0"/>
              </a:rPr>
              <a:t>="#</a:t>
            </a:r>
            <a:r>
              <a:rPr lang="nb-NO" dirty="0" err="1">
                <a:latin typeface="Courier New" panose="02070309020205020404" pitchFamily="49" charset="0"/>
                <a:cs typeface="Courier New" panose="02070309020205020404" pitchFamily="49" charset="0"/>
              </a:rPr>
              <a:t>employer</a:t>
            </a:r>
            <a:r>
              <a:rPr lang="nb-NO" dirty="0">
                <a:latin typeface="Courier New" panose="02070309020205020404" pitchFamily="49" charset="0"/>
                <a:cs typeface="Courier New" panose="02070309020205020404" pitchFamily="49" charset="0"/>
              </a:rPr>
              <a:t>"/&gt;&lt;/</a:t>
            </a:r>
            <a:r>
              <a:rPr lang="nb-NO" dirty="0" err="1">
                <a:latin typeface="Courier New" panose="02070309020205020404" pitchFamily="49" charset="0"/>
                <a:cs typeface="Courier New" panose="02070309020205020404" pitchFamily="49" charset="0"/>
              </a:rPr>
              <a:t>roleSpec</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topicRef</a:t>
            </a:r>
            <a:r>
              <a:rPr lang="nb-NO" dirty="0">
                <a:latin typeface="Courier New" panose="02070309020205020404" pitchFamily="49" charset="0"/>
                <a:cs typeface="Courier New" panose="02070309020205020404" pitchFamily="49" charset="0"/>
              </a:rPr>
              <a:t> </a:t>
            </a:r>
            <a:r>
              <a:rPr lang="nb-NO" dirty="0" err="1">
                <a:latin typeface="Courier New" panose="02070309020205020404" pitchFamily="49" charset="0"/>
                <a:cs typeface="Courier New" panose="02070309020205020404" pitchFamily="49" charset="0"/>
              </a:rPr>
              <a:t>xlink:href</a:t>
            </a:r>
            <a:r>
              <a:rPr lang="nb-NO" dirty="0" smtClean="0">
                <a:latin typeface="Courier New" panose="02070309020205020404" pitchFamily="49" charset="0"/>
                <a:cs typeface="Courier New" panose="02070309020205020404" pitchFamily="49" charset="0"/>
              </a:rPr>
              <a:t>="#</a:t>
            </a:r>
            <a:r>
              <a:rPr lang="nb-NO" dirty="0" err="1" smtClean="0">
                <a:latin typeface="Courier New" panose="02070309020205020404" pitchFamily="49" charset="0"/>
                <a:cs typeface="Courier New" panose="02070309020205020404" pitchFamily="49" charset="0"/>
              </a:rPr>
              <a:t>ouc</a:t>
            </a:r>
            <a:r>
              <a:rPr lang="nb-NO" dirty="0" smtClean="0">
                <a:latin typeface="Courier New" panose="02070309020205020404" pitchFamily="49" charset="0"/>
                <a:cs typeface="Courier New" panose="02070309020205020404" pitchFamily="49" charset="0"/>
              </a:rPr>
              <a:t>"/&gt;</a:t>
            </a:r>
            <a:r>
              <a:rPr lang="nb-NO" dirty="0">
                <a:latin typeface="Courier New" panose="02070309020205020404" pitchFamily="49" charset="0"/>
                <a:cs typeface="Courier New" panose="02070309020205020404" pitchFamily="49" charset="0"/>
              </a:rPr>
              <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 &lt;/</a:t>
            </a:r>
            <a:r>
              <a:rPr lang="nb-NO" dirty="0" err="1">
                <a:latin typeface="Courier New" panose="02070309020205020404" pitchFamily="49" charset="0"/>
                <a:cs typeface="Courier New" panose="02070309020205020404" pitchFamily="49" charset="0"/>
              </a:rPr>
              <a:t>member</a:t>
            </a:r>
            <a:r>
              <a:rPr lang="nb-NO" dirty="0">
                <a:latin typeface="Courier New" panose="02070309020205020404" pitchFamily="49" charset="0"/>
                <a:cs typeface="Courier New" panose="02070309020205020404" pitchFamily="49" charset="0"/>
              </a:rPr>
              <a:t>&gt;</a:t>
            </a:r>
            <a:br>
              <a:rPr lang="nb-NO" dirty="0">
                <a:latin typeface="Courier New" panose="02070309020205020404" pitchFamily="49" charset="0"/>
                <a:cs typeface="Courier New" panose="02070309020205020404" pitchFamily="49" charset="0"/>
              </a:rPr>
            </a:br>
            <a:r>
              <a:rPr lang="nb-NO" dirty="0">
                <a:latin typeface="Courier New" panose="02070309020205020404" pitchFamily="49" charset="0"/>
                <a:cs typeface="Courier New" panose="02070309020205020404" pitchFamily="49" charset="0"/>
              </a:rPr>
              <a:t>&lt;/</a:t>
            </a:r>
            <a:r>
              <a:rPr lang="nb-NO" dirty="0" err="1">
                <a:latin typeface="Courier New" panose="02070309020205020404" pitchFamily="49" charset="0"/>
                <a:cs typeface="Courier New" panose="02070309020205020404" pitchFamily="49" charset="0"/>
              </a:rPr>
              <a:t>association</a:t>
            </a:r>
            <a:r>
              <a:rPr lang="nb-NO" dirty="0">
                <a:latin typeface="Courier New" panose="02070309020205020404" pitchFamily="49" charset="0"/>
                <a:cs typeface="Courier New" panose="02070309020205020404" pitchFamily="49" charset="0"/>
              </a:rPr>
              <a:t>&gt;</a:t>
            </a:r>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670501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Characteristics</a:t>
            </a:r>
            <a:r>
              <a:rPr lang="nb-NO" dirty="0" smtClean="0"/>
              <a:t> </a:t>
            </a:r>
            <a:r>
              <a:rPr lang="nb-NO" dirty="0" err="1" smtClean="0"/>
              <a:t>of</a:t>
            </a:r>
            <a:r>
              <a:rPr lang="nb-NO" dirty="0" smtClean="0"/>
              <a:t> </a:t>
            </a:r>
            <a:r>
              <a:rPr lang="nb-NO" dirty="0" err="1" smtClean="0"/>
              <a:t>topic</a:t>
            </a:r>
            <a:r>
              <a:rPr lang="nb-NO" dirty="0" smtClean="0"/>
              <a:t> </a:t>
            </a:r>
            <a:r>
              <a:rPr lang="nb-NO" dirty="0" err="1" smtClean="0"/>
              <a:t>maps</a:t>
            </a:r>
            <a:endParaRPr lang="nb-NO" dirty="0"/>
          </a:p>
        </p:txBody>
      </p:sp>
      <p:sp>
        <p:nvSpPr>
          <p:cNvPr id="3" name="Plassholder for innhold 2"/>
          <p:cNvSpPr>
            <a:spLocks noGrp="1"/>
          </p:cNvSpPr>
          <p:nvPr>
            <p:ph idx="1"/>
          </p:nvPr>
        </p:nvSpPr>
        <p:spPr/>
        <p:txBody>
          <a:bodyPr/>
          <a:lstStyle/>
          <a:p>
            <a:r>
              <a:rPr lang="en-US" dirty="0"/>
              <a:t>topics have names </a:t>
            </a:r>
          </a:p>
          <a:p>
            <a:r>
              <a:rPr lang="en-US" dirty="0"/>
              <a:t>topics are knit together using associations </a:t>
            </a:r>
          </a:p>
          <a:p>
            <a:r>
              <a:rPr lang="en-US" dirty="0"/>
              <a:t>a topic may be </a:t>
            </a:r>
            <a:r>
              <a:rPr lang="en-US" dirty="0" err="1"/>
              <a:t>categorised</a:t>
            </a:r>
            <a:r>
              <a:rPr lang="en-US" dirty="0"/>
              <a:t> by an unlimited number of topic </a:t>
            </a:r>
            <a:r>
              <a:rPr lang="en-US" i="1" dirty="0"/>
              <a:t>types</a:t>
            </a:r>
            <a:endParaRPr lang="en-US" dirty="0"/>
          </a:p>
          <a:p>
            <a:r>
              <a:rPr lang="en-US" dirty="0"/>
              <a:t>topic types are topics on a higher level of abstraction </a:t>
            </a:r>
          </a:p>
          <a:p>
            <a:r>
              <a:rPr lang="en-US" dirty="0"/>
              <a:t>association types are association on a higher level of abstraction </a:t>
            </a:r>
          </a:p>
          <a:p>
            <a:r>
              <a:rPr lang="en-US" dirty="0"/>
              <a:t>occurrences may be external or internal to the topic map </a:t>
            </a:r>
          </a:p>
          <a:p>
            <a:r>
              <a:rPr lang="en-US" dirty="0"/>
              <a:t>topics can be disambiguated using subject indicators </a:t>
            </a:r>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30955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Topic</a:t>
            </a:r>
            <a:r>
              <a:rPr lang="nb-NO" dirty="0" smtClean="0"/>
              <a:t> and </a:t>
            </a:r>
            <a:r>
              <a:rPr lang="nb-NO" dirty="0" err="1" smtClean="0"/>
              <a:t>topic</a:t>
            </a:r>
            <a:r>
              <a:rPr lang="nb-NO" dirty="0" smtClean="0"/>
              <a:t> types</a:t>
            </a:r>
            <a:endParaRPr lang="nb-NO" dirty="0"/>
          </a:p>
        </p:txBody>
      </p:sp>
      <p:sp>
        <p:nvSpPr>
          <p:cNvPr id="3" name="Plassholder for innhold 2"/>
          <p:cNvSpPr>
            <a:spLocks noGrp="1"/>
          </p:cNvSpPr>
          <p:nvPr>
            <p:ph idx="1"/>
          </p:nvPr>
        </p:nvSpPr>
        <p:spPr/>
        <p:txBody>
          <a:bodyPr/>
          <a:lstStyle/>
          <a:p>
            <a:r>
              <a:rPr lang="en-US" dirty="0"/>
              <a:t>a topic type defines a class/category of things</a:t>
            </a:r>
          </a:p>
          <a:p>
            <a:r>
              <a:rPr lang="en-US" dirty="0"/>
              <a:t>topic types </a:t>
            </a:r>
            <a:r>
              <a:rPr lang="en-US" i="1" dirty="0"/>
              <a:t>need</a:t>
            </a:r>
            <a:r>
              <a:rPr lang="en-US" dirty="0"/>
              <a:t> instances!</a:t>
            </a:r>
          </a:p>
          <a:p>
            <a:r>
              <a:rPr lang="en-US" dirty="0"/>
              <a:t>domain dependent</a:t>
            </a:r>
          </a:p>
          <a:p>
            <a:r>
              <a:rPr lang="en-US" dirty="0"/>
              <a:t>Choose an appropriate level of generality</a:t>
            </a:r>
          </a:p>
          <a:p>
            <a:pPr lvl="1"/>
            <a:r>
              <a:rPr lang="en-US" dirty="0"/>
              <a:t>"Countries" is better than "Countries in South-East Asia"</a:t>
            </a:r>
          </a:p>
          <a:p>
            <a:pPr lvl="1"/>
            <a:r>
              <a:rPr lang="en-US" dirty="0"/>
              <a:t>The domain of the topic map tells you which countries it includes</a:t>
            </a:r>
          </a:p>
          <a:p>
            <a:r>
              <a:rPr lang="en-US" dirty="0"/>
              <a:t>Don't make it too general!</a:t>
            </a:r>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7746771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Type </a:t>
            </a:r>
            <a:r>
              <a:rPr lang="nb-NO" dirty="0" err="1" smtClean="0"/>
              <a:t>hierarchies</a:t>
            </a:r>
            <a:endParaRPr lang="nb-NO" dirty="0"/>
          </a:p>
        </p:txBody>
      </p:sp>
      <p:sp>
        <p:nvSpPr>
          <p:cNvPr id="3" name="Plassholder for innhold 2"/>
          <p:cNvSpPr>
            <a:spLocks noGrp="1"/>
          </p:cNvSpPr>
          <p:nvPr>
            <p:ph idx="1"/>
          </p:nvPr>
        </p:nvSpPr>
        <p:spPr/>
        <p:txBody>
          <a:bodyPr/>
          <a:lstStyle/>
          <a:p>
            <a:r>
              <a:rPr lang="en-US" dirty="0"/>
              <a:t>topic types can be arranged in hierarchies</a:t>
            </a:r>
          </a:p>
          <a:p>
            <a:r>
              <a:rPr lang="en-US" dirty="0"/>
              <a:t>subtype/</a:t>
            </a:r>
            <a:r>
              <a:rPr lang="en-US" dirty="0" err="1"/>
              <a:t>supertype</a:t>
            </a:r>
            <a:r>
              <a:rPr lang="en-US" dirty="0"/>
              <a:t> hierarchies have a specific syntax </a:t>
            </a:r>
          </a:p>
          <a:p>
            <a:r>
              <a:rPr lang="en-US" dirty="0"/>
              <a:t>If A is a superclass of B, then</a:t>
            </a:r>
          </a:p>
          <a:p>
            <a:pPr lvl="1"/>
            <a:r>
              <a:rPr lang="en-US" dirty="0"/>
              <a:t>Both A and B must be classes</a:t>
            </a:r>
          </a:p>
          <a:p>
            <a:pPr lvl="1"/>
            <a:r>
              <a:rPr lang="en-US" dirty="0"/>
              <a:t>If C is an instance of B, it must also be an instance of A</a:t>
            </a:r>
          </a:p>
          <a:p>
            <a:pPr lvl="1"/>
            <a:r>
              <a:rPr lang="en-US" dirty="0"/>
              <a:t>If C is a subclass of B, it must also be a subclass of A,</a:t>
            </a:r>
            <a:br>
              <a:rPr lang="en-US" dirty="0"/>
            </a:br>
            <a:r>
              <a:rPr lang="en-US" dirty="0"/>
              <a:t>(in which case an instance of C is also an instance of B</a:t>
            </a:r>
            <a:br>
              <a:rPr lang="en-US" dirty="0"/>
            </a:br>
            <a:r>
              <a:rPr lang="en-US" dirty="0"/>
              <a:t>and an instance of A</a:t>
            </a:r>
            <a:r>
              <a:rPr lang="en-US" dirty="0" smtClean="0"/>
              <a:t>)</a:t>
            </a:r>
            <a:endParaRPr lang="en-US"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49896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Topic</a:t>
            </a:r>
            <a:r>
              <a:rPr lang="nb-NO" dirty="0" smtClean="0"/>
              <a:t> </a:t>
            </a:r>
            <a:r>
              <a:rPr lang="nb-NO" dirty="0" err="1" smtClean="0"/>
              <a:t>maps</a:t>
            </a:r>
            <a:r>
              <a:rPr lang="nb-NO" dirty="0" smtClean="0"/>
              <a:t> and RDF</a:t>
            </a:r>
            <a:endParaRPr lang="nb-NO" dirty="0"/>
          </a:p>
        </p:txBody>
      </p:sp>
      <p:sp>
        <p:nvSpPr>
          <p:cNvPr id="3" name="Plassholder for innhold 2"/>
          <p:cNvSpPr>
            <a:spLocks noGrp="1"/>
          </p:cNvSpPr>
          <p:nvPr>
            <p:ph idx="1"/>
          </p:nvPr>
        </p:nvSpPr>
        <p:spPr/>
        <p:txBody>
          <a:bodyPr/>
          <a:lstStyle/>
          <a:p>
            <a:pPr marL="3175" indent="0">
              <a:buNone/>
            </a:pPr>
            <a:r>
              <a:rPr lang="en-US" dirty="0"/>
              <a:t>"Surface" level similarities</a:t>
            </a:r>
          </a:p>
          <a:p>
            <a:r>
              <a:rPr lang="en-US" dirty="0"/>
              <a:t>both are standards for ontology modelling</a:t>
            </a:r>
          </a:p>
          <a:p>
            <a:r>
              <a:rPr lang="en-US" dirty="0"/>
              <a:t>both use XML</a:t>
            </a:r>
          </a:p>
          <a:p>
            <a:r>
              <a:rPr lang="en-US" dirty="0"/>
              <a:t>both use URIs for securing identity</a:t>
            </a:r>
          </a:p>
          <a:p>
            <a:r>
              <a:rPr lang="en-US" dirty="0"/>
              <a:t>both have constraint and query </a:t>
            </a:r>
            <a:r>
              <a:rPr lang="en-US" dirty="0" smtClean="0"/>
              <a:t>languages</a:t>
            </a:r>
          </a:p>
          <a:p>
            <a:endParaRPr lang="en-US" dirty="0"/>
          </a:p>
          <a:p>
            <a:pPr marL="3175" indent="0">
              <a:buNone/>
            </a:pPr>
            <a:r>
              <a:rPr lang="en-US" dirty="0"/>
              <a:t>Important differences</a:t>
            </a:r>
          </a:p>
          <a:p>
            <a:r>
              <a:rPr lang="en-US" dirty="0"/>
              <a:t>they are optimized for different purposes; TM for human reading, RDF for machine processing</a:t>
            </a:r>
          </a:p>
          <a:p>
            <a:r>
              <a:rPr lang="en-US" dirty="0"/>
              <a:t>RDF is document centric whereas TM is subject centric</a:t>
            </a:r>
          </a:p>
          <a:p>
            <a:endParaRPr lang="en-US" dirty="0"/>
          </a:p>
          <a:p>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174933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err="1" smtClean="0"/>
              <a:t>Thank</a:t>
            </a:r>
            <a:r>
              <a:rPr lang="nb-NO" dirty="0" smtClean="0"/>
              <a:t> </a:t>
            </a:r>
            <a:r>
              <a:rPr lang="nb-NO" dirty="0" err="1" smtClean="0"/>
              <a:t>you</a:t>
            </a:r>
            <a:r>
              <a:rPr lang="nb-NO" dirty="0" smtClean="0"/>
              <a:t>!</a:t>
            </a:r>
          </a:p>
          <a:p>
            <a:endParaRPr lang="nb-NO" dirty="0"/>
          </a:p>
          <a:p>
            <a:r>
              <a:rPr lang="nb-NO" dirty="0" err="1" smtClean="0"/>
              <a:t>Any</a:t>
            </a:r>
            <a:r>
              <a:rPr lang="nb-NO" smtClean="0"/>
              <a:t> questions?</a:t>
            </a:r>
            <a:endParaRPr lang="nb-NO"/>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29414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Silo problem</a:t>
            </a:r>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000" y="2108176"/>
            <a:ext cx="6745751" cy="4216095"/>
          </a:xfrm>
        </p:spPr>
      </p:pic>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44278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Tim Berners-Lee </a:t>
            </a:r>
            <a:r>
              <a:rPr lang="nb-NO" dirty="0" err="1" smtClean="0"/>
              <a:t>on</a:t>
            </a:r>
            <a:r>
              <a:rPr lang="nb-NO" dirty="0" smtClean="0"/>
              <a:t> </a:t>
            </a:r>
            <a:r>
              <a:rPr lang="nb-NO" dirty="0" err="1" smtClean="0"/>
              <a:t>the</a:t>
            </a:r>
            <a:r>
              <a:rPr lang="nb-NO" dirty="0" smtClean="0"/>
              <a:t> </a:t>
            </a:r>
            <a:r>
              <a:rPr lang="nb-NO" dirty="0" err="1" smtClean="0"/>
              <a:t>next</a:t>
            </a:r>
            <a:r>
              <a:rPr lang="nb-NO" dirty="0" smtClean="0"/>
              <a:t> Web</a:t>
            </a:r>
            <a:endParaRPr lang="nb-NO" dirty="0"/>
          </a:p>
        </p:txBody>
      </p:sp>
      <p:pic>
        <p:nvPicPr>
          <p:cNvPr id="6" name="OM6XIICm_qo"/>
          <p:cNvPicPr>
            <a:picLocks noGrp="1" noRot="1" noChangeAspect="1"/>
          </p:cNvPicPr>
          <p:nvPr>
            <p:ph idx="1"/>
            <a:videoFile r:link="rId1"/>
          </p:nvPr>
        </p:nvPicPr>
        <p:blipFill>
          <a:blip r:embed="rId3"/>
          <a:stretch>
            <a:fillRect/>
          </a:stretch>
        </p:blipFill>
        <p:spPr>
          <a:xfrm>
            <a:off x="2852738" y="3216275"/>
            <a:ext cx="4572000" cy="2571750"/>
          </a:xfrm>
          <a:prstGeom prst="rect">
            <a:avLst/>
          </a:prstGeom>
        </p:spPr>
      </p:pic>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61785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530000" y="1723455"/>
            <a:ext cx="7218464" cy="769441"/>
          </a:xfrm>
        </p:spPr>
        <p:txBody>
          <a:bodyPr/>
          <a:lstStyle/>
          <a:p>
            <a:r>
              <a:rPr lang="nb-NO" dirty="0" err="1" smtClean="0"/>
              <a:t>Linked</a:t>
            </a:r>
            <a:r>
              <a:rPr lang="en-US" dirty="0"/>
              <a:t> data - bottom up approach to the semantic web</a:t>
            </a:r>
            <a:endParaRPr lang="nb-NO" dirty="0"/>
          </a:p>
        </p:txBody>
      </p:sp>
      <p:sp>
        <p:nvSpPr>
          <p:cNvPr id="3" name="Plassholder for innhold 2"/>
          <p:cNvSpPr>
            <a:spLocks noGrp="1"/>
          </p:cNvSpPr>
          <p:nvPr>
            <p:ph idx="1"/>
          </p:nvPr>
        </p:nvSpPr>
        <p:spPr/>
        <p:txBody>
          <a:bodyPr/>
          <a:lstStyle/>
          <a:p>
            <a:r>
              <a:rPr lang="en-US" dirty="0"/>
              <a:t>Solve the silo problem by:</a:t>
            </a:r>
          </a:p>
          <a:p>
            <a:pPr lvl="1"/>
            <a:r>
              <a:rPr lang="en-US" dirty="0"/>
              <a:t>making your data available in RDF format (as SPARQL end points)</a:t>
            </a:r>
          </a:p>
          <a:p>
            <a:pPr lvl="1"/>
            <a:r>
              <a:rPr lang="en-US" dirty="0"/>
              <a:t>linking them to other existing data</a:t>
            </a:r>
            <a:endParaRPr lang="nb-NO" dirty="0"/>
          </a:p>
        </p:txBody>
      </p:sp>
      <p:sp>
        <p:nvSpPr>
          <p:cNvPr id="4" name="Plassholder for dato 3"/>
          <p:cNvSpPr>
            <a:spLocks noGrp="1"/>
          </p:cNvSpPr>
          <p:nvPr>
            <p:ph type="dt" sz="half" idx="10"/>
          </p:nvPr>
        </p:nvSpPr>
        <p:spPr/>
        <p:txBody>
          <a:bodyPr/>
          <a:lstStyle/>
          <a:p>
            <a:r>
              <a:rPr lang="nb-NO" smtClean="0"/>
              <a:t>20 November, 2014</a:t>
            </a:r>
            <a:endParaRPr lang="nb-NO"/>
          </a:p>
        </p:txBody>
      </p:sp>
      <p:sp>
        <p:nvSpPr>
          <p:cNvPr id="5" name="Plassholder for bunntekst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746837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HiOA">
  <a:themeElements>
    <a:clrScheme name="HiOA">
      <a:dk1>
        <a:sysClr val="windowText" lastClr="000000"/>
      </a:dk1>
      <a:lt1>
        <a:sysClr val="window" lastClr="FFFFFF"/>
      </a:lt1>
      <a:dk2>
        <a:srgbClr val="1F497D"/>
      </a:dk2>
      <a:lt2>
        <a:srgbClr val="EEECE1"/>
      </a:lt2>
      <a:accent1>
        <a:srgbClr val="297D90"/>
      </a:accent1>
      <a:accent2>
        <a:srgbClr val="BED27D"/>
      </a:accent2>
      <a:accent3>
        <a:srgbClr val="FFE01D"/>
      </a:accent3>
      <a:accent4>
        <a:srgbClr val="BC1038"/>
      </a:accent4>
      <a:accent5>
        <a:srgbClr val="CE6587"/>
      </a:accent5>
      <a:accent6>
        <a:srgbClr val="EABE00"/>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OA_PPT_ENG_blå.pptx" id="{FB9C2969-FEF6-4B85-AB5F-E5AF002A36D9}" vid="{08F3B5DD-AFF7-454A-B319-2B779D6BEE2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HiOA_PPT_ENG_Blå</Template>
  <TotalTime>428</TotalTime>
  <Words>2152</Words>
  <Application>Microsoft Office PowerPoint</Application>
  <PresentationFormat>Skjermfremvisning (4:3)</PresentationFormat>
  <Paragraphs>389</Paragraphs>
  <Slides>67</Slides>
  <Notes>0</Notes>
  <HiddenSlides>0</HiddenSlides>
  <MMClips>1</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67</vt:i4>
      </vt:variant>
    </vt:vector>
  </HeadingPairs>
  <TitlesOfParts>
    <vt:vector size="71" baseType="lpstr">
      <vt:lpstr>Arial</vt:lpstr>
      <vt:lpstr>Calibri</vt:lpstr>
      <vt:lpstr>Courier New</vt:lpstr>
      <vt:lpstr>HiOA</vt:lpstr>
      <vt:lpstr>Linked data and Topic Maps Lecture 3 at Masaryk University</vt:lpstr>
      <vt:lpstr>Content</vt:lpstr>
      <vt:lpstr>Ontology modelling in RDF, things to remember</vt:lpstr>
      <vt:lpstr>PowerPoint-presentasjon</vt:lpstr>
      <vt:lpstr>The Semantic Web</vt:lpstr>
      <vt:lpstr>Challenges to the Web</vt:lpstr>
      <vt:lpstr>Silo problem</vt:lpstr>
      <vt:lpstr>Tim Berners-Lee on the next Web</vt:lpstr>
      <vt:lpstr>Linked data - bottom up approach to the semantic web</vt:lpstr>
      <vt:lpstr>The basics of linked data</vt:lpstr>
      <vt:lpstr>1. Use URIs as names for things</vt:lpstr>
      <vt:lpstr>2. Use http URIs so that people can look up those names</vt:lpstr>
      <vt:lpstr>Dereferencing URIs and content negotiation</vt:lpstr>
      <vt:lpstr>3. When someone looks up a URI, provide useful information, using the standards (RDF*, SPARQL)</vt:lpstr>
      <vt:lpstr>4. Include links to other URIs so that they can discover more things</vt:lpstr>
      <vt:lpstr>Levels of linked open data (one to five stars)</vt:lpstr>
      <vt:lpstr>RDF revisited</vt:lpstr>
      <vt:lpstr>Linked data means connecting data sets!</vt:lpstr>
      <vt:lpstr>PowerPoint-presentasjon</vt:lpstr>
      <vt:lpstr>Example</vt:lpstr>
      <vt:lpstr>Three types of RDF links</vt:lpstr>
      <vt:lpstr>Relationshiop links</vt:lpstr>
      <vt:lpstr>Identity links</vt:lpstr>
      <vt:lpstr>Vocabulary links</vt:lpstr>
      <vt:lpstr>Vocabulary links example</vt:lpstr>
      <vt:lpstr>Linked data in practice, challenges</vt:lpstr>
      <vt:lpstr>Conversion problems, example</vt:lpstr>
      <vt:lpstr>Philosophy of open data</vt:lpstr>
      <vt:lpstr>Open data arguments</vt:lpstr>
      <vt:lpstr>The Linking open data project</vt:lpstr>
      <vt:lpstr>Exploring linked open data</vt:lpstr>
      <vt:lpstr>Library data as linked open data</vt:lpstr>
      <vt:lpstr>Using RDF to represent subject languages - SKOS</vt:lpstr>
      <vt:lpstr>SKOS concept example</vt:lpstr>
      <vt:lpstr>SKOS hiearchical relationship example</vt:lpstr>
      <vt:lpstr>SKOS associative relationships example</vt:lpstr>
      <vt:lpstr>SKOS is concept-oriented</vt:lpstr>
      <vt:lpstr>SKOS used in a subject portal</vt:lpstr>
      <vt:lpstr>SKOS used in Libris</vt:lpstr>
      <vt:lpstr>Characteristics of examples</vt:lpstr>
      <vt:lpstr>Using RDF to represent document and work languages</vt:lpstr>
      <vt:lpstr>Bibliographic description - from records to graphs?</vt:lpstr>
      <vt:lpstr>BIBO - the bibliographic ontology</vt:lpstr>
      <vt:lpstr>BIBFRAME Model</vt:lpstr>
      <vt:lpstr>BIBFRAME</vt:lpstr>
      <vt:lpstr>Schema.org's BIB extensions model</vt:lpstr>
      <vt:lpstr>Discussion</vt:lpstr>
      <vt:lpstr>Topic maps</vt:lpstr>
      <vt:lpstr>Background</vt:lpstr>
      <vt:lpstr>Two-layer model</vt:lpstr>
      <vt:lpstr>The information layer</vt:lpstr>
      <vt:lpstr>The metadata layer </vt:lpstr>
      <vt:lpstr>The basic elements of topic maps</vt:lpstr>
      <vt:lpstr>Occurences link the two layers</vt:lpstr>
      <vt:lpstr>Topic maps and ontologies</vt:lpstr>
      <vt:lpstr>Topic types</vt:lpstr>
      <vt:lpstr>Association types</vt:lpstr>
      <vt:lpstr>Occurence types</vt:lpstr>
      <vt:lpstr>Topic map sytaxes</vt:lpstr>
      <vt:lpstr>XTM example 1</vt:lpstr>
      <vt:lpstr>XTM example 2</vt:lpstr>
      <vt:lpstr>XTM example 3</vt:lpstr>
      <vt:lpstr>Characteristics of topic maps</vt:lpstr>
      <vt:lpstr>Topic and topic types</vt:lpstr>
      <vt:lpstr>Type hierarchies</vt:lpstr>
      <vt:lpstr>Topic maps and RDF</vt:lpstr>
      <vt:lpstr>PowerPoint-presentasjon</vt:lpstr>
    </vt:vector>
  </TitlesOfParts>
  <Company>Høgskolen i Oslo og Akershus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web and linked data Lecture 2 at Masaryk University</dc:title>
  <dc:creator>Nils Pharo</dc:creator>
  <dc:description>template by addpoint.no</dc:description>
  <cp:lastModifiedBy>Nils Pharo</cp:lastModifiedBy>
  <cp:revision>35</cp:revision>
  <dcterms:created xsi:type="dcterms:W3CDTF">2014-11-05T12:28:24Z</dcterms:created>
  <dcterms:modified xsi:type="dcterms:W3CDTF">2014-11-10T13:39:42Z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