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5"/>
  </p:notes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6" r:id="rId12"/>
    <p:sldId id="260" r:id="rId13"/>
    <p:sldId id="311" r:id="rId14"/>
    <p:sldId id="327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273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61" r:id="rId33"/>
    <p:sldId id="262" r:id="rId34"/>
    <p:sldId id="263" r:id="rId35"/>
    <p:sldId id="264" r:id="rId36"/>
    <p:sldId id="265" r:id="rId37"/>
    <p:sldId id="266" r:id="rId38"/>
    <p:sldId id="267" r:id="rId39"/>
    <p:sldId id="268" r:id="rId40"/>
    <p:sldId id="269" r:id="rId41"/>
    <p:sldId id="270" r:id="rId42"/>
    <p:sldId id="271" r:id="rId43"/>
    <p:sldId id="272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354982707755544"/>
          <c:y val="2.5701451851565606E-2"/>
          <c:w val="0.57582959189812011"/>
          <c:h val="0.8282310419615212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Computer</c:v>
                </c:pt>
              </c:strCache>
            </c:strRef>
          </c:tx>
          <c:cat>
            <c:numRef>
              <c:f>List1!$A$2:$A$24</c:f>
              <c:numCache>
                <c:formatCode>0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List1!$B$2:$B$24</c:f>
              <c:numCache>
                <c:formatCode>0</c:formatCode>
                <c:ptCount val="23"/>
                <c:pt idx="0">
                  <c:v>3183</c:v>
                </c:pt>
                <c:pt idx="1">
                  <c:v>3123</c:v>
                </c:pt>
                <c:pt idx="2">
                  <c:v>3528</c:v>
                </c:pt>
                <c:pt idx="3">
                  <c:v>3809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E-mail</c:v>
                </c:pt>
              </c:strCache>
            </c:strRef>
          </c:tx>
          <c:cat>
            <c:numRef>
              <c:f>List1!$A$2:$A$24</c:f>
              <c:numCache>
                <c:formatCode>0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List1!$C$2:$C$24</c:f>
              <c:numCache>
                <c:formatCode>0</c:formatCode>
                <c:ptCount val="23"/>
                <c:pt idx="0">
                  <c:v>39</c:v>
                </c:pt>
                <c:pt idx="1">
                  <c:v>47</c:v>
                </c:pt>
                <c:pt idx="2">
                  <c:v>59</c:v>
                </c:pt>
                <c:pt idx="3">
                  <c:v>74</c:v>
                </c:pt>
                <c:pt idx="4">
                  <c:v>192</c:v>
                </c:pt>
                <c:pt idx="5">
                  <c:v>187</c:v>
                </c:pt>
                <c:pt idx="6">
                  <c:v>234</c:v>
                </c:pt>
                <c:pt idx="7">
                  <c:v>212</c:v>
                </c:pt>
                <c:pt idx="8">
                  <c:v>259</c:v>
                </c:pt>
                <c:pt idx="9">
                  <c:v>197</c:v>
                </c:pt>
                <c:pt idx="10">
                  <c:v>338</c:v>
                </c:pt>
                <c:pt idx="11">
                  <c:v>302</c:v>
                </c:pt>
                <c:pt idx="12">
                  <c:v>353</c:v>
                </c:pt>
                <c:pt idx="13">
                  <c:v>435</c:v>
                </c:pt>
                <c:pt idx="14">
                  <c:v>753</c:v>
                </c:pt>
                <c:pt idx="15">
                  <c:v>689</c:v>
                </c:pt>
                <c:pt idx="16">
                  <c:v>660</c:v>
                </c:pt>
                <c:pt idx="17">
                  <c:v>626</c:v>
                </c:pt>
                <c:pt idx="18">
                  <c:v>731</c:v>
                </c:pt>
                <c:pt idx="19">
                  <c:v>611</c:v>
                </c:pt>
                <c:pt idx="20">
                  <c:v>559</c:v>
                </c:pt>
                <c:pt idx="21">
                  <c:v>615</c:v>
                </c:pt>
                <c:pt idx="22">
                  <c:v>496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eCommerce OR eGovernment</c:v>
                </c:pt>
              </c:strCache>
            </c:strRef>
          </c:tx>
          <c:cat>
            <c:numRef>
              <c:f>List1!$A$2:$A$24</c:f>
              <c:numCache>
                <c:formatCode>0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List1!$D$2:$D$24</c:f>
              <c:numCache>
                <c:formatCode>0</c:formatCode>
                <c:ptCount val="23"/>
                <c:pt idx="0">
                  <c:v>29</c:v>
                </c:pt>
                <c:pt idx="1">
                  <c:v>26</c:v>
                </c:pt>
                <c:pt idx="2">
                  <c:v>23</c:v>
                </c:pt>
                <c:pt idx="3">
                  <c:v>31</c:v>
                </c:pt>
                <c:pt idx="4">
                  <c:v>45</c:v>
                </c:pt>
                <c:pt idx="5">
                  <c:v>73</c:v>
                </c:pt>
                <c:pt idx="6">
                  <c:v>92</c:v>
                </c:pt>
                <c:pt idx="7">
                  <c:v>129</c:v>
                </c:pt>
                <c:pt idx="8">
                  <c:v>222</c:v>
                </c:pt>
                <c:pt idx="9">
                  <c:v>346</c:v>
                </c:pt>
                <c:pt idx="10">
                  <c:v>544</c:v>
                </c:pt>
                <c:pt idx="11">
                  <c:v>425</c:v>
                </c:pt>
                <c:pt idx="12">
                  <c:v>347</c:v>
                </c:pt>
                <c:pt idx="13">
                  <c:v>354</c:v>
                </c:pt>
                <c:pt idx="14">
                  <c:v>482</c:v>
                </c:pt>
                <c:pt idx="15">
                  <c:v>595</c:v>
                </c:pt>
                <c:pt idx="16">
                  <c:v>479</c:v>
                </c:pt>
                <c:pt idx="17">
                  <c:v>413</c:v>
                </c:pt>
                <c:pt idx="18">
                  <c:v>369</c:v>
                </c:pt>
                <c:pt idx="19">
                  <c:v>305</c:v>
                </c:pt>
                <c:pt idx="20">
                  <c:v>270</c:v>
                </c:pt>
                <c:pt idx="21">
                  <c:v>359</c:v>
                </c:pt>
                <c:pt idx="22">
                  <c:v>410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EIR</c:v>
                </c:pt>
              </c:strCache>
            </c:strRef>
          </c:tx>
          <c:cat>
            <c:numRef>
              <c:f>List1!$A$2:$A$24</c:f>
              <c:numCache>
                <c:formatCode>0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List1!$E$2:$E$24</c:f>
              <c:numCache>
                <c:formatCode>0</c:formatCode>
                <c:ptCount val="23"/>
                <c:pt idx="0">
                  <c:v>186</c:v>
                </c:pt>
                <c:pt idx="1">
                  <c:v>122</c:v>
                </c:pt>
                <c:pt idx="2">
                  <c:v>112</c:v>
                </c:pt>
                <c:pt idx="3">
                  <c:v>127</c:v>
                </c:pt>
                <c:pt idx="4">
                  <c:v>130</c:v>
                </c:pt>
                <c:pt idx="5">
                  <c:v>129</c:v>
                </c:pt>
                <c:pt idx="6">
                  <c:v>93</c:v>
                </c:pt>
                <c:pt idx="7">
                  <c:v>91</c:v>
                </c:pt>
                <c:pt idx="8">
                  <c:v>126</c:v>
                </c:pt>
                <c:pt idx="9">
                  <c:v>120</c:v>
                </c:pt>
                <c:pt idx="10">
                  <c:v>368</c:v>
                </c:pt>
                <c:pt idx="11">
                  <c:v>434</c:v>
                </c:pt>
                <c:pt idx="12">
                  <c:v>412</c:v>
                </c:pt>
                <c:pt idx="13">
                  <c:v>865</c:v>
                </c:pt>
                <c:pt idx="14">
                  <c:v>2088</c:v>
                </c:pt>
                <c:pt idx="15">
                  <c:v>3340</c:v>
                </c:pt>
                <c:pt idx="16">
                  <c:v>2264</c:v>
                </c:pt>
                <c:pt idx="17">
                  <c:v>1619</c:v>
                </c:pt>
                <c:pt idx="18">
                  <c:v>1407</c:v>
                </c:pt>
                <c:pt idx="19">
                  <c:v>1285</c:v>
                </c:pt>
                <c:pt idx="20">
                  <c:v>758</c:v>
                </c:pt>
                <c:pt idx="21">
                  <c:v>699</c:v>
                </c:pt>
                <c:pt idx="22">
                  <c:v>654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Google</c:v>
                </c:pt>
              </c:strCache>
            </c:strRef>
          </c:tx>
          <c:cat>
            <c:numRef>
              <c:f>List1!$A$2:$A$24</c:f>
              <c:numCache>
                <c:formatCode>0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List1!$F$2:$F$24</c:f>
              <c:numCache>
                <c:formatCode>0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12</c:v>
                </c:pt>
                <c:pt idx="10">
                  <c:v>36</c:v>
                </c:pt>
                <c:pt idx="11">
                  <c:v>86</c:v>
                </c:pt>
                <c:pt idx="12">
                  <c:v>127</c:v>
                </c:pt>
                <c:pt idx="13">
                  <c:v>220</c:v>
                </c:pt>
                <c:pt idx="14">
                  <c:v>493</c:v>
                </c:pt>
                <c:pt idx="15">
                  <c:v>1250</c:v>
                </c:pt>
                <c:pt idx="16">
                  <c:v>1245</c:v>
                </c:pt>
                <c:pt idx="17">
                  <c:v>1031</c:v>
                </c:pt>
                <c:pt idx="18">
                  <c:v>1093</c:v>
                </c:pt>
                <c:pt idx="19">
                  <c:v>1214</c:v>
                </c:pt>
                <c:pt idx="20">
                  <c:v>1020</c:v>
                </c:pt>
                <c:pt idx="21">
                  <c:v>998</c:v>
                </c:pt>
                <c:pt idx="22">
                  <c:v>773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Hypertext</c:v>
                </c:pt>
              </c:strCache>
            </c:strRef>
          </c:tx>
          <c:cat>
            <c:numRef>
              <c:f>List1!$A$2:$A$24</c:f>
              <c:numCache>
                <c:formatCode>0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List1!$G$2:$G$24</c:f>
              <c:numCache>
                <c:formatCode>0</c:formatCode>
                <c:ptCount val="23"/>
                <c:pt idx="0">
                  <c:v>143</c:v>
                </c:pt>
                <c:pt idx="1">
                  <c:v>117</c:v>
                </c:pt>
                <c:pt idx="2">
                  <c:v>96</c:v>
                </c:pt>
                <c:pt idx="3">
                  <c:v>151</c:v>
                </c:pt>
                <c:pt idx="4">
                  <c:v>114</c:v>
                </c:pt>
                <c:pt idx="5">
                  <c:v>167</c:v>
                </c:pt>
                <c:pt idx="6">
                  <c:v>166</c:v>
                </c:pt>
                <c:pt idx="7">
                  <c:v>125</c:v>
                </c:pt>
                <c:pt idx="8">
                  <c:v>101</c:v>
                </c:pt>
                <c:pt idx="9">
                  <c:v>118</c:v>
                </c:pt>
                <c:pt idx="10">
                  <c:v>124</c:v>
                </c:pt>
                <c:pt idx="11">
                  <c:v>93</c:v>
                </c:pt>
                <c:pt idx="12">
                  <c:v>56</c:v>
                </c:pt>
                <c:pt idx="13">
                  <c:v>62</c:v>
                </c:pt>
                <c:pt idx="14">
                  <c:v>93</c:v>
                </c:pt>
                <c:pt idx="15">
                  <c:v>112</c:v>
                </c:pt>
                <c:pt idx="16">
                  <c:v>105</c:v>
                </c:pt>
                <c:pt idx="17">
                  <c:v>84</c:v>
                </c:pt>
                <c:pt idx="18">
                  <c:v>80</c:v>
                </c:pt>
                <c:pt idx="19">
                  <c:v>87</c:v>
                </c:pt>
                <c:pt idx="20">
                  <c:v>65</c:v>
                </c:pt>
                <c:pt idx="21">
                  <c:v>103</c:v>
                </c:pt>
                <c:pt idx="22">
                  <c:v>82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IT</c:v>
                </c:pt>
              </c:strCache>
            </c:strRef>
          </c:tx>
          <c:cat>
            <c:numRef>
              <c:f>List1!$A$2:$A$24</c:f>
              <c:numCache>
                <c:formatCode>0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List1!$H$2:$H$24</c:f>
              <c:numCache>
                <c:formatCode>0</c:formatCode>
                <c:ptCount val="23"/>
                <c:pt idx="0">
                  <c:v>457</c:v>
                </c:pt>
                <c:pt idx="1">
                  <c:v>495</c:v>
                </c:pt>
                <c:pt idx="2">
                  <c:v>615</c:v>
                </c:pt>
                <c:pt idx="3">
                  <c:v>559</c:v>
                </c:pt>
                <c:pt idx="4">
                  <c:v>767</c:v>
                </c:pt>
                <c:pt idx="5">
                  <c:v>738</c:v>
                </c:pt>
                <c:pt idx="6">
                  <c:v>923</c:v>
                </c:pt>
                <c:pt idx="7">
                  <c:v>936</c:v>
                </c:pt>
                <c:pt idx="8">
                  <c:v>939</c:v>
                </c:pt>
                <c:pt idx="9">
                  <c:v>1021</c:v>
                </c:pt>
                <c:pt idx="10">
                  <c:v>1170</c:v>
                </c:pt>
                <c:pt idx="11">
                  <c:v>1340</c:v>
                </c:pt>
                <c:pt idx="12">
                  <c:v>1369</c:v>
                </c:pt>
                <c:pt idx="13">
                  <c:v>1621</c:v>
                </c:pt>
                <c:pt idx="14">
                  <c:v>2716</c:v>
                </c:pt>
                <c:pt idx="15">
                  <c:v>2837</c:v>
                </c:pt>
                <c:pt idx="16">
                  <c:v>3040</c:v>
                </c:pt>
                <c:pt idx="17">
                  <c:v>3086</c:v>
                </c:pt>
                <c:pt idx="18">
                  <c:v>2932</c:v>
                </c:pt>
                <c:pt idx="19">
                  <c:v>2571</c:v>
                </c:pt>
                <c:pt idx="20">
                  <c:v>2420</c:v>
                </c:pt>
                <c:pt idx="21">
                  <c:v>2301</c:v>
                </c:pt>
                <c:pt idx="22">
                  <c:v>2488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List1!$I$1</c:f>
              <c:strCache>
                <c:ptCount val="1"/>
                <c:pt idx="0">
                  <c:v>Internet</c:v>
                </c:pt>
              </c:strCache>
            </c:strRef>
          </c:tx>
          <c:cat>
            <c:numRef>
              <c:f>List1!$A$2:$A$24</c:f>
              <c:numCache>
                <c:formatCode>0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List1!$I$2:$I$24</c:f>
              <c:numCache>
                <c:formatCode>0</c:formatCode>
                <c:ptCount val="23"/>
                <c:pt idx="0">
                  <c:v>143</c:v>
                </c:pt>
                <c:pt idx="1">
                  <c:v>213</c:v>
                </c:pt>
                <c:pt idx="2">
                  <c:v>366</c:v>
                </c:pt>
                <c:pt idx="3">
                  <c:v>888</c:v>
                </c:pt>
                <c:pt idx="4">
                  <c:v>2068</c:v>
                </c:pt>
                <c:pt idx="5">
                  <c:v>3049</c:v>
                </c:pt>
                <c:pt idx="6">
                  <c:v>3809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List1!$J$1</c:f>
              <c:strCache>
                <c:ptCount val="1"/>
                <c:pt idx="0">
                  <c:v>"Mobile Device"</c:v>
                </c:pt>
              </c:strCache>
            </c:strRef>
          </c:tx>
          <c:cat>
            <c:numRef>
              <c:f>List1!$A$2:$A$24</c:f>
              <c:numCache>
                <c:formatCode>0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List1!$J$2:$J$24</c:f>
              <c:numCache>
                <c:formatCode>0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9</c:v>
                </c:pt>
                <c:pt idx="16">
                  <c:v>8</c:v>
                </c:pt>
                <c:pt idx="17">
                  <c:v>18</c:v>
                </c:pt>
                <c:pt idx="18">
                  <c:v>32</c:v>
                </c:pt>
                <c:pt idx="19">
                  <c:v>59</c:v>
                </c:pt>
                <c:pt idx="20">
                  <c:v>126</c:v>
                </c:pt>
                <c:pt idx="21">
                  <c:v>285</c:v>
                </c:pt>
                <c:pt idx="22">
                  <c:v>567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List1!$K$1</c:f>
              <c:strCache>
                <c:ptCount val="1"/>
                <c:pt idx="0">
                  <c:v>"Search Engine"</c:v>
                </c:pt>
              </c:strCache>
            </c:strRef>
          </c:tx>
          <c:cat>
            <c:numRef>
              <c:f>List1!$A$2:$A$24</c:f>
              <c:numCache>
                <c:formatCode>0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List1!$K$2:$K$24</c:f>
              <c:numCache>
                <c:formatCode>0</c:formatCode>
                <c:ptCount val="23"/>
                <c:pt idx="0">
                  <c:v>0</c:v>
                </c:pt>
                <c:pt idx="1">
                  <c:v>3</c:v>
                </c:pt>
                <c:pt idx="2">
                  <c:v>8</c:v>
                </c:pt>
                <c:pt idx="3">
                  <c:v>11</c:v>
                </c:pt>
                <c:pt idx="4">
                  <c:v>26</c:v>
                </c:pt>
                <c:pt idx="5">
                  <c:v>29</c:v>
                </c:pt>
                <c:pt idx="6">
                  <c:v>75</c:v>
                </c:pt>
                <c:pt idx="7">
                  <c:v>84</c:v>
                </c:pt>
                <c:pt idx="8">
                  <c:v>162</c:v>
                </c:pt>
                <c:pt idx="9">
                  <c:v>207</c:v>
                </c:pt>
                <c:pt idx="10">
                  <c:v>269</c:v>
                </c:pt>
                <c:pt idx="11">
                  <c:v>270</c:v>
                </c:pt>
                <c:pt idx="12">
                  <c:v>269</c:v>
                </c:pt>
                <c:pt idx="13">
                  <c:v>244</c:v>
                </c:pt>
                <c:pt idx="14">
                  <c:v>449</c:v>
                </c:pt>
                <c:pt idx="15">
                  <c:v>650</c:v>
                </c:pt>
                <c:pt idx="16">
                  <c:v>689</c:v>
                </c:pt>
                <c:pt idx="17">
                  <c:v>544</c:v>
                </c:pt>
                <c:pt idx="18">
                  <c:v>480</c:v>
                </c:pt>
                <c:pt idx="19">
                  <c:v>442</c:v>
                </c:pt>
                <c:pt idx="20">
                  <c:v>345</c:v>
                </c:pt>
                <c:pt idx="21">
                  <c:v>354</c:v>
                </c:pt>
                <c:pt idx="22">
                  <c:v>302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List1!$L$1</c:f>
              <c:strCache>
                <c:ptCount val="1"/>
                <c:pt idx="0">
                  <c:v>"Social Networks"</c:v>
                </c:pt>
              </c:strCache>
            </c:strRef>
          </c:tx>
          <c:cat>
            <c:numRef>
              <c:f>List1!$A$2:$A$24</c:f>
              <c:numCache>
                <c:formatCode>0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List1!$L$2:$L$24</c:f>
              <c:numCache>
                <c:formatCode>0</c:formatCode>
                <c:ptCount val="23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4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9</c:v>
                </c:pt>
                <c:pt idx="11">
                  <c:v>14</c:v>
                </c:pt>
                <c:pt idx="12">
                  <c:v>23</c:v>
                </c:pt>
                <c:pt idx="13">
                  <c:v>33</c:v>
                </c:pt>
                <c:pt idx="14">
                  <c:v>46</c:v>
                </c:pt>
                <c:pt idx="15">
                  <c:v>83</c:v>
                </c:pt>
                <c:pt idx="16">
                  <c:v>212</c:v>
                </c:pt>
                <c:pt idx="17">
                  <c:v>658</c:v>
                </c:pt>
                <c:pt idx="18">
                  <c:v>870</c:v>
                </c:pt>
                <c:pt idx="19">
                  <c:v>1089</c:v>
                </c:pt>
                <c:pt idx="20">
                  <c:v>1163</c:v>
                </c:pt>
                <c:pt idx="21">
                  <c:v>1257</c:v>
                </c:pt>
                <c:pt idx="22">
                  <c:v>1329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List1!$M$1</c:f>
              <c:strCache>
                <c:ptCount val="1"/>
                <c:pt idx="0">
                  <c:v>"Web 2.0"</c:v>
                </c:pt>
              </c:strCache>
            </c:strRef>
          </c:tx>
          <c:cat>
            <c:numRef>
              <c:f>List1!$A$2:$A$24</c:f>
              <c:numCache>
                <c:formatCode>0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List1!$M$2:$M$24</c:f>
              <c:numCache>
                <c:formatCode>0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2</c:v>
                </c:pt>
                <c:pt idx="15">
                  <c:v>14</c:v>
                </c:pt>
                <c:pt idx="16">
                  <c:v>182</c:v>
                </c:pt>
                <c:pt idx="17">
                  <c:v>748</c:v>
                </c:pt>
                <c:pt idx="18">
                  <c:v>1175</c:v>
                </c:pt>
                <c:pt idx="19">
                  <c:v>1151</c:v>
                </c:pt>
                <c:pt idx="20">
                  <c:v>873</c:v>
                </c:pt>
                <c:pt idx="21">
                  <c:v>758</c:v>
                </c:pt>
                <c:pt idx="22">
                  <c:v>538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List1!$N$1</c:f>
              <c:strCache>
                <c:ptCount val="1"/>
                <c:pt idx="0">
                  <c:v>WWW</c:v>
                </c:pt>
              </c:strCache>
            </c:strRef>
          </c:tx>
          <c:cat>
            <c:numRef>
              <c:f>List1!$A$2:$A$24</c:f>
              <c:numCache>
                <c:formatCode>0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List1!$N$2:$N$24</c:f>
              <c:numCache>
                <c:formatCode>0</c:formatCode>
                <c:ptCount val="23"/>
                <c:pt idx="0">
                  <c:v>33</c:v>
                </c:pt>
                <c:pt idx="1">
                  <c:v>58</c:v>
                </c:pt>
                <c:pt idx="2">
                  <c:v>68</c:v>
                </c:pt>
                <c:pt idx="3">
                  <c:v>69</c:v>
                </c:pt>
                <c:pt idx="4">
                  <c:v>167</c:v>
                </c:pt>
                <c:pt idx="5">
                  <c:v>898</c:v>
                </c:pt>
                <c:pt idx="6">
                  <c:v>1564</c:v>
                </c:pt>
                <c:pt idx="7">
                  <c:v>1581</c:v>
                </c:pt>
                <c:pt idx="8">
                  <c:v>1329</c:v>
                </c:pt>
                <c:pt idx="9">
                  <c:v>1341</c:v>
                </c:pt>
                <c:pt idx="10">
                  <c:v>1596</c:v>
                </c:pt>
                <c:pt idx="11">
                  <c:v>1781</c:v>
                </c:pt>
                <c:pt idx="12">
                  <c:v>1719</c:v>
                </c:pt>
                <c:pt idx="13">
                  <c:v>2168</c:v>
                </c:pt>
                <c:pt idx="14">
                  <c:v>3011</c:v>
                </c:pt>
                <c:pt idx="15">
                  <c:v>3631</c:v>
                </c:pt>
                <c:pt idx="16">
                  <c:v>2973</c:v>
                </c:pt>
                <c:pt idx="17">
                  <c:v>2203</c:v>
                </c:pt>
                <c:pt idx="18">
                  <c:v>2028</c:v>
                </c:pt>
                <c:pt idx="19">
                  <c:v>1641</c:v>
                </c:pt>
                <c:pt idx="20">
                  <c:v>1282</c:v>
                </c:pt>
                <c:pt idx="21">
                  <c:v>1221</c:v>
                </c:pt>
                <c:pt idx="22">
                  <c:v>1098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929344"/>
        <c:axId val="37930880"/>
      </c:lineChart>
      <c:catAx>
        <c:axId val="3792934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37930880"/>
        <c:crosses val="autoZero"/>
        <c:auto val="1"/>
        <c:lblAlgn val="ctr"/>
        <c:lblOffset val="100"/>
        <c:noMultiLvlLbl val="0"/>
      </c:catAx>
      <c:valAx>
        <c:axId val="3793088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cs-CZ"/>
          </a:p>
        </c:txPr>
        <c:crossAx val="3792934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1.7173332564064194E-2"/>
          <c:w val="0.33241287030485889"/>
          <c:h val="0.95706666858983946"/>
        </c:manualLayout>
      </c:layout>
      <c:overlay val="0"/>
      <c:txPr>
        <a:bodyPr/>
        <a:lstStyle/>
        <a:p>
          <a:pPr>
            <a:defRPr sz="1400" baseline="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/>
              <a:t>C</a:t>
            </a:r>
            <a:r>
              <a:rPr lang="en-US" dirty="0" err="1"/>
              <a:t>ontent</a:t>
            </a:r>
            <a:r>
              <a:rPr lang="en-US" dirty="0"/>
              <a:t> of </a:t>
            </a:r>
            <a:r>
              <a:rPr lang="cs-CZ" dirty="0" err="1" smtClean="0"/>
              <a:t>children</a:t>
            </a:r>
            <a:r>
              <a:rPr lang="cs-CZ" dirty="0" smtClean="0"/>
              <a:t> </a:t>
            </a:r>
            <a:r>
              <a:rPr lang="en-US" dirty="0" smtClean="0"/>
              <a:t>education</a:t>
            </a:r>
            <a:endParaRPr lang="en-US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46022725284339455"/>
          <c:y val="0.16413981628000962"/>
          <c:w val="0.51982327209098866"/>
          <c:h val="0.71141076510368317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'Q6'!$A$3:$A$9</c:f>
              <c:strCache>
                <c:ptCount val="7"/>
                <c:pt idx="0">
                  <c:v>other</c:v>
                </c:pt>
                <c:pt idx="1">
                  <c:v>information processing regardless of source</c:v>
                </c:pt>
                <c:pt idx="2">
                  <c:v>school supplement without focus on a library</c:v>
                </c:pt>
                <c:pt idx="3">
                  <c:v>electronic information resources</c:v>
                </c:pt>
                <c:pt idx="4">
                  <c:v>traditional information resources</c:v>
                </c:pt>
                <c:pt idx="5">
                  <c:v>cultural events</c:v>
                </c:pt>
                <c:pt idx="6">
                  <c:v>readership</c:v>
                </c:pt>
              </c:strCache>
            </c:strRef>
          </c:cat>
          <c:val>
            <c:numRef>
              <c:f>'Q6'!$B$3:$B$9</c:f>
              <c:numCache>
                <c:formatCode>General</c:formatCode>
                <c:ptCount val="7"/>
                <c:pt idx="0">
                  <c:v>6</c:v>
                </c:pt>
                <c:pt idx="1">
                  <c:v>21</c:v>
                </c:pt>
                <c:pt idx="2">
                  <c:v>22</c:v>
                </c:pt>
                <c:pt idx="3">
                  <c:v>31</c:v>
                </c:pt>
                <c:pt idx="4">
                  <c:v>33</c:v>
                </c:pt>
                <c:pt idx="5">
                  <c:v>47</c:v>
                </c:pt>
                <c:pt idx="6">
                  <c:v>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8368000"/>
        <c:axId val="38369536"/>
      </c:barChart>
      <c:catAx>
        <c:axId val="38368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cs-CZ"/>
          </a:p>
        </c:txPr>
        <c:crossAx val="38369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36953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cs-CZ" sz="1400"/>
                  <a:t>Number of respondents</a:t>
                </a:r>
              </a:p>
            </c:rich>
          </c:tx>
          <c:layout>
            <c:manualLayout>
              <c:xMode val="edge"/>
              <c:yMode val="edge"/>
              <c:x val="0.21654035433070867"/>
              <c:y val="0.9146820881626629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cs-CZ"/>
          </a:p>
        </c:txPr>
        <c:crossAx val="38368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 err="1"/>
              <a:t>Awareness</a:t>
            </a:r>
            <a:r>
              <a:rPr lang="cs-CZ" dirty="0"/>
              <a:t> </a:t>
            </a:r>
            <a:r>
              <a:rPr lang="en-US" dirty="0"/>
              <a:t>of </a:t>
            </a:r>
            <a:r>
              <a:rPr lang="cs-CZ" dirty="0" err="1"/>
              <a:t>any</a:t>
            </a:r>
            <a:r>
              <a:rPr lang="cs-CZ" dirty="0"/>
              <a:t> </a:t>
            </a:r>
            <a:r>
              <a:rPr lang="cs-CZ" sz="2160" b="1" i="0" u="none" strike="noStrike" baseline="0" dirty="0" err="1" smtClean="0">
                <a:effectLst/>
              </a:rPr>
              <a:t>childern</a:t>
            </a:r>
            <a:r>
              <a:rPr lang="cs-CZ" sz="2160" b="1" i="0" u="none" strike="noStrike" baseline="0" dirty="0" smtClean="0">
                <a:effectLst/>
              </a:rPr>
              <a:t> </a:t>
            </a:r>
            <a:r>
              <a:rPr lang="en-US" dirty="0" smtClean="0"/>
              <a:t>education</a:t>
            </a:r>
            <a:r>
              <a:rPr lang="cs-CZ" dirty="0" smtClean="0"/>
              <a:t> </a:t>
            </a:r>
            <a:r>
              <a:rPr lang="en-US" dirty="0" smtClean="0"/>
              <a:t>focus</a:t>
            </a:r>
            <a:r>
              <a:rPr lang="cs-CZ" dirty="0" err="1"/>
              <a:t>ed</a:t>
            </a:r>
            <a:r>
              <a:rPr lang="en-US" dirty="0"/>
              <a:t> on internet </a:t>
            </a:r>
            <a:r>
              <a:rPr lang="en-US" dirty="0" smtClean="0"/>
              <a:t>safety </a:t>
            </a:r>
            <a:r>
              <a:rPr lang="en-US" dirty="0"/>
              <a:t>(multiple </a:t>
            </a:r>
            <a:r>
              <a:rPr lang="en-US" dirty="0" smtClean="0"/>
              <a:t>answers)</a:t>
            </a:r>
            <a:endParaRPr lang="en-US" dirty="0"/>
          </a:p>
        </c:rich>
      </c:tx>
      <c:layout>
        <c:manualLayout>
          <c:xMode val="edge"/>
          <c:yMode val="edge"/>
          <c:x val="0.11363634327368644"/>
          <c:y val="6.691445701276686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505050505050503"/>
          <c:y val="0.23114355231143552"/>
          <c:w val="0.72222222222222221"/>
          <c:h val="0.61313868613138689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'Q7'!$A$3:$A$6</c:f>
              <c:strCache>
                <c:ptCount val="4"/>
                <c:pt idx="0">
                  <c:v>no, in my opinion it makes no sense</c:v>
                </c:pt>
                <c:pt idx="1">
                  <c:v>yes, as a separate topic</c:v>
                </c:pt>
                <c:pt idx="2">
                  <c:v>yes, other themes included the aspect</c:v>
                </c:pt>
                <c:pt idx="3">
                  <c:v>no, but in my opinion they should</c:v>
                </c:pt>
              </c:strCache>
            </c:strRef>
          </c:cat>
          <c:val>
            <c:numRef>
              <c:f>'Q7'!$B$3:$B$6</c:f>
              <c:numCache>
                <c:formatCode>General</c:formatCode>
                <c:ptCount val="4"/>
                <c:pt idx="0">
                  <c:v>1</c:v>
                </c:pt>
                <c:pt idx="1">
                  <c:v>15</c:v>
                </c:pt>
                <c:pt idx="2">
                  <c:v>22</c:v>
                </c:pt>
                <c:pt idx="3">
                  <c:v>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9174528"/>
        <c:axId val="39176064"/>
      </c:barChart>
      <c:catAx>
        <c:axId val="391745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39176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17606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Number of respondents</a:t>
                </a:r>
              </a:p>
            </c:rich>
          </c:tx>
          <c:layout>
            <c:manualLayout>
              <c:xMode val="edge"/>
              <c:yMode val="edge"/>
              <c:x val="0.17030813780547685"/>
              <c:y val="0.909583994453499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39174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US" dirty="0"/>
              <a:t>online </a:t>
            </a:r>
            <a:r>
              <a:rPr lang="cs-CZ" dirty="0"/>
              <a:t>long-term </a:t>
            </a:r>
            <a:r>
              <a:rPr lang="en-US" dirty="0"/>
              <a:t>educational projects </a:t>
            </a:r>
            <a:r>
              <a:rPr lang="cs-CZ" dirty="0" err="1"/>
              <a:t>focused</a:t>
            </a:r>
            <a:r>
              <a:rPr lang="cs-CZ" dirty="0"/>
              <a:t> on</a:t>
            </a:r>
            <a:r>
              <a:rPr lang="en-US" dirty="0"/>
              <a:t> child internet safety (multiple answers</a:t>
            </a:r>
            <a:r>
              <a:rPr lang="cs-CZ" dirty="0"/>
              <a:t>)</a:t>
            </a:r>
            <a:endParaRPr lang="en-US" dirty="0"/>
          </a:p>
        </c:rich>
      </c:tx>
      <c:layout>
        <c:manualLayout>
          <c:xMode val="edge"/>
          <c:yMode val="edge"/>
          <c:x val="0.10479797979797979"/>
          <c:y val="1.94647201946472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409090909090912"/>
          <c:y val="0.23114355231143552"/>
          <c:w val="0.69318181818181823"/>
          <c:h val="0.61313868613138689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'Q9'!$A$3:$A$12</c:f>
              <c:strCache>
                <c:ptCount val="10"/>
                <c:pt idx="0">
                  <c:v>any</c:v>
                </c:pt>
                <c:pt idx="1">
                  <c:v>other (specify one most significant)</c:v>
                </c:pt>
                <c:pt idx="2">
                  <c:v>E-Nebezpečí</c:v>
                </c:pt>
                <c:pt idx="3">
                  <c:v>Pomoconline.cz</c:v>
                </c:pt>
                <c:pt idx="4">
                  <c:v>Nebuď oběť</c:v>
                </c:pt>
                <c:pt idx="5">
                  <c:v>Internet Hotline</c:v>
                </c:pt>
                <c:pt idx="6">
                  <c:v>E-Bezpečí</c:v>
                </c:pt>
                <c:pt idx="7">
                  <c:v>Protišikaně.cz</c:v>
                </c:pt>
                <c:pt idx="8">
                  <c:v>Bezpecne-online.cz</c:v>
                </c:pt>
                <c:pt idx="9">
                  <c:v>Saferinternet CZ</c:v>
                </c:pt>
              </c:strCache>
            </c:strRef>
          </c:cat>
          <c:val>
            <c:numRef>
              <c:f>'Q9'!$B$3:$B$12</c:f>
              <c:numCache>
                <c:formatCode>General</c:formatCode>
                <c:ptCount val="10"/>
                <c:pt idx="0">
                  <c:v>17</c:v>
                </c:pt>
                <c:pt idx="1">
                  <c:v>4</c:v>
                </c:pt>
                <c:pt idx="2">
                  <c:v>1</c:v>
                </c:pt>
                <c:pt idx="3">
                  <c:v>3</c:v>
                </c:pt>
                <c:pt idx="4">
                  <c:v>5</c:v>
                </c:pt>
                <c:pt idx="5">
                  <c:v>9</c:v>
                </c:pt>
                <c:pt idx="6">
                  <c:v>10</c:v>
                </c:pt>
                <c:pt idx="7">
                  <c:v>15</c:v>
                </c:pt>
                <c:pt idx="8">
                  <c:v>23</c:v>
                </c:pt>
                <c:pt idx="9">
                  <c:v>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955328"/>
        <c:axId val="43956864"/>
      </c:barChart>
      <c:catAx>
        <c:axId val="439553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43956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95686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Number of respondents</a:t>
                </a:r>
              </a:p>
            </c:rich>
          </c:tx>
          <c:layout>
            <c:manualLayout>
              <c:xMode val="edge"/>
              <c:yMode val="edge"/>
              <c:x val="0.53409090909090906"/>
              <c:y val="0.917274939172749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43955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E24BF-89D6-4B8C-B299-55DAA5E5A511}" type="datetimeFigureOut">
              <a:rPr lang="cs-CZ" smtClean="0"/>
              <a:t>8.12.2014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27703-ACD9-4685-AD13-A219DB058D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053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cs-CZ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4FEA21-1A78-4B35-B9FD-3F6F4A398D24}" type="slidenum">
              <a:rPr lang="en-GB"/>
              <a:pPr/>
              <a:t>13</a:t>
            </a:fld>
            <a:endParaRPr lang="en-GB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noFill/>
        </p:spPr>
      </p:sp>
      <p:sp>
        <p:nvSpPr>
          <p:cNvPr id="16386" name="Shape 50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endParaRPr lang="cs-CZ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cs-CZ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cs-CZ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cs-CZ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cs-CZ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cs-CZ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cs-CZ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cs-CZ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0E92-6A39-4C18-A0D5-4ED3952AB751}" type="datetimeFigureOut">
              <a:rPr lang="cs-CZ" smtClean="0"/>
              <a:t>8.12.2014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7C42-28CF-4566-A0A1-01DD5148BC13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0E92-6A39-4C18-A0D5-4ED3952AB751}" type="datetimeFigureOut">
              <a:rPr lang="cs-CZ" smtClean="0"/>
              <a:t>8.12.2014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7C42-28CF-4566-A0A1-01DD5148BC1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0E92-6A39-4C18-A0D5-4ED3952AB751}" type="datetimeFigureOut">
              <a:rPr lang="cs-CZ" smtClean="0"/>
              <a:t>8.12.2014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7C42-28CF-4566-A0A1-01DD5148BC1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>
                <a:solidFill>
                  <a:schemeClr val="lt1"/>
                </a:solidFill>
              </a:defRPr>
            </a:lvl1pPr>
            <a:lvl2pPr rtl="0">
              <a:defRPr>
                <a:solidFill>
                  <a:schemeClr val="lt1"/>
                </a:solidFill>
              </a:defRPr>
            </a:lvl2pPr>
            <a:lvl3pPr rtl="0">
              <a:defRPr>
                <a:solidFill>
                  <a:schemeClr val="lt1"/>
                </a:solidFill>
              </a:defRPr>
            </a:lvl3pPr>
            <a:lvl4pPr rtl="0">
              <a:defRPr>
                <a:solidFill>
                  <a:schemeClr val="lt1"/>
                </a:solidFill>
              </a:defRPr>
            </a:lvl4pPr>
            <a:lvl5pPr rtl="0">
              <a:defRPr>
                <a:solidFill>
                  <a:schemeClr val="lt1"/>
                </a:solidFill>
              </a:defRPr>
            </a:lvl5pPr>
            <a:lvl6pPr rtl="0">
              <a:defRPr>
                <a:solidFill>
                  <a:schemeClr val="lt1"/>
                </a:solidFill>
              </a:defRPr>
            </a:lvl6pPr>
            <a:lvl7pPr rtl="0">
              <a:defRPr>
                <a:solidFill>
                  <a:schemeClr val="lt1"/>
                </a:solidFill>
              </a:defRPr>
            </a:lvl7pPr>
            <a:lvl8pPr rtl="0">
              <a:defRPr>
                <a:solidFill>
                  <a:schemeClr val="lt1"/>
                </a:solidFill>
              </a:defRPr>
            </a:lvl8pPr>
            <a:lvl9pPr rtl="0"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2970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40302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3280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86152BED-EE50-4CD9-AB65-44322B225E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06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0E92-6A39-4C18-A0D5-4ED3952AB751}" type="datetimeFigureOut">
              <a:rPr lang="cs-CZ" smtClean="0"/>
              <a:t>8.12.2014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7C42-28CF-4566-A0A1-01DD5148BC1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0E92-6A39-4C18-A0D5-4ED3952AB751}" type="datetimeFigureOut">
              <a:rPr lang="cs-CZ" smtClean="0"/>
              <a:t>8.12.2014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7C42-28CF-4566-A0A1-01DD5148BC13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0E92-6A39-4C18-A0D5-4ED3952AB751}" type="datetimeFigureOut">
              <a:rPr lang="cs-CZ" smtClean="0"/>
              <a:t>8.12.2014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7C42-28CF-4566-A0A1-01DD5148BC1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0E92-6A39-4C18-A0D5-4ED3952AB751}" type="datetimeFigureOut">
              <a:rPr lang="cs-CZ" smtClean="0"/>
              <a:t>8.12.2014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7C42-28CF-4566-A0A1-01DD5148BC13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0E92-6A39-4C18-A0D5-4ED3952AB751}" type="datetimeFigureOut">
              <a:rPr lang="cs-CZ" smtClean="0"/>
              <a:t>8.12.2014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7C42-28CF-4566-A0A1-01DD5148BC1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0E92-6A39-4C18-A0D5-4ED3952AB751}" type="datetimeFigureOut">
              <a:rPr lang="cs-CZ" smtClean="0"/>
              <a:t>8.12.2014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7C42-28CF-4566-A0A1-01DD5148BC1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0E92-6A39-4C18-A0D5-4ED3952AB751}" type="datetimeFigureOut">
              <a:rPr lang="cs-CZ" smtClean="0"/>
              <a:t>8.12.2014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7C42-28CF-4566-A0A1-01DD5148BC1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0E92-6A39-4C18-A0D5-4ED3952AB751}" type="datetimeFigureOut">
              <a:rPr lang="cs-CZ" smtClean="0"/>
              <a:t>8.12.2014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7C42-28CF-4566-A0A1-01DD5148BC1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C190E92-6A39-4C18-A0D5-4ED3952AB751}" type="datetimeFigureOut">
              <a:rPr lang="cs-CZ" smtClean="0"/>
              <a:t>8.12.2014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8EE7C42-28CF-4566-A0A1-01DD5148BC1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a.org/ala/mgrps/divs/acrl/publications/whitepapers/presidential.cfm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benterrett/2912441612/" TargetMode="External"/><Relationship Id="rId2" Type="http://schemas.openxmlformats.org/officeDocument/2006/relationships/hyperlink" Target="https://farm6.staticflickr.com/5205/5346737067_bcd7dedf0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Goa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J0nlh5FU5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dirty="0" err="1" smtClean="0"/>
              <a:t>Education</a:t>
            </a:r>
            <a:r>
              <a:rPr lang="cs-CZ" sz="4800" dirty="0" smtClean="0"/>
              <a:t> in </a:t>
            </a:r>
            <a:r>
              <a:rPr lang="cs-CZ" sz="4800" dirty="0" err="1" smtClean="0"/>
              <a:t>library</a:t>
            </a:r>
            <a:r>
              <a:rPr lang="cs-CZ" sz="4800" dirty="0" smtClean="0"/>
              <a:t> </a:t>
            </a:r>
            <a:r>
              <a:rPr lang="cs-CZ" sz="4800" dirty="0" err="1" smtClean="0"/>
              <a:t>about</a:t>
            </a:r>
            <a:r>
              <a:rPr lang="cs-CZ" sz="4800" dirty="0" smtClean="0"/>
              <a:t> </a:t>
            </a:r>
            <a:r>
              <a:rPr lang="cs-CZ" sz="4800" dirty="0" err="1" smtClean="0"/>
              <a:t>information</a:t>
            </a:r>
            <a:r>
              <a:rPr lang="cs-CZ" sz="4800" dirty="0" smtClean="0"/>
              <a:t> </a:t>
            </a:r>
            <a:r>
              <a:rPr lang="cs-CZ" sz="4800" dirty="0" err="1" smtClean="0"/>
              <a:t>safety</a:t>
            </a:r>
            <a:r>
              <a:rPr lang="cs-CZ" sz="4800" dirty="0" smtClean="0"/>
              <a:t> in </a:t>
            </a:r>
            <a:r>
              <a:rPr lang="cs-CZ" sz="4800" dirty="0" err="1" smtClean="0"/>
              <a:t>theory</a:t>
            </a:r>
            <a:r>
              <a:rPr lang="cs-CZ" sz="4800" dirty="0" smtClean="0"/>
              <a:t> and </a:t>
            </a:r>
            <a:r>
              <a:rPr lang="cs-CZ" sz="4800" dirty="0" err="1" smtClean="0"/>
              <a:t>practice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New Technology in </a:t>
            </a:r>
            <a:r>
              <a:rPr lang="cs-CZ" dirty="0" err="1" smtClean="0"/>
              <a:t>Education</a:t>
            </a:r>
            <a:endParaRPr lang="cs-CZ" dirty="0" smtClean="0"/>
          </a:p>
          <a:p>
            <a:r>
              <a:rPr lang="cs-CZ" dirty="0" smtClean="0"/>
              <a:t>8th </a:t>
            </a:r>
            <a:r>
              <a:rPr lang="cs-CZ" dirty="0" err="1" smtClean="0"/>
              <a:t>December</a:t>
            </a:r>
            <a:r>
              <a:rPr lang="cs-CZ" dirty="0" smtClean="0"/>
              <a:t>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2441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0" y="-4236"/>
            <a:ext cx="9144000" cy="686647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0" name="Shape 90"/>
          <p:cNvSpPr txBox="1"/>
          <p:nvPr/>
        </p:nvSpPr>
        <p:spPr>
          <a:xfrm>
            <a:off x="467544" y="3116700"/>
            <a:ext cx="1080120" cy="96037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cs" sz="6000" b="1" dirty="0" smtClean="0">
                <a:latin typeface="Bradley Hand ITC" panose="03070402050302030203" pitchFamily="66" charset="0"/>
              </a:rPr>
              <a:t>IT</a:t>
            </a:r>
            <a:endParaRPr lang="cs" sz="6000" b="1" dirty="0">
              <a:latin typeface="Bradley Hand ITC" panose="03070402050302030203" pitchFamily="66" charset="0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7884368" y="3116700"/>
            <a:ext cx="961957" cy="62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cs" sz="6000" b="1" dirty="0">
                <a:latin typeface="Bradley Hand ITC" panose="03070402050302030203" pitchFamily="66" charset="0"/>
              </a:rPr>
              <a:t>IL</a:t>
            </a:r>
          </a:p>
        </p:txBody>
      </p:sp>
    </p:spTree>
    <p:extLst>
      <p:ext uri="{BB962C8B-B14F-4D97-AF65-F5344CB8AC3E}">
        <p14:creationId xmlns:p14="http://schemas.microsoft.com/office/powerpoint/2010/main" val="31940377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Future</a:t>
            </a:r>
            <a:endParaRPr lang="cs-CZ" dirty="0"/>
          </a:p>
        </p:txBody>
      </p:sp>
      <p:sp>
        <p:nvSpPr>
          <p:cNvPr id="121" name="Shape 121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Information Society can´t be “Information” without IT</a:t>
            </a:r>
          </a:p>
          <a:p>
            <a:pPr lvl="0"/>
            <a:r>
              <a:rPr lang="en-US" smtClean="0"/>
              <a:t>Countless and unpredictable changes of IT in last 10 years</a:t>
            </a:r>
          </a:p>
          <a:p>
            <a:r>
              <a:rPr lang="cs-CZ" smtClean="0"/>
              <a:t>W</a:t>
            </a:r>
            <a:r>
              <a:rPr lang="en-US" smtClean="0"/>
              <a:t>e can not predict</a:t>
            </a:r>
            <a:r>
              <a:rPr lang="cs-CZ" smtClean="0"/>
              <a:t> </a:t>
            </a:r>
            <a:r>
              <a:rPr lang="en-US" smtClean="0"/>
              <a:t>what the future of</a:t>
            </a:r>
            <a:r>
              <a:rPr lang="cs-CZ" smtClean="0"/>
              <a:t> </a:t>
            </a:r>
            <a:r>
              <a:rPr lang="en-US" smtClean="0"/>
              <a:t>technologies will be</a:t>
            </a:r>
          </a:p>
          <a:p>
            <a:r>
              <a:rPr lang="en-US" smtClean="0"/>
              <a:t>Develop the established definitions (to avoid “reinvent the wheel”)</a:t>
            </a:r>
          </a:p>
          <a:p>
            <a:endParaRPr lang="cs" dirty="0"/>
          </a:p>
        </p:txBody>
      </p:sp>
    </p:spTree>
    <p:extLst>
      <p:ext uri="{BB962C8B-B14F-4D97-AF65-F5344CB8AC3E}">
        <p14:creationId xmlns:p14="http://schemas.microsoft.com/office/powerpoint/2010/main" val="15142162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Information safety in library?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Part of MIL</a:t>
            </a:r>
            <a:r>
              <a:rPr lang="cs-CZ" dirty="0" smtClean="0"/>
              <a:t> =&gt; m</a:t>
            </a:r>
            <a:r>
              <a:rPr lang="en-GB" dirty="0" err="1" smtClean="0"/>
              <a:t>ediate</a:t>
            </a:r>
            <a:r>
              <a:rPr lang="en-GB" dirty="0" smtClean="0"/>
              <a:t> appropriate resources (trustworthiness)</a:t>
            </a:r>
          </a:p>
          <a:p>
            <a:r>
              <a:rPr lang="en-GB" dirty="0" smtClean="0"/>
              <a:t>Important topic to educate</a:t>
            </a:r>
            <a:r>
              <a:rPr lang="cs-CZ" dirty="0" smtClean="0"/>
              <a:t> - </a:t>
            </a:r>
            <a:r>
              <a:rPr lang="en-GB" dirty="0" smtClean="0"/>
              <a:t>12 % 9-16 year Europeans some harm on the Internet (Livingstone et al.)</a:t>
            </a:r>
          </a:p>
          <a:p>
            <a:r>
              <a:rPr lang="en-GB" dirty="0" smtClean="0"/>
              <a:t>Library in cooperation with school accepted (Livingstone et al.; Martin and Rice)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1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Attitudes of Children's Departments of Czech Libraries to the Information Safety</a:t>
            </a:r>
            <a:r>
              <a:rPr lang="cs-CZ" smtClean="0"/>
              <a:t> 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Focused on children</a:t>
            </a:r>
          </a:p>
          <a:p>
            <a:pPr lvl="1"/>
            <a:r>
              <a:rPr lang="en-GB" dirty="0"/>
              <a:t>my interest</a:t>
            </a:r>
          </a:p>
          <a:p>
            <a:pPr lvl="1"/>
            <a:r>
              <a:rPr lang="en-GB" dirty="0"/>
              <a:t>their vulnerability</a:t>
            </a:r>
            <a:r>
              <a:rPr lang="cs-CZ" dirty="0"/>
              <a:t> and </a:t>
            </a:r>
            <a:r>
              <a:rPr lang="en-GB" dirty="0"/>
              <a:t>attitudes forming </a:t>
            </a:r>
          </a:p>
          <a:p>
            <a:pPr lvl="1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available</a:t>
            </a:r>
            <a:r>
              <a:rPr lang="cs-CZ" dirty="0"/>
              <a:t> </a:t>
            </a:r>
            <a:r>
              <a:rPr lang="en-GB" dirty="0" smtClean="0"/>
              <a:t>target </a:t>
            </a:r>
            <a:r>
              <a:rPr lang="en-GB" dirty="0"/>
              <a:t>group</a:t>
            </a:r>
          </a:p>
          <a:p>
            <a:r>
              <a:rPr lang="en-US" dirty="0" smtClean="0"/>
              <a:t>Education through public libraries to increase internet safety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en-US" dirty="0" smtClean="0"/>
              <a:t>child</a:t>
            </a:r>
            <a:r>
              <a:rPr lang="cs-CZ" dirty="0" err="1" smtClean="0"/>
              <a:t>ren</a:t>
            </a:r>
            <a:r>
              <a:rPr lang="en-US" dirty="0" smtClean="0"/>
              <a:t> – focused on key issues</a:t>
            </a:r>
          </a:p>
          <a:p>
            <a:r>
              <a:rPr lang="en-GB" altLang="cs-CZ" dirty="0"/>
              <a:t>Limits of formal education =&gt; cooperation with non-formal</a:t>
            </a:r>
          </a:p>
          <a:p>
            <a:r>
              <a:rPr lang="en-GB" altLang="cs-CZ" dirty="0"/>
              <a:t>Benefits depend on quality at both sides</a:t>
            </a:r>
          </a:p>
          <a:p>
            <a:r>
              <a:rPr lang="en-GB" altLang="cs-CZ" dirty="0"/>
              <a:t>Non-formal education – more space for active learning</a:t>
            </a:r>
          </a:p>
          <a:p>
            <a:pPr lvl="1"/>
            <a:r>
              <a:rPr lang="en-GB" altLang="cs-CZ" dirty="0"/>
              <a:t>Knowledge</a:t>
            </a:r>
          </a:p>
          <a:p>
            <a:pPr lvl="1"/>
            <a:r>
              <a:rPr lang="en-GB" altLang="cs-CZ" dirty="0"/>
              <a:t>Skills</a:t>
            </a:r>
          </a:p>
          <a:p>
            <a:pPr lvl="1"/>
            <a:r>
              <a:rPr lang="en-GB" altLang="cs-CZ" dirty="0"/>
              <a:t>Attitudes</a:t>
            </a:r>
          </a:p>
          <a:p>
            <a:r>
              <a:rPr lang="en-US" dirty="0" smtClean="0"/>
              <a:t>Case study – Czech republic (specific)</a:t>
            </a:r>
          </a:p>
          <a:p>
            <a:r>
              <a:rPr lang="en-US" dirty="0" err="1" smtClean="0"/>
              <a:t>Potencial</a:t>
            </a:r>
            <a:r>
              <a:rPr lang="en-US" dirty="0" smtClean="0"/>
              <a:t> and real situation</a:t>
            </a:r>
            <a:endParaRPr lang="cs-CZ" dirty="0" smtClean="0"/>
          </a:p>
          <a:p>
            <a:endParaRPr lang="en-US" dirty="0"/>
          </a:p>
        </p:txBody>
      </p:sp>
      <p:pic>
        <p:nvPicPr>
          <p:cNvPr id="8" name="Picture 2" descr="https://c2.staticflickr.com/4/3083/2912441612_3d76f9fc1b_z.jpg?zz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691" y="4784328"/>
            <a:ext cx="27843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380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mtClean="0"/>
              <a:t>Potential of libraries in education about IT threats</a:t>
            </a:r>
          </a:p>
        </p:txBody>
      </p:sp>
      <p:sp>
        <p:nvSpPr>
          <p:cNvPr id="18434" name="Zástupný symbol pro obsah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cs-CZ" dirty="0" smtClean="0"/>
              <a:t>Free Internet for public by law, assisted on request</a:t>
            </a:r>
          </a:p>
          <a:p>
            <a:r>
              <a:rPr lang="en-GB" altLang="cs-CZ" dirty="0" smtClean="0"/>
              <a:t>Tradition</a:t>
            </a:r>
            <a:r>
              <a:rPr lang="cs-CZ" altLang="cs-CZ" dirty="0" smtClean="0"/>
              <a:t>aly</a:t>
            </a:r>
            <a:r>
              <a:rPr lang="en-GB" altLang="cs-CZ" dirty="0" smtClean="0"/>
              <a:t> credible</a:t>
            </a:r>
          </a:p>
          <a:p>
            <a:r>
              <a:rPr lang="en-GB" altLang="cs-CZ" dirty="0" smtClean="0"/>
              <a:t>Thick nationwide network of collaborating institutions </a:t>
            </a:r>
            <a:endParaRPr lang="cs-CZ" altLang="cs-CZ" dirty="0" smtClean="0"/>
          </a:p>
          <a:p>
            <a:r>
              <a:rPr lang="en-GB" altLang="cs-CZ" dirty="0" smtClean="0"/>
              <a:t>Non-formal education to </a:t>
            </a:r>
            <a:r>
              <a:rPr lang="cs-CZ" altLang="cs-CZ" dirty="0" smtClean="0"/>
              <a:t>MIL </a:t>
            </a:r>
            <a:r>
              <a:rPr lang="en-GB" altLang="cs-CZ" dirty="0" smtClean="0"/>
              <a:t>(+ umbrella organizations)</a:t>
            </a:r>
          </a:p>
          <a:p>
            <a:r>
              <a:rPr lang="en-GB" altLang="cs-CZ" dirty="0" smtClean="0"/>
              <a:t>Services to public without restriction</a:t>
            </a:r>
          </a:p>
          <a:p>
            <a:r>
              <a:rPr lang="en-GB" altLang="cs-CZ" dirty="0" smtClean="0"/>
              <a:t>Long-term relationship with the local community X centralized initiatives for safe Internet</a:t>
            </a:r>
            <a:endParaRPr lang="cs-CZ" altLang="cs-CZ" dirty="0" smtClean="0"/>
          </a:p>
          <a:p>
            <a:r>
              <a:rPr lang="en-GB" altLang="cs-CZ" dirty="0" smtClean="0"/>
              <a:t>Permanent availability, but not necessary </a:t>
            </a:r>
            <a:endParaRPr lang="cs-CZ" altLang="cs-CZ" dirty="0" smtClean="0"/>
          </a:p>
          <a:p>
            <a:r>
              <a:rPr lang="en-GB" altLang="cs-CZ" dirty="0" smtClean="0"/>
              <a:t>Usually established cooperation with (more) schools 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24502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Empirical data from my research</a:t>
            </a:r>
            <a:endParaRPr lang="en-GB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Despite the potential something not working</a:t>
            </a:r>
          </a:p>
          <a:p>
            <a:r>
              <a:rPr lang="en-US" smtClean="0"/>
              <a:t>No research linking education in libraries with internet safety – this begin with mapping the situation</a:t>
            </a:r>
          </a:p>
          <a:p>
            <a:pPr lvl="1"/>
            <a:r>
              <a:rPr lang="en-US" smtClean="0"/>
              <a:t>Quantitative pilot research</a:t>
            </a:r>
          </a:p>
          <a:p>
            <a:pPr lvl="1"/>
            <a:r>
              <a:rPr lang="en-US" smtClean="0"/>
              <a:t>On-line questionnaire</a:t>
            </a:r>
          </a:p>
          <a:p>
            <a:pPr lvl="1"/>
            <a:r>
              <a:rPr lang="en-US" smtClean="0"/>
              <a:t>Open from the 8th to the 19th of August 2011 </a:t>
            </a:r>
          </a:p>
          <a:p>
            <a:pPr lvl="1"/>
            <a:r>
              <a:rPr lang="en-US" smtClean="0"/>
              <a:t>Librarians addressed via 7 electronic conferences</a:t>
            </a:r>
          </a:p>
          <a:p>
            <a:pPr lvl="1"/>
            <a:r>
              <a:rPr lang="en-US" smtClean="0"/>
              <a:t>261 responses, 62 responses from institutions offering the education for children (Q5)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45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Educational activities and </a:t>
            </a:r>
            <a:r>
              <a:rPr lang="cs-CZ" smtClean="0"/>
              <a:t>their</a:t>
            </a:r>
            <a:r>
              <a:rPr lang="en-GB" smtClean="0"/>
              <a:t> content</a:t>
            </a:r>
            <a:endParaRPr lang="en-GB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35718607"/>
              </p:ext>
            </p:extLst>
          </p:nvPr>
        </p:nvGraphicFramePr>
        <p:xfrm>
          <a:off x="0" y="1161933"/>
          <a:ext cx="9144000" cy="2843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13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11560" y="4293096"/>
            <a:ext cx="8001000" cy="2417440"/>
          </a:xfrm>
        </p:spPr>
        <p:txBody>
          <a:bodyPr>
            <a:normAutofit/>
          </a:bodyPr>
          <a:lstStyle/>
          <a:p>
            <a:r>
              <a:rPr lang="cs-CZ" smtClean="0"/>
              <a:t>M</a:t>
            </a:r>
            <a:r>
              <a:rPr lang="en-US" smtClean="0"/>
              <a:t>ultiple answers</a:t>
            </a:r>
            <a:r>
              <a:rPr lang="cs-CZ" smtClean="0"/>
              <a:t> of </a:t>
            </a:r>
            <a:r>
              <a:rPr lang="en-US" smtClean="0"/>
              <a:t>institutions with children</a:t>
            </a:r>
            <a:r>
              <a:rPr lang="cs-CZ" smtClean="0"/>
              <a:t> </a:t>
            </a:r>
            <a:r>
              <a:rPr lang="en-US" smtClean="0"/>
              <a:t>education</a:t>
            </a:r>
            <a:endParaRPr lang="cs-CZ" smtClean="0"/>
          </a:p>
          <a:p>
            <a:r>
              <a:rPr lang="en-US" smtClean="0"/>
              <a:t>“Other” most frequently the cooperation with schools</a:t>
            </a:r>
          </a:p>
          <a:p>
            <a:r>
              <a:rPr lang="en-US" smtClean="0"/>
              <a:t>Lesson for schools (Nejezchlebová, 2010): almost all libraries organize lessons connected to their services</a:t>
            </a:r>
          </a:p>
          <a:p>
            <a:r>
              <a:rPr lang="en-US" smtClean="0"/>
              <a:t>Libraries offer enough but mostly traditional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502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Topics of internet safety</a:t>
            </a:r>
            <a:endParaRPr lang="en-US"/>
          </a:p>
        </p:txBody>
      </p:sp>
      <p:graphicFrame>
        <p:nvGraphicFramePr>
          <p:cNvPr id="2" name="Object 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43257115"/>
              </p:ext>
            </p:extLst>
          </p:nvPr>
        </p:nvGraphicFramePr>
        <p:xfrm>
          <a:off x="107505" y="1180174"/>
          <a:ext cx="8928992" cy="2968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0187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539552" y="4293096"/>
            <a:ext cx="8001000" cy="2304256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cs-CZ" sz="2800" smtClean="0"/>
              <a:t>E</a:t>
            </a:r>
            <a:r>
              <a:rPr lang="en-US" sz="2800" smtClean="0"/>
              <a:t>ducation for all focus groups – any “no, in my opinion it makes no sense”, 38 beginning “yes”</a:t>
            </a:r>
          </a:p>
          <a:p>
            <a:pPr>
              <a:lnSpc>
                <a:spcPct val="80000"/>
              </a:lnSpc>
            </a:pPr>
            <a:r>
              <a:rPr lang="cs-CZ" sz="2800" smtClean="0"/>
              <a:t>R</a:t>
            </a:r>
            <a:r>
              <a:rPr lang="en-US" sz="2800" smtClean="0"/>
              <a:t>estrict</a:t>
            </a:r>
            <a:r>
              <a:rPr lang="cs-CZ" sz="2800" smtClean="0"/>
              <a:t>ed </a:t>
            </a:r>
            <a:r>
              <a:rPr lang="en-US" sz="2800" smtClean="0"/>
              <a:t>on children – one “no, in my opinion it makes no sense”, less than </a:t>
            </a:r>
            <a:r>
              <a:rPr lang="cs-CZ" sz="2800" smtClean="0"/>
              <a:t>general </a:t>
            </a:r>
            <a:r>
              <a:rPr lang="en-US" sz="2800" smtClean="0"/>
              <a:t>beginning “yes”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Both similar frequency – mostly a lecture once or twice a year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9332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Attitudes to education of children about information safety</a:t>
            </a: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Q8 Do you think that libraries should engage the internet safety in their educational activities for children?</a:t>
            </a:r>
          </a:p>
          <a:p>
            <a:r>
              <a:rPr lang="en-GB" smtClean="0"/>
              <a:t>Positive response from 58 employees of institution offering education for children </a:t>
            </a:r>
            <a:endParaRPr lang="cs-CZ" smtClean="0"/>
          </a:p>
          <a:p>
            <a:r>
              <a:rPr lang="en-GB" smtClean="0"/>
              <a:t>Negative responses:</a:t>
            </a:r>
          </a:p>
          <a:p>
            <a:pPr lvl="1"/>
            <a:r>
              <a:rPr lang="en-GB" smtClean="0"/>
              <a:t>7 from all 180, none knew any online educational project</a:t>
            </a:r>
          </a:p>
          <a:p>
            <a:pPr lvl="1"/>
            <a:r>
              <a:rPr lang="en-GB" smtClean="0"/>
              <a:t>4 employees of institution offering education</a:t>
            </a:r>
          </a:p>
          <a:p>
            <a:pPr lvl="1"/>
            <a:r>
              <a:rPr lang="en-GB" smtClean="0"/>
              <a:t>1 employee of institution offering education for children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072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400"/>
              <a:t>Awareness of educational project devoted to child internet safety</a:t>
            </a:r>
            <a:r>
              <a:rPr lang="cs-CZ" sz="3400"/>
              <a:t> </a:t>
            </a:r>
            <a:endParaRPr lang="en-GB" sz="340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505301"/>
              </p:ext>
            </p:extLst>
          </p:nvPr>
        </p:nvGraphicFramePr>
        <p:xfrm>
          <a:off x="87044" y="1988840"/>
          <a:ext cx="8925599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1480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smtClean="0"/>
              <a:t>Information society</a:t>
            </a:r>
            <a:endParaRPr lang="cs" dirty="0"/>
          </a:p>
        </p:txBody>
      </p:sp>
      <p:sp>
        <p:nvSpPr>
          <p:cNvPr id="41" name="Shape 41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Economically (</a:t>
            </a:r>
            <a:r>
              <a:rPr lang="en-US" dirty="0" err="1" smtClean="0"/>
              <a:t>Machlup</a:t>
            </a:r>
            <a:r>
              <a:rPr lang="en-US" dirty="0" smtClean="0"/>
              <a:t>, </a:t>
            </a:r>
            <a:r>
              <a:rPr lang="en-US" dirty="0" err="1" smtClean="0"/>
              <a:t>Porat</a:t>
            </a:r>
            <a:r>
              <a:rPr lang="en-US" dirty="0" smtClean="0"/>
              <a:t>, </a:t>
            </a:r>
            <a:r>
              <a:rPr lang="en-US" dirty="0" err="1" smtClean="0"/>
              <a:t>Drucker</a:t>
            </a:r>
            <a:r>
              <a:rPr lang="en-US" dirty="0" smtClean="0"/>
              <a:t>) - from material to </a:t>
            </a:r>
            <a:r>
              <a:rPr lang="en-US" dirty="0" err="1" smtClean="0"/>
              <a:t>intelectual</a:t>
            </a:r>
            <a:r>
              <a:rPr lang="en-US" dirty="0" smtClean="0"/>
              <a:t> property</a:t>
            </a:r>
          </a:p>
          <a:p>
            <a:pPr lvl="0"/>
            <a:r>
              <a:rPr lang="en-US" dirty="0" smtClean="0"/>
              <a:t>Technologically (Shannon, </a:t>
            </a:r>
            <a:r>
              <a:rPr lang="en-US" dirty="0" err="1" smtClean="0"/>
              <a:t>Mansuda</a:t>
            </a:r>
            <a:r>
              <a:rPr lang="en-US" dirty="0" smtClean="0"/>
              <a:t>) - impact of IT on society, incl. increasing importance of IL/IT literacy</a:t>
            </a:r>
          </a:p>
          <a:p>
            <a:pPr lvl="0"/>
            <a:r>
              <a:rPr lang="en-US" dirty="0" smtClean="0"/>
              <a:t>Sociologically (Castells, Bauman, Bell) - incl. Digital Divide</a:t>
            </a:r>
          </a:p>
          <a:p>
            <a:pPr lvl="0"/>
            <a:r>
              <a:rPr lang="en-US" dirty="0" smtClean="0"/>
              <a:t>Historically (McLuhan, Toffler) - changing role of information in history</a:t>
            </a:r>
            <a:endParaRPr lang="cs-CZ" dirty="0" smtClean="0"/>
          </a:p>
          <a:p>
            <a:pPr lvl="0"/>
            <a:endParaRPr lang="cs-CZ" dirty="0"/>
          </a:p>
          <a:p>
            <a:r>
              <a:rPr lang="en-GB" altLang="cs-CZ" dirty="0"/>
              <a:t>Definitions of information society = growing importance of IT and information in all spheres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936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Comments from respondents</a:t>
            </a:r>
            <a:r>
              <a:rPr lang="cs-CZ" smtClean="0"/>
              <a:t> </a:t>
            </a:r>
            <a:endParaRPr lang="en-GB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“I think that the problem of child internet safety </a:t>
            </a:r>
            <a:r>
              <a:rPr lang="en-GB" b="1" dirty="0" smtClean="0"/>
              <a:t>should be integral </a:t>
            </a:r>
            <a:r>
              <a:rPr lang="en-GB" dirty="0" smtClean="0"/>
              <a:t>to information literacy courses starting with </a:t>
            </a:r>
            <a:r>
              <a:rPr lang="en-GB" b="1" dirty="0" smtClean="0"/>
              <a:t>grade school</a:t>
            </a:r>
            <a:r>
              <a:rPr lang="en-GB" dirty="0" smtClean="0"/>
              <a:t>”</a:t>
            </a:r>
          </a:p>
          <a:p>
            <a:r>
              <a:rPr lang="en-GB" dirty="0" smtClean="0"/>
              <a:t>“As the director of a library I am aware of the unsatisfactory state of providing appropriate education in an area, covered by the questionnaire, by our institution. It is </a:t>
            </a:r>
            <a:r>
              <a:rPr lang="en-GB" b="1" dirty="0" smtClean="0"/>
              <a:t>not</a:t>
            </a:r>
            <a:r>
              <a:rPr lang="en-GB" dirty="0" smtClean="0"/>
              <a:t> at present </a:t>
            </a:r>
            <a:r>
              <a:rPr lang="en-GB" b="1" dirty="0" smtClean="0"/>
              <a:t>in our personnel resources or among our priorities</a:t>
            </a:r>
            <a:r>
              <a:rPr lang="en-GB" dirty="0" smtClean="0"/>
              <a:t>. When it comes to the education of children in this area I assume that it is covered </a:t>
            </a:r>
            <a:r>
              <a:rPr lang="en-GB" b="1" dirty="0" smtClean="0"/>
              <a:t>in primary school as part of the standard program</a:t>
            </a:r>
            <a:r>
              <a:rPr lang="en-GB" dirty="0" smtClean="0"/>
              <a:t> and if not then the problem lies with the curriculum. This does not, of course, mean that libraries are not appropriate public educators in matters of ‘internet safety’.”</a:t>
            </a:r>
          </a:p>
          <a:p>
            <a:r>
              <a:rPr lang="en-GB" dirty="0" smtClean="0"/>
              <a:t>“It is not possible to warn about this issue at every event – it should now </a:t>
            </a:r>
            <a:r>
              <a:rPr lang="en-GB" b="1" dirty="0" smtClean="0"/>
              <a:t>belong to basic social habits </a:t>
            </a:r>
            <a:r>
              <a:rPr lang="en-GB" dirty="0" smtClean="0"/>
              <a:t>like for instance street manners, it is </a:t>
            </a:r>
            <a:r>
              <a:rPr lang="en-GB" b="1" dirty="0" smtClean="0"/>
              <a:t>already just plain part of life</a:t>
            </a:r>
            <a:r>
              <a:rPr lang="en-GB" dirty="0" smtClean="0"/>
              <a:t>.”</a:t>
            </a:r>
          </a:p>
          <a:p>
            <a:r>
              <a:rPr lang="en-GB" dirty="0" smtClean="0"/>
              <a:t>“(…) In our city we do so in cooperation with the police. </a:t>
            </a:r>
            <a:r>
              <a:rPr lang="en-GB" b="1" dirty="0" smtClean="0"/>
              <a:t>It is a necessity</a:t>
            </a:r>
            <a:r>
              <a:rPr lang="en-GB" dirty="0" smtClean="0"/>
              <a:t>.”</a:t>
            </a:r>
          </a:p>
          <a:p>
            <a:r>
              <a:rPr lang="en-GB" dirty="0" smtClean="0"/>
              <a:t>Majority interested in the topic but don’t know how to go about it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032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Discussion – what the questionnaire did not cover</a:t>
            </a:r>
            <a:endParaRPr lang="en-GB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potential not fully realized – further research</a:t>
            </a:r>
          </a:p>
          <a:p>
            <a:r>
              <a:rPr lang="en-US" smtClean="0"/>
              <a:t>Some possible reasons:</a:t>
            </a:r>
          </a:p>
          <a:p>
            <a:pPr lvl="1"/>
            <a:r>
              <a:rPr lang="cs-CZ" smtClean="0"/>
              <a:t>L</a:t>
            </a:r>
            <a:r>
              <a:rPr lang="en-US" smtClean="0"/>
              <a:t>ibrarians’ loud complaints: “The employees of child sections are convinced that they should primarily focus on areas other than ICT, including internet safety.”</a:t>
            </a:r>
          </a:p>
          <a:p>
            <a:pPr lvl="1"/>
            <a:r>
              <a:rPr lang="cs-CZ" smtClean="0"/>
              <a:t>A</a:t>
            </a:r>
            <a:r>
              <a:rPr lang="en-US" smtClean="0"/>
              <a:t>nalogy with research of Czech teachers (Zounek, 2009): “Often librarians stay away from topics that are connected to technology out of fear that they would lose their authority because kids are often more knowledgeable of ICT.”</a:t>
            </a:r>
          </a:p>
          <a:p>
            <a:r>
              <a:rPr lang="en-US" smtClean="0"/>
              <a:t>Problematic fields: opinions of librarians, status of children (services X protect), uncertainty of an approach</a:t>
            </a:r>
          </a:p>
          <a:p>
            <a:r>
              <a:rPr lang="en-US" smtClean="0"/>
              <a:t>Librarians should help where they can - education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52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cs-CZ" dirty="0" smtClean="0"/>
              <a:t>Lesson of safe communication for primary school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64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Process of action research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cs-CZ" dirty="0" smtClean="0"/>
              <a:t>Goal: contribute to the solution of practical problems and show possible change by inclusion libraries into education about information safety</a:t>
            </a:r>
          </a:p>
          <a:p>
            <a:r>
              <a:rPr lang="en-GB" altLang="cs-CZ" dirty="0" smtClean="0"/>
              <a:t>All 4th and 5th grades from the Masaryk primary school in </a:t>
            </a:r>
            <a:r>
              <a:rPr lang="en-GB" altLang="cs-CZ" dirty="0" err="1" smtClean="0"/>
              <a:t>Polička</a:t>
            </a:r>
            <a:r>
              <a:rPr lang="en-GB" altLang="cs-CZ" dirty="0" smtClean="0"/>
              <a:t> came through the created lesson of safe communication</a:t>
            </a:r>
          </a:p>
          <a:p>
            <a:r>
              <a:rPr lang="en-GB" altLang="cs-CZ" dirty="0" smtClean="0"/>
              <a:t>Lessons as an action research</a:t>
            </a:r>
          </a:p>
          <a:p>
            <a:pPr lvl="1"/>
            <a:r>
              <a:rPr lang="en-GB" altLang="cs-CZ" dirty="0" smtClean="0"/>
              <a:t>Participated observation</a:t>
            </a:r>
          </a:p>
          <a:p>
            <a:pPr lvl="1"/>
            <a:r>
              <a:rPr lang="en-GB" altLang="cs-CZ" dirty="0" smtClean="0"/>
              <a:t>Fast feedback from children at the end of the lessons</a:t>
            </a:r>
          </a:p>
          <a:p>
            <a:pPr lvl="1"/>
            <a:r>
              <a:rPr lang="en-GB" altLang="cs-CZ" dirty="0" smtClean="0"/>
              <a:t>Analysis of documents created by children</a:t>
            </a:r>
          </a:p>
          <a:p>
            <a:pPr lvl="1"/>
            <a:r>
              <a:rPr lang="en-GB" altLang="cs-CZ" dirty="0" smtClean="0"/>
              <a:t>Interviews with 6 people</a:t>
            </a:r>
          </a:p>
        </p:txBody>
      </p:sp>
    </p:spTree>
    <p:extLst>
      <p:ext uri="{BB962C8B-B14F-4D97-AF65-F5344CB8AC3E}">
        <p14:creationId xmlns:p14="http://schemas.microsoft.com/office/powerpoint/2010/main" val="298065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Cooperating school</a:t>
            </a:r>
          </a:p>
        </p:txBody>
      </p:sp>
      <p:sp>
        <p:nvSpPr>
          <p:cNvPr id="22530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Polička: s</a:t>
            </a:r>
            <a:r>
              <a:rPr lang="en-GB" dirty="0" smtClean="0"/>
              <a:t>mall city (approx. 9000 people), library cooperating with many local schools</a:t>
            </a:r>
          </a:p>
          <a:p>
            <a:r>
              <a:rPr lang="en-GB" altLang="cs-CZ" dirty="0" smtClean="0"/>
              <a:t>Masaryk primary school</a:t>
            </a:r>
          </a:p>
          <a:p>
            <a:r>
              <a:rPr lang="en-GB" altLang="cs-CZ" dirty="0" smtClean="0"/>
              <a:t>Meeting with deputy director for the first degree organized by library</a:t>
            </a:r>
          </a:p>
          <a:p>
            <a:r>
              <a:rPr lang="en-GB" altLang="cs-CZ" dirty="0" smtClean="0"/>
              <a:t>Collective meeting with almost all teachers in the first degree (topic + cooperation in the library)</a:t>
            </a:r>
          </a:p>
          <a:p>
            <a:r>
              <a:rPr lang="en-GB" altLang="cs-CZ" dirty="0" smtClean="0"/>
              <a:t>Training for teachers about  IT threats and safety measures</a:t>
            </a:r>
          </a:p>
          <a:p>
            <a:r>
              <a:rPr lang="en-GB" altLang="cs-CZ" dirty="0" smtClean="0"/>
              <a:t>Interest of teachers surprisingly positive</a:t>
            </a:r>
          </a:p>
        </p:txBody>
      </p:sp>
    </p:spTree>
    <p:extLst>
      <p:ext uri="{BB962C8B-B14F-4D97-AF65-F5344CB8AC3E}">
        <p14:creationId xmlns:p14="http://schemas.microsoft.com/office/powerpoint/2010/main" val="285320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mtClean="0"/>
              <a:t>Lesson for children with participated observation</a:t>
            </a:r>
          </a:p>
        </p:txBody>
      </p:sp>
      <p:sp>
        <p:nvSpPr>
          <p:cNvPr id="21509" name="Rectangl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cs-CZ" smtClean="0"/>
              <a:t>70 minutes, 5 classes, 135 pupils</a:t>
            </a:r>
          </a:p>
          <a:p>
            <a:r>
              <a:rPr lang="en-GB" altLang="cs-CZ" smtClean="0"/>
              <a:t>Both 4th grades on 9th April, two on 5th grades 23rd April, one 5th grade on 21st May</a:t>
            </a:r>
          </a:p>
          <a:p>
            <a:r>
              <a:rPr lang="en-GB" altLang="cs-CZ" smtClean="0"/>
              <a:t>RWCT type learning strategy: ERR framework – same as previous lessons for school in library</a:t>
            </a:r>
          </a:p>
          <a:p>
            <a:r>
              <a:rPr lang="en-GB" altLang="cs-CZ" smtClean="0"/>
              <a:t>Basic risks of communication over the Internet with someone unknown + warning signals</a:t>
            </a:r>
            <a:endParaRPr lang="en-GB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11388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Evocation by brainstorming</a:t>
            </a:r>
            <a:endParaRPr lang="en-GB" altLang="cs-CZ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altLang="cs-CZ" dirty="0" smtClean="0"/>
              <a:t>Methods of Internet communication</a:t>
            </a:r>
          </a:p>
          <a:p>
            <a:r>
              <a:rPr lang="en-GB" altLang="cs-CZ" dirty="0" smtClean="0"/>
              <a:t>Some papers</a:t>
            </a:r>
            <a:r>
              <a:rPr lang="cs-CZ" altLang="cs-CZ" dirty="0" smtClean="0"/>
              <a:t> </a:t>
            </a:r>
            <a:r>
              <a:rPr lang="en-GB" altLang="cs-CZ" dirty="0" smtClean="0"/>
              <a:t>stormy reaction </a:t>
            </a:r>
            <a:endParaRPr lang="cs-CZ" altLang="cs-CZ" dirty="0" smtClean="0"/>
          </a:p>
          <a:p>
            <a:r>
              <a:rPr lang="en-GB" altLang="cs-CZ" dirty="0" smtClean="0"/>
              <a:t>Categorization with functions</a:t>
            </a:r>
          </a:p>
          <a:p>
            <a:r>
              <a:rPr lang="cs-CZ" altLang="cs-CZ" dirty="0" smtClean="0"/>
              <a:t>I</a:t>
            </a:r>
            <a:r>
              <a:rPr lang="en-GB" altLang="cs-CZ" dirty="0" smtClean="0"/>
              <a:t>n the most possibility to communicate with unknown =&gt; competition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48133" name="Picture 5" descr="evok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98" y="1292226"/>
            <a:ext cx="4558903" cy="556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4067944" y="2649912"/>
            <a:ext cx="2426434" cy="434320"/>
          </a:xfrm>
          <a:prstGeom prst="rightArrow">
            <a:avLst>
              <a:gd name="adj1" fmla="val 16785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10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mtClean="0"/>
              <a:t>Realization of meaning - competition</a:t>
            </a:r>
            <a:endParaRPr lang="en-GB" altLang="cs-CZ" smtClean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cs-CZ"/>
          </a:p>
        </p:txBody>
      </p:sp>
      <p:pic>
        <p:nvPicPr>
          <p:cNvPr id="49157" name="Picture 5" descr="uvědoměn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662723" cy="536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altLang="cs-CZ" dirty="0" smtClean="0"/>
              <a:t>2 groups in 2 rooms messages over the "Internet"</a:t>
            </a:r>
          </a:p>
          <a:p>
            <a:r>
              <a:rPr lang="en-GB" altLang="cs-CZ" dirty="0" smtClean="0"/>
              <a:t>No names (identifiers = badges) and e-mails, only true answer</a:t>
            </a:r>
          </a:p>
          <a:p>
            <a:r>
              <a:rPr lang="en-GB" altLang="cs-CZ" dirty="0" smtClean="0"/>
              <a:t>Goal to find out as much as possible identities and not be detected</a:t>
            </a:r>
          </a:p>
          <a:p>
            <a:r>
              <a:rPr lang="en-GB" altLang="cs-CZ" dirty="0" smtClean="0"/>
              <a:t>Usually do not end up</a:t>
            </a:r>
          </a:p>
          <a:p>
            <a:r>
              <a:rPr lang="en-GB" altLang="cs-CZ" dirty="0" smtClean="0"/>
              <a:t>Evaluation of the rules on the Internet</a:t>
            </a:r>
          </a:p>
        </p:txBody>
      </p:sp>
    </p:spTree>
    <p:extLst>
      <p:ext uri="{BB962C8B-B14F-4D97-AF65-F5344CB8AC3E}">
        <p14:creationId xmlns:p14="http://schemas.microsoft.com/office/powerpoint/2010/main" val="182792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mtClean="0"/>
              <a:t>Reflection – table with Internet questions</a:t>
            </a:r>
            <a:endParaRPr lang="en-GB" altLang="cs-CZ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cs-CZ" dirty="0" smtClean="0"/>
              <a:t>Decide what to answer</a:t>
            </a:r>
          </a:p>
          <a:p>
            <a:r>
              <a:rPr lang="en-GB" altLang="cs-CZ" dirty="0" smtClean="0"/>
              <a:t>Some examples in lesson, the rest for discussion at school</a:t>
            </a:r>
          </a:p>
          <a:p>
            <a:r>
              <a:rPr lang="en-GB" altLang="cs-CZ" dirty="0" smtClean="0"/>
              <a:t>Goal:</a:t>
            </a:r>
          </a:p>
          <a:p>
            <a:pPr lvl="1"/>
            <a:r>
              <a:rPr lang="en-GB" altLang="cs-CZ" dirty="0" smtClean="0"/>
              <a:t>For one question possible many answers</a:t>
            </a:r>
          </a:p>
          <a:p>
            <a:pPr lvl="1"/>
            <a:r>
              <a:rPr lang="en-GB" altLang="cs-CZ" dirty="0" smtClean="0"/>
              <a:t>To unknown better non-identifying</a:t>
            </a:r>
          </a:p>
          <a:p>
            <a:pPr lvl="1"/>
            <a:r>
              <a:rPr lang="en-GB" altLang="cs-CZ" dirty="0" smtClean="0"/>
              <a:t>Stress warning questions</a:t>
            </a:r>
          </a:p>
          <a:p>
            <a:r>
              <a:rPr lang="en-GB" altLang="cs-CZ" dirty="0" smtClean="0"/>
              <a:t>When leaving badges used for evaluation lessons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cs-CZ"/>
          </a:p>
        </p:txBody>
      </p:sp>
      <p:pic>
        <p:nvPicPr>
          <p:cNvPr id="51206" name="Picture 6" descr="reflex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1443038"/>
            <a:ext cx="4576763" cy="422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8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mtClean="0"/>
              <a:t>Feetback from children after the lesson</a:t>
            </a:r>
          </a:p>
        </p:txBody>
      </p:sp>
      <p:pic>
        <p:nvPicPr>
          <p:cNvPr id="24581" name="Picture 5" descr="Feetback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29992"/>
            <a:ext cx="8229600" cy="2017216"/>
          </a:xfrm>
        </p:spPr>
      </p:pic>
    </p:spTree>
    <p:extLst>
      <p:ext uri="{BB962C8B-B14F-4D97-AF65-F5344CB8AC3E}">
        <p14:creationId xmlns:p14="http://schemas.microsoft.com/office/powerpoint/2010/main" val="293830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46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indent="3048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indent="3048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indent="304800"/>
            <a:lvl4pPr indent="304800"/>
            <a:lvl5pPr indent="304800"/>
            <a:lvl6pPr indent="304800"/>
            <a:lvl7pPr indent="304800"/>
            <a:lvl8pPr indent="304800"/>
            <a:lvl9pPr indent="304800"/>
          </a:lstStyle>
          <a:p>
            <a:pPr indent="0"/>
            <a:r>
              <a:rPr lang="cs-CZ" sz="4000" smtClean="0">
                <a:solidFill>
                  <a:schemeClr val="tx2"/>
                </a:solidFill>
                <a:latin typeface="+mj-lt"/>
                <a:cs typeface="+mj-cs"/>
              </a:rPr>
              <a:t>Can we speak about information society today?</a:t>
            </a:r>
            <a:endParaRPr lang="cs-CZ" sz="4000" dirty="0">
              <a:solidFill>
                <a:schemeClr val="tx2"/>
              </a:solidFill>
              <a:latin typeface="+mj-lt"/>
              <a:cs typeface="+mj-cs"/>
            </a:endParaRPr>
          </a:p>
        </p:txBody>
      </p:sp>
      <p:sp>
        <p:nvSpPr>
          <p:cNvPr id="15362" name="Shape 47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Czech republic is atheistic country, but…</a:t>
            </a:r>
            <a:endParaRPr lang="en-US" dirty="0" smtClean="0"/>
          </a:p>
        </p:txBody>
      </p:sp>
      <p:pic>
        <p:nvPicPr>
          <p:cNvPr id="15364" name="Picture 4" descr="ScreenHunter_02 S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04864"/>
            <a:ext cx="6913562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Oval 5"/>
          <p:cNvSpPr>
            <a:spLocks noChangeArrowheads="1"/>
          </p:cNvSpPr>
          <p:nvPr/>
        </p:nvSpPr>
        <p:spPr bwMode="auto">
          <a:xfrm rot="828214">
            <a:off x="7380288" y="2430059"/>
            <a:ext cx="863600" cy="151288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50722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Document analysis</a:t>
            </a:r>
          </a:p>
        </p:txBody>
      </p:sp>
      <p:sp>
        <p:nvSpPr>
          <p:cNvPr id="26628" name="Rectang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cs-CZ" dirty="0" smtClean="0"/>
              <a:t>All documents (222) left by pupils after the lessons</a:t>
            </a:r>
          </a:p>
          <a:p>
            <a:r>
              <a:rPr lang="en-GB" altLang="cs-CZ" dirty="0" smtClean="0"/>
              <a:t>SPSS</a:t>
            </a:r>
          </a:p>
          <a:p>
            <a:r>
              <a:rPr lang="en-GB" altLang="cs-CZ" dirty="0" smtClean="0"/>
              <a:t>Identification of class, pupils (anonym) and documents</a:t>
            </a:r>
          </a:p>
          <a:p>
            <a:r>
              <a:rPr lang="en-GB" altLang="cs-CZ" dirty="0" smtClean="0"/>
              <a:t>Topics, their order, (un)identifying by answer, topic in depth (more questions)</a:t>
            </a:r>
            <a:endParaRPr lang="cs-CZ" altLang="cs-CZ" dirty="0" smtClean="0"/>
          </a:p>
          <a:p>
            <a:r>
              <a:rPr lang="cs-CZ" altLang="cs-CZ" dirty="0" err="1" smtClean="0"/>
              <a:t>Accepted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simulation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form</a:t>
            </a:r>
            <a:r>
              <a:rPr lang="cs-CZ" altLang="cs-CZ" dirty="0" smtClean="0"/>
              <a:t> and </a:t>
            </a:r>
            <a:r>
              <a:rPr lang="cs-CZ" altLang="cs-CZ" dirty="0" err="1" smtClean="0"/>
              <a:t>content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communication</a:t>
            </a:r>
            <a:r>
              <a:rPr lang="cs-CZ" altLang="cs-CZ" dirty="0" smtClean="0"/>
              <a:t>) – </a:t>
            </a:r>
            <a:r>
              <a:rPr lang="cs-CZ" altLang="cs-CZ" dirty="0" err="1" smtClean="0"/>
              <a:t>topic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similar</a:t>
            </a:r>
            <a:r>
              <a:rPr lang="cs-CZ" altLang="cs-CZ" dirty="0" smtClean="0"/>
              <a:t> as on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Internet </a:t>
            </a:r>
            <a:r>
              <a:rPr lang="cs-CZ" altLang="cs-CZ" dirty="0" err="1" smtClean="0"/>
              <a:t>according</a:t>
            </a:r>
            <a:r>
              <a:rPr lang="cs-CZ" altLang="cs-CZ" dirty="0" smtClean="0"/>
              <a:t> to </a:t>
            </a:r>
            <a:r>
              <a:rPr lang="cs-CZ" altLang="cs-CZ" dirty="0" err="1" smtClean="0"/>
              <a:t>other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researches</a:t>
            </a:r>
            <a:endParaRPr lang="cs-CZ" altLang="cs-CZ" dirty="0"/>
          </a:p>
          <a:p>
            <a:pPr lvl="1"/>
            <a:r>
              <a:rPr lang="cs-CZ" altLang="cs-CZ" dirty="0" err="1" smtClean="0"/>
              <a:t>the</a:t>
            </a:r>
            <a:r>
              <a:rPr lang="cs-CZ" altLang="cs-CZ" dirty="0" smtClean="0"/>
              <a:t> most </a:t>
            </a:r>
            <a:r>
              <a:rPr lang="cs-CZ" altLang="cs-CZ" dirty="0" err="1" smtClean="0"/>
              <a:t>common</a:t>
            </a:r>
            <a:r>
              <a:rPr lang="cs-CZ" altLang="cs-CZ" dirty="0" smtClean="0"/>
              <a:t>: sex, </a:t>
            </a:r>
            <a:r>
              <a:rPr lang="cs-CZ" altLang="cs-CZ" dirty="0" err="1" smtClean="0"/>
              <a:t>adress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hair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age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clothes</a:t>
            </a:r>
            <a:endParaRPr lang="cs-CZ" altLang="cs-CZ" dirty="0"/>
          </a:p>
          <a:p>
            <a:pPr lvl="1"/>
            <a:r>
              <a:rPr lang="cs-CZ" altLang="cs-CZ" dirty="0" err="1" smtClean="0"/>
              <a:t>the</a:t>
            </a:r>
            <a:r>
              <a:rPr lang="cs-CZ" altLang="cs-CZ" dirty="0" smtClean="0"/>
              <a:t> most </a:t>
            </a:r>
            <a:r>
              <a:rPr lang="cs-CZ" altLang="cs-CZ" dirty="0" err="1" smtClean="0"/>
              <a:t>identifiable</a:t>
            </a:r>
            <a:r>
              <a:rPr lang="cs-CZ" altLang="cs-CZ" dirty="0" smtClean="0"/>
              <a:t>: sex, </a:t>
            </a:r>
            <a:r>
              <a:rPr lang="cs-CZ" altLang="cs-CZ" dirty="0" err="1" smtClean="0"/>
              <a:t>hair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clothes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brothers</a:t>
            </a:r>
            <a:r>
              <a:rPr lang="cs-CZ" altLang="cs-CZ" dirty="0" smtClean="0"/>
              <a:t> and </a:t>
            </a:r>
            <a:r>
              <a:rPr lang="cs-CZ" altLang="cs-CZ" dirty="0" err="1" smtClean="0"/>
              <a:t>sisters</a:t>
            </a:r>
            <a:r>
              <a:rPr lang="cs-CZ" altLang="cs-CZ" dirty="0" smtClean="0"/>
              <a:t>, sport</a:t>
            </a:r>
            <a:endParaRPr lang="en-GB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81012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1710929" cy="2100263"/>
          </a:xfrm>
        </p:spPr>
        <p:txBody>
          <a:bodyPr>
            <a:normAutofit/>
          </a:bodyPr>
          <a:lstStyle/>
          <a:p>
            <a:r>
              <a:rPr lang="cs-CZ" altLang="cs-CZ" sz="2800" dirty="0" err="1" smtClean="0"/>
              <a:t>Collected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document</a:t>
            </a:r>
            <a:endParaRPr lang="cs-CZ" altLang="cs-CZ" sz="2800" dirty="0" smtClean="0"/>
          </a:p>
        </p:txBody>
      </p:sp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>
          <a:xfrm>
            <a:off x="1297782" y="1406526"/>
            <a:ext cx="3355181" cy="2481263"/>
          </a:xfrm>
        </p:spPr>
        <p:txBody>
          <a:bodyPr/>
          <a:lstStyle/>
          <a:p>
            <a:endParaRPr lang="cs-CZ" altLang="cs-CZ" smtClean="0"/>
          </a:p>
        </p:txBody>
      </p:sp>
      <p:pic>
        <p:nvPicPr>
          <p:cNvPr id="25606" name="Picture 6" descr="skenování0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929" y="0"/>
            <a:ext cx="3739753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 descr="skenování0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248" y="0"/>
            <a:ext cx="3739753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1862138" y="685801"/>
            <a:ext cx="2715816" cy="16621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2663429" y="2493964"/>
            <a:ext cx="1198959" cy="6064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611" name="Oval 11"/>
          <p:cNvSpPr>
            <a:spLocks noChangeArrowheads="1"/>
          </p:cNvSpPr>
          <p:nvPr/>
        </p:nvSpPr>
        <p:spPr bwMode="auto">
          <a:xfrm>
            <a:off x="1739503" y="2984501"/>
            <a:ext cx="3024188" cy="26654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4173141" y="4552950"/>
            <a:ext cx="511969" cy="4048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616" name="Oval 16"/>
          <p:cNvSpPr>
            <a:spLocks noChangeArrowheads="1"/>
          </p:cNvSpPr>
          <p:nvPr/>
        </p:nvSpPr>
        <p:spPr bwMode="auto">
          <a:xfrm>
            <a:off x="2072879" y="5486400"/>
            <a:ext cx="1579959" cy="6159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3898106" y="6497638"/>
            <a:ext cx="1501379" cy="3603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619" name="Oval 19"/>
          <p:cNvSpPr>
            <a:spLocks noChangeArrowheads="1"/>
          </p:cNvSpPr>
          <p:nvPr/>
        </p:nvSpPr>
        <p:spPr bwMode="auto">
          <a:xfrm>
            <a:off x="5254228" y="1"/>
            <a:ext cx="3889772" cy="29067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621" name="Oval 21"/>
          <p:cNvSpPr>
            <a:spLocks noChangeArrowheads="1"/>
          </p:cNvSpPr>
          <p:nvPr/>
        </p:nvSpPr>
        <p:spPr bwMode="auto">
          <a:xfrm>
            <a:off x="5384007" y="2298701"/>
            <a:ext cx="3465910" cy="24352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05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 animBg="1"/>
      <p:bldP spid="25610" grpId="0" animBg="1"/>
      <p:bldP spid="25611" grpId="0" animBg="1"/>
      <p:bldP spid="25614" grpId="0" animBg="1"/>
      <p:bldP spid="25616" grpId="0" animBg="1"/>
      <p:bldP spid="25618" grpId="0" animBg="1"/>
      <p:bldP spid="25619" grpId="0" animBg="1"/>
      <p:bldP spid="256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Interviews</a:t>
            </a:r>
            <a:r>
              <a:rPr lang="cs-CZ" dirty="0"/>
              <a:t> </a:t>
            </a:r>
            <a:r>
              <a:rPr lang="en-US" dirty="0"/>
              <a:t>on </a:t>
            </a:r>
            <a:r>
              <a:rPr lang="cs-CZ" dirty="0"/>
              <a:t>i</a:t>
            </a:r>
            <a:r>
              <a:rPr lang="en-US" dirty="0" err="1"/>
              <a:t>nformation</a:t>
            </a:r>
            <a:r>
              <a:rPr lang="en-US" dirty="0"/>
              <a:t> </a:t>
            </a:r>
            <a:r>
              <a:rPr lang="cs-CZ" dirty="0"/>
              <a:t>s</a:t>
            </a:r>
            <a:r>
              <a:rPr lang="en-US" dirty="0" err="1"/>
              <a:t>afety</a:t>
            </a:r>
            <a:r>
              <a:rPr lang="en-US" dirty="0"/>
              <a:t> </a:t>
            </a:r>
            <a:r>
              <a:rPr lang="cs-CZ" dirty="0"/>
              <a:t>e</a:t>
            </a:r>
            <a:r>
              <a:rPr lang="en-US" dirty="0" err="1"/>
              <a:t>ducation</a:t>
            </a:r>
            <a:r>
              <a:rPr lang="en-US" dirty="0"/>
              <a:t> in </a:t>
            </a:r>
            <a:r>
              <a:rPr lang="cs-CZ" dirty="0"/>
              <a:t>l</a:t>
            </a:r>
            <a:r>
              <a:rPr lang="en-US" dirty="0" err="1" smtClean="0"/>
              <a:t>ibraries</a:t>
            </a:r>
            <a:r>
              <a:rPr lang="cs-CZ" dirty="0" smtClean="0"/>
              <a:t> - m</a:t>
            </a:r>
            <a:r>
              <a:rPr lang="en-GB" dirty="0" err="1" smtClean="0"/>
              <a:t>ethodology</a:t>
            </a:r>
            <a:endParaRPr lang="en-GB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Goal: barriers in information safety lessons in library and their solutions</a:t>
            </a:r>
          </a:p>
          <a:p>
            <a:r>
              <a:rPr lang="en-GB" dirty="0" smtClean="0"/>
              <a:t>360-degree feedback - stakeholders:</a:t>
            </a:r>
          </a:p>
          <a:p>
            <a:pPr lvl="1"/>
            <a:r>
              <a:rPr lang="en-GB" dirty="0" smtClean="0"/>
              <a:t>library</a:t>
            </a:r>
          </a:p>
          <a:p>
            <a:pPr lvl="1"/>
            <a:r>
              <a:rPr lang="en-GB" dirty="0" smtClean="0"/>
              <a:t>school</a:t>
            </a:r>
          </a:p>
          <a:p>
            <a:pPr lvl="1"/>
            <a:r>
              <a:rPr lang="en-GB" dirty="0" smtClean="0"/>
              <a:t>family</a:t>
            </a:r>
          </a:p>
          <a:p>
            <a:r>
              <a:rPr lang="en-GB" dirty="0" smtClean="0"/>
              <a:t>Six semi-structured interviews in summer and autumn 2013 (6 weeks to 5 months after lesson)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40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Barriers in library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Benefits for the library unseen</a:t>
            </a:r>
          </a:p>
          <a:p>
            <a:pPr marL="109728" indent="0" algn="r">
              <a:buNone/>
            </a:pPr>
            <a:r>
              <a:rPr lang="cs-CZ" dirty="0"/>
              <a:t>=&gt; </a:t>
            </a:r>
            <a:r>
              <a:rPr lang="en-GB" dirty="0"/>
              <a:t>research-based, solution of social demand</a:t>
            </a:r>
          </a:p>
          <a:p>
            <a:pPr marL="540000" indent="0">
              <a:buNone/>
            </a:pPr>
            <a:r>
              <a:rPr lang="en-GB" i="1" dirty="0"/>
              <a:t>"In order to teach things missing in the schools for which there is a </a:t>
            </a:r>
            <a:r>
              <a:rPr lang="en-GB" b="1" i="1" dirty="0"/>
              <a:t>demand</a:t>
            </a:r>
            <a:r>
              <a:rPr lang="en-GB" i="1" dirty="0"/>
              <a:t>, which undoubtedly Internet safety is (...) I have started to realize from that in last few years that it really could be a one of the </a:t>
            </a:r>
            <a:r>
              <a:rPr lang="en-GB" b="1" i="1" dirty="0"/>
              <a:t>main functions </a:t>
            </a:r>
            <a:r>
              <a:rPr lang="en-GB" i="1" dirty="0"/>
              <a:t>of libraries, (...) the </a:t>
            </a:r>
            <a:r>
              <a:rPr lang="en-GB" b="1" i="1" dirty="0"/>
              <a:t>educational</a:t>
            </a:r>
            <a:r>
              <a:rPr lang="en-GB" i="1" dirty="0"/>
              <a:t>... "</a:t>
            </a:r>
            <a:r>
              <a:rPr lang="cs-CZ" i="1" dirty="0"/>
              <a:t> (DL)</a:t>
            </a:r>
            <a:endParaRPr lang="en-GB" i="1" dirty="0"/>
          </a:p>
          <a:p>
            <a:pPr marL="576000" indent="0">
              <a:buNone/>
            </a:pPr>
            <a:endParaRPr lang="en-GB" i="1" dirty="0"/>
          </a:p>
          <a:p>
            <a:r>
              <a:rPr lang="en-GB" dirty="0"/>
              <a:t>Limited budgets </a:t>
            </a:r>
          </a:p>
          <a:p>
            <a:pPr marL="109728" indent="0" algn="r">
              <a:buNone/>
            </a:pPr>
            <a:r>
              <a:rPr lang="cs-CZ" dirty="0"/>
              <a:t>=&gt; </a:t>
            </a:r>
            <a:r>
              <a:rPr lang="en-GB" dirty="0"/>
              <a:t>teaching librarian as a good expense, enthusiasm</a:t>
            </a:r>
            <a:r>
              <a:rPr lang="cs-CZ" dirty="0"/>
              <a:t> -</a:t>
            </a:r>
            <a:r>
              <a:rPr lang="en-GB" dirty="0"/>
              <a:t> teacher can help with didactics</a:t>
            </a:r>
          </a:p>
          <a:p>
            <a:pPr marL="540000" indent="0">
              <a:buNone/>
            </a:pPr>
            <a:r>
              <a:rPr lang="en-GB" i="1" dirty="0"/>
              <a:t>"city administration and school leaders </a:t>
            </a:r>
            <a:r>
              <a:rPr lang="cs-CZ" i="1" dirty="0"/>
              <a:t>(...)</a:t>
            </a:r>
            <a:r>
              <a:rPr lang="en-GB" i="1" dirty="0"/>
              <a:t>, all the library activities immensely appreciate and conversely it is another </a:t>
            </a:r>
            <a:r>
              <a:rPr lang="en-GB" b="1" i="1" dirty="0"/>
              <a:t>added value</a:t>
            </a:r>
            <a:r>
              <a:rPr lang="en-GB" i="1" dirty="0"/>
              <a:t>."</a:t>
            </a:r>
            <a:r>
              <a:rPr lang="cs-CZ" i="1" dirty="0"/>
              <a:t> (L)</a:t>
            </a:r>
            <a:endParaRPr lang="en-GB" i="1" dirty="0"/>
          </a:p>
          <a:p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30921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Barriers in librarians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</a:t>
            </a:r>
            <a:r>
              <a:rPr lang="en-GB" dirty="0" err="1"/>
              <a:t>esources</a:t>
            </a:r>
            <a:r>
              <a:rPr lang="en-GB" dirty="0"/>
              <a:t> (knowledge, time, materials...)</a:t>
            </a:r>
          </a:p>
          <a:p>
            <a:pPr marL="109728" indent="0" algn="r">
              <a:buNone/>
            </a:pPr>
            <a:r>
              <a:rPr lang="cs-CZ" dirty="0"/>
              <a:t>=&gt; </a:t>
            </a:r>
            <a:r>
              <a:rPr lang="en-GB" dirty="0"/>
              <a:t>management support, expert consultations</a:t>
            </a:r>
          </a:p>
          <a:p>
            <a:pPr marL="540000" indent="0">
              <a:buNone/>
            </a:pPr>
            <a:r>
              <a:rPr lang="en-GB" sz="1800" i="1" dirty="0"/>
              <a:t>"I often hear that the library manager (...) say</a:t>
            </a:r>
            <a:r>
              <a:rPr lang="cs-CZ" sz="1800" i="1" dirty="0"/>
              <a:t>s</a:t>
            </a:r>
            <a:r>
              <a:rPr lang="en-GB" sz="1800" i="1" dirty="0"/>
              <a:t>, and now you will educate, (...) but the one has </a:t>
            </a:r>
            <a:r>
              <a:rPr lang="en-GB" sz="1800" b="1" i="1" dirty="0"/>
              <a:t>not the conditions </a:t>
            </a:r>
            <a:r>
              <a:rPr lang="en-GB" sz="1800" i="1" dirty="0"/>
              <a:t>to the work. (...) he has not his office to prepare the lesson. He has not dedicated part-time, easily. Because there are not money for this in the budget."</a:t>
            </a:r>
            <a:r>
              <a:rPr lang="cs-CZ" sz="1800" i="1" dirty="0"/>
              <a:t> (L)</a:t>
            </a:r>
            <a:endParaRPr lang="en-GB" sz="1800" i="1" dirty="0"/>
          </a:p>
          <a:p>
            <a:endParaRPr lang="en-GB" sz="2000" dirty="0"/>
          </a:p>
          <a:p>
            <a:r>
              <a:rPr lang="en-GB" dirty="0"/>
              <a:t>Generation differences =&gt; fear to teach</a:t>
            </a:r>
          </a:p>
          <a:p>
            <a:pPr marL="109728" indent="0" algn="r">
              <a:buNone/>
            </a:pPr>
            <a:r>
              <a:rPr lang="cs-CZ" dirty="0"/>
              <a:t>=&gt; </a:t>
            </a:r>
            <a:r>
              <a:rPr lang="en-GB" dirty="0"/>
              <a:t>(often) no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choice</a:t>
            </a:r>
            <a:r>
              <a:rPr lang="en-GB" dirty="0"/>
              <a:t>, most specialized in information</a:t>
            </a:r>
          </a:p>
          <a:p>
            <a:pPr marL="2520000" lvl="7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GB" sz="1800" i="1" dirty="0"/>
              <a:t>"Despite I'm the younger generation of librarians, (...) I needed some support like the other."</a:t>
            </a:r>
            <a:r>
              <a:rPr lang="cs-CZ" sz="1800" i="1" dirty="0"/>
              <a:t> (L)</a:t>
            </a:r>
            <a:endParaRPr lang="en-GB" sz="1800" i="1" dirty="0"/>
          </a:p>
          <a:p>
            <a:pPr marL="2520000" lvl="7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GB" sz="1800" i="1" dirty="0"/>
              <a:t>"These literacy course and, with the safety, (...) this belongs to the library. </a:t>
            </a:r>
            <a:r>
              <a:rPr lang="en-GB" sz="1800" b="1" i="1" dirty="0"/>
              <a:t>To whom else? </a:t>
            </a:r>
            <a:r>
              <a:rPr lang="en-GB" sz="1800" i="1" dirty="0"/>
              <a:t>" (</a:t>
            </a:r>
            <a:r>
              <a:rPr lang="cs-CZ" sz="1800" i="1" dirty="0"/>
              <a:t>M</a:t>
            </a:r>
            <a:r>
              <a:rPr lang="en-GB" sz="1800" i="1" dirty="0"/>
              <a:t>)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46781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Barriers in school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School should educate rather than library</a:t>
            </a:r>
          </a:p>
          <a:p>
            <a:pPr marL="109728" indent="0" algn="r">
              <a:buNone/>
            </a:pPr>
            <a:r>
              <a:rPr lang="cs-CZ" dirty="0"/>
              <a:t>=&gt; </a:t>
            </a:r>
            <a:r>
              <a:rPr lang="en-GB" dirty="0"/>
              <a:t>primary intermediation, library 1</a:t>
            </a:r>
            <a:r>
              <a:rPr lang="en-GB" baseline="30000" dirty="0"/>
              <a:t>st</a:t>
            </a:r>
            <a:r>
              <a:rPr lang="en-GB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solution</a:t>
            </a:r>
            <a:r>
              <a:rPr lang="en-GB" dirty="0"/>
              <a:t>, teachers only limited additional education</a:t>
            </a:r>
          </a:p>
          <a:p>
            <a:pPr marL="540000" indent="0">
              <a:buNone/>
            </a:pPr>
            <a:r>
              <a:rPr lang="en-GB" sz="1800" i="1" dirty="0"/>
              <a:t>"I do </a:t>
            </a:r>
            <a:r>
              <a:rPr lang="en-GB" sz="1800" b="1" i="1" dirty="0"/>
              <a:t>not know </a:t>
            </a:r>
            <a:r>
              <a:rPr lang="en-GB" sz="1800" i="1" dirty="0"/>
              <a:t>how in </a:t>
            </a:r>
            <a:r>
              <a:rPr lang="en-GB" sz="1800" b="1" i="1" dirty="0"/>
              <a:t>depth</a:t>
            </a:r>
            <a:r>
              <a:rPr lang="en-GB" sz="1800" i="1" dirty="0"/>
              <a:t> they would be able to bring this. They teach you Excel and these text programs, but this [information safety] I do not know"</a:t>
            </a:r>
            <a:r>
              <a:rPr lang="cs-CZ" sz="1800" i="1" dirty="0"/>
              <a:t> (DS)</a:t>
            </a:r>
            <a:endParaRPr lang="en-GB" sz="1800" i="1" dirty="0"/>
          </a:p>
          <a:p>
            <a:endParaRPr lang="en-GB" dirty="0"/>
          </a:p>
          <a:p>
            <a:r>
              <a:rPr lang="en-GB" dirty="0"/>
              <a:t>Interpersonal relationships in library and school</a:t>
            </a:r>
          </a:p>
          <a:p>
            <a:pPr marL="109728" indent="0" algn="r">
              <a:buNone/>
            </a:pPr>
            <a:r>
              <a:rPr lang="cs-CZ" dirty="0"/>
              <a:t>=&gt; </a:t>
            </a:r>
            <a:r>
              <a:rPr lang="en-GB" dirty="0"/>
              <a:t>willingness to cooperate for children</a:t>
            </a:r>
            <a:r>
              <a:rPr lang="cs-CZ" dirty="0"/>
              <a:t> </a:t>
            </a:r>
            <a:r>
              <a:rPr lang="en-GB" dirty="0"/>
              <a:t>good </a:t>
            </a:r>
          </a:p>
          <a:p>
            <a:pPr marL="540000" indent="0">
              <a:buNone/>
            </a:pPr>
            <a:r>
              <a:rPr lang="en-GB" sz="1800" i="1" dirty="0"/>
              <a:t>„Important was that you did well </a:t>
            </a:r>
            <a:r>
              <a:rPr lang="en-GB" sz="1800" b="1" i="1" dirty="0"/>
              <a:t>explained</a:t>
            </a:r>
            <a:r>
              <a:rPr lang="en-GB" sz="1800" i="1" dirty="0"/>
              <a:t> why we educate children, the way we want to do it and (...) what will be the results. I consider the communication as the most important, personal meetings."</a:t>
            </a:r>
            <a:r>
              <a:rPr lang="cs-CZ" sz="1800" i="1" dirty="0"/>
              <a:t> (L)</a:t>
            </a:r>
            <a:endParaRPr lang="en-GB" sz="1800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9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Barriers in teachers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Quality uncertainty</a:t>
            </a:r>
          </a:p>
          <a:p>
            <a:pPr marL="109728" indent="0" algn="r">
              <a:buNone/>
            </a:pPr>
            <a:r>
              <a:rPr lang="cs-CZ" dirty="0"/>
              <a:t>=&gt; </a:t>
            </a:r>
            <a:r>
              <a:rPr lang="en-GB" dirty="0"/>
              <a:t>feeling of the importance, small</a:t>
            </a:r>
            <a:r>
              <a:rPr lang="cs-CZ" dirty="0"/>
              <a:t> </a:t>
            </a:r>
            <a:r>
              <a:rPr lang="cs-CZ" dirty="0" err="1"/>
              <a:t>local</a:t>
            </a:r>
            <a:r>
              <a:rPr lang="en-GB" dirty="0"/>
              <a:t> competition, substantial content and form</a:t>
            </a:r>
          </a:p>
          <a:p>
            <a:pPr marL="540000" indent="0">
              <a:buNone/>
            </a:pPr>
            <a:r>
              <a:rPr lang="en-GB" i="1" dirty="0"/>
              <a:t>"I think the teachers were pleasantly </a:t>
            </a:r>
            <a:r>
              <a:rPr lang="en-GB" b="1" i="1" dirty="0"/>
              <a:t>surprised</a:t>
            </a:r>
            <a:r>
              <a:rPr lang="en-GB" i="1" dirty="0"/>
              <a:t> that even that kind of issue that they always feared and shunned, can be conceived in this form. Which is </a:t>
            </a:r>
            <a:r>
              <a:rPr lang="en-GB" b="1" i="1" dirty="0"/>
              <a:t>understandable</a:t>
            </a:r>
            <a:r>
              <a:rPr lang="en-GB" i="1" dirty="0"/>
              <a:t> for them, they see that the children are having </a:t>
            </a:r>
            <a:r>
              <a:rPr lang="en-GB" b="1" i="1" dirty="0"/>
              <a:t>fun</a:t>
            </a:r>
            <a:r>
              <a:rPr lang="en-GB" i="1" dirty="0"/>
              <a:t>, but it really has the </a:t>
            </a:r>
            <a:r>
              <a:rPr lang="en-GB" b="1" i="1" dirty="0"/>
              <a:t>knowledge</a:t>
            </a:r>
            <a:r>
              <a:rPr lang="en-GB" i="1" dirty="0"/>
              <a:t> outputs and it has the skill fundamentals."</a:t>
            </a:r>
            <a:r>
              <a:rPr lang="cs-CZ" i="1" dirty="0"/>
              <a:t> (L)</a:t>
            </a:r>
            <a:endParaRPr lang="en-GB" i="1" dirty="0"/>
          </a:p>
          <a:p>
            <a:endParaRPr lang="en-GB" dirty="0"/>
          </a:p>
          <a:p>
            <a:r>
              <a:rPr lang="en-GB" dirty="0"/>
              <a:t>Time from school schedule</a:t>
            </a:r>
          </a:p>
          <a:p>
            <a:pPr marL="109728" indent="0" algn="r">
              <a:buNone/>
            </a:pPr>
            <a:r>
              <a:rPr lang="cs-CZ" dirty="0"/>
              <a:t>=&gt; </a:t>
            </a:r>
            <a:r>
              <a:rPr lang="en-GB" dirty="0"/>
              <a:t>links to school instruction, </a:t>
            </a:r>
            <a:r>
              <a:rPr lang="cs-CZ" dirty="0" err="1"/>
              <a:t>due</a:t>
            </a:r>
            <a:r>
              <a:rPr lang="cs-CZ" dirty="0"/>
              <a:t> to </a:t>
            </a:r>
            <a:r>
              <a:rPr lang="en-GB" dirty="0"/>
              <a:t>children behaviour</a:t>
            </a:r>
          </a:p>
          <a:p>
            <a:pPr marL="540000" indent="0">
              <a:buNone/>
            </a:pPr>
            <a:r>
              <a:rPr lang="en-GB" i="1" dirty="0"/>
              <a:t>"Perhaps it would be even better if the lesson (...) was the first two or three hours, so we had the option to </a:t>
            </a:r>
            <a:r>
              <a:rPr lang="en-GB" b="1" i="1" dirty="0"/>
              <a:t>continue</a:t>
            </a:r>
            <a:r>
              <a:rPr lang="en-GB" i="1" dirty="0"/>
              <a:t> in the classroom (...), because the next day, when we return to it, that's not quite it."</a:t>
            </a:r>
            <a:r>
              <a:rPr lang="cs-CZ" i="1" dirty="0"/>
              <a:t> (T)</a:t>
            </a:r>
            <a:endParaRPr lang="en-GB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80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Barriers in children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School should educate rather than library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=&gt; </a:t>
            </a:r>
            <a:r>
              <a:rPr lang="en-GB" dirty="0"/>
              <a:t>in library </a:t>
            </a: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en-GB" dirty="0"/>
              <a:t>expressing lack of knowledge</a:t>
            </a:r>
            <a:r>
              <a:rPr lang="cs-CZ" dirty="0"/>
              <a:t>	</a:t>
            </a:r>
            <a:endParaRPr lang="en-GB" dirty="0"/>
          </a:p>
          <a:p>
            <a:pPr marL="540000" indent="0">
              <a:buNone/>
            </a:pPr>
            <a:r>
              <a:rPr lang="en-GB" i="1" dirty="0"/>
              <a:t>"I think the great advantage of this lesson is that children</a:t>
            </a:r>
            <a:endParaRPr lang="cs-CZ" i="1" dirty="0"/>
          </a:p>
          <a:p>
            <a:pPr marL="540000" indent="0">
              <a:buNone/>
            </a:pPr>
            <a:r>
              <a:rPr lang="en-GB" i="1" dirty="0"/>
              <a:t>actually </a:t>
            </a:r>
            <a:r>
              <a:rPr lang="en-GB" b="1" i="1" dirty="0"/>
              <a:t>find</a:t>
            </a:r>
            <a:r>
              <a:rPr lang="en-GB" i="1" dirty="0"/>
              <a:t> everything </a:t>
            </a:r>
            <a:r>
              <a:rPr lang="en-GB" b="1" i="1" dirty="0"/>
              <a:t>themselves</a:t>
            </a:r>
            <a:r>
              <a:rPr lang="en-GB" i="1" dirty="0"/>
              <a:t>. That they try it and </a:t>
            </a:r>
            <a:endParaRPr lang="cs-CZ" i="1" dirty="0"/>
          </a:p>
          <a:p>
            <a:pPr marL="540000" indent="0">
              <a:buNone/>
            </a:pPr>
            <a:r>
              <a:rPr lang="en-GB" i="1" dirty="0"/>
              <a:t>realize how to behave and maybe more realize that how </a:t>
            </a:r>
            <a:endParaRPr lang="cs-CZ" i="1" dirty="0"/>
          </a:p>
          <a:p>
            <a:pPr marL="540000" indent="0">
              <a:buNone/>
            </a:pPr>
            <a:r>
              <a:rPr lang="en-GB" i="1" dirty="0"/>
              <a:t>they behave now, can have its consequences."</a:t>
            </a:r>
            <a:r>
              <a:rPr lang="cs-CZ" i="1" dirty="0"/>
              <a:t> (L)</a:t>
            </a:r>
            <a:endParaRPr lang="en-GB" i="1" dirty="0"/>
          </a:p>
          <a:p>
            <a:pPr marL="540000" indent="0">
              <a:buNone/>
            </a:pPr>
            <a:endParaRPr lang="en-GB" i="1" dirty="0"/>
          </a:p>
          <a:p>
            <a:r>
              <a:rPr lang="en-GB" dirty="0"/>
              <a:t>Librarian cannot bring anything new</a:t>
            </a:r>
          </a:p>
          <a:p>
            <a:pPr marL="109728" indent="0" algn="r">
              <a:buNone/>
            </a:pPr>
            <a:r>
              <a:rPr lang="cs-CZ" dirty="0"/>
              <a:t>=&gt; </a:t>
            </a:r>
            <a:r>
              <a:rPr lang="en-GB" dirty="0"/>
              <a:t>some pupils</a:t>
            </a:r>
            <a:r>
              <a:rPr lang="cs-CZ" dirty="0"/>
              <a:t> </a:t>
            </a:r>
            <a:r>
              <a:rPr lang="cs-CZ" dirty="0" err="1"/>
              <a:t>huge</a:t>
            </a:r>
            <a:r>
              <a:rPr lang="cs-CZ" dirty="0"/>
              <a:t>,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small</a:t>
            </a:r>
            <a:r>
              <a:rPr lang="cs-CZ" dirty="0"/>
              <a:t> </a:t>
            </a:r>
            <a:r>
              <a:rPr lang="en-GB" dirty="0"/>
              <a:t>know</a:t>
            </a:r>
            <a:r>
              <a:rPr lang="cs-CZ" dirty="0" err="1"/>
              <a:t>ledge</a:t>
            </a:r>
            <a:r>
              <a:rPr lang="en-GB" dirty="0"/>
              <a:t> about threats, discussion </a:t>
            </a:r>
            <a:r>
              <a:rPr lang="cs-CZ" dirty="0"/>
              <a:t>to </a:t>
            </a:r>
            <a:r>
              <a:rPr lang="cs-CZ" dirty="0" err="1"/>
              <a:t>realize</a:t>
            </a:r>
            <a:r>
              <a:rPr lang="cs-CZ" dirty="0"/>
              <a:t> </a:t>
            </a:r>
            <a:r>
              <a:rPr lang="en-GB" dirty="0"/>
              <a:t>aware behaviour</a:t>
            </a:r>
          </a:p>
          <a:p>
            <a:pPr marL="540000" indent="0">
              <a:buNone/>
            </a:pPr>
            <a:r>
              <a:rPr lang="en-GB" i="1" dirty="0"/>
              <a:t>"They themselves were surprised (...) They probably </a:t>
            </a:r>
            <a:r>
              <a:rPr lang="en-GB" b="1" i="1" dirty="0"/>
              <a:t>do not normally realize </a:t>
            </a:r>
            <a:r>
              <a:rPr lang="en-GB" i="1" dirty="0"/>
              <a:t>this when sitting at the computer. They something write and think, so what, I send it. But that they retrospectively realize"</a:t>
            </a:r>
            <a:r>
              <a:rPr lang="cs-CZ" i="1" dirty="0"/>
              <a:t> (T)</a:t>
            </a:r>
            <a:endParaRPr lang="en-GB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34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Barriers in family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Parents should educate rather than library</a:t>
            </a:r>
          </a:p>
          <a:p>
            <a:pPr marL="109728" indent="0" algn="r">
              <a:buNone/>
            </a:pPr>
            <a:r>
              <a:rPr lang="cs-CZ" dirty="0"/>
              <a:t>=&gt; </a:t>
            </a:r>
            <a:r>
              <a:rPr lang="en-GB" dirty="0"/>
              <a:t>not all parents interested in all parts of children life, not all know enough about the Internet</a:t>
            </a:r>
          </a:p>
          <a:p>
            <a:pPr marL="540000" indent="0">
              <a:buNone/>
            </a:pPr>
            <a:r>
              <a:rPr lang="en-GB" sz="1800" i="1" dirty="0"/>
              <a:t>"What parents are interested in </a:t>
            </a:r>
            <a:r>
              <a:rPr lang="en-GB" sz="1800" b="1" i="1" dirty="0"/>
              <a:t>everything</a:t>
            </a:r>
            <a:r>
              <a:rPr lang="en-GB" sz="1800" i="1" dirty="0"/>
              <a:t> taught </a:t>
            </a:r>
            <a:r>
              <a:rPr lang="en-GB" sz="1800" b="1" i="1" dirty="0"/>
              <a:t>in school</a:t>
            </a:r>
            <a:r>
              <a:rPr lang="en-GB" sz="1800" i="1" dirty="0"/>
              <a:t>?"</a:t>
            </a:r>
            <a:r>
              <a:rPr lang="cs-CZ" sz="1800" i="1" dirty="0"/>
              <a:t> (DL)</a:t>
            </a:r>
            <a:endParaRPr lang="en-GB" sz="1800" i="1" dirty="0"/>
          </a:p>
          <a:p>
            <a:pPr marL="540000" indent="0">
              <a:buNone/>
            </a:pPr>
            <a:r>
              <a:rPr lang="en-GB" sz="1800" i="1" dirty="0"/>
              <a:t>"I think that such </a:t>
            </a:r>
            <a:r>
              <a:rPr lang="en-GB" sz="1800" b="1" i="1" dirty="0"/>
              <a:t>consultancy</a:t>
            </a:r>
            <a:r>
              <a:rPr lang="en-GB" sz="1800" i="1" dirty="0"/>
              <a:t> maybe for the kids is </a:t>
            </a:r>
            <a:r>
              <a:rPr lang="en-GB" sz="1800" b="1" i="1" dirty="0"/>
              <a:t>missing</a:t>
            </a:r>
            <a:r>
              <a:rPr lang="en-GB" sz="1800" i="1" dirty="0"/>
              <a:t> (...), because probably not every parent is versed at this..."</a:t>
            </a:r>
            <a:r>
              <a:rPr lang="cs-CZ" sz="1800" i="1" dirty="0"/>
              <a:t> (DS)</a:t>
            </a:r>
            <a:endParaRPr lang="en-GB" sz="1800" i="1" dirty="0"/>
          </a:p>
          <a:p>
            <a:endParaRPr lang="en-GB" dirty="0"/>
          </a:p>
          <a:p>
            <a:r>
              <a:rPr lang="en-GB" dirty="0"/>
              <a:t>Attention of children and parents</a:t>
            </a:r>
          </a:p>
          <a:p>
            <a:pPr marL="109728" indent="0" algn="r">
              <a:buNone/>
            </a:pPr>
            <a:r>
              <a:rPr lang="cs-CZ" dirty="0"/>
              <a:t>=&gt; </a:t>
            </a:r>
            <a:r>
              <a:rPr lang="en-GB" dirty="0"/>
              <a:t>motivated child attracts parents</a:t>
            </a:r>
          </a:p>
          <a:p>
            <a:pPr marL="1800000" indent="0">
              <a:buNone/>
            </a:pPr>
            <a:r>
              <a:rPr lang="en-GB" sz="1800" i="1" dirty="0"/>
              <a:t>"Your </a:t>
            </a:r>
            <a:r>
              <a:rPr lang="en-GB" sz="1800" b="1" i="1" dirty="0"/>
              <a:t>questions</a:t>
            </a:r>
            <a:r>
              <a:rPr lang="en-GB" sz="1800" i="1" dirty="0"/>
              <a:t> were better than my thinking. Because</a:t>
            </a:r>
            <a:r>
              <a:rPr lang="cs-CZ" sz="1800" i="1" dirty="0"/>
              <a:t> </a:t>
            </a:r>
            <a:r>
              <a:rPr lang="cs-CZ" sz="1800" i="1" dirty="0" err="1"/>
              <a:t>they</a:t>
            </a:r>
            <a:r>
              <a:rPr lang="en-GB" sz="1800" i="1" dirty="0"/>
              <a:t> lead me </a:t>
            </a:r>
            <a:r>
              <a:rPr lang="en-GB" sz="1800" b="1" i="1" dirty="0"/>
              <a:t>far away</a:t>
            </a:r>
            <a:r>
              <a:rPr lang="en-GB" sz="1800" i="1" dirty="0"/>
              <a:t>" (</a:t>
            </a:r>
            <a:r>
              <a:rPr lang="cs-CZ" sz="1800" i="1" dirty="0"/>
              <a:t>M</a:t>
            </a:r>
            <a:r>
              <a:rPr lang="en-GB" sz="1800" i="1" dirty="0"/>
              <a:t>)</a:t>
            </a:r>
          </a:p>
        </p:txBody>
      </p:sp>
      <p:sp>
        <p:nvSpPr>
          <p:cNvPr id="6" name="AutoShape 2" descr="data:image/jpeg;base64,/9j/4AAQSkZJRgABAQAAAQABAAD/2wCEAAkGBxQTEhUUExMWFhMTGBgYFxgWFhgeFhwZGBkgHRseGxocHiggICAlGxoZITYhJSksLi4vGCEzODMuNyotMCsBCgoKDg0OGxAQGzQmHSU1Mjc0LCw3LSw0LDcsLDItLC8sLCwsLC8vLDA3LCwsLCwsLCw0LywsNywrLCwyNy8sLP/AABEIAOEA4QMBIgACEQEDEQH/xAAcAAEAAgMBAQEAAAAAAAAAAAAABggDBQcEAgH/xABKEAACAQIDAwUMCAUDAwMFAAABAgMAEQQSIQUGMQcTIkFRFBYyNFJhcXOBkbLSQlNjcpKTs9MjVGKhoyQz0YKiscLh8BVDVYPB/8QAGAEBAQEBAQAAAAAAAAAAAAAAAAIBAwT/xAAoEQEAAgECBQMFAQEAAAAAAAAAAQIRAyESMUFRoRPR8DJxgZGxYSL/2gAMAwEAAhEDEQA/AOG1mwmEeVssaM7HqUEn+3V56ybMwTTSpEvFza54AdZPmAufZXd9ydzFyZUXLGNGawLyMOOa+mhvxvlJIW1izBxk7p4zrgI9LJ/zX53qYv6k/iT5qs4NzI+syfnTfPTvLi+0/Om+egrH3qYv6k/iT5qd6mL+pP4k+arOd5cX2n503z07y4vtPzpvnoKx96mL+pP4k+anepi/qT+JPmqzneXF9p+dN89O8uL7T86b56Csfepi/qT+JPmp3qYv6k/iT5qs53lxfafnTfPWLFbqYeNC8jsiKLsz4iVVA7STJYUFaO9TF/Un8SfNTvUxf1J/EnzVYDYuHwGLlaPDSSy5BdnSTEc0PNzmbLc9ntred5cX2n503z0FY+9TF/Un8SfNTvUxf1J/EnzVZzvLi+0/Om+eneXF9p+dN89BWPvUxf1J/EnzU71MX9SfxJ81Wc7y4vtPzpvnp3lxfafnTfPQVj71MX9SfxJ81O9TF/Un8SfNVnO8uL7T86b56d5cX2n503z0FY+9TF/Un8SfNTvUxf1J/EnzVZzvLi+0/Om+eneXF9p+dN89BWPvUxf1J/EnzU71MX9SfxJ81Wc7y4vtPzpvnp3lxfafnTfPQVj71MX9SfxJ81O9TF/Un8SfNVnO8uL7T86b56d5cX2n503z0FY+9TF/Un8SfNX6N08X9SfxJ81Wb7y4vtPzpvnp3mR9sn503z0FU8fs6WFsssbITwzC1/QeB9leWrHb3bnqsbZlEkPFlfq08PMBxGt38IAk3IBU8E3j2QcLO0RuRxUkWJU8LjtBBB84NBrKUpQSnk6Qd1FutIyR/wBTrGf+12Htq0O6cAXCw2+rT35Rc++qwcnXjEnqh+tFVpN2fFofVp8IoNpSlKBSlKBSlKDXbe2wmFi5xwSScqKLXZjwFzoOB181ci23snFbRmjXGSMFmJlCqcuHw2GS2Znva8jHojNe173F7CXb04oTYvJchIgUuCuXWzSXvwIyix/pqJNkxDPLicyxtlEeEJAZ40YCFmCnMFBIFvC6+FGpZg9+tlYJI8Jhi8lrIkcETuzHtzWsxPbe5qe4eXMqtlZcwBysLML9RHbUc3U3Ujw7HEOoOIkAAvltEnHm0sAALk3IGthe9SejClKUClKUClKUClKUClKUClKUClKUHmx8QZCCLiqt8pMY/wBO30gHjv8A0qEYf90jn21ajE+Caqzyk8IPvS/BFQQelKUEr5OvGJPVD9aKrSbs+LQ+rT4RVW+TrxiT1Q/Wiq0m7Pi0Pq0+EUG0pSlApSlAqN7673x7PjQlDLNMwSGFSAzudBqeAuR0rHjUilcKCTwAJ91V52xjTtDack2YMsClUzMUAJJXosBpa9+02B89B7N7cfiWik5mMmbEDK1mQlEfMXFxY3LFbej3wjCjEYeQGXDMC1+lJES3DhmI19N/N5q6dgkF10LMVzMztdmXtzDo2tbwrjUDTStpgcMjgjosoIJN9AdWuDbLcKOoE37ONB6OSRcQULvKCpJzoG6CkcAiGxTiLiw4DjpXSa5Zh8SzTBoYpoSC6RTOllYxmxSwJZ0uDodXsTcWUib7ubyJirgI6ug/iAg5QwJVlDddiDrYXFBvKUpQKUpQKUpQKUpQKUpQKUpQKUpQYsT4JqrPKTwg+9L8EVWmxPgmqs8pPCD70vwRUEHpSlBK+TrxiT1Q/Wiq0m7Pi0Pq0+EVVvk68Yk9UP1oqtJuz4tD6tPhFBtKUpQKUpQR/fnGmLCSMCBwuT1C+pt127K43uRJaG6g6s0gs6i5zDwltwtob9nVXc9ubNE8eU8RqPdb/wB/YK41sPBtCJMNIxJhY5lya5H/AIiXe1wGU216wR1Gg3yRZ8ys11Fipc310AyBQQRZj6bjgK92GTKVbwmY2LzEABCLWVWsL6cNdGHs8OFxStJk6SylWIS2eRkDDg1rCxYC2p7bWrbx4bIcqMgewANgSCAL582i8BqD1njwoME+x5DOs3dD80gcqjhLGSTwspKggXsdeiSLivdhdknM0kCSRyuAC62Qi2i511U2XWxB8LUDQV7sMg5wKbklrZiNLJoSoXQXABJ046AWNpFs/ExOt4WRkDMt0sVzA9IAjQ2a4Nuu/Xegw7IxruCsqBJo7B1BupvwZT5LWNvOCOqthWiwsMseNdnYMmIU5R5AhtlHDr5yQnq0Haa3tApSlApSlApSlApSlApSlApSlBixPgmqs8pPCD70vwRVabE+Caqzyk8IPvS/BFQQelKUEr5OvGJPVD9aKrSbs+LQ+rT4RVW+TrxiT1Q/Wiq0m7Pi0Pq0+EUG0pX4TXL96uVjKcmz40mINjLKWEXpQCxdf6gQNQdRrQdRpXLuTblWOOn7lxUSRTsGyNGSY3K3zLYk2Nv6jfXhpXUaBUD5StmwxgY7PzUytHEzZ7B0Z7ZSOBK3zA2v0T1XqeVwHl0ld8cVvcRQx5F10Lt0rekge4VNrYhdKTecfNm6hfC4h4uclAQMTzsMljHKwAjcsW1AuQVItdxcGxqbHd3FKQFlhZFINijre175hdgSSb37fNVb4ZSscV9Sc3E6gZ7Ea624i1+upnu5yjY/DKsSMssaBrCVS+VQNFzAq3C1gSan1YX6NsxEdceYy7BCsmFnXuqUSQ4kMmbmwqJKz3CEj6Lg5QW60A4sL++SUYIsStsIxLXRSRCx1bMBwjJu2b6JLX0taCYHlihdAuKwjAPdW5sh1KnTVWANj2a+es676bKYFZMRikgIIMDxyNEe0dFGe39ObLbqqovWernNZj+pts7GR4nENJFIkkcKBFaNgwzyHM4JBtcKsen9XnrdVGsPv9s1lBGNgA/qbL/ZrWr1d9+Atfu3D29cn/NbmE4bulaGXfTZ6i5x2GA9cn/NfUW3jiIy2DjeQG9ndGjT2CTKz+bKMp8oca3I3lK51BtDbSERR4WAF2cq2KxGeTKPpuItLE62XQFgBYVtU2ftiT/cxmFiB4iCBifY0jn/AMUEwrBi8ZHEM0kiIva7BR7zUU7x5HIOI2njZAPoo6xKfywGt7fbWx2fuTgYWzLhkZ+t5LyOfSz3JoP0764Ikqk/OsOKwI8rD0iNT2j31kbeO4BjwuLkB7Icn6rJW6jQKAFAAHAAWHur6oNKm2JyLjAYgfefDA/2mNI9sYg3/wBBOLdsmH/drdUoNTFj8Sbf6Qrfypo7D8Nz/asnPTl1UrGma5JDM+i27VW2pA6+NbKsKL02PYAo/uTb03HuoP3E+Caqzyk8IPvS/BFVpsT4JqrPKTwg+9L8EVBB6UpQSvk68Yk9UP1oqtJuz4tD6tPhFVb5OvGJPVD9aKrSbs+LQ+rT4RQazlJimfZ8seHvzspjjUAkEh5FVhcagFSbnsvXMto7gbTRMqxpNmAzWny3sdBlsoA04A2sa7pSg49uPySOuIGJx/N6XIgTUZyLZiwta3Z0jfW+lT7dTHNzuLwjsznByKEdiSzRyxrIgYniVzFL8TlBOt63uNxSRRvJIwVI1LMx4BVFyfdUS5M1eWPEY2UFWx0zOFYWIjj/AIcf/ao9lBM6r9yu9LaM47EiX/wdPeasDVduVSe+1MSBZipiXUkAXRTbT03rlq/S76E4m32n+IRiEGRQv0RJqTr4Z4X671nwyDNzmvHKwHDhe58/gikyjMuhA6YB0JHSvfXTt9lZMPD4WguLW9MZ1I6r20141yxmP26RbExPbgnxh0bkd2Rg8UmIw2Jw0TyQskitb+Jla6kZhZrKyXte3Trcb1ckCsA2Ak5pgbtG7HKeN8rcQdTobjW+ltYNyb7WGF2nE5Nln/gyC1gM9gpvwPTAJPUL1ZCu1Yi1d3HUrNLTH3jyrxiOTPaUfCAOF8Hm5E83DMV1/wCKj+N2Pik6MuEnAUa5onUX9JXKRccQbVaelZOlCZvMxaO+PCo+0pwoK66L1XuLDS/Va2XjVm8E2KgSNXjWZcig8yFRkYDVcjHKU7CCCOw8a9mP2Dhp/wDew8Mn341P/kVsaqlOFmpfjtNmo2PhH5x5pVyu3RVTluEBuSculyx7Toq+etvSlWkpSlApSlApSlArBgwbEm3SYkW7L9H/ALQDX7i3sjHzH39VZEWwA7Bag+MT4JqrPKTwg+9L8EVWmxPgmqs8pPCD70vwRUEHpSlBK+TrxiT1Q/Wiq0m7Pi0Pq0+EVVvk68Yk9UP1oqtJuz4tD6tPhFBtKUqJcoW9fccQjhGfFzC0ScSBcAvYcbX0HWRQanfXEvtDErsyD/b8LFvY5cgIugN+Njf72XsNT7DYdY0VEAVEAVQOAAFgB7Kj+4m73ckF3W2Ins8xvdrnXKW68pZtessx66ktAqtu/wDMf/q+NZVBbnYl14WWJQSfff2VZEmuD8puIweLnSXBv/GYlJzkIBy5eaYhram5sfpKp7BU3rNo2VS8VzntPmMOfzkqfCsc4BIGhzqxIt7K9GxJVjk6dwhBTI1gxPUoOgB1HHTSssuFhCOVmLEHRVCklwLcACQLn0+/Ty5EzkAy3z5Qdb3yi7ZVGbUgC1TFMc56q9TijERP0x4erZuHeSVIY0vNK6LHaxbMCQdQbZRmFzewCk30q1MSkKATcgAE9p7aq5sjGS4bFJLCckkbgi+ZiUsLowzE5WvqDrqTpYVYndDeVMfBziqUdGKSxkglHHVccQeIPWOzhW1iI2iW6l7WxMx/re0pSrcilKUClKUClKUClKUClKUHmxi3yL2up9AQ5/8A0gf9VemvPmvLbyUv6MxsPflPur0UGLE+Caqzyk8IPvS/BFVpsT4JqrPKTwg+9L8EVBB6UpQSvk68Yk9UP1oqtJuz4tD6tPhFVb5OvGJPVD9aKrSbs+LQ+rT4RQfe8G2EwkDzScFGguAWY8FBOlya51yd7Nmx2Klx+LJISS6KRYBwosqdZjRStuF21tcG/q5aSWGFjugVmc9M2BYADo/1BWY8QSCwFSXk2kjOzoBGQci5ZLC38QG73FuJY39oNBJ6UqKb6bfkT/S4RXkxci5iIxcxxm4zknQEkZRc9p6qEtdyg799yhocMBJiLG5tdU0JOg8JgqkkcFAuew8LxsLogEkl8+UkWsc4bIczD6IKsBbqPXU4TCmLAyzFWWWZ0gjDXDlYjz0uja3YrlN9T0r9RqObyhLYdgLq2Giaxv4LSuR5+DVOrtXPz53VoRxWnPaZ8NA6tHexA6QOhI0JQceNfqgoW6QJ8O40Xo9I9IEn6PHjX7LY572ADDgCdAynW3ooqLmFihJ0OVCul7cDqRcjXz15s7PRXfU047192d8UGcEaqRbMHJvpqNevKWHtFSrks2+cNj0BJEc4EUt75S5NlNz9INpbsZqhdz0XZr9dg17dXDS3Hhbqr7csH1IydQGpseOnEjr081bnE5hFJidKM9JxP2n2lbilafdHa4xWEhmv0mUB+0OujA+0VuK9UbuMxicSUpSjGOeZUUs7BVXUsxAAHnJ0FQ3eLlFigsIImxLXW5VlWMAnym1JPVYEcbkVB+UXajSbTkjAeVYBGFUDNGknNsx6OtnK5je17LUcbaTDQQy3DXNoJLm1hrYdrDTTW1cZ1LReI4dus+y50rTXNbR+Zd63d3kw+MTNC/SHhRtpIn3l/wD6Lg9RNbeq44mabDOhkjlgl4oxSUOLWGjZtAew6Hga7Hyb7fbF4NGllV5wXDWAVrKxAuuh4W1trXSLxbln8ltOaxvMficpXSlKpBWo27vHBhMnPNYyMFAFswv9IgkHKLca29QfeATjGyTCK8UOHYBwoz9Tkob3vm6OpvbNYa3oP3ejeKXCyCRVvEXbnGIGUKuVFQniCWzsO0nr1FSjYe1FxMKzKroHv0XFmFjbXUjzgg6giodsYzY7BCd1XK6F+avnJJBZRlBGuo4sD6Lm/o5LdjTwRSGZDEXyrzZAvdL3bQkWNwPPlv10EzxPgmqs8pPCD70vwRVabE+Caqzyk8IPvS/BFQQelKUEr5OvGJPVD9aKrSbs+LQ+rT4RVW+TrxiT1Q/Wiq0m7Pi0Pq0+EUHl3y3bTHQc2bCSNhJExFwrgEC4uLqQSCL9fmrl+G2btLASPkhmRmDEth05yBmtpeONTfgNWUHU2NdupQcgj38x0eXnHjOl2zQFOPAasCNLXOutfkvKXiowz3wjhl0sSuRuolgTmtqcpC+kca6+ygixAI89YBgIgb80lz/Qv/FBwDeHebEYjm3xLK6QFenEqiMM3h9HMW8Ahbnyj1XrS7y4VuYw8jEgc3FAqWAuiJmve3EX6+N/NUq3g2WkG0sTg0WMQSJziIdLc4puBx6IIY8DbqtWi37m/gILixdioF82VEyAnS1wxI7SNT5svP8AzhWnGLZhGpNFezX4EW0A6J6ySPbevt8Q2ZeNj1ZtCR0tFuezqtX3gsLLiGZIVZiy2v1C40LNay9fHWphu3uvzTRSyssjs1uj0kQNoMt9c1w3S04em/nrpzK+PHp2jp7oVFgHVjniIDElGkBA4mxUEei44i4rY7D2OMTNHFiGEQv0SNS50BCtbQ2GnXZbDrt1BsCskfSRSrKc1zlvma3hdp7R4PUaiu8u7TwhnW7w3swPhqRrddAWA6iNTlvrevVTT0558+7jN71zw8p5wk+ytjDCLaGaeEnKGAkYrmzcGGozZbDhexXq45Mbip41kc4ydRGQQzyWFs4Gv0fKHDs41D9gb1lXjE8gaDNpMrarmPF7+Frpm847K2u92KK4QSavHHLHMPBYBY2UhWNwCGJ0Hm06621ZrOJItxbvbgXIdiWxkl5Lho+7mdgTmzERucoF7FNLi/CvZjSqqzvNtCBQy3edtoiO7iwCkyCwzEDjrcDXhXVMNMHRXHB1DD0EXqI8pGGaVMPEwQ4eXFYdZCbhl/iXBHUQSAtja171LUZ2Nu7K5jyowQ5gZOcV1uVsWljZRdtW6ywNzclmJkGEbD4LDSSxrzskOVZgqBGVgcrMyAEoLEvwJy6i4tTcjbZOKx2AY5u4pAY36zFJchW7Smi5jqevWv2TEYPHuzRuyywkqJYnyvlBsb2PSTNm6LD6JNZLYefebY8UmFnmwkGGxOLmUZWlKShrkXCs9xYLcgCwuBUY3R2JiMM0E0mEaAxueefOJJWVrGyrG3gHpKVt9IEAZddxiuTOORs7Thidc4hiVzoNc6AMevr66wTbv4XDzYbDTPNPFI4Tm5JGy865HNkfSGVEkYjNbVPNU9XTOIlO8TvTh0Fzzt+peYmzE9iqUBY+YXJrcg15sFs6KIARxqgAsLAXt6eNeqrcioTv1FFPiMPhpiQgjmmIv0SylEUML66O/GptXKN+0fE7Xiw0RsebjRmB1Cu7PJ6CI1BB7SKi84h20KxN9+UZn9Q33JFs0R4WWRVVExGIkdAosvNpaNSLaENkLgjiHHGpzWPDQLGiogCogCqBwAAsB7qyVURiMOVp4pzLFifBNVZ5SeEH3pfgiq02J8E1VnlJ4Qfel+CKtYg9KUoJXydeMSeqH60VWk3Z8Wh9Wnwiqt8nXjEnqh+tFVpN2fFofVp8IoNpSlKBSlKDje3sSG2xi2vqiwQgdYFgS17W+n/fXqrV7c2MuJMTO7KsYkGUC91zAkdRFgL6HXMbWtTefGdybXxqyZrT83LHaw+iBfXzrxvbo2rd7KmuCb2yBQbWJ0BZs1tfYfdrRsTjkxbN2dHAoIULbU5WW1guUX+kxfr4cRXthABHRykKNBe+VuA0uNHN720rCkupXKQMosLjwrZwpIFybdQt6K9DTq4uBq5MYKHpAgZiOsjp9XEa9tGPqbr6VjdFtmAaxJA1y8Gte9gdddDX0+l3JZSJScwtc5Rl6FyDYDje/DjXyAXBuhY2iazaEk3FzoFBvr6Br5s64hfCzXF3HSIsNOkEOuYki9+A4a0EZ3o3PZ5ZJ8KyZyAXjZlEb9WZCPBYi51NQCWSVUkgXoZvCika4BuekljYG/Wuh9F66+2JDNEGzXePQFtQbk3B6tBxAubnzVH94USdXIhVu5w3BwDmKDKVbKDfLYBT4Xm1rpW+2J5Imm+Y5t/ubylYSDZ0S4uUriMOgjeMIS7ZNFKgaEFACTwBve1QPfvlKk2laKBeYw6Mrhif4rOh6PmFjqB5rk9VZt7uT/EYaDniBiYWVS7ICGS4F2K3JA6jYkGwYga1B4sC5mSKO7yOEVLX8ItYLa56rXt1Hhao1a4rmktpac4snW5+Jmgwe1cYyylp4jHHOEuDL0jIzldQbuhzsAt73IIIqMbs7cnw0l4mRY0U3XSxGZM5UDr67+mrH7A3Zjw+AXBMA6c2UlNrZy4POEj+olu3jXC94uSzHYWVxDG2Iw5vzZj1IB+i6XB1HRJFweJ80VjEYXlP9ytt4raTZoYzBh7jnJ7rmY2N1jFitwbXzXt2VP8ADbEgQx9ENJGWZXc5pMzABmJPEkBR7B5q51yQ7lY3DOZsTLLFGST3OX8NiLB3UEqLDS1yTYX4WqY7JwOKO08VPMQMOI44sOoPEeE7EX0Ob/5pVYMpPSlKMKje7WxcuIxWNkW02JkKrcarDGFjX8YjVz6V7KklKNzJSlKMYsT4JqrPKTwg+9L8EVWmxPgmqs8pPCD70vwRUEHpSlBK+TrxiT1Q/Wiq0m7Pi0Pq0+EVVvk68Yk9UP1oqtJuz4tD6tPhFBtKUpQKUpQcb5dpYExGBfL/AKrpAnS3McCGFwTqzW/6q1WDxSxyWZlVZymQqNFcagEnqe4sSfomvdvZsw7Q26ItShCxkhluscN2l84uXK+lxXs313eWOV4LHmJ1LwqubQr4anXRUYqwAsArW6qDIyeVmsQqgA+UmpIYjUE242AI81eiOUhYiejZ7XOqqMnS4Cy6cey/XWz3b3TwWJgWSNsQnEOgnl6LG2YDP0rcCO0EHsqRbN3PwkJBWIuwIYGV3kIIFgRnJsfPQQ/ZmwXx4Is8OEK5TICVkk615oEAhBc9NhqOFwb1sIeS2BTcYrFAlCh6adtwR0ej6BYHrqfUoIQvJfg7q2fEZ1t0ufYG9rMfSwJB7L6WqAbZxEWE2pLhIIWOHVEzdKRmVwhJkzOxLKFyKbmyhV6riu07Y2iIImkOpGiqOLMeAHt/tc9Vc45MNhO2KxuIxFnMgyNpYZ5GZ5gAQDaxj/FQS/crF54GgkJZoTY5wLlHJKg9Wg6P/TXj3V5OMJgZmmQM8hZihex5sNe4QAW4EjNxtp21oYHbBSdAfxMNdSuYnNDcFydTqUVCL8TwGtdNjkDAMpBVgCCOBB4EUH1SlKBXnwmNSUuEYNzbmNrdTC1x6Re1eitbsDYseEi5qLNlLu5LEFizsWYkgDrNBsqUpQKUpQKUpQYsT4JqrPKTwg+9L8EVWmxPgmqs8pPCD70vwRUEHpSlBK+TrxiT1Q/Wiq0m7Pi0Pq0+EVVvk68Yk9UP1oqtJuz4tD6tPhFBtKUpQK1u8e1BhsNLNxKL0Qetzoo9rEVsq53yo4xXaLD3uEvM65iC3RZV4dnSbXTQHqFB9cl+AzGTEscz5QmcgXLN0pD26nKT6fNUp3q2V3RAQovIl3jBNgzAHonQ6MCRextcGxtav3dDAiHBwIFy9AMR13fpG/nua3FBynkw2/bEvFIGXuhQQXa9pU4xnogZrFhYAf7RFdWrnG/GwxDiFxaCyyOpawZisumVgL2AbKL2Aub3Ous32FtVcTEHW1wcsi31Rx4Sn3j2EUGwpSsGPxawxvI5siKWPoHpoIBv7tkPi0wos4RVuo65ZCcq3AJVlCr1f/e18813f2cYIEjJu4ALntc+EfRfQeYCue8n+E7rxjYp1OaNmlOotzkoZMh7Slm4jhkPo6nQQLlAwUkTjExoWR8qTBCQb8AzKNHB6K9osOom2z5Pto5oBh2P8SBQPSnV7rWt2W7bCTYiBXVkcAqwIIPAg1zLFGXZmMzFzJGLMOiovBIxVlIUC7ocpuBqMtzqaDqNKxwTK6q6MGRwGVgbggi4IPYRWSgUpSgUpSgUpSgUpSgxYnwTVWeUnhB96X4IqtNifBNVZ5SeEH3pfgioIPSlKCV8nXjEnqh+tFVpN2fFofVp8Iqq3J9OFxeU6c4jLfsykSf35u3pNWl3SlDYWLtVFVh2MoysPYwIoNxSlKDFisQsaNI5CoilmJ4BVFyT6AK5BBAdpYzK97TSCV1KkqIo8vAkWAKc3GRxuSe0j18t29s2HaLCRreOdC81gS5QOBlW3C4DA+kcK55sTlKxOFkZ44IgWCoVdWzAKTpcW1JNz7KCzlK4ZguWXHzSpFBgoppHtYIJb+njwHabCu0bJ57ml7oyc8RdhGDkHmFySbdtBlxuFWVGjcXVwQe3Xs7D565bhMXNs3FsrdNVtzyqllaI3KyKASQRZu25Djst1ioByt4dY4Fx1gThugykeEkrKoHEcHynU6At6CE8hlDKGUgqwBBHAgi4I9lQTf8A22jOMMWXItzICH1cLmVeiDoAQfOWUDWuabP5WcTBGI41VYwTzSyJeyE9EZy46I9HD2Vo8Zt7EzTNLzoVpCXBjbKM+YE5Lo1yCAbC59lBY/djZpgw6qygSP05beWwF9euwAW9z4PGttVWxvFtmWQJhpsfIeBsXa57RZFsPT767RyZ7vY+ENNtDFSySOAEhaRmVBe5LdIqWOgsNBY6m+gTytJvbsoTwk5SZIwWXLYMe0AkEXIHvArd0oOf8nW1WSV8E9zGBzkDHiFJuyEdVrgjQcWHYK6BVad8NsDu/ErHziGKeRQqMyWysV1ZSTlY3YAAWue2sibQmWPP3ViQW4GPGzgE+SNCL9XGgslSuVckmydomVsVjJsUIMhWKHESylmJt02RmNgALC4ub39PVaBSlKBSlKBSlKDFifBNVZ5SeEH3pfgiq0O0p1SNnY2VQST2AC5qrXKVLZoYz4Sqzt5i2VLHzgxE+0UELpSlBlw2IaN1dDZkIIPYRXauT7lDFrAqGNs0TmwJA4qdTa2lwGOgBH0jxClBbkb7J14ee/8A+q3svID/AGFO/eP+Xn/w/u1UlJmHBiPQTX13Q/lt7zQWd2/j8BjcvdWAklyeCSIgwvxswmBt5q0He5sW9xs3EDrsJ2Av6Bia4D3Q/lt7zTuh/Lb3mgs9sLaOBwYIw2AkivxIEJc+lzKWPtNbbv3j/l5/8P7tVL7ofy295p3Q/lt7zQW0794/5ef/AA/u1hxu9cEqNHLhJXjcWZWWAqR5wZaqj3Q/lt7zTuh/Lb3mgsb3Hsn/APFtbstHl/Dz1q2OzNobPw7ZoNmmNgLZkjw4ax1tfnL1WHuh/Lb3mndD+W3vNBbQb6x/y8/uh/dp37x/y8/+H92ql90P5be807ofy295oLad+8f8vP8A4f3ad+8f8vP/AIf3aqX3Q/lt7zTuh/Lb3mgtNjtu4Ob/AHcA0mt+nHhzr7ZK+MDtjBQm8WzzGe1I8OD7xJVXO6H8tvead0P5be80FtO/eP8Al5/8P7tO/eP+Xn/w/u1Uvuh/Lb3mndD+W3vNBbTv3j/l5/8AD+7Tv3j/AJef/D+7VS+6H8tvead0P5be80FtO/eP+Xn/AMP7tO/eP+Xn/wAP7tVL7ofy295p3Q/lt7zQW0794/5ef/D+7Tv2T+Xn90P7tVL7ofy295r8adjoWJHpNB33fvlCULlc5ADpGhvISOF7gcDrqAo01bgeE7Ux7zytI/FuAHAAaADzAaf+da8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4" descr="data:image/jpeg;base64,/9j/4AAQSkZJRgABAQAAAQABAAD/2wCEAAkGBxQTEhUUExMWFhMTGBgYFxgWFhgeFhwZGBkgHRseGxocHiggICAlGxoZITYhJSksLi4vGCEzODMuNyotMCsBCgoKDg0OGxAQGzQmHSU1Mjc0LCw3LSw0LDcsLDItLC8sLCwsLC8vLDA3LCwsLCwsLCw0LywsNywrLCwyNy8sLP/AABEIAOEA4QMBIgACEQEDEQH/xAAcAAEAAgMBAQEAAAAAAAAAAAAABggDBQcEAgH/xABKEAACAQIDAwUMCAUDAwMFAAABAgMAEQQSIQUGMQcTIkFRFBYyNFJhcXOBkbLSQlNjcpKTs9MjVGKhoyQz0YKiscLh8BVDVYPB/8QAGAEBAQEBAQAAAAAAAAAAAAAAAAIBAwT/xAAoEQEAAgECBQMFAQEAAAAAAAAAAQIRAyESMUFRoRPR8DJxgZGxYSL/2gAMAwEAAhEDEQA/AOG1mwmEeVssaM7HqUEn+3V56ybMwTTSpEvFza54AdZPmAufZXd9ydzFyZUXLGNGawLyMOOa+mhvxvlJIW1izBxk7p4zrgI9LJ/zX53qYv6k/iT5qs4NzI+syfnTfPTvLi+0/Om+egrH3qYv6k/iT5qd6mL+pP4k+arOd5cX2n503z07y4vtPzpvnoKx96mL+pP4k+anepi/qT+JPmqzneXF9p+dN89O8uL7T86b56Csfepi/qT+JPmp3qYv6k/iT5qs53lxfafnTfPWLFbqYeNC8jsiKLsz4iVVA7STJYUFaO9TF/Un8SfNTvUxf1J/EnzVYDYuHwGLlaPDSSy5BdnSTEc0PNzmbLc9ntred5cX2n503z0FY+9TF/Un8SfNTvUxf1J/EnzVZzvLi+0/Om+eneXF9p+dN89BWPvUxf1J/EnzU71MX9SfxJ81Wc7y4vtPzpvnp3lxfafnTfPQVj71MX9SfxJ81O9TF/Un8SfNVnO8uL7T86b56d5cX2n503z0FY+9TF/Un8SfNTvUxf1J/EnzVZzvLi+0/Om+eneXF9p+dN89BWPvUxf1J/EnzU71MX9SfxJ81Wc7y4vtPzpvnp3lxfafnTfPQVj71MX9SfxJ81O9TF/Un8SfNVnO8uL7T86b56d5cX2n503z0FY+9TF/Un8SfNX6N08X9SfxJ81Wb7y4vtPzpvnp3mR9sn503z0FU8fs6WFsssbITwzC1/QeB9leWrHb3bnqsbZlEkPFlfq08PMBxGt38IAk3IBU8E3j2QcLO0RuRxUkWJU8LjtBBB84NBrKUpQSnk6Qd1FutIyR/wBTrGf+12Htq0O6cAXCw2+rT35Rc++qwcnXjEnqh+tFVpN2fFofVp8IoNpSlKBSlKBSlKDXbe2wmFi5xwSScqKLXZjwFzoOB181ci23snFbRmjXGSMFmJlCqcuHw2GS2Znva8jHojNe173F7CXb04oTYvJchIgUuCuXWzSXvwIyix/pqJNkxDPLicyxtlEeEJAZ40YCFmCnMFBIFvC6+FGpZg9+tlYJI8Jhi8lrIkcETuzHtzWsxPbe5qe4eXMqtlZcwBysLML9RHbUc3U3Ujw7HEOoOIkAAvltEnHm0sAALk3IGthe9SejClKUClKUClKUClKUClKUClKUClKUHmx8QZCCLiqt8pMY/wBO30gHjv8A0qEYf90jn21ajE+Caqzyk8IPvS/BFQQelKUEr5OvGJPVD9aKrSbs+LQ+rT4RVW+TrxiT1Q/Wiq0m7Pi0Pq0+EUG0pSlApSlAqN7673x7PjQlDLNMwSGFSAzudBqeAuR0rHjUilcKCTwAJ91V52xjTtDack2YMsClUzMUAJJXosBpa9+02B89B7N7cfiWik5mMmbEDK1mQlEfMXFxY3LFbej3wjCjEYeQGXDMC1+lJES3DhmI19N/N5q6dgkF10LMVzMztdmXtzDo2tbwrjUDTStpgcMjgjosoIJN9AdWuDbLcKOoE37ONB6OSRcQULvKCpJzoG6CkcAiGxTiLiw4DjpXSa5Zh8SzTBoYpoSC6RTOllYxmxSwJZ0uDodXsTcWUib7ubyJirgI6ug/iAg5QwJVlDddiDrYXFBvKUpQKUpQKUpQKUpQKUpQKUpQKUpQYsT4JqrPKTwg+9L8EVWmxPgmqs8pPCD70vwRUEHpSlBK+TrxiT1Q/Wiq0m7Pi0Pq0+EVVvk68Yk9UP1oqtJuz4tD6tPhFBtKUpQKUpQR/fnGmLCSMCBwuT1C+pt127K43uRJaG6g6s0gs6i5zDwltwtob9nVXc9ubNE8eU8RqPdb/wB/YK41sPBtCJMNIxJhY5lya5H/AIiXe1wGU216wR1Gg3yRZ8ys11Fipc310AyBQQRZj6bjgK92GTKVbwmY2LzEABCLWVWsL6cNdGHs8OFxStJk6SylWIS2eRkDDg1rCxYC2p7bWrbx4bIcqMgewANgSCAL582i8BqD1njwoME+x5DOs3dD80gcqjhLGSTwspKggXsdeiSLivdhdknM0kCSRyuAC62Qi2i511U2XWxB8LUDQV7sMg5wKbklrZiNLJoSoXQXABJ046AWNpFs/ExOt4WRkDMt0sVzA9IAjQ2a4Nuu/Xegw7IxruCsqBJo7B1BupvwZT5LWNvOCOqthWiwsMseNdnYMmIU5R5AhtlHDr5yQnq0Haa3tApSlApSlApSlApSlApSlApSlBixPgmqs8pPCD70vwRVabE+Caqzyk8IPvS/BFQQelKUEr5OvGJPVD9aKrSbs+LQ+rT4RVW+TrxiT1Q/Wiq0m7Pi0Pq0+EUG0pX4TXL96uVjKcmz40mINjLKWEXpQCxdf6gQNQdRrQdRpXLuTblWOOn7lxUSRTsGyNGSY3K3zLYk2Nv6jfXhpXUaBUD5StmwxgY7PzUytHEzZ7B0Z7ZSOBK3zA2v0T1XqeVwHl0ld8cVvcRQx5F10Lt0rekge4VNrYhdKTecfNm6hfC4h4uclAQMTzsMljHKwAjcsW1AuQVItdxcGxqbHd3FKQFlhZFINijre175hdgSSb37fNVb4ZSscV9Sc3E6gZ7Ea624i1+upnu5yjY/DKsSMssaBrCVS+VQNFzAq3C1gSan1YX6NsxEdceYy7BCsmFnXuqUSQ4kMmbmwqJKz3CEj6Lg5QW60A4sL++SUYIsStsIxLXRSRCx1bMBwjJu2b6JLX0taCYHlihdAuKwjAPdW5sh1KnTVWANj2a+es676bKYFZMRikgIIMDxyNEe0dFGe39ObLbqqovWernNZj+pts7GR4nENJFIkkcKBFaNgwzyHM4JBtcKsen9XnrdVGsPv9s1lBGNgA/qbL/ZrWr1d9+Atfu3D29cn/NbmE4bulaGXfTZ6i5x2GA9cn/NfUW3jiIy2DjeQG9ndGjT2CTKz+bKMp8oca3I3lK51BtDbSERR4WAF2cq2KxGeTKPpuItLE62XQFgBYVtU2ftiT/cxmFiB4iCBifY0jn/AMUEwrBi8ZHEM0kiIva7BR7zUU7x5HIOI2njZAPoo6xKfywGt7fbWx2fuTgYWzLhkZ+t5LyOfSz3JoP0764Ikqk/OsOKwI8rD0iNT2j31kbeO4BjwuLkB7Icn6rJW6jQKAFAAHAAWHur6oNKm2JyLjAYgfefDA/2mNI9sYg3/wBBOLdsmH/drdUoNTFj8Sbf6Qrfypo7D8Nz/asnPTl1UrGma5JDM+i27VW2pA6+NbKsKL02PYAo/uTb03HuoP3E+Caqzyk8IPvS/BFVpsT4JqrPKTwg+9L8EVBB6UpQSvk68Yk9UP1oqtJuz4tD6tPhFVb5OvGJPVD9aKrSbs+LQ+rT4RQazlJimfZ8seHvzspjjUAkEh5FVhcagFSbnsvXMto7gbTRMqxpNmAzWny3sdBlsoA04A2sa7pSg49uPySOuIGJx/N6XIgTUZyLZiwta3Z0jfW+lT7dTHNzuLwjsznByKEdiSzRyxrIgYniVzFL8TlBOt63uNxSRRvJIwVI1LMx4BVFyfdUS5M1eWPEY2UFWx0zOFYWIjj/AIcf/ao9lBM6r9yu9LaM47EiX/wdPeasDVduVSe+1MSBZipiXUkAXRTbT03rlq/S76E4m32n+IRiEGRQv0RJqTr4Z4X671nwyDNzmvHKwHDhe58/gikyjMuhA6YB0JHSvfXTt9lZMPD4WguLW9MZ1I6r20141yxmP26RbExPbgnxh0bkd2Rg8UmIw2Jw0TyQskitb+Jla6kZhZrKyXte3Trcb1ckCsA2Ak5pgbtG7HKeN8rcQdTobjW+ltYNyb7WGF2nE5Nln/gyC1gM9gpvwPTAJPUL1ZCu1Yi1d3HUrNLTH3jyrxiOTPaUfCAOF8Hm5E83DMV1/wCKj+N2Pik6MuEnAUa5onUX9JXKRccQbVaelZOlCZvMxaO+PCo+0pwoK66L1XuLDS/Va2XjVm8E2KgSNXjWZcig8yFRkYDVcjHKU7CCCOw8a9mP2Dhp/wDew8Mn341P/kVsaqlOFmpfjtNmo2PhH5x5pVyu3RVTluEBuSculyx7Toq+etvSlWkpSlApSlApSlArBgwbEm3SYkW7L9H/ALQDX7i3sjHzH39VZEWwA7Bag+MT4JqrPKTwg+9L8EVWmxPgmqs8pPCD70vwRUEHpSlBK+TrxiT1Q/Wiq0m7Pi0Pq0+EVVvk68Yk9UP1oqtJuz4tD6tPhFBtKUqJcoW9fccQjhGfFzC0ScSBcAvYcbX0HWRQanfXEvtDErsyD/b8LFvY5cgIugN+Njf72XsNT7DYdY0VEAVEAVQOAAFgB7Kj+4m73ckF3W2Ins8xvdrnXKW68pZtessx66ktAqtu/wDMf/q+NZVBbnYl14WWJQSfff2VZEmuD8puIweLnSXBv/GYlJzkIBy5eaYhram5sfpKp7BU3rNo2VS8VzntPmMOfzkqfCsc4BIGhzqxIt7K9GxJVjk6dwhBTI1gxPUoOgB1HHTSssuFhCOVmLEHRVCklwLcACQLn0+/Ty5EzkAy3z5Qdb3yi7ZVGbUgC1TFMc56q9TijERP0x4erZuHeSVIY0vNK6LHaxbMCQdQbZRmFzewCk30q1MSkKATcgAE9p7aq5sjGS4bFJLCckkbgi+ZiUsLowzE5WvqDrqTpYVYndDeVMfBziqUdGKSxkglHHVccQeIPWOzhW1iI2iW6l7WxMx/re0pSrcilKUClKUClKUClKUClKUHmxi3yL2up9AQ5/8A0gf9VemvPmvLbyUv6MxsPflPur0UGLE+Caqzyk8IPvS/BFVpsT4JqrPKTwg+9L8EVBB6UpQSvk68Yk9UP1oqtJuz4tD6tPhFVb5OvGJPVD9aKrSbs+LQ+rT4RQfe8G2EwkDzScFGguAWY8FBOlya51yd7Nmx2Klx+LJISS6KRYBwosqdZjRStuF21tcG/q5aSWGFjugVmc9M2BYADo/1BWY8QSCwFSXk2kjOzoBGQci5ZLC38QG73FuJY39oNBJ6UqKb6bfkT/S4RXkxci5iIxcxxm4zknQEkZRc9p6qEtdyg799yhocMBJiLG5tdU0JOg8JgqkkcFAuew8LxsLogEkl8+UkWsc4bIczD6IKsBbqPXU4TCmLAyzFWWWZ0gjDXDlYjz0uja3YrlN9T0r9RqObyhLYdgLq2Giaxv4LSuR5+DVOrtXPz53VoRxWnPaZ8NA6tHexA6QOhI0JQceNfqgoW6QJ8O40Xo9I9IEn6PHjX7LY572ADDgCdAynW3ooqLmFihJ0OVCul7cDqRcjXz15s7PRXfU047192d8UGcEaqRbMHJvpqNevKWHtFSrks2+cNj0BJEc4EUt75S5NlNz9INpbsZqhdz0XZr9dg17dXDS3Hhbqr7csH1IydQGpseOnEjr081bnE5hFJidKM9JxP2n2lbilafdHa4xWEhmv0mUB+0OujA+0VuK9UbuMxicSUpSjGOeZUUs7BVXUsxAAHnJ0FQ3eLlFigsIImxLXW5VlWMAnym1JPVYEcbkVB+UXajSbTkjAeVYBGFUDNGknNsx6OtnK5je17LUcbaTDQQy3DXNoJLm1hrYdrDTTW1cZ1LReI4dus+y50rTXNbR+Zd63d3kw+MTNC/SHhRtpIn3l/wD6Lg9RNbeq44mabDOhkjlgl4oxSUOLWGjZtAew6Hga7Hyb7fbF4NGllV5wXDWAVrKxAuuh4W1trXSLxbln8ltOaxvMficpXSlKpBWo27vHBhMnPNYyMFAFswv9IgkHKLca29QfeATjGyTCK8UOHYBwoz9Tkob3vm6OpvbNYa3oP3ejeKXCyCRVvEXbnGIGUKuVFQniCWzsO0nr1FSjYe1FxMKzKroHv0XFmFjbXUjzgg6giodsYzY7BCd1XK6F+avnJJBZRlBGuo4sD6Lm/o5LdjTwRSGZDEXyrzZAvdL3bQkWNwPPlv10EzxPgmqs8pPCD70vwRVabE+Caqzyk8IPvS/BFQQelKUEr5OvGJPVD9aKrSbs+LQ+rT4RVW+TrxiT1Q/Wiq0m7Pi0Pq0+EUHl3y3bTHQc2bCSNhJExFwrgEC4uLqQSCL9fmrl+G2btLASPkhmRmDEth05yBmtpeONTfgNWUHU2NdupQcgj38x0eXnHjOl2zQFOPAasCNLXOutfkvKXiowz3wjhl0sSuRuolgTmtqcpC+kca6+ygixAI89YBgIgb80lz/Qv/FBwDeHebEYjm3xLK6QFenEqiMM3h9HMW8Ahbnyj1XrS7y4VuYw8jEgc3FAqWAuiJmve3EX6+N/NUq3g2WkG0sTg0WMQSJziIdLc4puBx6IIY8DbqtWi37m/gILixdioF82VEyAnS1wxI7SNT5svP8AzhWnGLZhGpNFezX4EW0A6J6ySPbevt8Q2ZeNj1ZtCR0tFuezqtX3gsLLiGZIVZiy2v1C40LNay9fHWphu3uvzTRSyssjs1uj0kQNoMt9c1w3S04em/nrpzK+PHp2jp7oVFgHVjniIDElGkBA4mxUEei44i4rY7D2OMTNHFiGEQv0SNS50BCtbQ2GnXZbDrt1BsCskfSRSrKc1zlvma3hdp7R4PUaiu8u7TwhnW7w3swPhqRrddAWA6iNTlvrevVTT0558+7jN71zw8p5wk+ytjDCLaGaeEnKGAkYrmzcGGozZbDhexXq45Mbip41kc4ydRGQQzyWFs4Gv0fKHDs41D9gb1lXjE8gaDNpMrarmPF7+Frpm847K2u92KK4QSavHHLHMPBYBY2UhWNwCGJ0Hm06621ZrOJItxbvbgXIdiWxkl5Lho+7mdgTmzERucoF7FNLi/CvZjSqqzvNtCBQy3edtoiO7iwCkyCwzEDjrcDXhXVMNMHRXHB1DD0EXqI8pGGaVMPEwQ4eXFYdZCbhl/iXBHUQSAtja171LUZ2Nu7K5jyowQ5gZOcV1uVsWljZRdtW6ywNzclmJkGEbD4LDSSxrzskOVZgqBGVgcrMyAEoLEvwJy6i4tTcjbZOKx2AY5u4pAY36zFJchW7Smi5jqevWv2TEYPHuzRuyywkqJYnyvlBsb2PSTNm6LD6JNZLYefebY8UmFnmwkGGxOLmUZWlKShrkXCs9xYLcgCwuBUY3R2JiMM0E0mEaAxueefOJJWVrGyrG3gHpKVt9IEAZddxiuTOORs7Thidc4hiVzoNc6AMevr66wTbv4XDzYbDTPNPFI4Tm5JGy865HNkfSGVEkYjNbVPNU9XTOIlO8TvTh0Fzzt+peYmzE9iqUBY+YXJrcg15sFs6KIARxqgAsLAXt6eNeqrcioTv1FFPiMPhpiQgjmmIv0SylEUML66O/GptXKN+0fE7Xiw0RsebjRmB1Cu7PJ6CI1BB7SKi84h20KxN9+UZn9Q33JFs0R4WWRVVExGIkdAosvNpaNSLaENkLgjiHHGpzWPDQLGiogCogCqBwAAsB7qyVURiMOVp4pzLFifBNVZ5SeEH3pfgiq02J8E1VnlJ4Qfel+CKtYg9KUoJXydeMSeqH60VWk3Z8Wh9Wnwiqt8nXjEnqh+tFVpN2fFofVp8IoNpSlKBSlKDje3sSG2xi2vqiwQgdYFgS17W+n/fXqrV7c2MuJMTO7KsYkGUC91zAkdRFgL6HXMbWtTefGdybXxqyZrT83LHaw+iBfXzrxvbo2rd7KmuCb2yBQbWJ0BZs1tfYfdrRsTjkxbN2dHAoIULbU5WW1guUX+kxfr4cRXthABHRykKNBe+VuA0uNHN720rCkupXKQMosLjwrZwpIFybdQt6K9DTq4uBq5MYKHpAgZiOsjp9XEa9tGPqbr6VjdFtmAaxJA1y8Gte9gdddDX0+l3JZSJScwtc5Rl6FyDYDje/DjXyAXBuhY2iazaEk3FzoFBvr6Br5s64hfCzXF3HSIsNOkEOuYki9+A4a0EZ3o3PZ5ZJ8KyZyAXjZlEb9WZCPBYi51NQCWSVUkgXoZvCika4BuekljYG/Wuh9F66+2JDNEGzXePQFtQbk3B6tBxAubnzVH94USdXIhVu5w3BwDmKDKVbKDfLYBT4Xm1rpW+2J5Imm+Y5t/ubylYSDZ0S4uUriMOgjeMIS7ZNFKgaEFACTwBve1QPfvlKk2laKBeYw6Mrhif4rOh6PmFjqB5rk9VZt7uT/EYaDniBiYWVS7ICGS4F2K3JA6jYkGwYga1B4sC5mSKO7yOEVLX8ItYLa56rXt1Hhao1a4rmktpac4snW5+Jmgwe1cYyylp4jHHOEuDL0jIzldQbuhzsAt73IIIqMbs7cnw0l4mRY0U3XSxGZM5UDr67+mrH7A3Zjw+AXBMA6c2UlNrZy4POEj+olu3jXC94uSzHYWVxDG2Iw5vzZj1IB+i6XB1HRJFweJ80VjEYXlP9ytt4raTZoYzBh7jnJ7rmY2N1jFitwbXzXt2VP8ADbEgQx9ENJGWZXc5pMzABmJPEkBR7B5q51yQ7lY3DOZsTLLFGST3OX8NiLB3UEqLDS1yTYX4WqY7JwOKO08VPMQMOI44sOoPEeE7EX0Ob/5pVYMpPSlKMKje7WxcuIxWNkW02JkKrcarDGFjX8YjVz6V7KklKNzJSlKMYsT4JqrPKTwg+9L8EVWmxPgmqs8pPCD70vwRUEHpSlBK+TrxiT1Q/Wiq0m7Pi0Pq0+EVVvk68Yk9UP1oqtJuz4tD6tPhFBtKUpQKUpQcb5dpYExGBfL/AKrpAnS3McCGFwTqzW/6q1WDxSxyWZlVZymQqNFcagEnqe4sSfomvdvZsw7Q26ItShCxkhluscN2l84uXK+lxXs313eWOV4LHmJ1LwqubQr4anXRUYqwAsArW6qDIyeVmsQqgA+UmpIYjUE242AI81eiOUhYiejZ7XOqqMnS4Cy6cey/XWz3b3TwWJgWSNsQnEOgnl6LG2YDP0rcCO0EHsqRbN3PwkJBWIuwIYGV3kIIFgRnJsfPQQ/ZmwXx4Is8OEK5TICVkk615oEAhBc9NhqOFwb1sIeS2BTcYrFAlCh6adtwR0ej6BYHrqfUoIQvJfg7q2fEZ1t0ufYG9rMfSwJB7L6WqAbZxEWE2pLhIIWOHVEzdKRmVwhJkzOxLKFyKbmyhV6riu07Y2iIImkOpGiqOLMeAHt/tc9Vc45MNhO2KxuIxFnMgyNpYZ5GZ5gAQDaxj/FQS/crF54GgkJZoTY5wLlHJKg9Wg6P/TXj3V5OMJgZmmQM8hZihex5sNe4QAW4EjNxtp21oYHbBSdAfxMNdSuYnNDcFydTqUVCL8TwGtdNjkDAMpBVgCCOBB4EUH1SlKBXnwmNSUuEYNzbmNrdTC1x6Re1eitbsDYseEi5qLNlLu5LEFizsWYkgDrNBsqUpQKUpQKUpQYsT4JqrPKTwg+9L8EVWmxPgmqs8pPCD70vwRUEHpSlBK+TrxiT1Q/Wiq0m7Pi0Pq0+EVVvk68Yk9UP1oqtJuz4tD6tPhFBtKUpQK1u8e1BhsNLNxKL0Qetzoo9rEVsq53yo4xXaLD3uEvM65iC3RZV4dnSbXTQHqFB9cl+AzGTEscz5QmcgXLN0pD26nKT6fNUp3q2V3RAQovIl3jBNgzAHonQ6MCRextcGxtav3dDAiHBwIFy9AMR13fpG/nua3FBynkw2/bEvFIGXuhQQXa9pU4xnogZrFhYAf7RFdWrnG/GwxDiFxaCyyOpawZisumVgL2AbKL2Aub3Ous32FtVcTEHW1wcsi31Rx4Sn3j2EUGwpSsGPxawxvI5siKWPoHpoIBv7tkPi0wos4RVuo65ZCcq3AJVlCr1f/e18813f2cYIEjJu4ALntc+EfRfQeYCue8n+E7rxjYp1OaNmlOotzkoZMh7Slm4jhkPo6nQQLlAwUkTjExoWR8qTBCQb8AzKNHB6K9osOom2z5Pto5oBh2P8SBQPSnV7rWt2W7bCTYiBXVkcAqwIIPAg1zLFGXZmMzFzJGLMOiovBIxVlIUC7ocpuBqMtzqaDqNKxwTK6q6MGRwGVgbggi4IPYRWSgUpSgUpSgUpSgUpSgxYnwTVWeUnhB96X4IqtNifBNVZ5SeEH3pfgioIPSlKCV8nXjEnqh+tFVpN2fFofVp8Iqq3J9OFxeU6c4jLfsykSf35u3pNWl3SlDYWLtVFVh2MoysPYwIoNxSlKDFisQsaNI5CoilmJ4BVFyT6AK5BBAdpYzK97TSCV1KkqIo8vAkWAKc3GRxuSe0j18t29s2HaLCRreOdC81gS5QOBlW3C4DA+kcK55sTlKxOFkZ44IgWCoVdWzAKTpcW1JNz7KCzlK4ZguWXHzSpFBgoppHtYIJb+njwHabCu0bJ57ml7oyc8RdhGDkHmFySbdtBlxuFWVGjcXVwQe3Xs7D565bhMXNs3FsrdNVtzyqllaI3KyKASQRZu25Djst1ioByt4dY4Fx1gThugykeEkrKoHEcHynU6At6CE8hlDKGUgqwBBHAgi4I9lQTf8A22jOMMWXItzICH1cLmVeiDoAQfOWUDWuabP5WcTBGI41VYwTzSyJeyE9EZy46I9HD2Vo8Zt7EzTNLzoVpCXBjbKM+YE5Lo1yCAbC59lBY/djZpgw6qygSP05beWwF9euwAW9z4PGttVWxvFtmWQJhpsfIeBsXa57RZFsPT767RyZ7vY+ENNtDFSySOAEhaRmVBe5LdIqWOgsNBY6m+gTytJvbsoTwk5SZIwWXLYMe0AkEXIHvArd0oOf8nW1WSV8E9zGBzkDHiFJuyEdVrgjQcWHYK6BVad8NsDu/ErHziGKeRQqMyWysV1ZSTlY3YAAWue2sibQmWPP3ViQW4GPGzgE+SNCL9XGgslSuVckmydomVsVjJsUIMhWKHESylmJt02RmNgALC4ub39PVaBSlKBSlKBSlKDFifBNVZ5SeEH3pfgiq0O0p1SNnY2VQST2AC5qrXKVLZoYz4Sqzt5i2VLHzgxE+0UELpSlBlw2IaN1dDZkIIPYRXauT7lDFrAqGNs0TmwJA4qdTa2lwGOgBH0jxClBbkb7J14ee/8A+q3svID/AGFO/eP+Xn/w/u1UlJmHBiPQTX13Q/lt7zQWd2/j8BjcvdWAklyeCSIgwvxswmBt5q0He5sW9xs3EDrsJ2Av6Bia4D3Q/lt7zTuh/Lb3mgs9sLaOBwYIw2AkivxIEJc+lzKWPtNbbv3j/l5/8P7tVL7ofy295p3Q/lt7zQW0794/5ef/AA/u1hxu9cEqNHLhJXjcWZWWAqR5wZaqj3Q/lt7zTuh/Lb3mgsb3Hsn/APFtbstHl/Dz1q2OzNobPw7ZoNmmNgLZkjw4ax1tfnL1WHuh/Lb3mndD+W3vNBbQb6x/y8/uh/dp37x/y8/+H92ql90P5be807ofy295oLad+8f8vP8A4f3ad+8f8vP/AIf3aqX3Q/lt7zTuh/Lb3mgtNjtu4Ob/AHcA0mt+nHhzr7ZK+MDtjBQm8WzzGe1I8OD7xJVXO6H8tvead0P5be80FtO/eP8Al5/8P7tO/eP+Xn/w/u1Uvuh/Lb3mndD+W3vNBbTv3j/l5/8AD+7Tv3j/AJef/D+7VS+6H8tvead0P5be80FtO/eP+Xn/AMP7tO/eP+Xn/wAP7tVL7ofy295p3Q/lt7zQW0794/5ef/D+7Tv2T+Xn90P7tVL7ofy295r8adjoWJHpNB33fvlCULlc5ADpGhvISOF7gcDrqAo01bgeE7Ux7zytI/FuAHAAaADzAaf+da8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307975" y="-12192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6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Aim of education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</a:t>
            </a:r>
            <a:r>
              <a:rPr lang="en-GB" dirty="0"/>
              <a:t>tart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en-GB" dirty="0"/>
              <a:t>9-10 years</a:t>
            </a:r>
          </a:p>
          <a:p>
            <a:r>
              <a:rPr lang="en-GB" dirty="0"/>
              <a:t>In connection to </a:t>
            </a:r>
            <a:r>
              <a:rPr lang="cs-CZ" dirty="0"/>
              <a:t>IL</a:t>
            </a:r>
            <a:endParaRPr lang="en-GB" dirty="0"/>
          </a:p>
          <a:p>
            <a:r>
              <a:rPr lang="cs-CZ" dirty="0" err="1"/>
              <a:t>Discussion</a:t>
            </a:r>
            <a:r>
              <a:rPr lang="en-GB" dirty="0"/>
              <a:t>, real behaviour</a:t>
            </a:r>
            <a:r>
              <a:rPr lang="cs-CZ" dirty="0"/>
              <a:t>,</a:t>
            </a:r>
            <a:r>
              <a:rPr lang="en-GB" dirty="0"/>
              <a:t> possible consequences</a:t>
            </a:r>
          </a:p>
          <a:p>
            <a:pPr marL="540000" indent="0">
              <a:buNone/>
            </a:pPr>
            <a:r>
              <a:rPr lang="cs-CZ" i="1" dirty="0"/>
              <a:t>"</a:t>
            </a:r>
            <a:r>
              <a:rPr lang="en-GB" i="1" dirty="0"/>
              <a:t>The whole Internet safety is relatively trivial, it's not anything different than as </a:t>
            </a:r>
            <a:r>
              <a:rPr lang="en-GB" b="1" i="1" dirty="0"/>
              <a:t>don't talk to strangers</a:t>
            </a:r>
            <a:r>
              <a:rPr lang="en-GB" i="1" dirty="0"/>
              <a:t>.</a:t>
            </a:r>
            <a:r>
              <a:rPr lang="cs-CZ" i="1" dirty="0"/>
              <a:t>" (DL)</a:t>
            </a:r>
          </a:p>
          <a:p>
            <a:pPr marL="540000" indent="0">
              <a:buNone/>
            </a:pPr>
            <a:r>
              <a:rPr lang="en-US" i="1" dirty="0"/>
              <a:t>"Children are not stupid but the </a:t>
            </a:r>
            <a:r>
              <a:rPr lang="en-US" b="1" i="1" dirty="0"/>
              <a:t>perception of danger </a:t>
            </a:r>
            <a:r>
              <a:rPr lang="en-US" i="1" dirty="0"/>
              <a:t>is something that is </a:t>
            </a:r>
            <a:r>
              <a:rPr lang="en-US" b="1" i="1" dirty="0"/>
              <a:t>taught</a:t>
            </a:r>
            <a:r>
              <a:rPr lang="en-US" i="1" dirty="0"/>
              <a:t>, right, and especially for something as innocent-looking as the computer itself."</a:t>
            </a:r>
            <a:r>
              <a:rPr lang="cs-CZ" i="1" dirty="0"/>
              <a:t> (DL)</a:t>
            </a:r>
          </a:p>
          <a:p>
            <a:r>
              <a:rPr lang="en-GB" dirty="0"/>
              <a:t>Topics: sharing of personal information, netiquette, identity theft and </a:t>
            </a:r>
            <a:r>
              <a:rPr lang="en-GB" dirty="0" err="1"/>
              <a:t>cyberbullying</a:t>
            </a:r>
            <a:endParaRPr lang="en-GB" dirty="0"/>
          </a:p>
          <a:p>
            <a:r>
              <a:rPr lang="en-GB" dirty="0"/>
              <a:t>Helping point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3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smtClean="0"/>
              <a:t>IL and IT in information society</a:t>
            </a:r>
            <a:endParaRPr lang="cs" dirty="0"/>
          </a:p>
        </p:txBody>
      </p:sp>
      <p:sp>
        <p:nvSpPr>
          <p:cNvPr id="53" name="Shape 5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“To be information literate, a person must be able to recognize when information is needed and have the ability to locate, evaluate and use EFFECTIVELY the needed information“ (American Library Association, 1989) </a:t>
            </a:r>
          </a:p>
          <a:p>
            <a:pPr lvl="0"/>
            <a:r>
              <a:rPr lang="en-US" dirty="0" smtClean="0"/>
              <a:t>IT simplify many activities with information</a:t>
            </a:r>
          </a:p>
          <a:p>
            <a:r>
              <a:rPr lang="en-GB" altLang="cs-CZ" dirty="0"/>
              <a:t>IT = tool =&gt; can be (</a:t>
            </a:r>
            <a:r>
              <a:rPr lang="en-GB" altLang="cs-CZ" dirty="0" err="1"/>
              <a:t>mis</a:t>
            </a:r>
            <a:r>
              <a:rPr lang="en-GB" altLang="cs-CZ" dirty="0"/>
              <a:t>)used</a:t>
            </a:r>
          </a:p>
          <a:p>
            <a:pPr lvl="0"/>
            <a:r>
              <a:rPr lang="en-US" dirty="0" smtClean="0"/>
              <a:t>Information is key, but using it is changed by IT =&gt; IL closely connected with IT</a:t>
            </a:r>
            <a:endParaRPr lang="cs-CZ" dirty="0" smtClean="0"/>
          </a:p>
          <a:p>
            <a:r>
              <a:rPr lang="en-GB" altLang="cs-CZ" dirty="0" smtClean="0"/>
              <a:t>Both </a:t>
            </a:r>
            <a:r>
              <a:rPr lang="en-GB" altLang="cs-CZ" dirty="0"/>
              <a:t>sides of coin in MIL lessons in libraries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9163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Conclusion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Here beginning of the problem – librarians</a:t>
            </a:r>
            <a:r>
              <a:rPr lang="cs-CZ" dirty="0"/>
              <a:t> are</a:t>
            </a:r>
            <a:r>
              <a:rPr lang="en-US" dirty="0"/>
              <a:t> open but need help</a:t>
            </a:r>
          </a:p>
          <a:p>
            <a:r>
              <a:rPr lang="cs-CZ" altLang="cs-CZ" dirty="0" err="1" smtClean="0"/>
              <a:t>Library</a:t>
            </a:r>
            <a:r>
              <a:rPr lang="cs-CZ" altLang="cs-CZ" dirty="0" smtClean="0"/>
              <a:t> </a:t>
            </a:r>
            <a:r>
              <a:rPr lang="cs-CZ" altLang="cs-CZ" dirty="0" err="1"/>
              <a:t>traditionaly</a:t>
            </a:r>
            <a:r>
              <a:rPr lang="cs-CZ" altLang="cs-CZ" dirty="0"/>
              <a:t> </a:t>
            </a:r>
            <a:r>
              <a:rPr lang="cs-CZ" altLang="cs-CZ" dirty="0" err="1"/>
              <a:t>teach</a:t>
            </a:r>
            <a:r>
              <a:rPr lang="cs-CZ" altLang="cs-CZ" dirty="0"/>
              <a:t> </a:t>
            </a:r>
            <a:r>
              <a:rPr lang="cs-CZ" altLang="cs-CZ" dirty="0" err="1"/>
              <a:t>discrimination</a:t>
            </a:r>
            <a:r>
              <a:rPr lang="cs-CZ" altLang="cs-CZ" dirty="0"/>
              <a:t> </a:t>
            </a:r>
            <a:r>
              <a:rPr lang="en-GB" altLang="cs-CZ" dirty="0"/>
              <a:t>between </a:t>
            </a:r>
            <a:r>
              <a:rPr lang="cs-CZ" altLang="cs-CZ" dirty="0"/>
              <a:t>(</a:t>
            </a:r>
            <a:r>
              <a:rPr lang="cs-CZ" altLang="cs-CZ" dirty="0" err="1"/>
              <a:t>un</a:t>
            </a:r>
            <a:r>
              <a:rPr lang="cs-CZ" altLang="cs-CZ" dirty="0"/>
              <a:t>)</a:t>
            </a:r>
            <a:r>
              <a:rPr lang="en-GB" altLang="cs-CZ" dirty="0"/>
              <a:t>trustworthy information sources</a:t>
            </a:r>
            <a:r>
              <a:rPr lang="cs-CZ" altLang="cs-CZ" dirty="0"/>
              <a:t> = </a:t>
            </a:r>
            <a:r>
              <a:rPr lang="cs-CZ" altLang="cs-CZ" dirty="0" err="1"/>
              <a:t>basis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many Internet </a:t>
            </a:r>
            <a:r>
              <a:rPr lang="cs-CZ" altLang="cs-CZ" dirty="0" err="1"/>
              <a:t>threats</a:t>
            </a:r>
            <a:endParaRPr lang="cs-CZ" altLang="cs-CZ" dirty="0"/>
          </a:p>
          <a:p>
            <a:r>
              <a:rPr lang="cs-CZ" altLang="cs-CZ" dirty="0" err="1"/>
              <a:t>Libraries</a:t>
            </a:r>
            <a:r>
              <a:rPr lang="cs-CZ" altLang="cs-CZ" dirty="0"/>
              <a:t> + </a:t>
            </a:r>
            <a:r>
              <a:rPr lang="cs-CZ" altLang="cs-CZ" dirty="0" err="1"/>
              <a:t>schools</a:t>
            </a:r>
            <a:r>
              <a:rPr lang="cs-CZ" altLang="cs-CZ" dirty="0"/>
              <a:t> = </a:t>
            </a:r>
            <a:r>
              <a:rPr lang="cs-CZ" altLang="cs-CZ" dirty="0" err="1"/>
              <a:t>cooperate</a:t>
            </a:r>
            <a:r>
              <a:rPr lang="cs-CZ" altLang="cs-CZ" dirty="0"/>
              <a:t> to </a:t>
            </a:r>
            <a:r>
              <a:rPr lang="cs-CZ" altLang="cs-CZ" dirty="0" err="1"/>
              <a:t>help</a:t>
            </a:r>
            <a:r>
              <a:rPr lang="cs-CZ" altLang="cs-CZ" dirty="0"/>
              <a:t> </a:t>
            </a:r>
            <a:r>
              <a:rPr lang="cs-CZ" altLang="cs-CZ" dirty="0" err="1"/>
              <a:t>with</a:t>
            </a:r>
            <a:r>
              <a:rPr lang="cs-CZ" altLang="cs-CZ" dirty="0"/>
              <a:t> Internet </a:t>
            </a:r>
            <a:r>
              <a:rPr lang="cs-CZ" altLang="cs-CZ" dirty="0" err="1"/>
              <a:t>safety</a:t>
            </a:r>
            <a:endParaRPr lang="cs-CZ" altLang="cs-CZ" dirty="0"/>
          </a:p>
          <a:p>
            <a:r>
              <a:rPr lang="cs-CZ" altLang="cs-CZ" dirty="0" err="1"/>
              <a:t>Choice</a:t>
            </a:r>
            <a:r>
              <a:rPr lang="cs-CZ" altLang="cs-CZ" dirty="0"/>
              <a:t> in </a:t>
            </a:r>
            <a:r>
              <a:rPr lang="cs-CZ" altLang="cs-CZ" dirty="0" err="1"/>
              <a:t>problem</a:t>
            </a:r>
            <a:r>
              <a:rPr lang="cs-CZ" altLang="cs-CZ" dirty="0"/>
              <a:t> and in </a:t>
            </a:r>
            <a:r>
              <a:rPr lang="cs-CZ" altLang="cs-CZ" dirty="0" err="1"/>
              <a:t>education</a:t>
            </a:r>
            <a:r>
              <a:rPr lang="cs-CZ" altLang="cs-CZ" dirty="0"/>
              <a:t> =&gt; more </a:t>
            </a:r>
            <a:r>
              <a:rPr lang="cs-CZ" altLang="cs-CZ" dirty="0" err="1"/>
              <a:t>people</a:t>
            </a:r>
            <a:r>
              <a:rPr lang="cs-CZ" altLang="cs-CZ" dirty="0"/>
              <a:t> </a:t>
            </a:r>
            <a:r>
              <a:rPr lang="cs-CZ" altLang="cs-CZ" dirty="0" err="1"/>
              <a:t>accepting</a:t>
            </a:r>
            <a:r>
              <a:rPr lang="cs-CZ" altLang="cs-CZ" dirty="0"/>
              <a:t> </a:t>
            </a:r>
            <a:r>
              <a:rPr lang="cs-CZ" altLang="cs-CZ" dirty="0" err="1"/>
              <a:t>help</a:t>
            </a:r>
            <a:endParaRPr lang="en-GB" altLang="cs-CZ" dirty="0"/>
          </a:p>
          <a:p>
            <a:r>
              <a:rPr lang="en-GB" dirty="0"/>
              <a:t>Barriers will or will not appear, but solution too</a:t>
            </a:r>
          </a:p>
          <a:p>
            <a:r>
              <a:rPr lang="en-GB" dirty="0"/>
              <a:t>Positive experience - all wanted extending</a:t>
            </a:r>
          </a:p>
          <a:p>
            <a:r>
              <a:rPr lang="en-GB" dirty="0"/>
              <a:t>All feel importance of the topic and benefits (e.g.)</a:t>
            </a:r>
          </a:p>
          <a:p>
            <a:pPr lvl="1"/>
            <a:r>
              <a:rPr lang="en-GB" dirty="0"/>
              <a:t>for family: discussion and better rules in behaviour</a:t>
            </a:r>
          </a:p>
          <a:p>
            <a:pPr lvl="1"/>
            <a:r>
              <a:rPr lang="en-GB" dirty="0"/>
              <a:t>for school: distant topic solved by information experts</a:t>
            </a:r>
          </a:p>
          <a:p>
            <a:pPr lvl="1"/>
            <a:r>
              <a:rPr lang="en-GB" dirty="0"/>
              <a:t>for library: important position in information society (effective solving of the social demand)</a:t>
            </a:r>
          </a:p>
          <a:p>
            <a:pPr marL="0" indent="0">
              <a:buNone/>
            </a:pPr>
            <a:r>
              <a:rPr lang="en-GB" dirty="0"/>
              <a:t>=&gt; any library can try</a:t>
            </a:r>
          </a:p>
        </p:txBody>
      </p:sp>
      <p:pic>
        <p:nvPicPr>
          <p:cNvPr id="11266" name="Picture 2" descr="http://upload.wikimedia.org/wikipedia/commons/4/49/Goat_houdi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0"/>
            <a:ext cx="1907704" cy="191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83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 for your attention.</a:t>
            </a:r>
            <a:endParaRPr lang="en-GB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kovarova@phil.muni.cz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040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" dirty="0"/>
              <a:t>American Library Association. Presidential Committee on Information Literacy. Final Report. Chicago: American Library Association. (1989). Retrieved September 24, 2013, from</a:t>
            </a:r>
            <a:r>
              <a:rPr lang="cs" dirty="0">
                <a:hlinkClick r:id="rId2"/>
              </a:rPr>
              <a:t> http://www.ala.org/ala/mgrps/divs/acrl/publications/whitepapers/presidential.cfm</a:t>
            </a:r>
          </a:p>
          <a:p>
            <a:pPr lvl="0"/>
            <a:r>
              <a:rPr lang="cs" dirty="0"/>
              <a:t>Helvoort, J.v.: Impact of Recent Trends in Information and Communication Technology on the Validity of the Construct Information Literacy in Higher Education. Communications in Computer and Information Science 96, 61--73 (2010)</a:t>
            </a:r>
          </a:p>
          <a:p>
            <a:r>
              <a:rPr lang="en-US" dirty="0" smtClean="0"/>
              <a:t>Livingstone, S., Haddon, L., </a:t>
            </a:r>
            <a:r>
              <a:rPr lang="en-US" dirty="0" err="1" smtClean="0"/>
              <a:t>Görzig</a:t>
            </a:r>
            <a:r>
              <a:rPr lang="en-US" dirty="0" smtClean="0"/>
              <a:t>, A., </a:t>
            </a:r>
            <a:r>
              <a:rPr lang="en-US" dirty="0" err="1" smtClean="0"/>
              <a:t>Ólafsson</a:t>
            </a:r>
            <a:r>
              <a:rPr lang="en-US" dirty="0" smtClean="0"/>
              <a:t>, K.: Risks and Safety on the Internet: The perspective of European Children. Full Findings. LSE, London (2011)</a:t>
            </a:r>
            <a:endParaRPr lang="cs-CZ" dirty="0" smtClean="0"/>
          </a:p>
          <a:p>
            <a:pPr lvl="0"/>
            <a:r>
              <a:rPr lang="en-US" dirty="0" smtClean="0"/>
              <a:t>Martin</a:t>
            </a:r>
            <a:r>
              <a:rPr lang="en-US" dirty="0"/>
              <a:t>, N., Rice, J.: Children's Cyber-safety and Protection in Australia: An Analysis of Community Stakeholder Views. Crime Prevention and Community Safety. 3, 165--181 (2012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en-GB" dirty="0" err="1"/>
              <a:t>Nejezchlebová</a:t>
            </a:r>
            <a:r>
              <a:rPr lang="en-GB" dirty="0"/>
              <a:t>, J. (June 18, 2010). </a:t>
            </a:r>
            <a:r>
              <a:rPr lang="en-GB" dirty="0" err="1"/>
              <a:t>Dotazník</a:t>
            </a:r>
            <a:r>
              <a:rPr lang="en-GB" dirty="0"/>
              <a:t> k </a:t>
            </a:r>
            <a:r>
              <a:rPr lang="en-GB" dirty="0" err="1"/>
              <a:t>informačnímu</a:t>
            </a:r>
            <a:r>
              <a:rPr lang="en-GB" dirty="0"/>
              <a:t> </a:t>
            </a:r>
            <a:r>
              <a:rPr lang="en-GB" dirty="0" err="1"/>
              <a:t>vzdělávání</a:t>
            </a:r>
            <a:r>
              <a:rPr lang="en-GB" dirty="0"/>
              <a:t> </a:t>
            </a:r>
            <a:r>
              <a:rPr lang="en-GB" dirty="0" err="1"/>
              <a:t>uživatelů</a:t>
            </a:r>
            <a:r>
              <a:rPr lang="en-GB" dirty="0"/>
              <a:t> v </a:t>
            </a:r>
            <a:r>
              <a:rPr lang="en-GB" dirty="0" err="1"/>
              <a:t>knihovnách</a:t>
            </a:r>
            <a:r>
              <a:rPr lang="en-GB" dirty="0"/>
              <a:t> ČR. In </a:t>
            </a:r>
            <a:r>
              <a:rPr lang="en-GB" dirty="0" err="1"/>
              <a:t>Duha</a:t>
            </a:r>
            <a:r>
              <a:rPr lang="en-GB" dirty="0"/>
              <a:t>. Retrieved September 16, 2011, from http://duha.mzk.cz/clanky/dotaznik-k-informacnimu-vzdelavani-uzivatelu-v-knihovnach-cr.</a:t>
            </a:r>
          </a:p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446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Pictures</a:t>
            </a:r>
            <a:r>
              <a:rPr lang="cs-CZ" dirty="0" smtClean="0"/>
              <a:t> (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farm6.staticflickr.com/5205/5346737067_bcd7dedf01.jpg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 smtClean="0">
                <a:hlinkClick r:id=""/>
              </a:rPr>
              <a:t>https</a:t>
            </a:r>
            <a:r>
              <a:rPr lang="cs-CZ" dirty="0">
                <a:hlinkClick r:id="rId3"/>
              </a:rPr>
              <a:t>://www.flickr.com/photos/benterrett/2912441612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 lvl="0"/>
            <a:r>
              <a:rPr lang="cs-CZ" dirty="0" smtClean="0">
                <a:hlinkClick r:id="rId4"/>
              </a:rPr>
              <a:t>http</a:t>
            </a:r>
            <a:r>
              <a:rPr lang="cs-CZ" dirty="0">
                <a:hlinkClick r:id="rId4"/>
              </a:rPr>
              <a:t>://</a:t>
            </a:r>
            <a:r>
              <a:rPr lang="cs-CZ" dirty="0" smtClean="0">
                <a:hlinkClick r:id="rId4"/>
              </a:rPr>
              <a:t>en.wikipedia.org/wiki/Goat</a:t>
            </a:r>
            <a:endParaRPr lang="cs-CZ" dirty="0" smtClean="0"/>
          </a:p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125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smtClean="0"/>
              <a:t>Simplifying</a:t>
            </a:r>
            <a:endParaRPr lang="cs"/>
          </a:p>
        </p:txBody>
      </p:sp>
      <p:sp>
        <p:nvSpPr>
          <p:cNvPr id="59" name="Shape 59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" smtClean="0"/>
          </a:p>
          <a:p>
            <a:endParaRPr lang="cs" smtClean="0"/>
          </a:p>
          <a:p>
            <a:pPr lvl="0"/>
            <a:endParaRPr lang="cs" smtClean="0"/>
          </a:p>
          <a:p>
            <a:pPr lvl="0"/>
            <a:endParaRPr lang="cs" smtClean="0"/>
          </a:p>
          <a:p>
            <a:pPr lvl="0"/>
            <a:endParaRPr lang="cs" smtClean="0"/>
          </a:p>
          <a:p>
            <a:pPr lvl="0"/>
            <a:endParaRPr lang="cs" smtClean="0"/>
          </a:p>
          <a:p>
            <a:pPr lvl="0"/>
            <a:endParaRPr lang="cs" smtClean="0"/>
          </a:p>
          <a:p>
            <a:pPr lvl="0"/>
            <a:r>
              <a:rPr lang="en-US" smtClean="0"/>
              <a:t>You still need to understand how and why, but using IT you can restrict occurrence of mistake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0"/>
            <a:ext cx="7992888" cy="352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749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>
            <a:hlinkClick r:id="rId3"/>
          </p:cNvPr>
          <p:cNvSpPr/>
          <p:nvPr/>
        </p:nvSpPr>
        <p:spPr>
          <a:xfrm>
            <a:off x="0" y="-315416"/>
            <a:ext cx="9144000" cy="72008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83023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smtClean="0"/>
              <a:t>Changes of IT</a:t>
            </a:r>
            <a:endParaRPr lang="cs" dirty="0"/>
          </a:p>
        </p:txBody>
      </p:sp>
      <p:sp>
        <p:nvSpPr>
          <p:cNvPr id="4" name="Zástupný symbol pro text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Confront document analysis with changes of IL definitions =&gt; minimal</a:t>
            </a:r>
            <a:endParaRPr lang="en-US" dirty="0" smtClean="0"/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3202513386"/>
              </p:ext>
            </p:extLst>
          </p:nvPr>
        </p:nvGraphicFramePr>
        <p:xfrm>
          <a:off x="251520" y="2636912"/>
          <a:ext cx="871296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00546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" smtClean="0"/>
              <a:t>Crucial changes of IT related to IL (Helvoort)</a:t>
            </a:r>
            <a:endParaRPr lang="cs"/>
          </a:p>
        </p:txBody>
      </p:sp>
      <p:sp>
        <p:nvSpPr>
          <p:cNvPr id="78" name="Shape 78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“content integration (federated search engines)</a:t>
            </a:r>
          </a:p>
          <a:p>
            <a:pPr lvl="0"/>
            <a:r>
              <a:rPr lang="en-US" smtClean="0"/>
              <a:t>amateur publishing (user generated content)</a:t>
            </a:r>
          </a:p>
          <a:p>
            <a:pPr lvl="0"/>
            <a:r>
              <a:rPr lang="en-US" smtClean="0"/>
              <a:t>use of social networks to find information</a:t>
            </a:r>
          </a:p>
          <a:p>
            <a:pPr lvl="0"/>
            <a:r>
              <a:rPr lang="en-US" smtClean="0"/>
              <a:t>personalization and push technology</a:t>
            </a:r>
          </a:p>
          <a:p>
            <a:pPr lvl="0"/>
            <a:r>
              <a:rPr lang="en-US" smtClean="0"/>
              <a:t>loss of context / fragmentation of information” </a:t>
            </a:r>
          </a:p>
          <a:p>
            <a:pPr lvl="0"/>
            <a:r>
              <a:rPr lang="en-US" smtClean="0"/>
              <a:t>=&gt; should be reflected in IL (use of this </a:t>
            </a:r>
            <a:r>
              <a:rPr lang="cs-CZ" smtClean="0"/>
              <a:t>= </a:t>
            </a:r>
            <a:r>
              <a:rPr lang="en-US" smtClean="0"/>
              <a:t>condition </a:t>
            </a:r>
            <a:r>
              <a:rPr lang="cs-CZ" smtClean="0"/>
              <a:t>to </a:t>
            </a:r>
            <a:r>
              <a:rPr lang="en-US" smtClean="0"/>
              <a:t>effectively cooperate with information in information society)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9436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smtClean="0"/>
              <a:t>Using IT without IL</a:t>
            </a:r>
            <a:endParaRPr lang="cs" dirty="0"/>
          </a:p>
        </p:txBody>
      </p:sp>
      <p:sp>
        <p:nvSpPr>
          <p:cNvPr id="84" name="Shape 84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Research of using IT (especially children) - often limited and not effective</a:t>
            </a:r>
          </a:p>
          <a:p>
            <a:pPr lvl="0"/>
            <a:r>
              <a:rPr lang="en-US" smtClean="0"/>
              <a:t>But users are convinced about their knowledge - do not want to learn more</a:t>
            </a:r>
          </a:p>
          <a:p>
            <a:pPr lvl="0"/>
            <a:r>
              <a:rPr lang="en-US" smtClean="0"/>
              <a:t>Hard to show that it can be better with IL - everyday work with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6232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91</TotalTime>
  <Words>2707</Words>
  <Application>Microsoft Office PowerPoint</Application>
  <PresentationFormat>Předvádění na obrazovce (4:3)</PresentationFormat>
  <Paragraphs>268</Paragraphs>
  <Slides>43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Přehlednost</vt:lpstr>
      <vt:lpstr>Education in library about information safety in theory and practice</vt:lpstr>
      <vt:lpstr>Information society</vt:lpstr>
      <vt:lpstr>Can we speak about information society today?</vt:lpstr>
      <vt:lpstr>IL and IT in information society</vt:lpstr>
      <vt:lpstr>Simplifying</vt:lpstr>
      <vt:lpstr>Prezentace aplikace PowerPoint</vt:lpstr>
      <vt:lpstr>Changes of IT</vt:lpstr>
      <vt:lpstr>Crucial changes of IT related to IL (Helvoort)</vt:lpstr>
      <vt:lpstr>Using IT without IL</vt:lpstr>
      <vt:lpstr>Prezentace aplikace PowerPoint</vt:lpstr>
      <vt:lpstr>Future</vt:lpstr>
      <vt:lpstr>Information safety in library?</vt:lpstr>
      <vt:lpstr>Attitudes of Children's Departments of Czech Libraries to the Information Safety </vt:lpstr>
      <vt:lpstr>Potential of libraries in education about IT threats</vt:lpstr>
      <vt:lpstr>Empirical data from my research</vt:lpstr>
      <vt:lpstr>Educational activities and their content</vt:lpstr>
      <vt:lpstr>Topics of internet safety</vt:lpstr>
      <vt:lpstr>Attitudes to education of children about information safety</vt:lpstr>
      <vt:lpstr>Awareness of educational project devoted to child internet safety </vt:lpstr>
      <vt:lpstr>Comments from respondents </vt:lpstr>
      <vt:lpstr>Discussion – what the questionnaire did not cover</vt:lpstr>
      <vt:lpstr>Lesson of safe communication for primary school</vt:lpstr>
      <vt:lpstr>Process of action research</vt:lpstr>
      <vt:lpstr>Cooperating school</vt:lpstr>
      <vt:lpstr>Lesson for children with participated observation</vt:lpstr>
      <vt:lpstr>Evocation by brainstorming</vt:lpstr>
      <vt:lpstr>Realization of meaning - competition</vt:lpstr>
      <vt:lpstr>Reflection – table with Internet questions</vt:lpstr>
      <vt:lpstr>Feetback from children after the lesson</vt:lpstr>
      <vt:lpstr>Document analysis</vt:lpstr>
      <vt:lpstr>Collected document</vt:lpstr>
      <vt:lpstr>Interviews on information safety education in libraries - methodology</vt:lpstr>
      <vt:lpstr>Barriers in library</vt:lpstr>
      <vt:lpstr>Barriers in librarians</vt:lpstr>
      <vt:lpstr>Barriers in school</vt:lpstr>
      <vt:lpstr>Barriers in teachers</vt:lpstr>
      <vt:lpstr>Barriers in children</vt:lpstr>
      <vt:lpstr>Barriers in family</vt:lpstr>
      <vt:lpstr>Aim of education</vt:lpstr>
      <vt:lpstr>Conclusion</vt:lpstr>
      <vt:lpstr>Thank you for your attention.</vt:lpstr>
      <vt:lpstr>References</vt:lpstr>
      <vt:lpstr>Pictures (Creative Commons)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in library about information safety in theory and practice</dc:title>
  <dc:creator>PC</dc:creator>
  <cp:lastModifiedBy>Alžběta Karolyiová</cp:lastModifiedBy>
  <cp:revision>15</cp:revision>
  <dcterms:created xsi:type="dcterms:W3CDTF">2014-12-05T23:03:44Z</dcterms:created>
  <dcterms:modified xsi:type="dcterms:W3CDTF">2014-12-08T15:54:28Z</dcterms:modified>
</cp:coreProperties>
</file>