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83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80" r:id="rId13"/>
    <p:sldId id="265" r:id="rId14"/>
    <p:sldId id="281" r:id="rId15"/>
    <p:sldId id="282" r:id="rId16"/>
    <p:sldId id="270" r:id="rId17"/>
    <p:sldId id="285" r:id="rId18"/>
    <p:sldId id="271" r:id="rId19"/>
    <p:sldId id="266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6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071D61F-6D85-4D25-A32C-0D5E50C984E3}" type="datetimeFigureOut">
              <a:rPr lang="cs-CZ" smtClean="0"/>
              <a:t>19. 9. 2014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06E0B84-6DCC-44A8-98F0-A4CAE8BBBC7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Informačního managementu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 smtClean="0"/>
              <a:t>19. 9. 2014, podzimní semestr 2014/15</a:t>
            </a:r>
          </a:p>
          <a:p>
            <a:r>
              <a:rPr lang="cs-CZ" sz="1800" dirty="0" smtClean="0"/>
              <a:t>VIKMA07</a:t>
            </a:r>
            <a:endParaRPr lang="cs-CZ" sz="1800" dirty="0" smtClean="0"/>
          </a:p>
          <a:p>
            <a:r>
              <a:rPr lang="cs-CZ" sz="1800" dirty="0" smtClean="0"/>
              <a:t>Jan </a:t>
            </a:r>
            <a:r>
              <a:rPr lang="cs-CZ" sz="1800" dirty="0" smtClean="0"/>
              <a:t>Matula (UČO 177798), mail: jan.matula@fpf.slu.cz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644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1) Úvod </a:t>
            </a:r>
            <a:r>
              <a:rPr lang="cs-CZ" b="1" dirty="0"/>
              <a:t>do problematiky Informačního managementu</a:t>
            </a:r>
          </a:p>
          <a:p>
            <a:r>
              <a:rPr lang="cs-CZ" dirty="0"/>
              <a:t>Vznik a vývoj IM jako vědní disciplíny, </a:t>
            </a:r>
            <a:endParaRPr lang="cs-CZ" dirty="0" smtClean="0"/>
          </a:p>
          <a:p>
            <a:r>
              <a:rPr lang="cs-CZ" dirty="0" smtClean="0"/>
              <a:t>Historický </a:t>
            </a:r>
            <a:r>
              <a:rPr lang="cs-CZ" dirty="0"/>
              <a:t>vývoj pojetí IM a jeho současné chápání, Vztah Informačního managementu k Znalostnímu managementu, </a:t>
            </a:r>
            <a:endParaRPr lang="cs-CZ" dirty="0" smtClean="0"/>
          </a:p>
          <a:p>
            <a:r>
              <a:rPr lang="cs-CZ" dirty="0" smtClean="0"/>
              <a:t>optimalizace </a:t>
            </a:r>
            <a:r>
              <a:rPr lang="cs-CZ" dirty="0"/>
              <a:t>nákladů na podnikové ICT, </a:t>
            </a:r>
            <a:endParaRPr lang="cs-CZ" dirty="0" smtClean="0"/>
          </a:p>
          <a:p>
            <a:r>
              <a:rPr lang="cs-CZ" dirty="0" smtClean="0"/>
              <a:t>Informační </a:t>
            </a:r>
            <a:r>
              <a:rPr lang="cs-CZ" dirty="0"/>
              <a:t>politika, Informační strategie organizace, podnikatelská strategie, předpoklady pro úspěšnou strategii IM, průvodní znaky nevyjasněné firemní strategie, Informační manažer a jeho role v organizaci.</a:t>
            </a:r>
          </a:p>
        </p:txBody>
      </p:sp>
    </p:spTree>
    <p:extLst>
      <p:ext uri="{BB962C8B-B14F-4D97-AF65-F5344CB8AC3E}">
        <p14:creationId xmlns:p14="http://schemas.microsoft.com/office/powerpoint/2010/main" val="28742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2) Proces</a:t>
            </a:r>
            <a:r>
              <a:rPr lang="cs-CZ" b="1" dirty="0"/>
              <a:t>, Procesní audit</a:t>
            </a:r>
          </a:p>
          <a:p>
            <a:r>
              <a:rPr lang="cs-CZ" dirty="0"/>
              <a:t>Proces, podnikový proces, procesně řízená organizace, Vývojový cyklus procesně řízené organizace, </a:t>
            </a:r>
            <a:endParaRPr lang="cs-CZ" dirty="0" smtClean="0"/>
          </a:p>
          <a:p>
            <a:r>
              <a:rPr lang="cs-CZ" dirty="0" smtClean="0"/>
              <a:t>Procesní </a:t>
            </a:r>
            <a:r>
              <a:rPr lang="cs-CZ" dirty="0"/>
              <a:t>audit, mapa procesů, Data </a:t>
            </a:r>
            <a:r>
              <a:rPr lang="cs-CZ" dirty="0" err="1"/>
              <a:t>flow</a:t>
            </a:r>
            <a:r>
              <a:rPr lang="cs-CZ" dirty="0"/>
              <a:t> diagram, Business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Reengineering</a:t>
            </a:r>
            <a:r>
              <a:rPr lang="cs-CZ" dirty="0"/>
              <a:t> (BPR), </a:t>
            </a:r>
            <a:r>
              <a:rPr lang="cs-CZ" dirty="0" err="1"/>
              <a:t>Key</a:t>
            </a:r>
            <a:r>
              <a:rPr lang="cs-CZ" dirty="0"/>
              <a:t> Performance </a:t>
            </a:r>
            <a:r>
              <a:rPr lang="cs-CZ" dirty="0" err="1"/>
              <a:t>Indicators</a:t>
            </a:r>
            <a:r>
              <a:rPr lang="cs-CZ" dirty="0"/>
              <a:t> (KPI), Úzké hrdlo (</a:t>
            </a:r>
            <a:r>
              <a:rPr lang="cs-CZ" dirty="0" err="1"/>
              <a:t>bottle</a:t>
            </a:r>
            <a:r>
              <a:rPr lang="cs-CZ" dirty="0"/>
              <a:t> </a:t>
            </a:r>
            <a:r>
              <a:rPr lang="cs-CZ" dirty="0" err="1"/>
              <a:t>neck</a:t>
            </a:r>
            <a:r>
              <a:rPr lang="cs-CZ" dirty="0"/>
              <a:t>), Analytické techniky a grafy využívané při auditu.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85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rickgeneva.com/wp/wp-content/uploads/2009/04/swimlanes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92728" cy="2226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48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157521" cy="5724192"/>
          </a:xfrm>
        </p:spPr>
      </p:pic>
    </p:spTree>
    <p:extLst>
      <p:ext uri="{BB962C8B-B14F-4D97-AF65-F5344CB8AC3E}">
        <p14:creationId xmlns:p14="http://schemas.microsoft.com/office/powerpoint/2010/main" val="2893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6622365" cy="43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736789" cy="36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0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3</a:t>
            </a:r>
            <a:r>
              <a:rPr lang="cs-CZ" b="1" dirty="0" smtClean="0"/>
              <a:t>) Technické </a:t>
            </a:r>
            <a:r>
              <a:rPr lang="cs-CZ" b="1" dirty="0"/>
              <a:t>prostředky podnikové infrastruktury</a:t>
            </a:r>
          </a:p>
          <a:p>
            <a:r>
              <a:rPr lang="cs-CZ" dirty="0"/>
              <a:t>Hardware a software v podniku, </a:t>
            </a:r>
            <a:endParaRPr lang="cs-CZ" dirty="0" smtClean="0"/>
          </a:p>
          <a:p>
            <a:r>
              <a:rPr lang="cs-CZ" dirty="0" smtClean="0"/>
              <a:t>podniková </a:t>
            </a:r>
            <a:r>
              <a:rPr lang="cs-CZ" dirty="0"/>
              <a:t>síť (aktivní prvky podnikové sítě, zabezpečení podnikové sítě, protokoly sítě TCP/IP, architektura podnikové sítě), </a:t>
            </a:r>
            <a:endParaRPr lang="cs-CZ" dirty="0" smtClean="0"/>
          </a:p>
          <a:p>
            <a:r>
              <a:rPr lang="cs-CZ" dirty="0" smtClean="0"/>
              <a:t>server </a:t>
            </a:r>
            <a:r>
              <a:rPr lang="cs-CZ" dirty="0"/>
              <a:t>a jeho základní aplikace v prostředí podnikové sítě (Microsoft </a:t>
            </a:r>
            <a:r>
              <a:rPr lang="cs-CZ" dirty="0" err="1"/>
              <a:t>solution</a:t>
            </a:r>
            <a:r>
              <a:rPr lang="cs-CZ" dirty="0"/>
              <a:t> – MS Server,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Directory</a:t>
            </a:r>
            <a:r>
              <a:rPr lang="cs-CZ" dirty="0"/>
              <a:t>, MS Exchange, alternativy), </a:t>
            </a:r>
            <a:endParaRPr lang="cs-CZ" dirty="0" smtClean="0"/>
          </a:p>
          <a:p>
            <a:r>
              <a:rPr lang="cs-CZ" dirty="0" smtClean="0"/>
              <a:t>nástroje </a:t>
            </a:r>
            <a:r>
              <a:rPr lang="cs-CZ" dirty="0"/>
              <a:t>pro centrální správu ICT prostředí, systémy pro systémový a aplikační management.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70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 descr="network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836712"/>
            <a:ext cx="7615940" cy="4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4) Audit </a:t>
            </a:r>
            <a:r>
              <a:rPr lang="cs-CZ" b="1" dirty="0"/>
              <a:t>HW a SW prostředků v organizaci</a:t>
            </a:r>
          </a:p>
          <a:p>
            <a:r>
              <a:rPr lang="cs-CZ" dirty="0"/>
              <a:t>Předmět auditu, grafické prostředky a metody pro znázornění jednotlivých prvků v podnikové sítě, ukázky auditu, jejich využitelnost, optimalizace SW a HW v organizaci.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06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85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BUREŠ, V. Znalostní management a proces jeho zavádění. 1. vyd.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2007. 216 s. ISBN 978-80-247-1978-8.</a:t>
            </a:r>
          </a:p>
          <a:p>
            <a:r>
              <a:rPr lang="cs-CZ" dirty="0"/>
              <a:t>TRUNEČEK, J. Znalostní podnik ve znalostní společnosti. 2. vyd. Praha: Professional </a:t>
            </a:r>
            <a:r>
              <a:rPr lang="cs-CZ" dirty="0" err="1"/>
              <a:t>Publishing</a:t>
            </a:r>
            <a:r>
              <a:rPr lang="cs-CZ" dirty="0"/>
              <a:t>, 2004. ISBN 80-86419-67-3.</a:t>
            </a:r>
          </a:p>
          <a:p>
            <a:r>
              <a:rPr lang="cs-CZ" dirty="0"/>
              <a:t>COLLISON, C.; PARCEL, G. </a:t>
            </a:r>
            <a:r>
              <a:rPr lang="cs-CZ" dirty="0" err="1"/>
              <a:t>Knowledge</a:t>
            </a:r>
            <a:r>
              <a:rPr lang="cs-CZ" dirty="0"/>
              <a:t> management. 1. vyd.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2005. 234 s. ISBN 80‐251‐0760‐4.</a:t>
            </a:r>
          </a:p>
          <a:p>
            <a:r>
              <a:rPr lang="cs-CZ" dirty="0"/>
              <a:t>ČASTORÁL, Z. Strategický znalostní management a učící se organizace. 1. vyd. Praha: Vysoká škola finanční a správní, o.p.s., 2008. 144 s. ISBN 978‐80‐86754‐99‐4.</a:t>
            </a:r>
          </a:p>
          <a:p>
            <a:r>
              <a:rPr lang="cs-CZ" dirty="0"/>
              <a:t>BARTÁK, J. Od znalostí k inovacím: tvorba, rozvíjení a využívání znalostí v organizacích.. 1.vyd. Praha: Alfa nakladatelství, 190 s., 2008. ISBN 978-80-87197-03-5.</a:t>
            </a:r>
          </a:p>
          <a:p>
            <a:r>
              <a:rPr lang="cs-CZ" dirty="0"/>
              <a:t>VYMĚTAL, J.; DIAČIKOVÁ, A.; VÁCHOVÁ, M. Informační a znalostní management v praxi. 1. vyd. Praha: </a:t>
            </a:r>
            <a:r>
              <a:rPr lang="cs-CZ" dirty="0" err="1"/>
              <a:t>LexisNexis</a:t>
            </a:r>
            <a:r>
              <a:rPr lang="cs-CZ" dirty="0"/>
              <a:t> CZ, 2005. 381 s.</a:t>
            </a:r>
          </a:p>
          <a:p>
            <a:r>
              <a:rPr lang="cs-CZ" dirty="0"/>
              <a:t>DOUCEK, P. Řízení projektů informačních systémů. 2. vyd. Praha: Professional </a:t>
            </a:r>
            <a:r>
              <a:rPr lang="cs-CZ" dirty="0" err="1"/>
              <a:t>Publishing</a:t>
            </a:r>
            <a:r>
              <a:rPr lang="cs-CZ" dirty="0"/>
              <a:t>, 2006. 180 s. ISBN 80-86946-17-7.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2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5</a:t>
            </a:r>
            <a:r>
              <a:rPr lang="cs-CZ" b="1" dirty="0" smtClean="0"/>
              <a:t>) Úvod </a:t>
            </a:r>
            <a:r>
              <a:rPr lang="cs-CZ" b="1" dirty="0"/>
              <a:t>do problematiky </a:t>
            </a:r>
            <a:r>
              <a:rPr lang="cs-CZ" b="1" dirty="0" err="1"/>
              <a:t>Cloud</a:t>
            </a:r>
            <a:r>
              <a:rPr lang="cs-CZ" b="1" dirty="0"/>
              <a:t> </a:t>
            </a:r>
            <a:r>
              <a:rPr lang="cs-CZ" b="1" dirty="0" err="1"/>
              <a:t>computingu</a:t>
            </a:r>
            <a:r>
              <a:rPr lang="cs-CZ" b="1" dirty="0"/>
              <a:t> a </a:t>
            </a:r>
            <a:r>
              <a:rPr lang="cs-CZ" b="1" dirty="0" err="1"/>
              <a:t>virtualizace</a:t>
            </a:r>
            <a:r>
              <a:rPr lang="cs-CZ" b="1" dirty="0"/>
              <a:t>, zpracování a uchování dat v organizaci</a:t>
            </a:r>
          </a:p>
          <a:p>
            <a:r>
              <a:rPr lang="cs-CZ" dirty="0" err="1" smtClean="0"/>
              <a:t>Cloud</a:t>
            </a:r>
            <a:r>
              <a:rPr lang="cs-CZ" dirty="0" smtClean="0"/>
              <a:t>, Výhody </a:t>
            </a:r>
            <a:r>
              <a:rPr lang="cs-CZ" dirty="0"/>
              <a:t>a nevýhody </a:t>
            </a:r>
            <a:r>
              <a:rPr lang="cs-CZ" dirty="0" err="1"/>
              <a:t>cloud</a:t>
            </a:r>
            <a:r>
              <a:rPr lang="cs-CZ" dirty="0"/>
              <a:t> řešení</a:t>
            </a:r>
            <a:r>
              <a:rPr lang="cs-CZ" dirty="0" smtClean="0"/>
              <a:t>, </a:t>
            </a:r>
            <a:r>
              <a:rPr lang="cs-CZ" dirty="0" err="1"/>
              <a:t>SaaS</a:t>
            </a:r>
            <a:r>
              <a:rPr lang="cs-CZ" dirty="0"/>
              <a:t>, </a:t>
            </a:r>
            <a:r>
              <a:rPr lang="cs-CZ" dirty="0" err="1"/>
              <a:t>Paas</a:t>
            </a:r>
            <a:r>
              <a:rPr lang="cs-CZ" dirty="0"/>
              <a:t>, Haas, </a:t>
            </a:r>
            <a:endParaRPr lang="cs-CZ" dirty="0" smtClean="0"/>
          </a:p>
          <a:p>
            <a:r>
              <a:rPr lang="cs-CZ" dirty="0" smtClean="0"/>
              <a:t>datová </a:t>
            </a:r>
            <a:r>
              <a:rPr lang="cs-CZ" dirty="0"/>
              <a:t>uložiště, Data </a:t>
            </a:r>
            <a:r>
              <a:rPr lang="cs-CZ" dirty="0" err="1"/>
              <a:t>warehouse</a:t>
            </a:r>
            <a:r>
              <a:rPr lang="cs-CZ" dirty="0"/>
              <a:t>, OLAP, OLTP, konsolidace, </a:t>
            </a:r>
            <a:endParaRPr lang="cs-CZ" dirty="0" smtClean="0"/>
          </a:p>
          <a:p>
            <a:r>
              <a:rPr lang="cs-CZ" dirty="0" smtClean="0"/>
              <a:t>konsolidace </a:t>
            </a:r>
            <a:r>
              <a:rPr lang="cs-CZ" dirty="0"/>
              <a:t>datových uložišť a serverů, </a:t>
            </a:r>
            <a:r>
              <a:rPr lang="cs-CZ" dirty="0" err="1"/>
              <a:t>virtualizace</a:t>
            </a:r>
            <a:r>
              <a:rPr lang="cs-CZ" dirty="0"/>
              <a:t>, WINTEL, Hyper-V.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28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6</a:t>
            </a:r>
            <a:r>
              <a:rPr lang="cs-CZ" b="1" dirty="0" smtClean="0"/>
              <a:t>) Informační </a:t>
            </a:r>
            <a:r>
              <a:rPr lang="cs-CZ" b="1" dirty="0"/>
              <a:t>systém a databáze</a:t>
            </a:r>
          </a:p>
          <a:p>
            <a:r>
              <a:rPr lang="cs-CZ" dirty="0"/>
              <a:t>Konceptuální model, Prvky IS, Typologie IS, vývojová klasifikace IS, </a:t>
            </a:r>
            <a:endParaRPr lang="cs-CZ" dirty="0" smtClean="0"/>
          </a:p>
          <a:p>
            <a:r>
              <a:rPr lang="cs-CZ" dirty="0" smtClean="0"/>
              <a:t>Data </a:t>
            </a:r>
            <a:r>
              <a:rPr lang="cs-CZ" dirty="0"/>
              <a:t>a databáze v informačních systémech, Systém řízení báze dat, architektura databází, </a:t>
            </a:r>
            <a:endParaRPr lang="cs-CZ" dirty="0" smtClean="0"/>
          </a:p>
          <a:p>
            <a:r>
              <a:rPr lang="cs-CZ" dirty="0" smtClean="0"/>
              <a:t>základní </a:t>
            </a:r>
            <a:r>
              <a:rPr lang="cs-CZ" dirty="0"/>
              <a:t>principy fungování IS a související terminologie.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79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7</a:t>
            </a:r>
            <a:r>
              <a:rPr lang="cs-CZ" b="1" dirty="0" smtClean="0"/>
              <a:t>) Podnikový </a:t>
            </a:r>
            <a:r>
              <a:rPr lang="cs-CZ" b="1" dirty="0"/>
              <a:t>Informační systém</a:t>
            </a:r>
          </a:p>
          <a:p>
            <a:r>
              <a:rPr lang="cs-CZ" dirty="0"/>
              <a:t>Současná struktura IS v podniku, Informační systémy BI, SCM, ERP, CRM, APS. </a:t>
            </a:r>
            <a:endParaRPr lang="cs-CZ" dirty="0" smtClean="0"/>
          </a:p>
          <a:p>
            <a:r>
              <a:rPr lang="cs-CZ" dirty="0" err="1" smtClean="0"/>
              <a:t>Transaction</a:t>
            </a:r>
            <a:r>
              <a:rPr lang="cs-CZ" dirty="0" smtClean="0"/>
              <a:t>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a </a:t>
            </a:r>
            <a:r>
              <a:rPr lang="cs-CZ" dirty="0" smtClean="0"/>
              <a:t>jeho </a:t>
            </a:r>
            <a:r>
              <a:rPr lang="cs-CZ" dirty="0"/>
              <a:t>složky (CIS, RIS, GIS, CIM, CAD, CAM), </a:t>
            </a:r>
            <a:endParaRPr lang="cs-CZ" dirty="0" smtClean="0"/>
          </a:p>
          <a:p>
            <a:r>
              <a:rPr lang="cs-CZ" dirty="0" smtClean="0"/>
              <a:t>Historie </a:t>
            </a:r>
            <a:r>
              <a:rPr lang="cs-CZ" dirty="0"/>
              <a:t>vývoje ERP, požadavky na základní funkcionalitu, typy ERP v ČR a v zahraničí.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8) Audit </a:t>
            </a:r>
            <a:r>
              <a:rPr lang="cs-CZ" b="1" dirty="0"/>
              <a:t>Informačního systému</a:t>
            </a:r>
          </a:p>
          <a:p>
            <a:r>
              <a:rPr lang="cs-CZ" dirty="0" smtClean="0"/>
              <a:t>Cíle </a:t>
            </a:r>
            <a:r>
              <a:rPr lang="cs-CZ" dirty="0"/>
              <a:t>auditu IS, Podklady na audit IS, zdroje informací o informačním systému, </a:t>
            </a:r>
            <a:endParaRPr lang="cs-CZ" dirty="0" smtClean="0"/>
          </a:p>
          <a:p>
            <a:r>
              <a:rPr lang="cs-CZ" dirty="0" smtClean="0"/>
              <a:t>Audit </a:t>
            </a:r>
            <a:r>
              <a:rPr lang="cs-CZ" dirty="0"/>
              <a:t>bezpečnosti IS, ukázky auditu IS.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93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9</a:t>
            </a:r>
            <a:r>
              <a:rPr lang="cs-CZ" b="1" dirty="0" smtClean="0"/>
              <a:t>) Licencování </a:t>
            </a:r>
            <a:r>
              <a:rPr lang="cs-CZ" b="1" dirty="0"/>
              <a:t>software v prostředí organizace</a:t>
            </a:r>
          </a:p>
          <a:p>
            <a:r>
              <a:rPr lang="cs-CZ" dirty="0"/>
              <a:t>možnosti licencování software v prostředí podniku, licence, software, Free Software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General </a:t>
            </a:r>
            <a:r>
              <a:rPr lang="cs-CZ" dirty="0"/>
              <a:t>Public Licence (GNU/GPL), EULA, OEM licence, licencování serverových produktů, proprietární licence, svobodné licence, </a:t>
            </a:r>
            <a:endParaRPr lang="cs-CZ" dirty="0" smtClean="0"/>
          </a:p>
          <a:p>
            <a:r>
              <a:rPr lang="cs-CZ" dirty="0" smtClean="0"/>
              <a:t>Microsoft</a:t>
            </a:r>
            <a:r>
              <a:rPr lang="cs-CZ" dirty="0"/>
              <a:t>, Software </a:t>
            </a:r>
            <a:r>
              <a:rPr lang="cs-CZ" dirty="0" err="1"/>
              <a:t>Assurance</a:t>
            </a:r>
            <a:r>
              <a:rPr lang="cs-CZ" dirty="0"/>
              <a:t>, doklady software.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4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10</a:t>
            </a:r>
            <a:r>
              <a:rPr lang="cs-CZ" b="1" dirty="0" smtClean="0"/>
              <a:t>) Zabezpečení </a:t>
            </a:r>
            <a:r>
              <a:rPr lang="cs-CZ" b="1" dirty="0"/>
              <a:t>podnikové infrastruktury</a:t>
            </a:r>
          </a:p>
          <a:p>
            <a:r>
              <a:rPr lang="cs-CZ" dirty="0"/>
              <a:t>bezpečnost, podniková síť, pasivní útok, aktivní útok, </a:t>
            </a:r>
            <a:r>
              <a:rPr lang="cs-CZ" dirty="0" err="1"/>
              <a:t>DoS</a:t>
            </a:r>
            <a:r>
              <a:rPr lang="cs-CZ" dirty="0"/>
              <a:t> (</a:t>
            </a:r>
            <a:r>
              <a:rPr lang="cs-CZ" dirty="0" err="1"/>
              <a:t>Denial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) útoky, </a:t>
            </a:r>
            <a:r>
              <a:rPr lang="cs-CZ" dirty="0" err="1"/>
              <a:t>DDoS</a:t>
            </a:r>
            <a:r>
              <a:rPr lang="cs-CZ" dirty="0"/>
              <a:t> (</a:t>
            </a:r>
            <a:r>
              <a:rPr lang="cs-CZ" dirty="0" err="1"/>
              <a:t>Distributed</a:t>
            </a:r>
            <a:r>
              <a:rPr lang="cs-CZ" dirty="0"/>
              <a:t> </a:t>
            </a:r>
            <a:r>
              <a:rPr lang="cs-CZ" dirty="0" err="1"/>
              <a:t>Denial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), </a:t>
            </a:r>
            <a:endParaRPr lang="cs-CZ" dirty="0" smtClean="0"/>
          </a:p>
          <a:p>
            <a:r>
              <a:rPr lang="cs-CZ" dirty="0" smtClean="0"/>
              <a:t>prvky </a:t>
            </a:r>
            <a:r>
              <a:rPr lang="cs-CZ" dirty="0"/>
              <a:t>sítě, firewall, </a:t>
            </a:r>
            <a:r>
              <a:rPr lang="cs-CZ" dirty="0" err="1"/>
              <a:t>proxy</a:t>
            </a:r>
            <a:r>
              <a:rPr lang="cs-CZ" dirty="0"/>
              <a:t>, autentizace, autorizace, řízení uživatelských přístupů do sítě a IS, doménové certifikáty, čipové karty.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275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náplň 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11) Datová </a:t>
            </a:r>
            <a:r>
              <a:rPr lang="cs-CZ" b="1" dirty="0"/>
              <a:t>komunikace v organizaci</a:t>
            </a:r>
          </a:p>
          <a:p>
            <a:r>
              <a:rPr lang="cs-CZ" dirty="0"/>
              <a:t>typy datové komunikace, standard EDI (</a:t>
            </a:r>
            <a:r>
              <a:rPr lang="cs-CZ" dirty="0" err="1"/>
              <a:t>Electronic</a:t>
            </a:r>
            <a:r>
              <a:rPr lang="cs-CZ" dirty="0"/>
              <a:t> Data </a:t>
            </a:r>
            <a:r>
              <a:rPr lang="cs-CZ" dirty="0" err="1"/>
              <a:t>Interchange</a:t>
            </a:r>
            <a:r>
              <a:rPr lang="cs-CZ" dirty="0"/>
              <a:t>) a jeho vlastnosti, </a:t>
            </a:r>
            <a:endParaRPr lang="cs-CZ" dirty="0" smtClean="0"/>
          </a:p>
          <a:p>
            <a:r>
              <a:rPr lang="cs-CZ" dirty="0" smtClean="0"/>
              <a:t>XML</a:t>
            </a:r>
            <a:r>
              <a:rPr lang="cs-CZ" dirty="0"/>
              <a:t>, EDI/XML, bezpečnost dat a datových </a:t>
            </a:r>
            <a:r>
              <a:rPr lang="cs-CZ" dirty="0" smtClean="0"/>
              <a:t>přenosů</a:t>
            </a:r>
            <a:r>
              <a:rPr lang="cs-CZ" dirty="0"/>
              <a:t>, datové schránky, elektronické podpisy (certifikáty).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103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Dotazy, diskuse.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7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Ke každému tématu je k dispozici:</a:t>
            </a:r>
          </a:p>
          <a:p>
            <a:r>
              <a:rPr lang="cs-CZ" dirty="0" smtClean="0"/>
              <a:t>Prezentace z přednášky</a:t>
            </a:r>
          </a:p>
          <a:p>
            <a:r>
              <a:rPr lang="cs-CZ" dirty="0" smtClean="0"/>
              <a:t>Průvodce studiem (dokument ve </a:t>
            </a:r>
            <a:r>
              <a:rPr lang="cs-CZ" dirty="0" err="1" smtClean="0"/>
              <a:t>wordu</a:t>
            </a:r>
            <a:r>
              <a:rPr lang="cs-CZ" dirty="0" smtClean="0"/>
              <a:t>) – rozšiřující literatura, klíčové slova, otázky ke zkoušce, případové studie.</a:t>
            </a:r>
          </a:p>
          <a:p>
            <a:pPr marL="0" indent="0">
              <a:buNone/>
            </a:pPr>
            <a:r>
              <a:rPr lang="cs-CZ" dirty="0" smtClean="0"/>
              <a:t>K vypracování auditu je k dispozici rámcové zadání – struktura dokumentu.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58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Podmínky pro ukončení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Písemná zkouška (20 otázek)</a:t>
            </a:r>
          </a:p>
          <a:p>
            <a:pPr marL="0" indent="0">
              <a:buNone/>
            </a:pPr>
            <a:r>
              <a:rPr lang="cs-CZ" dirty="0"/>
              <a:t>Vypracování </a:t>
            </a:r>
            <a:r>
              <a:rPr lang="cs-CZ" dirty="0" smtClean="0"/>
              <a:t>1 z 3 možných auditu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Personální </a:t>
            </a:r>
            <a:r>
              <a:rPr lang="cs-CZ" dirty="0"/>
              <a:t>audit</a:t>
            </a:r>
          </a:p>
          <a:p>
            <a:r>
              <a:rPr lang="cs-CZ" dirty="0"/>
              <a:t>Audit informačního systému</a:t>
            </a:r>
          </a:p>
          <a:p>
            <a:r>
              <a:rPr lang="cs-CZ" dirty="0"/>
              <a:t>Audit SW a HW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68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7" y="332656"/>
            <a:ext cx="843580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pojetí 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I. etapa </a:t>
            </a:r>
            <a:r>
              <a:rPr lang="cs-CZ" dirty="0" smtClean="0"/>
              <a:t>„</a:t>
            </a:r>
            <a:r>
              <a:rPr lang="cs-CZ" dirty="0" err="1" smtClean="0"/>
              <a:t>engineering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“</a:t>
            </a:r>
          </a:p>
          <a:p>
            <a:r>
              <a:rPr lang="cs-CZ" b="1" dirty="0" smtClean="0"/>
              <a:t>II. etapa </a:t>
            </a:r>
            <a:r>
              <a:rPr lang="cs-CZ" dirty="0" smtClean="0"/>
              <a:t>„IM jako výrazový prostředek odborníků v oblasti ICT</a:t>
            </a:r>
          </a:p>
          <a:p>
            <a:r>
              <a:rPr lang="cs-CZ" b="1" dirty="0" smtClean="0"/>
              <a:t>III. etapa </a:t>
            </a:r>
            <a:r>
              <a:rPr lang="cs-CZ" dirty="0" smtClean="0"/>
              <a:t>– současné chápání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1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 lze definovat jako: </a:t>
            </a:r>
            <a:r>
              <a:rPr lang="cs-CZ" b="1" i="1" dirty="0" smtClean="0"/>
              <a:t>transdisciplinárně pojatý soubor poznatků, metod a doporučení systémových přístupů a informatiky, které pomáhají vhodně realizovat informační procesy manažerského myšlení a jednání k dosažení cílů uvažované organizace.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9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Informační strategie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určuje základní směry budování toku informací tak, aby zpracované informace sloužily řídícím pracovníkům k efektivnímu a úspěšnému rozhodování a snižovaly riziko této činnosti.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Podnikatelské strategie firmy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sjednocuje ve společnosti její hlavní cíle, priority, dílčí kroky a úkoly do soudržného celku,</a:t>
            </a:r>
          </a:p>
          <a:p>
            <a:r>
              <a:rPr lang="cs-CZ" dirty="0"/>
              <a:t>přizpůsobuje zdroje společnosti měnícímu se prostředí, trhu a zejména zákazníkům,</a:t>
            </a:r>
          </a:p>
          <a:p>
            <a:r>
              <a:rPr lang="cs-CZ" dirty="0"/>
              <a:t>uspokojuje očekávání zainteresovaných skupin</a:t>
            </a:r>
          </a:p>
        </p:txBody>
      </p:sp>
    </p:spTree>
    <p:extLst>
      <p:ext uri="{BB962C8B-B14F-4D97-AF65-F5344CB8AC3E}">
        <p14:creationId xmlns:p14="http://schemas.microsoft.com/office/powerpoint/2010/main" val="8931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</TotalTime>
  <Words>1030</Words>
  <Application>Microsoft Office PowerPoint</Application>
  <PresentationFormat>Předvádění na obrazovce (4:3)</PresentationFormat>
  <Paragraphs>88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Impact</vt:lpstr>
      <vt:lpstr>Times New Roman</vt:lpstr>
      <vt:lpstr>NewsPrint</vt:lpstr>
      <vt:lpstr>Úvod do Informačního managementu</vt:lpstr>
      <vt:lpstr>Základní literatura</vt:lpstr>
      <vt:lpstr>Studijní materiály</vt:lpstr>
      <vt:lpstr>Podmínky pro ukončení předmětu</vt:lpstr>
      <vt:lpstr>Prezentace aplikace PowerPoint</vt:lpstr>
      <vt:lpstr>Vývoj pojetí IM</vt:lpstr>
      <vt:lpstr>Definice IM</vt:lpstr>
      <vt:lpstr>Informační strategie organizace</vt:lpstr>
      <vt:lpstr>Podnikatelské strategie firmy</vt:lpstr>
      <vt:lpstr>Obsahová náplň IM</vt:lpstr>
      <vt:lpstr>Obsahová náplň IM</vt:lpstr>
      <vt:lpstr>Prezentace aplikace PowerPoint</vt:lpstr>
      <vt:lpstr>Prezentace aplikace PowerPoint</vt:lpstr>
      <vt:lpstr>Prezentace aplikace PowerPoint</vt:lpstr>
      <vt:lpstr>Prezentace aplikace PowerPoint</vt:lpstr>
      <vt:lpstr>Obsahová náplň IM</vt:lpstr>
      <vt:lpstr>Prezentace aplikace PowerPoint</vt:lpstr>
      <vt:lpstr>Obsahová náplň IM</vt:lpstr>
      <vt:lpstr>Prezentace aplikace PowerPoint</vt:lpstr>
      <vt:lpstr>Obsahová náplň IM</vt:lpstr>
      <vt:lpstr>Obsahová náplň IM</vt:lpstr>
      <vt:lpstr>Obsahová náplň IM</vt:lpstr>
      <vt:lpstr>Obsahová náplň IM</vt:lpstr>
      <vt:lpstr>Obsahová náplň IM</vt:lpstr>
      <vt:lpstr>Obsahová náplň IM</vt:lpstr>
      <vt:lpstr>Obsahová náplň IM</vt:lpstr>
      <vt:lpstr>Děkuji za pozornost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Informačního managementu</dc:title>
  <dc:creator>Michal Lorenz</dc:creator>
  <cp:lastModifiedBy>Honza Matula</cp:lastModifiedBy>
  <cp:revision>11</cp:revision>
  <dcterms:created xsi:type="dcterms:W3CDTF">2013-11-22T08:31:20Z</dcterms:created>
  <dcterms:modified xsi:type="dcterms:W3CDTF">2014-09-19T07:31:21Z</dcterms:modified>
</cp:coreProperties>
</file>