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7" r:id="rId11"/>
    <p:sldId id="266" r:id="rId12"/>
    <p:sldId id="268" r:id="rId13"/>
    <p:sldId id="270" r:id="rId14"/>
    <p:sldId id="271" r:id="rId15"/>
    <p:sldId id="269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E0503068-DD05-4A6B-8843-AD0A440926A2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5"/>
            <p14:sldId id="267"/>
            <p14:sldId id="266"/>
            <p14:sldId id="268"/>
            <p14:sldId id="270"/>
            <p14:sldId id="271"/>
            <p14:sldId id="269"/>
            <p14:sldId id="272"/>
            <p14:sldId id="273"/>
            <p14:sldId id="274"/>
            <p14:sldId id="275"/>
            <p14:sldId id="276"/>
            <p14:sldId id="27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nza Matula" initials="HM" lastIdx="1" clrIdx="0">
    <p:extLst>
      <p:ext uri="{19B8F6BF-5375-455C-9EA6-DF929625EA0E}">
        <p15:presenceInfo xmlns:p15="http://schemas.microsoft.com/office/powerpoint/2012/main" userId="c245fd97efcab65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77649" autoAdjust="0"/>
  </p:normalViewPr>
  <p:slideViewPr>
    <p:cSldViewPr snapToGrid="0">
      <p:cViewPr varScale="1">
        <p:scale>
          <a:sx n="58" d="100"/>
          <a:sy n="58" d="100"/>
        </p:scale>
        <p:origin x="3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48D26B-CC8D-4F4A-B4C8-62646C95C1BE}" type="datetimeFigureOut">
              <a:rPr lang="cs-CZ" smtClean="0"/>
              <a:t>28. 11. 2014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08F5F3-35B0-4F5C-8E67-31173487FF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1141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Demilitarizovaná zóna je oddělena minimálně jedním směrovačem od veřejné sítě internet a minimálně jedním směrovačem od privátní podnikové sítě. Prvky v této oblasti mají veřejné IP adresy a jsou dostupné z obou stran Internetu i privátní sítě.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08F5F3-35B0-4F5C-8E67-31173487FF80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71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A33D-AA19-4EE1-A682-7B890DA3EE2A}" type="datetimeFigureOut">
              <a:rPr lang="cs-CZ" smtClean="0"/>
              <a:t>28. 11. 2014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03FB9-C92F-448F-BB85-4C5548F8EC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3617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A33D-AA19-4EE1-A682-7B890DA3EE2A}" type="datetimeFigureOut">
              <a:rPr lang="cs-CZ" smtClean="0"/>
              <a:t>28. 11. 2014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03FB9-C92F-448F-BB85-4C5548F8EC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3283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A33D-AA19-4EE1-A682-7B890DA3EE2A}" type="datetimeFigureOut">
              <a:rPr lang="cs-CZ" smtClean="0"/>
              <a:t>28. 11. 2014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03FB9-C92F-448F-BB85-4C5548F8EC53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286289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A33D-AA19-4EE1-A682-7B890DA3EE2A}" type="datetimeFigureOut">
              <a:rPr lang="cs-CZ" smtClean="0"/>
              <a:t>28. 11. 2014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03FB9-C92F-448F-BB85-4C5548F8EC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44311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A33D-AA19-4EE1-A682-7B890DA3EE2A}" type="datetimeFigureOut">
              <a:rPr lang="cs-CZ" smtClean="0"/>
              <a:t>28. 11. 2014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03FB9-C92F-448F-BB85-4C5548F8EC53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77621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A33D-AA19-4EE1-A682-7B890DA3EE2A}" type="datetimeFigureOut">
              <a:rPr lang="cs-CZ" smtClean="0"/>
              <a:t>28. 11. 2014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03FB9-C92F-448F-BB85-4C5548F8EC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0063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A33D-AA19-4EE1-A682-7B890DA3EE2A}" type="datetimeFigureOut">
              <a:rPr lang="cs-CZ" smtClean="0"/>
              <a:t>28. 11. 2014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03FB9-C92F-448F-BB85-4C5548F8EC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91098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A33D-AA19-4EE1-A682-7B890DA3EE2A}" type="datetimeFigureOut">
              <a:rPr lang="cs-CZ" smtClean="0"/>
              <a:t>28. 11. 2014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03FB9-C92F-448F-BB85-4C5548F8EC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226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A33D-AA19-4EE1-A682-7B890DA3EE2A}" type="datetimeFigureOut">
              <a:rPr lang="cs-CZ" smtClean="0"/>
              <a:t>28. 11. 2014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03FB9-C92F-448F-BB85-4C5548F8EC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6581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A33D-AA19-4EE1-A682-7B890DA3EE2A}" type="datetimeFigureOut">
              <a:rPr lang="cs-CZ" smtClean="0"/>
              <a:t>28. 11. 2014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03FB9-C92F-448F-BB85-4C5548F8EC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5034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A33D-AA19-4EE1-A682-7B890DA3EE2A}" type="datetimeFigureOut">
              <a:rPr lang="cs-CZ" smtClean="0"/>
              <a:t>28. 11. 2014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03FB9-C92F-448F-BB85-4C5548F8EC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1510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A33D-AA19-4EE1-A682-7B890DA3EE2A}" type="datetimeFigureOut">
              <a:rPr lang="cs-CZ" smtClean="0"/>
              <a:t>28. 11. 2014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03FB9-C92F-448F-BB85-4C5548F8EC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716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A33D-AA19-4EE1-A682-7B890DA3EE2A}" type="datetimeFigureOut">
              <a:rPr lang="cs-CZ" smtClean="0"/>
              <a:t>28. 11. 2014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03FB9-C92F-448F-BB85-4C5548F8EC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9690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A33D-AA19-4EE1-A682-7B890DA3EE2A}" type="datetimeFigureOut">
              <a:rPr lang="cs-CZ" smtClean="0"/>
              <a:t>28. 11. 2014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03FB9-C92F-448F-BB85-4C5548F8EC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7683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A33D-AA19-4EE1-A682-7B890DA3EE2A}" type="datetimeFigureOut">
              <a:rPr lang="cs-CZ" smtClean="0"/>
              <a:t>28. 11. 2014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03FB9-C92F-448F-BB85-4C5548F8EC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1704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A33D-AA19-4EE1-A682-7B890DA3EE2A}" type="datetimeFigureOut">
              <a:rPr lang="cs-CZ" smtClean="0"/>
              <a:t>28. 11. 2014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03FB9-C92F-448F-BB85-4C5548F8EC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0643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8A33D-AA19-4EE1-A682-7B890DA3EE2A}" type="datetimeFigureOut">
              <a:rPr lang="cs-CZ" smtClean="0"/>
              <a:t>28. 11. 2014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4103FB9-C92F-448F-BB85-4C5548F8EC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535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VI –Bezpečnost podnikové infrastruktury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 VIKMA07 </a:t>
            </a:r>
            <a:r>
              <a:rPr lang="cs-CZ" dirty="0" smtClean="0"/>
              <a:t>- IM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340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DoS</a:t>
            </a:r>
            <a:r>
              <a:rPr lang="cs-CZ" dirty="0"/>
              <a:t> (</a:t>
            </a:r>
            <a:r>
              <a:rPr lang="cs-CZ" dirty="0" err="1"/>
              <a:t>Denial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Service</a:t>
            </a:r>
            <a:r>
              <a:rPr lang="cs-CZ" dirty="0"/>
              <a:t>) útoky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Land </a:t>
            </a:r>
            <a:r>
              <a:rPr lang="cs-CZ" b="1" dirty="0" err="1"/>
              <a:t>attack</a:t>
            </a:r>
            <a:r>
              <a:rPr lang="cs-CZ" b="1" dirty="0"/>
              <a:t> </a:t>
            </a:r>
            <a:r>
              <a:rPr lang="cs-CZ" dirty="0"/>
              <a:t>– varianta SYN útoku, v žádosti o spojení </a:t>
            </a:r>
            <a:r>
              <a:rPr lang="cs-CZ" dirty="0" smtClean="0"/>
              <a:t>je </a:t>
            </a:r>
            <a:r>
              <a:rPr lang="cs-CZ" dirty="0"/>
              <a:t>jako adresát i odesilatel uveden cílový stroj, ten se </a:t>
            </a:r>
            <a:r>
              <a:rPr lang="cs-CZ" dirty="0" smtClean="0"/>
              <a:t>zahltí </a:t>
            </a:r>
            <a:r>
              <a:rPr lang="cs-CZ" dirty="0"/>
              <a:t>zasíláním potvrzení sám sobě</a:t>
            </a:r>
          </a:p>
          <a:p>
            <a:r>
              <a:rPr lang="cs-CZ" b="1" dirty="0" err="1" smtClean="0"/>
              <a:t>Smurf</a:t>
            </a:r>
            <a:r>
              <a:rPr lang="cs-CZ" dirty="0" smtClean="0"/>
              <a:t> </a:t>
            </a:r>
            <a:r>
              <a:rPr lang="cs-CZ" dirty="0"/>
              <a:t>– zahlcení cíle ICMP pakety (ping), jejich </a:t>
            </a:r>
            <a:r>
              <a:rPr lang="cs-CZ" dirty="0" smtClean="0"/>
              <a:t>zpracování </a:t>
            </a:r>
            <a:r>
              <a:rPr lang="cs-CZ" dirty="0"/>
              <a:t>mívá někdy přednost před běžným provozem; </a:t>
            </a:r>
            <a:r>
              <a:rPr lang="cs-CZ" dirty="0" smtClean="0"/>
              <a:t>útočník </a:t>
            </a:r>
            <a:r>
              <a:rPr lang="cs-CZ" dirty="0"/>
              <a:t>pošle žádost o ping všem (</a:t>
            </a:r>
            <a:r>
              <a:rPr lang="cs-CZ" dirty="0" err="1"/>
              <a:t>broadcast</a:t>
            </a:r>
            <a:r>
              <a:rPr lang="cs-CZ" dirty="0"/>
              <a:t>) a jako </a:t>
            </a:r>
            <a:r>
              <a:rPr lang="cs-CZ" dirty="0" smtClean="0"/>
              <a:t>odesilatele </a:t>
            </a:r>
            <a:r>
              <a:rPr lang="cs-CZ" dirty="0"/>
              <a:t>uvede cíl útoku</a:t>
            </a:r>
          </a:p>
          <a:p>
            <a:r>
              <a:rPr lang="cs-CZ" b="1" dirty="0" smtClean="0"/>
              <a:t>DNS </a:t>
            </a:r>
            <a:r>
              <a:rPr lang="cs-CZ" b="1" dirty="0"/>
              <a:t>útok </a:t>
            </a:r>
            <a:r>
              <a:rPr lang="cs-CZ" dirty="0"/>
              <a:t>– podobný předchozímu, jen místo ICMP </a:t>
            </a:r>
            <a:r>
              <a:rPr lang="cs-CZ" dirty="0" smtClean="0"/>
              <a:t>používá </a:t>
            </a:r>
            <a:r>
              <a:rPr lang="cs-CZ" dirty="0"/>
              <a:t>DNS dotazy a odpovědi</a:t>
            </a:r>
          </a:p>
        </p:txBody>
      </p:sp>
    </p:spTree>
    <p:extLst>
      <p:ext uri="{BB962C8B-B14F-4D97-AF65-F5344CB8AC3E}">
        <p14:creationId xmlns:p14="http://schemas.microsoft.com/office/powerpoint/2010/main" val="23001287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DoS</a:t>
            </a:r>
            <a:r>
              <a:rPr lang="cs-CZ" dirty="0"/>
              <a:t> (</a:t>
            </a:r>
            <a:r>
              <a:rPr lang="cs-CZ" dirty="0" err="1"/>
              <a:t>Denial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Service</a:t>
            </a:r>
            <a:r>
              <a:rPr lang="cs-CZ" dirty="0"/>
              <a:t>) útoky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dirty="0"/>
              <a:t>DoS pomocí chyb v implementaci </a:t>
            </a:r>
            <a:r>
              <a:rPr lang="pt-BR" b="1" dirty="0" smtClean="0"/>
              <a:t>IP</a:t>
            </a:r>
            <a:endParaRPr lang="cs-CZ" b="1" dirty="0" smtClean="0"/>
          </a:p>
          <a:p>
            <a:r>
              <a:rPr lang="cs-CZ" b="1" dirty="0" err="1"/>
              <a:t>PingOfDeath</a:t>
            </a:r>
            <a:r>
              <a:rPr lang="cs-CZ" dirty="0"/>
              <a:t> – odeslání příliš velkého paketu pomocí </a:t>
            </a:r>
            <a:r>
              <a:rPr lang="cs-CZ" dirty="0" smtClean="0"/>
              <a:t>ping</a:t>
            </a:r>
            <a:r>
              <a:rPr lang="cs-CZ" dirty="0"/>
              <a:t>, nekontrolující příjemce se zhroutil</a:t>
            </a:r>
          </a:p>
          <a:p>
            <a:r>
              <a:rPr lang="cs-CZ" b="1" dirty="0" err="1" smtClean="0"/>
              <a:t>Teardrops</a:t>
            </a:r>
            <a:r>
              <a:rPr lang="cs-CZ" dirty="0" smtClean="0"/>
              <a:t> </a:t>
            </a:r>
            <a:r>
              <a:rPr lang="cs-CZ" dirty="0"/>
              <a:t>– využívá chyby při skládání </a:t>
            </a:r>
            <a:r>
              <a:rPr lang="cs-CZ" dirty="0" smtClean="0"/>
              <a:t>fragmentovaných </a:t>
            </a:r>
            <a:r>
              <a:rPr lang="cs-CZ" dirty="0"/>
              <a:t>paketů (posílá nekorektní fragmenty)</a:t>
            </a:r>
          </a:p>
        </p:txBody>
      </p:sp>
    </p:spTree>
    <p:extLst>
      <p:ext uri="{BB962C8B-B14F-4D97-AF65-F5344CB8AC3E}">
        <p14:creationId xmlns:p14="http://schemas.microsoft.com/office/powerpoint/2010/main" val="3372192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DDoS</a:t>
            </a:r>
            <a:r>
              <a:rPr lang="cs-CZ" dirty="0"/>
              <a:t> – </a:t>
            </a:r>
            <a:r>
              <a:rPr lang="cs-CZ" dirty="0" err="1"/>
              <a:t>Distributed</a:t>
            </a:r>
            <a:r>
              <a:rPr lang="cs-CZ" dirty="0"/>
              <a:t> </a:t>
            </a:r>
            <a:r>
              <a:rPr lang="cs-CZ" dirty="0" err="1"/>
              <a:t>Denial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Service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DoS</a:t>
            </a:r>
            <a:r>
              <a:rPr lang="cs-CZ" dirty="0" smtClean="0"/>
              <a:t> </a:t>
            </a:r>
            <a:r>
              <a:rPr lang="cs-CZ" dirty="0"/>
              <a:t>útok vedený souběžně z mnoha stanic</a:t>
            </a:r>
          </a:p>
          <a:p>
            <a:r>
              <a:rPr lang="cs-CZ" dirty="0" smtClean="0"/>
              <a:t>na </a:t>
            </a:r>
            <a:r>
              <a:rPr lang="cs-CZ" dirty="0"/>
              <a:t>nezabezpečené počítače je distribuován útočný </a:t>
            </a:r>
            <a:r>
              <a:rPr lang="cs-CZ" dirty="0" smtClean="0"/>
              <a:t>program </a:t>
            </a:r>
            <a:r>
              <a:rPr lang="cs-CZ" dirty="0"/>
              <a:t>(označován jako zombie), např. virem</a:t>
            </a:r>
          </a:p>
          <a:p>
            <a:r>
              <a:rPr lang="cs-CZ" dirty="0" smtClean="0"/>
              <a:t>v </a:t>
            </a:r>
            <a:r>
              <a:rPr lang="cs-CZ" dirty="0"/>
              <a:t>určitý čas útočník vzbudí zombie a pošle je současně </a:t>
            </a:r>
            <a:r>
              <a:rPr lang="cs-CZ" dirty="0" smtClean="0"/>
              <a:t>na </a:t>
            </a:r>
            <a:r>
              <a:rPr lang="cs-CZ" dirty="0"/>
              <a:t>cíl</a:t>
            </a:r>
          </a:p>
          <a:p>
            <a:r>
              <a:rPr lang="cs-CZ" dirty="0" smtClean="0"/>
              <a:t>mnoho </a:t>
            </a:r>
            <a:r>
              <a:rPr lang="cs-CZ" dirty="0"/>
              <a:t>různých variant, zejména v přístupu </a:t>
            </a:r>
            <a:r>
              <a:rPr lang="cs-CZ" dirty="0" smtClean="0"/>
              <a:t>k</a:t>
            </a:r>
            <a:r>
              <a:rPr lang="cs-CZ" dirty="0"/>
              <a:t> synchronizaci zombie</a:t>
            </a:r>
          </a:p>
          <a:p>
            <a:r>
              <a:rPr lang="cs-CZ" dirty="0" smtClean="0"/>
              <a:t>obtížně </a:t>
            </a:r>
            <a:r>
              <a:rPr lang="cs-CZ" dirty="0"/>
              <a:t>se blokuje – zdrojů je příliš mnoho</a:t>
            </a:r>
          </a:p>
        </p:txBody>
      </p:sp>
    </p:spTree>
    <p:extLst>
      <p:ext uri="{BB962C8B-B14F-4D97-AF65-F5344CB8AC3E}">
        <p14:creationId xmlns:p14="http://schemas.microsoft.com/office/powerpoint/2010/main" val="3248049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Útoky na servery DNS a směrovače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otrávení informace v </a:t>
            </a:r>
            <a:r>
              <a:rPr lang="cs-CZ" b="1" dirty="0" err="1"/>
              <a:t>cache</a:t>
            </a:r>
            <a:r>
              <a:rPr lang="cs-CZ" b="1" dirty="0"/>
              <a:t> </a:t>
            </a:r>
            <a:r>
              <a:rPr lang="cs-CZ" dirty="0"/>
              <a:t>– ukládání falešných informací do paměti serveru </a:t>
            </a:r>
            <a:r>
              <a:rPr lang="cs-CZ" dirty="0" smtClean="0"/>
              <a:t>vede k </a:t>
            </a:r>
            <a:r>
              <a:rPr lang="cs-CZ" dirty="0"/>
              <a:t>tomu, že útočník může přesměrovat provoz na server pod správou útočníka </a:t>
            </a:r>
          </a:p>
          <a:p>
            <a:r>
              <a:rPr lang="cs-CZ" b="1" dirty="0" smtClean="0"/>
              <a:t>změna </a:t>
            </a:r>
            <a:r>
              <a:rPr lang="cs-CZ" b="1" dirty="0"/>
              <a:t>dat </a:t>
            </a:r>
            <a:r>
              <a:rPr lang="cs-CZ" dirty="0" smtClean="0"/>
              <a:t>– útočníci </a:t>
            </a:r>
            <a:r>
              <a:rPr lang="cs-CZ" dirty="0"/>
              <a:t>mohou využít slabiny některých verzí a pro uživatele DNS </a:t>
            </a:r>
            <a:r>
              <a:rPr lang="cs-CZ" dirty="0" smtClean="0"/>
              <a:t>pozměnit </a:t>
            </a:r>
            <a:r>
              <a:rPr lang="cs-CZ" dirty="0"/>
              <a:t>některá data </a:t>
            </a:r>
          </a:p>
          <a:p>
            <a:r>
              <a:rPr lang="cs-CZ" b="1" dirty="0" smtClean="0"/>
              <a:t>odmítnutí </a:t>
            </a:r>
            <a:r>
              <a:rPr lang="cs-CZ" b="1" dirty="0"/>
              <a:t>služby </a:t>
            </a:r>
            <a:r>
              <a:rPr lang="cs-CZ" dirty="0"/>
              <a:t>– tento útok může znamenat problém v rámci celého internetu </a:t>
            </a:r>
            <a:r>
              <a:rPr lang="cs-CZ" dirty="0" smtClean="0"/>
              <a:t>(</a:t>
            </a:r>
            <a:r>
              <a:rPr lang="cs-CZ" dirty="0"/>
              <a:t>nedostupnost) </a:t>
            </a:r>
          </a:p>
          <a:p>
            <a:r>
              <a:rPr lang="cs-CZ" b="1" dirty="0" smtClean="0"/>
              <a:t>únos </a:t>
            </a:r>
            <a:r>
              <a:rPr lang="cs-CZ" b="1" dirty="0"/>
              <a:t>domény </a:t>
            </a:r>
            <a:r>
              <a:rPr lang="cs-CZ" dirty="0"/>
              <a:t>– útočníci mohou neoprávněně převzít registrační proces a tak unést </a:t>
            </a:r>
            <a:r>
              <a:rPr lang="cs-CZ" dirty="0" smtClean="0"/>
              <a:t>legitimní </a:t>
            </a:r>
            <a:r>
              <a:rPr lang="cs-CZ" dirty="0"/>
              <a:t>domény </a:t>
            </a:r>
          </a:p>
        </p:txBody>
      </p:sp>
    </p:spTree>
    <p:extLst>
      <p:ext uri="{BB962C8B-B14F-4D97-AF65-F5344CB8AC3E}">
        <p14:creationId xmlns:p14="http://schemas.microsoft.com/office/powerpoint/2010/main" val="34984079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Útoky na servery DNS a směrovače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Kromě DNS jsou častými </a:t>
            </a:r>
            <a:r>
              <a:rPr lang="cs-CZ" dirty="0" err="1"/>
              <a:t>cíly</a:t>
            </a:r>
            <a:r>
              <a:rPr lang="cs-CZ" dirty="0"/>
              <a:t> útoků směrovače. Pokud nejsou zabezpečeny proti útokům </a:t>
            </a:r>
            <a:r>
              <a:rPr lang="cs-CZ" dirty="0" smtClean="0"/>
              <a:t>zvenčí </a:t>
            </a:r>
            <a:r>
              <a:rPr lang="cs-CZ" dirty="0"/>
              <a:t>představují pro útočníky potenciální platformu pro vedení útoku. Při realizaci </a:t>
            </a:r>
            <a:r>
              <a:rPr lang="cs-CZ" dirty="0" smtClean="0"/>
              <a:t>směrování </a:t>
            </a:r>
            <a:r>
              <a:rPr lang="cs-CZ" dirty="0"/>
              <a:t>je nutné zvážit všechny požadavky zabezpečení jednotlivých směrovačů a použít </a:t>
            </a:r>
            <a:r>
              <a:rPr lang="cs-CZ" dirty="0" smtClean="0"/>
              <a:t>prvky </a:t>
            </a:r>
            <a:r>
              <a:rPr lang="cs-CZ" dirty="0"/>
              <a:t>s vhodnou hardwarovou podporou zabezpečení. </a:t>
            </a:r>
          </a:p>
        </p:txBody>
      </p:sp>
    </p:spTree>
    <p:extLst>
      <p:ext uri="{BB962C8B-B14F-4D97-AF65-F5344CB8AC3E}">
        <p14:creationId xmlns:p14="http://schemas.microsoft.com/office/powerpoint/2010/main" val="29970407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Možná ochrana před útoky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autentizace uživatelů sítě </a:t>
            </a:r>
            <a:endParaRPr lang="cs-CZ" dirty="0" smtClean="0"/>
          </a:p>
          <a:p>
            <a:r>
              <a:rPr lang="cs-CZ" dirty="0" smtClean="0"/>
              <a:t>zabezpečení </a:t>
            </a:r>
            <a:r>
              <a:rPr lang="cs-CZ" dirty="0"/>
              <a:t>stanic – ochrana dat zbytku sítě (napadená </a:t>
            </a:r>
            <a:r>
              <a:rPr lang="cs-CZ" dirty="0" smtClean="0"/>
              <a:t>stanice </a:t>
            </a:r>
            <a:r>
              <a:rPr lang="cs-CZ" dirty="0"/>
              <a:t>se stává nástrojem dalšího útoku)</a:t>
            </a:r>
          </a:p>
          <a:p>
            <a:r>
              <a:rPr lang="cs-CZ" dirty="0" smtClean="0"/>
              <a:t>zabezpečení </a:t>
            </a:r>
            <a:r>
              <a:rPr lang="cs-CZ" dirty="0"/>
              <a:t>provozu – sledování provozu sítě, vnitřní </a:t>
            </a:r>
            <a:r>
              <a:rPr lang="cs-CZ" dirty="0" smtClean="0"/>
              <a:t>filtrování</a:t>
            </a:r>
            <a:r>
              <a:rPr lang="cs-CZ" dirty="0"/>
              <a:t>; nejnebezpečnější útoky jsou zevnitř</a:t>
            </a:r>
          </a:p>
          <a:p>
            <a:r>
              <a:rPr lang="cs-CZ" dirty="0" smtClean="0"/>
              <a:t>zabezpečení </a:t>
            </a:r>
            <a:r>
              <a:rPr lang="cs-CZ" dirty="0"/>
              <a:t>LAN – ochrana LAN před útoky z Internetu</a:t>
            </a:r>
          </a:p>
          <a:p>
            <a:r>
              <a:rPr lang="cs-CZ" dirty="0" smtClean="0"/>
              <a:t>zabezpečení </a:t>
            </a:r>
            <a:r>
              <a:rPr lang="cs-CZ" dirty="0"/>
              <a:t>na úrovni </a:t>
            </a:r>
            <a:r>
              <a:rPr lang="cs-CZ" dirty="0" smtClean="0"/>
              <a:t>poskytovatele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7501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Firewall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Tvoří ho ochranné složky jak hardwarové, tak softwarové, které dohromady tvoří ochrannou </a:t>
            </a:r>
            <a:r>
              <a:rPr lang="cs-CZ" dirty="0" smtClean="0"/>
              <a:t>zeď </a:t>
            </a:r>
            <a:r>
              <a:rPr lang="cs-CZ" dirty="0"/>
              <a:t>mezi Internetem a podnikovou sítí.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7319" y="2985426"/>
            <a:ext cx="5724525" cy="3286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7224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Firewall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cs-CZ" dirty="0"/>
              <a:t>směrovače – mezi podnikovou sítí a vnějším světem filtrují provoz, minimalizují </a:t>
            </a:r>
            <a:r>
              <a:rPr lang="cs-CZ" dirty="0" smtClean="0"/>
              <a:t>možnost </a:t>
            </a:r>
            <a:r>
              <a:rPr lang="cs-CZ" dirty="0"/>
              <a:t>vnějších útoků</a:t>
            </a:r>
          </a:p>
          <a:p>
            <a:r>
              <a:rPr lang="cs-CZ" dirty="0" smtClean="0"/>
              <a:t>demilitarizovaná </a:t>
            </a:r>
            <a:r>
              <a:rPr lang="cs-CZ" dirty="0"/>
              <a:t>zóna – server nebo síť serverů přístupná zevnitř podnikové sítě i </a:t>
            </a:r>
            <a:r>
              <a:rPr lang="cs-CZ" dirty="0" smtClean="0"/>
              <a:t>zvenku </a:t>
            </a:r>
            <a:r>
              <a:rPr lang="cs-CZ" dirty="0"/>
              <a:t>z Internetu – obsahuje potřebné servery WWW, SMTP, FTP a další. </a:t>
            </a:r>
            <a:endParaRPr lang="cs-CZ" dirty="0" smtClean="0"/>
          </a:p>
          <a:p>
            <a:r>
              <a:rPr lang="cs-CZ" dirty="0"/>
              <a:t>NAT </a:t>
            </a:r>
            <a:r>
              <a:rPr lang="cs-CZ" dirty="0" smtClean="0"/>
              <a:t>– překlad </a:t>
            </a:r>
            <a:r>
              <a:rPr lang="cs-CZ" dirty="0"/>
              <a:t>síťových IP adres privátních na veřejné a opačně v závislosti na směru </a:t>
            </a:r>
            <a:r>
              <a:rPr lang="cs-CZ" dirty="0" smtClean="0"/>
              <a:t>komunikace 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6239" y="3210386"/>
            <a:ext cx="596265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6630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firewall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filtrace paketů </a:t>
            </a:r>
            <a:r>
              <a:rPr lang="cs-CZ" dirty="0"/>
              <a:t>– na úrovni síťové vrstvy, na základě zdrojové a cílové IP adresy </a:t>
            </a:r>
          </a:p>
          <a:p>
            <a:r>
              <a:rPr lang="cs-CZ" b="1" dirty="0" smtClean="0"/>
              <a:t>aplikační </a:t>
            </a:r>
            <a:r>
              <a:rPr lang="cs-CZ" b="1" dirty="0"/>
              <a:t>brána </a:t>
            </a:r>
            <a:r>
              <a:rPr lang="cs-CZ" dirty="0"/>
              <a:t>– zadržuje všechny pakety pro specifikované aplikace a chová se </a:t>
            </a:r>
            <a:r>
              <a:rPr lang="cs-CZ" dirty="0" smtClean="0"/>
              <a:t>jako </a:t>
            </a:r>
            <a:r>
              <a:rPr lang="cs-CZ" dirty="0"/>
              <a:t>zástupný server (TELNET, FTP, SMTP…..), zjistí nejprve autentizaci zvnějšku a </a:t>
            </a:r>
            <a:r>
              <a:rPr lang="cs-CZ" dirty="0" smtClean="0"/>
              <a:t>teprve </a:t>
            </a:r>
            <a:r>
              <a:rPr lang="cs-CZ" dirty="0"/>
              <a:t>potom povolí komunikaci se serverem v demilitarizované zóně</a:t>
            </a:r>
          </a:p>
          <a:p>
            <a:r>
              <a:rPr lang="cs-CZ" b="1" dirty="0" smtClean="0"/>
              <a:t>zástupný </a:t>
            </a:r>
            <a:r>
              <a:rPr lang="cs-CZ" b="1" dirty="0"/>
              <a:t>server </a:t>
            </a:r>
            <a:r>
              <a:rPr lang="cs-CZ" dirty="0"/>
              <a:t>– (</a:t>
            </a:r>
            <a:r>
              <a:rPr lang="cs-CZ" dirty="0" err="1"/>
              <a:t>proxy</a:t>
            </a:r>
            <a:r>
              <a:rPr lang="cs-CZ" dirty="0"/>
              <a:t>), ověřuje pakety z hlediska platnosti dat na aplikační úrovni </a:t>
            </a:r>
            <a:r>
              <a:rPr lang="cs-CZ" dirty="0" smtClean="0"/>
              <a:t>před </a:t>
            </a:r>
            <a:r>
              <a:rPr lang="cs-CZ" dirty="0"/>
              <a:t>otevřením spojení. Zástupné servery mohou také ověřovat hesla a požadavky na </a:t>
            </a:r>
            <a:r>
              <a:rPr lang="cs-CZ" dirty="0" smtClean="0"/>
              <a:t>služby </a:t>
            </a:r>
            <a:endParaRPr lang="cs-CZ" dirty="0"/>
          </a:p>
          <a:p>
            <a:r>
              <a:rPr lang="cs-CZ" b="1" dirty="0" smtClean="0"/>
              <a:t>řízení </a:t>
            </a:r>
            <a:r>
              <a:rPr lang="cs-CZ" b="1" dirty="0"/>
              <a:t>přístupu </a:t>
            </a:r>
            <a:r>
              <a:rPr lang="cs-CZ" dirty="0"/>
              <a:t>– autentizační mechanismus pro ověření totožnosti uživatele na </a:t>
            </a:r>
            <a:r>
              <a:rPr lang="cs-CZ" dirty="0" smtClean="0"/>
              <a:t>základě </a:t>
            </a:r>
            <a:r>
              <a:rPr lang="cs-CZ" dirty="0"/>
              <a:t>hesla a jeho autorizace pro užívání požadovaných služeb </a:t>
            </a:r>
          </a:p>
          <a:p>
            <a:r>
              <a:rPr lang="cs-CZ" b="1" dirty="0" smtClean="0"/>
              <a:t>šifrování </a:t>
            </a:r>
            <a:r>
              <a:rPr lang="cs-CZ" b="1" dirty="0"/>
              <a:t>zpráv </a:t>
            </a:r>
            <a:r>
              <a:rPr lang="cs-CZ" dirty="0"/>
              <a:t>– zabezpečení přenosu informací (jmen, hesel, dat …)</a:t>
            </a:r>
          </a:p>
        </p:txBody>
      </p:sp>
    </p:spTree>
    <p:extLst>
      <p:ext uri="{BB962C8B-B14F-4D97-AF65-F5344CB8AC3E}">
        <p14:creationId xmlns:p14="http://schemas.microsoft.com/office/powerpoint/2010/main" val="4205588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Proxy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34448"/>
            <a:ext cx="8596668" cy="3880773"/>
          </a:xfrm>
        </p:spPr>
        <p:txBody>
          <a:bodyPr/>
          <a:lstStyle/>
          <a:p>
            <a:pPr marL="0" indent="0" algn="just">
              <a:buNone/>
            </a:pPr>
            <a:r>
              <a:rPr lang="cs-CZ" dirty="0"/>
              <a:t>Druhá generace obranných zdí ve formě zástupných serverů dokáže využít filtrace na </a:t>
            </a:r>
            <a:r>
              <a:rPr lang="cs-CZ" dirty="0" smtClean="0"/>
              <a:t>základě IP </a:t>
            </a:r>
            <a:r>
              <a:rPr lang="cs-CZ" dirty="0"/>
              <a:t>i na základě některých aplikací. Včlenění mezi klienta a server však značně zpomaluje </a:t>
            </a:r>
            <a:r>
              <a:rPr lang="cs-CZ" dirty="0" smtClean="0"/>
              <a:t>komunikaci</a:t>
            </a:r>
            <a:r>
              <a:rPr lang="cs-CZ" dirty="0"/>
              <a:t>. Zástupný server stojí mezi klientem a reálným světem v síti. Klient vysílá požadavky směrem </a:t>
            </a:r>
            <a:r>
              <a:rPr lang="cs-CZ" dirty="0" smtClean="0"/>
              <a:t>k </a:t>
            </a:r>
            <a:r>
              <a:rPr lang="cs-CZ" dirty="0"/>
              <a:t>cílovému serveru, ale požadavek se dostává k </a:t>
            </a:r>
            <a:r>
              <a:rPr lang="cs-CZ" dirty="0" err="1"/>
              <a:t>proxy</a:t>
            </a:r>
            <a:r>
              <a:rPr lang="cs-CZ" dirty="0"/>
              <a:t>. Ten požadavek zváží a rozhodne zda je </a:t>
            </a:r>
            <a:r>
              <a:rPr lang="cs-CZ" dirty="0" smtClean="0"/>
              <a:t>oprávněný </a:t>
            </a:r>
            <a:r>
              <a:rPr lang="cs-CZ" dirty="0"/>
              <a:t>nebo ne a zda jej pošle k cíli.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8413" y="3266236"/>
            <a:ext cx="5848350" cy="3181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952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Potencionální nebezpečí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Formy ohrožení bezpečnosti: </a:t>
            </a:r>
            <a:r>
              <a:rPr lang="cs-CZ" dirty="0"/>
              <a:t>odposlech, modifikace přenášených dat, neoprávněný přístup do lokální </a:t>
            </a:r>
            <a:r>
              <a:rPr lang="cs-CZ" dirty="0" smtClean="0"/>
              <a:t>sítě</a:t>
            </a:r>
          </a:p>
          <a:p>
            <a:pPr marL="0" indent="0">
              <a:buNone/>
            </a:pPr>
            <a:r>
              <a:rPr lang="cs-CZ" b="1" dirty="0" smtClean="0"/>
              <a:t>Oblast ochrany:</a:t>
            </a:r>
          </a:p>
          <a:p>
            <a:r>
              <a:rPr lang="cs-CZ" dirty="0" smtClean="0"/>
              <a:t>data </a:t>
            </a:r>
            <a:r>
              <a:rPr lang="cs-CZ" dirty="0"/>
              <a:t>(zajistit, aby je nemohl někdo získat, měnit či mazat)</a:t>
            </a:r>
          </a:p>
          <a:p>
            <a:r>
              <a:rPr lang="cs-CZ" dirty="0" smtClean="0"/>
              <a:t>výpočetní </a:t>
            </a:r>
            <a:r>
              <a:rPr lang="cs-CZ" dirty="0"/>
              <a:t>kapacity jednotlivých </a:t>
            </a:r>
            <a:r>
              <a:rPr lang="cs-CZ" dirty="0" smtClean="0"/>
              <a:t>uzlů v síti</a:t>
            </a:r>
            <a:endParaRPr lang="cs-CZ" dirty="0"/>
          </a:p>
          <a:p>
            <a:r>
              <a:rPr lang="cs-CZ" dirty="0" smtClean="0"/>
              <a:t>omezování </a:t>
            </a:r>
            <a:r>
              <a:rPr lang="cs-CZ" dirty="0"/>
              <a:t>funkčnosti či narušování provozu některých služeb</a:t>
            </a:r>
          </a:p>
        </p:txBody>
      </p:sp>
    </p:spTree>
    <p:extLst>
      <p:ext uri="{BB962C8B-B14F-4D97-AF65-F5344CB8AC3E}">
        <p14:creationId xmlns:p14="http://schemas.microsoft.com/office/powerpoint/2010/main" val="23684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přístupu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Autentizace </a:t>
            </a:r>
          </a:p>
          <a:p>
            <a:r>
              <a:rPr lang="cs-CZ" dirty="0"/>
              <a:t>Je ověřování a potvrzování totožnosti uživatelů komunikujících stran. Autentizace může vést </a:t>
            </a:r>
            <a:r>
              <a:rPr lang="cs-CZ" dirty="0" smtClean="0"/>
              <a:t>k </a:t>
            </a:r>
            <a:r>
              <a:rPr lang="cs-CZ" dirty="0"/>
              <a:t>jednoznačné identifikaci – kdo je?, nebo verifikaci – je ten, kdo tvrdí, že je? na </a:t>
            </a:r>
            <a:r>
              <a:rPr lang="cs-CZ" dirty="0" smtClean="0"/>
              <a:t>základě zadaných </a:t>
            </a:r>
            <a:r>
              <a:rPr lang="cs-CZ" dirty="0"/>
              <a:t>údajů do autentizačního systému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b="1" dirty="0" smtClean="0"/>
              <a:t>Možnosti ověření totožnosti:</a:t>
            </a:r>
          </a:p>
          <a:p>
            <a:r>
              <a:rPr lang="cs-CZ" b="1" dirty="0"/>
              <a:t>kdo jsou </a:t>
            </a:r>
            <a:r>
              <a:rPr lang="cs-CZ" dirty="0"/>
              <a:t>– jednoznačné ukazatel jako otisky prstů, dlaní atd., jsou sice </a:t>
            </a:r>
            <a:r>
              <a:rPr lang="cs-CZ" dirty="0" smtClean="0"/>
              <a:t>jednoznačné ovšem </a:t>
            </a:r>
            <a:r>
              <a:rPr lang="cs-CZ" dirty="0"/>
              <a:t>velmi nákladné </a:t>
            </a:r>
          </a:p>
          <a:p>
            <a:r>
              <a:rPr lang="cs-CZ" b="1" dirty="0" smtClean="0"/>
              <a:t>co </a:t>
            </a:r>
            <a:r>
              <a:rPr lang="cs-CZ" b="1" dirty="0"/>
              <a:t>mají </a:t>
            </a:r>
            <a:r>
              <a:rPr lang="cs-CZ" dirty="0"/>
              <a:t>– identifikace podle předmětů – karty, klíče atd., jednodušší možnost ověření, </a:t>
            </a:r>
            <a:r>
              <a:rPr lang="cs-CZ" dirty="0" smtClean="0"/>
              <a:t>náchylnost </a:t>
            </a:r>
            <a:r>
              <a:rPr lang="cs-CZ" dirty="0"/>
              <a:t>ke ztrátám, krádežím … </a:t>
            </a:r>
          </a:p>
          <a:p>
            <a:r>
              <a:rPr lang="cs-CZ" b="1" dirty="0" smtClean="0"/>
              <a:t>co </a:t>
            </a:r>
            <a:r>
              <a:rPr lang="cs-CZ" b="1" dirty="0"/>
              <a:t>znají </a:t>
            </a:r>
            <a:r>
              <a:rPr lang="cs-CZ" dirty="0"/>
              <a:t>– identifikace podle hesel, číselných kombinací, osobních </a:t>
            </a:r>
            <a:r>
              <a:rPr lang="cs-CZ" dirty="0" smtClean="0"/>
              <a:t>identifikačních čísel </a:t>
            </a:r>
            <a:r>
              <a:rPr lang="cs-CZ" dirty="0"/>
              <a:t>atd. </a:t>
            </a:r>
          </a:p>
        </p:txBody>
      </p:sp>
    </p:spTree>
    <p:extLst>
      <p:ext uri="{BB962C8B-B14F-4D97-AF65-F5344CB8AC3E}">
        <p14:creationId xmlns:p14="http://schemas.microsoft.com/office/powerpoint/2010/main" val="24688471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přístupu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Autorizace </a:t>
            </a:r>
          </a:p>
          <a:p>
            <a:r>
              <a:rPr lang="cs-CZ" dirty="0"/>
              <a:t>Po úspěšné autentizaci může být udělena autorizace pro používání zdrojů a služeb. </a:t>
            </a:r>
            <a:r>
              <a:rPr lang="cs-CZ" dirty="0" smtClean="0"/>
              <a:t>Autorizace </a:t>
            </a:r>
            <a:r>
              <a:rPr lang="cs-CZ" dirty="0"/>
              <a:t>specifikuje jaké operace se mohou prováděl a jaká data jsou dostupná </a:t>
            </a:r>
          </a:p>
          <a:p>
            <a:pPr marL="0" indent="0">
              <a:buNone/>
            </a:pPr>
            <a:r>
              <a:rPr lang="cs-CZ" b="1" dirty="0"/>
              <a:t>Účtování </a:t>
            </a:r>
          </a:p>
          <a:p>
            <a:r>
              <a:rPr lang="cs-CZ" dirty="0"/>
              <a:t>Zodpovídá za záznam všech činností uživatele v systému. </a:t>
            </a:r>
          </a:p>
        </p:txBody>
      </p:sp>
    </p:spTree>
    <p:extLst>
      <p:ext uri="{BB962C8B-B14F-4D97-AF65-F5344CB8AC3E}">
        <p14:creationId xmlns:p14="http://schemas.microsoft.com/office/powerpoint/2010/main" val="2537017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Formy útoku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Pasivní útoky</a:t>
            </a:r>
          </a:p>
          <a:p>
            <a:r>
              <a:rPr lang="cs-CZ" dirty="0" smtClean="0"/>
              <a:t>„odposlouchávání “ dat - cílem získat nezveřejňované informace, které lze zneužít</a:t>
            </a:r>
          </a:p>
          <a:p>
            <a:r>
              <a:rPr lang="cs-CZ" dirty="0" smtClean="0"/>
              <a:t>monitorování </a:t>
            </a:r>
            <a:r>
              <a:rPr lang="cs-CZ" dirty="0"/>
              <a:t>provozu - analýzy takto provozovaných kontaktů</a:t>
            </a:r>
          </a:p>
          <a:p>
            <a:pPr marL="0" indent="0">
              <a:buNone/>
            </a:pPr>
            <a:r>
              <a:rPr lang="cs-CZ" b="1" dirty="0"/>
              <a:t>Aktivní útoky</a:t>
            </a:r>
          </a:p>
          <a:p>
            <a:r>
              <a:rPr lang="cs-CZ" dirty="0" smtClean="0"/>
              <a:t>modifikace </a:t>
            </a:r>
            <a:r>
              <a:rPr lang="cs-CZ" dirty="0"/>
              <a:t>dat</a:t>
            </a:r>
          </a:p>
          <a:p>
            <a:r>
              <a:rPr lang="cs-CZ" dirty="0" smtClean="0"/>
              <a:t>vytváření </a:t>
            </a:r>
            <a:r>
              <a:rPr lang="cs-CZ" dirty="0"/>
              <a:t>falešných dat</a:t>
            </a:r>
          </a:p>
          <a:p>
            <a:r>
              <a:rPr lang="cs-CZ" dirty="0" smtClean="0"/>
              <a:t>aktivním </a:t>
            </a:r>
            <a:r>
              <a:rPr lang="cs-CZ" dirty="0"/>
              <a:t>útokům nelze </a:t>
            </a:r>
            <a:r>
              <a:rPr lang="cs-CZ" dirty="0" smtClean="0"/>
              <a:t>zcela zabránit</a:t>
            </a:r>
            <a:r>
              <a:rPr lang="cs-CZ" dirty="0"/>
              <a:t>, ale lze je na rozdíl od pasivních útoků snadněji detekovat</a:t>
            </a:r>
          </a:p>
        </p:txBody>
      </p:sp>
    </p:spTree>
    <p:extLst>
      <p:ext uri="{BB962C8B-B14F-4D97-AF65-F5344CB8AC3E}">
        <p14:creationId xmlns:p14="http://schemas.microsoft.com/office/powerpoint/2010/main" val="3920458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Rámcové oblasti zabezpečení podnikové sítě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zajištění </a:t>
            </a:r>
            <a:r>
              <a:rPr lang="cs-CZ" dirty="0"/>
              <a:t>důvěrnosti dat - pomocí šifrování celého komunikačního kanálu nebo jen vybraných citlivých dat</a:t>
            </a:r>
          </a:p>
          <a:p>
            <a:r>
              <a:rPr lang="cs-CZ" dirty="0" smtClean="0"/>
              <a:t>zajištění </a:t>
            </a:r>
            <a:r>
              <a:rPr lang="cs-CZ" dirty="0"/>
              <a:t>autentizace uživatelů sítě </a:t>
            </a:r>
            <a:endParaRPr lang="cs-CZ" dirty="0" smtClean="0"/>
          </a:p>
          <a:p>
            <a:r>
              <a:rPr lang="cs-CZ" dirty="0" smtClean="0"/>
              <a:t>zajištění </a:t>
            </a:r>
            <a:r>
              <a:rPr lang="cs-CZ" dirty="0"/>
              <a:t>integrity dat</a:t>
            </a:r>
          </a:p>
          <a:p>
            <a:r>
              <a:rPr lang="cs-CZ" dirty="0" smtClean="0"/>
              <a:t>zajištění </a:t>
            </a:r>
            <a:r>
              <a:rPr lang="cs-CZ" dirty="0" err="1"/>
              <a:t>neodmítnutelnosti</a:t>
            </a:r>
            <a:r>
              <a:rPr lang="cs-CZ" dirty="0"/>
              <a:t> zpráv - zajistit, aby odesílatel nemohl popřít odeslání zprávy a příjemce nemohl popřít přijetí zprávy</a:t>
            </a:r>
          </a:p>
          <a:p>
            <a:r>
              <a:rPr lang="cs-CZ" dirty="0" smtClean="0"/>
              <a:t>přiřazování </a:t>
            </a:r>
            <a:r>
              <a:rPr lang="cs-CZ" dirty="0"/>
              <a:t>přístupových práv - cílem je omezit (a řídit) přístup k počítači, datům a aplikacím, součástí je identifikace a autentizace toho, kdo žádá o přístup</a:t>
            </a:r>
          </a:p>
          <a:p>
            <a:r>
              <a:rPr lang="cs-CZ" dirty="0" smtClean="0"/>
              <a:t>zabezpečení </a:t>
            </a:r>
            <a:r>
              <a:rPr lang="cs-CZ" dirty="0"/>
              <a:t>dostupnosti síťových služeb - útokům na dostupnost služeb lze zabránit autentizací a šifrováním</a:t>
            </a:r>
          </a:p>
        </p:txBody>
      </p:sp>
    </p:spTree>
    <p:extLst>
      <p:ext uri="{BB962C8B-B14F-4D97-AF65-F5344CB8AC3E}">
        <p14:creationId xmlns:p14="http://schemas.microsoft.com/office/powerpoint/2010/main" val="3488791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HW útoky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fyzické útoky</a:t>
            </a:r>
          </a:p>
          <a:p>
            <a:r>
              <a:rPr lang="cs-CZ" dirty="0" smtClean="0"/>
              <a:t>cílem </a:t>
            </a:r>
            <a:r>
              <a:rPr lang="cs-CZ" dirty="0"/>
              <a:t>je fyzické poškození síťového HW – přerušení </a:t>
            </a:r>
            <a:r>
              <a:rPr lang="cs-CZ" dirty="0" smtClean="0"/>
              <a:t>kabeláže</a:t>
            </a:r>
            <a:r>
              <a:rPr lang="cs-CZ" dirty="0"/>
              <a:t>, vyřazení aktivních </a:t>
            </a:r>
            <a:r>
              <a:rPr lang="cs-CZ" dirty="0" smtClean="0"/>
              <a:t>prvků, poškození HDD </a:t>
            </a:r>
            <a:r>
              <a:rPr lang="cs-CZ" dirty="0"/>
              <a:t>apod.</a:t>
            </a:r>
          </a:p>
          <a:p>
            <a:r>
              <a:rPr lang="cs-CZ" dirty="0" smtClean="0"/>
              <a:t>záležitost </a:t>
            </a:r>
            <a:r>
              <a:rPr lang="cs-CZ" dirty="0"/>
              <a:t>zejména lokálních </a:t>
            </a:r>
            <a:r>
              <a:rPr lang="cs-CZ" dirty="0" smtClean="0"/>
              <a:t>sítí LAN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rušení </a:t>
            </a:r>
            <a:r>
              <a:rPr lang="cs-CZ" b="1" dirty="0"/>
              <a:t>signálu</a:t>
            </a:r>
          </a:p>
          <a:p>
            <a:r>
              <a:rPr lang="cs-CZ" dirty="0" smtClean="0"/>
              <a:t>pomocí </a:t>
            </a:r>
            <a:r>
              <a:rPr lang="cs-CZ" dirty="0"/>
              <a:t>silného elektromagnetického zářiče blízko </a:t>
            </a:r>
            <a:r>
              <a:rPr lang="cs-CZ" dirty="0" smtClean="0"/>
              <a:t>síťových </a:t>
            </a:r>
            <a:r>
              <a:rPr lang="cs-CZ" dirty="0"/>
              <a:t>rozvodů</a:t>
            </a:r>
          </a:p>
          <a:p>
            <a:r>
              <a:rPr lang="cs-CZ" dirty="0" smtClean="0"/>
              <a:t>narušení </a:t>
            </a:r>
            <a:r>
              <a:rPr lang="cs-CZ" dirty="0"/>
              <a:t>mikrovlnného spoje</a:t>
            </a:r>
          </a:p>
          <a:p>
            <a:r>
              <a:rPr lang="cs-CZ" dirty="0"/>
              <a:t>n</a:t>
            </a:r>
            <a:r>
              <a:rPr lang="cs-CZ" dirty="0" smtClean="0"/>
              <a:t>emusí být úmyslné, </a:t>
            </a:r>
            <a:r>
              <a:rPr lang="cs-CZ" dirty="0"/>
              <a:t>o to hůře odhalitelné</a:t>
            </a:r>
          </a:p>
        </p:txBody>
      </p:sp>
    </p:spTree>
    <p:extLst>
      <p:ext uri="{BB962C8B-B14F-4D97-AF65-F5344CB8AC3E}">
        <p14:creationId xmlns:p14="http://schemas.microsoft.com/office/powerpoint/2010/main" val="1025816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HW útoky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odposlechy</a:t>
            </a:r>
          </a:p>
          <a:p>
            <a:r>
              <a:rPr lang="cs-CZ" dirty="0" smtClean="0"/>
              <a:t>fyzické </a:t>
            </a:r>
            <a:r>
              <a:rPr lang="cs-CZ" dirty="0"/>
              <a:t>odposlechy (např. modemu nebo teoreticky </a:t>
            </a:r>
            <a:r>
              <a:rPr lang="cs-CZ" dirty="0" smtClean="0"/>
              <a:t>i</a:t>
            </a:r>
            <a:r>
              <a:rPr lang="cs-CZ" dirty="0"/>
              <a:t> signálu v kabelu)</a:t>
            </a:r>
          </a:p>
          <a:p>
            <a:r>
              <a:rPr lang="cs-CZ" dirty="0" smtClean="0"/>
              <a:t>SW </a:t>
            </a:r>
            <a:r>
              <a:rPr lang="cs-CZ" dirty="0"/>
              <a:t>odposlech </a:t>
            </a:r>
            <a:r>
              <a:rPr lang="cs-CZ" dirty="0" err="1"/>
              <a:t>Ethernetu</a:t>
            </a:r>
            <a:r>
              <a:rPr lang="cs-CZ" dirty="0"/>
              <a:t> – sdílené médium doručí signál </a:t>
            </a:r>
            <a:r>
              <a:rPr lang="cs-CZ" dirty="0" smtClean="0"/>
              <a:t>každému</a:t>
            </a:r>
            <a:r>
              <a:rPr lang="cs-CZ" dirty="0"/>
              <a:t>, kdo je připojen; postačí přepnout kartu do tzv. </a:t>
            </a:r>
            <a:r>
              <a:rPr lang="cs-CZ" dirty="0" smtClean="0"/>
              <a:t>promiskuitního </a:t>
            </a:r>
            <a:r>
              <a:rPr lang="cs-CZ" dirty="0"/>
              <a:t>režimu (přijímá všechna data, nejen ta, </a:t>
            </a:r>
            <a:r>
              <a:rPr lang="cs-CZ" dirty="0" smtClean="0"/>
              <a:t>která </a:t>
            </a:r>
            <a:r>
              <a:rPr lang="cs-CZ" dirty="0"/>
              <a:t>jí patří); přepínače </a:t>
            </a:r>
            <a:r>
              <a:rPr lang="cs-CZ" dirty="0" smtClean="0"/>
              <a:t>komplikují tuto možnost</a:t>
            </a:r>
            <a:endParaRPr lang="cs-CZ" dirty="0"/>
          </a:p>
          <a:p>
            <a:r>
              <a:rPr lang="cs-CZ" dirty="0" smtClean="0"/>
              <a:t>využívá </a:t>
            </a:r>
            <a:r>
              <a:rPr lang="cs-CZ" dirty="0"/>
              <a:t>se i při řešení problémů se sítí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7573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SW útoky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pomocí chyb v </a:t>
            </a:r>
            <a:r>
              <a:rPr lang="cs-CZ" b="1" dirty="0" smtClean="0"/>
              <a:t>programech</a:t>
            </a:r>
          </a:p>
          <a:p>
            <a:r>
              <a:rPr lang="cs-CZ" b="1" dirty="0"/>
              <a:t>přetečení zásobníku (</a:t>
            </a:r>
            <a:r>
              <a:rPr lang="cs-CZ" b="1" dirty="0" err="1"/>
              <a:t>stack</a:t>
            </a:r>
            <a:r>
              <a:rPr lang="cs-CZ" b="1" dirty="0"/>
              <a:t> </a:t>
            </a:r>
            <a:r>
              <a:rPr lang="cs-CZ" b="1" dirty="0" err="1"/>
              <a:t>overflow</a:t>
            </a:r>
            <a:r>
              <a:rPr lang="cs-CZ" b="1" dirty="0"/>
              <a:t>) </a:t>
            </a:r>
            <a:r>
              <a:rPr lang="cs-CZ" dirty="0"/>
              <a:t>– aplikace zapíše </a:t>
            </a:r>
            <a:r>
              <a:rPr lang="cs-CZ" dirty="0" smtClean="0"/>
              <a:t>do </a:t>
            </a:r>
            <a:r>
              <a:rPr lang="cs-CZ" dirty="0"/>
              <a:t>paměti, kam normálně nemá přístup; vede </a:t>
            </a:r>
            <a:r>
              <a:rPr lang="cs-CZ" dirty="0" smtClean="0"/>
              <a:t>k</a:t>
            </a:r>
            <a:r>
              <a:rPr lang="cs-CZ" dirty="0"/>
              <a:t> provedení útočníkova </a:t>
            </a:r>
            <a:r>
              <a:rPr lang="cs-CZ" dirty="0" smtClean="0"/>
              <a:t>programu ochrana</a:t>
            </a:r>
            <a:r>
              <a:rPr lang="cs-CZ" dirty="0"/>
              <a:t>: </a:t>
            </a:r>
            <a:r>
              <a:rPr lang="cs-CZ" dirty="0" smtClean="0"/>
              <a:t>aktualizace aplikace</a:t>
            </a:r>
          </a:p>
          <a:p>
            <a:r>
              <a:rPr lang="cs-CZ" b="1" dirty="0" err="1"/>
              <a:t>backdoor</a:t>
            </a:r>
            <a:r>
              <a:rPr lang="cs-CZ" b="1" dirty="0"/>
              <a:t> </a:t>
            </a:r>
            <a:r>
              <a:rPr lang="cs-CZ" dirty="0"/>
              <a:t>– přístup, který si vytvořil autor programu pro </a:t>
            </a:r>
            <a:r>
              <a:rPr lang="cs-CZ" dirty="0" smtClean="0"/>
              <a:t>ladění </a:t>
            </a:r>
            <a:r>
              <a:rPr lang="cs-CZ" dirty="0"/>
              <a:t>aplikace; může později posloužit </a:t>
            </a:r>
            <a:r>
              <a:rPr lang="cs-CZ" dirty="0" smtClean="0"/>
              <a:t>útočníkovi ochrana</a:t>
            </a:r>
            <a:r>
              <a:rPr lang="cs-CZ" dirty="0"/>
              <a:t>: může odhalit </a:t>
            </a:r>
            <a:r>
              <a:rPr lang="cs-CZ" dirty="0" err="1"/>
              <a:t>scanování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8025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SW útoky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828080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útoky proti </a:t>
            </a:r>
            <a:r>
              <a:rPr lang="cs-CZ" b="1" dirty="0" smtClean="0"/>
              <a:t>WWW</a:t>
            </a:r>
          </a:p>
          <a:p>
            <a:r>
              <a:rPr lang="cs-CZ" dirty="0" smtClean="0"/>
              <a:t>Rozšířená forma útoku</a:t>
            </a:r>
          </a:p>
          <a:p>
            <a:r>
              <a:rPr lang="cs-CZ" dirty="0" smtClean="0"/>
              <a:t>Díky dostupnosti skriptovacích jazyků dnes web programuje „skoro každý“</a:t>
            </a:r>
          </a:p>
          <a:p>
            <a:r>
              <a:rPr lang="cs-CZ" dirty="0" smtClean="0"/>
              <a:t>Často pouze orientace na funkčnost, nedostatečné zabezpečení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Podvržení identity</a:t>
            </a:r>
          </a:p>
          <a:p>
            <a:r>
              <a:rPr lang="cs-CZ" dirty="0"/>
              <a:t>IP </a:t>
            </a:r>
            <a:r>
              <a:rPr lang="cs-CZ" dirty="0" err="1"/>
              <a:t>spoofing</a:t>
            </a:r>
            <a:r>
              <a:rPr lang="cs-CZ" dirty="0"/>
              <a:t> – do odchozích paketů je vkládána falešná (cizí nebo podvržená) IP adresa</a:t>
            </a:r>
          </a:p>
          <a:p>
            <a:r>
              <a:rPr lang="cs-CZ" dirty="0"/>
              <a:t>source </a:t>
            </a:r>
            <a:r>
              <a:rPr lang="cs-CZ" dirty="0" err="1"/>
              <a:t>routing</a:t>
            </a:r>
            <a:r>
              <a:rPr lang="cs-CZ" dirty="0"/>
              <a:t> – varianta, útočník se vydává za důvěryhodný počítač, který předtím vyřadil pomocí </a:t>
            </a:r>
            <a:r>
              <a:rPr lang="cs-CZ" dirty="0" err="1"/>
              <a:t>DoS</a:t>
            </a:r>
            <a:r>
              <a:rPr lang="cs-CZ" dirty="0"/>
              <a:t> útoku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8360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DoS</a:t>
            </a:r>
            <a:r>
              <a:rPr lang="cs-CZ" dirty="0"/>
              <a:t> (</a:t>
            </a:r>
            <a:r>
              <a:rPr lang="cs-CZ" dirty="0" err="1"/>
              <a:t>Denial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 smtClean="0"/>
              <a:t>Service</a:t>
            </a:r>
            <a:r>
              <a:rPr lang="cs-CZ" dirty="0" smtClean="0"/>
              <a:t>) </a:t>
            </a:r>
            <a:r>
              <a:rPr lang="cs-CZ" dirty="0"/>
              <a:t>útoky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807298"/>
            <a:ext cx="8596668" cy="3880773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Cíl útoku je vyřazen z provozu často formou zahlcení</a:t>
            </a:r>
          </a:p>
          <a:p>
            <a:r>
              <a:rPr lang="cs-CZ" dirty="0" smtClean="0"/>
              <a:t>Může jít pouze o součást útoku či jeho zamaskování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err="1"/>
              <a:t>DoS</a:t>
            </a:r>
            <a:r>
              <a:rPr lang="cs-CZ" b="1" dirty="0"/>
              <a:t> </a:t>
            </a:r>
            <a:r>
              <a:rPr lang="cs-CZ" b="1" dirty="0" smtClean="0"/>
              <a:t>útok pomocí </a:t>
            </a:r>
            <a:r>
              <a:rPr lang="cs-CZ" b="1" dirty="0"/>
              <a:t>nedokonalostí </a:t>
            </a:r>
            <a:r>
              <a:rPr lang="cs-CZ" b="1" dirty="0" smtClean="0"/>
              <a:t>TCP/IP:</a:t>
            </a:r>
          </a:p>
          <a:p>
            <a:pPr marL="0" indent="0">
              <a:buNone/>
            </a:pPr>
            <a:r>
              <a:rPr lang="cs-CZ" b="1" dirty="0"/>
              <a:t>SYN </a:t>
            </a:r>
            <a:r>
              <a:rPr lang="cs-CZ" b="1" dirty="0" err="1"/>
              <a:t>flooding</a:t>
            </a:r>
            <a:endParaRPr lang="cs-CZ" b="1" dirty="0" smtClean="0"/>
          </a:p>
          <a:p>
            <a:r>
              <a:rPr lang="cs-CZ" dirty="0"/>
              <a:t>útočník zahájí navázání TCP spojení (pošle paket SYN)</a:t>
            </a:r>
          </a:p>
          <a:p>
            <a:r>
              <a:rPr lang="cs-CZ" dirty="0" smtClean="0"/>
              <a:t>cíl </a:t>
            </a:r>
            <a:r>
              <a:rPr lang="cs-CZ" dirty="0"/>
              <a:t>potvrdí (SYN ACK) a alokuje pro otevírané spojení zdroje</a:t>
            </a:r>
          </a:p>
          <a:p>
            <a:r>
              <a:rPr lang="cs-CZ" dirty="0" smtClean="0"/>
              <a:t>útočník </a:t>
            </a:r>
            <a:r>
              <a:rPr lang="cs-CZ" dirty="0"/>
              <a:t>ale nedokončí navázání spojení, místo toho zahajuje </a:t>
            </a:r>
            <a:r>
              <a:rPr lang="cs-CZ" dirty="0" smtClean="0"/>
              <a:t>otevírání </a:t>
            </a:r>
            <a:r>
              <a:rPr lang="cs-CZ" dirty="0"/>
              <a:t>dalších a dalších spojení</a:t>
            </a:r>
          </a:p>
          <a:p>
            <a:r>
              <a:rPr lang="cs-CZ" dirty="0" smtClean="0"/>
              <a:t>cíl </a:t>
            </a:r>
            <a:r>
              <a:rPr lang="cs-CZ" dirty="0"/>
              <a:t>postupně vyčerpá své zdroje a přestane přijímat žádosti </a:t>
            </a:r>
            <a:r>
              <a:rPr lang="cs-CZ" dirty="0" smtClean="0"/>
              <a:t>o</a:t>
            </a:r>
            <a:r>
              <a:rPr lang="cs-CZ" dirty="0"/>
              <a:t> spojení od regulérních klientů</a:t>
            </a:r>
          </a:p>
          <a:p>
            <a:pPr marL="0" indent="0">
              <a:buNone/>
            </a:pPr>
            <a:r>
              <a:rPr lang="cs-CZ" dirty="0" smtClean="0"/>
              <a:t>řešení</a:t>
            </a:r>
            <a:r>
              <a:rPr lang="cs-CZ" dirty="0"/>
              <a:t>: zkrátit dobu čekání na potvrzení navázaného spojení od </a:t>
            </a:r>
            <a:r>
              <a:rPr lang="cs-CZ" dirty="0" smtClean="0"/>
              <a:t>klienta</a:t>
            </a:r>
            <a:r>
              <a:rPr lang="cs-CZ" dirty="0"/>
              <a:t>, alokovat pro ně zdroje až po potvrzení</a:t>
            </a:r>
          </a:p>
        </p:txBody>
      </p:sp>
    </p:spTree>
    <p:extLst>
      <p:ext uri="{BB962C8B-B14F-4D97-AF65-F5344CB8AC3E}">
        <p14:creationId xmlns:p14="http://schemas.microsoft.com/office/powerpoint/2010/main" val="2660761676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253</TotalTime>
  <Words>1208</Words>
  <Application>Microsoft Office PowerPoint</Application>
  <PresentationFormat>Širokoúhlá obrazovka</PresentationFormat>
  <Paragraphs>115</Paragraphs>
  <Slides>21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Trebuchet MS</vt:lpstr>
      <vt:lpstr>Wingdings 3</vt:lpstr>
      <vt:lpstr>Faseta</vt:lpstr>
      <vt:lpstr>VI –Bezpečnost podnikové infrastruktury</vt:lpstr>
      <vt:lpstr>Potencionální nebezpečí</vt:lpstr>
      <vt:lpstr>Formy útoku</vt:lpstr>
      <vt:lpstr>Rámcové oblasti zabezpečení podnikové sítě</vt:lpstr>
      <vt:lpstr>HW útoky</vt:lpstr>
      <vt:lpstr>HW útoky</vt:lpstr>
      <vt:lpstr>SW útoky</vt:lpstr>
      <vt:lpstr>SW útoky</vt:lpstr>
      <vt:lpstr>DoS (Denial of Service) útoky</vt:lpstr>
      <vt:lpstr>DoS (Denial of Service) útoky</vt:lpstr>
      <vt:lpstr>DoS (Denial of Service) útoky</vt:lpstr>
      <vt:lpstr>DDoS – Distributed Denial of Service </vt:lpstr>
      <vt:lpstr>Útoky na servery DNS a směrovače</vt:lpstr>
      <vt:lpstr>Útoky na servery DNS a směrovače</vt:lpstr>
      <vt:lpstr>Možná ochrana před útoky</vt:lpstr>
      <vt:lpstr>Firewall</vt:lpstr>
      <vt:lpstr>Firewall</vt:lpstr>
      <vt:lpstr>Funkce firewall</vt:lpstr>
      <vt:lpstr>Proxy</vt:lpstr>
      <vt:lpstr>Řízení přístupu</vt:lpstr>
      <vt:lpstr>Řízení přístupu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 – bezpečnost, licence</dc:title>
  <dc:creator>Honza Matula</dc:creator>
  <cp:lastModifiedBy>Honza Matula</cp:lastModifiedBy>
  <cp:revision>25</cp:revision>
  <dcterms:created xsi:type="dcterms:W3CDTF">2013-05-03T06:10:10Z</dcterms:created>
  <dcterms:modified xsi:type="dcterms:W3CDTF">2014-11-28T09:29:18Z</dcterms:modified>
</cp:coreProperties>
</file>