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0" r:id="rId3"/>
    <p:sldId id="28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008E-E75B-4E5A-B63C-EEB2EDC1C7C6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69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008E-E75B-4E5A-B63C-EEB2EDC1C7C6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27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008E-E75B-4E5A-B63C-EEB2EDC1C7C6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7663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008E-E75B-4E5A-B63C-EEB2EDC1C7C6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030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008E-E75B-4E5A-B63C-EEB2EDC1C7C6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6884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008E-E75B-4E5A-B63C-EEB2EDC1C7C6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205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008E-E75B-4E5A-B63C-EEB2EDC1C7C6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6332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008E-E75B-4E5A-B63C-EEB2EDC1C7C6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025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008E-E75B-4E5A-B63C-EEB2EDC1C7C6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51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008E-E75B-4E5A-B63C-EEB2EDC1C7C6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607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008E-E75B-4E5A-B63C-EEB2EDC1C7C6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639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008E-E75B-4E5A-B63C-EEB2EDC1C7C6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790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008E-E75B-4E5A-B63C-EEB2EDC1C7C6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558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008E-E75B-4E5A-B63C-EEB2EDC1C7C6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559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008E-E75B-4E5A-B63C-EEB2EDC1C7C6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646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008E-E75B-4E5A-B63C-EEB2EDC1C7C6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310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1008E-E75B-4E5A-B63C-EEB2EDC1C7C6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6FBBF64-F7C5-4A9A-AAF1-D14BA70B5D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437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2708920"/>
            <a:ext cx="7772400" cy="864096"/>
          </a:xfrm>
        </p:spPr>
        <p:txBody>
          <a:bodyPr>
            <a:normAutofit fontScale="90000"/>
          </a:bodyPr>
          <a:lstStyle/>
          <a:p>
            <a:pPr algn="r"/>
            <a:r>
              <a:rPr lang="cs-CZ" sz="2000" i="1" dirty="0"/>
              <a:t>“Aktivně žít znamená </a:t>
            </a:r>
            <a:r>
              <a:rPr lang="cs-CZ" sz="2000" i="1" dirty="0" smtClean="0"/>
              <a:t>žít </a:t>
            </a:r>
            <a:r>
              <a:rPr lang="cs-CZ" sz="2000" i="1" dirty="0"/>
              <a:t>s přiměřenými informacemi”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3100" b="1" i="1" dirty="0"/>
              <a:t>Norbert </a:t>
            </a:r>
            <a:r>
              <a:rPr lang="cs-CZ" sz="3100" b="1" i="1" dirty="0" err="1"/>
              <a:t>Wiener</a:t>
            </a:r>
            <a:r>
              <a:rPr lang="cs-CZ" b="1" i="1" dirty="0"/>
              <a:t/>
            </a:r>
            <a:br>
              <a:rPr lang="cs-CZ" b="1" i="1" dirty="0"/>
            </a:br>
            <a:r>
              <a:rPr lang="cs-CZ" b="1" i="1" dirty="0" smtClean="0"/>
              <a:t>Úvod do Informačního managementu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-468560" y="4509120"/>
            <a:ext cx="5915000" cy="999402"/>
          </a:xfrm>
        </p:spPr>
        <p:txBody>
          <a:bodyPr/>
          <a:lstStyle/>
          <a:p>
            <a:pPr algn="r"/>
            <a:r>
              <a:rPr lang="cs-CZ" dirty="0" smtClean="0"/>
              <a:t>KISK </a:t>
            </a:r>
            <a:r>
              <a:rPr lang="cs-CZ" dirty="0" smtClean="0"/>
              <a:t>– VIKMA07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703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III. etapa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počátek 90. let 20. století</a:t>
            </a:r>
          </a:p>
          <a:p>
            <a:r>
              <a:rPr lang="cs-CZ" dirty="0" smtClean="0"/>
              <a:t>akcentuje se využití prostředků ICT k zabezpečení KVALITNÍ MANAŽERSKÉ PRÁCE, tj. efektivní dosažení poslání a cílů organizace.</a:t>
            </a:r>
          </a:p>
          <a:p>
            <a:pPr>
              <a:buNone/>
            </a:pPr>
            <a:r>
              <a:rPr lang="cs-CZ" dirty="0" smtClean="0"/>
              <a:t>D. P. </a:t>
            </a:r>
            <a:r>
              <a:rPr lang="cs-CZ" dirty="0" err="1" smtClean="0"/>
              <a:t>Best</a:t>
            </a:r>
            <a:r>
              <a:rPr lang="cs-CZ" dirty="0" smtClean="0"/>
              <a:t>: </a:t>
            </a:r>
            <a:r>
              <a:rPr lang="cs-CZ" i="1" dirty="0" smtClean="0"/>
              <a:t>„IM se rozumí efektivní tvorba, uchování, třídění a rozšiřování libovolného formátu a na libovolných přenosových prostředcích, které pomáhají zajistit podnikové cíle“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W. J. Martin: </a:t>
            </a:r>
            <a:r>
              <a:rPr lang="cs-CZ" i="1" dirty="0" smtClean="0"/>
              <a:t>„Management informačních zdrojů organizace k zajištění jejich záměrů a cílů“, mj. upozorňuje že současné definice jsou z praktického hlediska identická s pojmem „</a:t>
            </a:r>
            <a:r>
              <a:rPr lang="cs-CZ" i="1" dirty="0" err="1" smtClean="0"/>
              <a:t>information</a:t>
            </a:r>
            <a:r>
              <a:rPr lang="cs-CZ" i="1" dirty="0" smtClean="0"/>
              <a:t> </a:t>
            </a:r>
            <a:r>
              <a:rPr lang="cs-CZ" i="1" dirty="0" err="1" smtClean="0"/>
              <a:t>resources</a:t>
            </a:r>
            <a:r>
              <a:rPr lang="cs-CZ" i="1" dirty="0" smtClean="0"/>
              <a:t> </a:t>
            </a:r>
            <a:r>
              <a:rPr lang="cs-CZ" i="1" smtClean="0"/>
              <a:t>management“.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99358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Současné chápání IM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dnešní pojetí IM by mělo respektovat jak primární potřeby manažerského pohledu, tak i návazné hospodárné zajištění tomu odpovídajících informačních procesů.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primárně „dělat správné věci“ (</a:t>
            </a:r>
            <a:r>
              <a:rPr lang="cs-CZ" dirty="0" err="1" smtClean="0"/>
              <a:t>effectiveness</a:t>
            </a:r>
            <a:r>
              <a:rPr lang="cs-CZ" dirty="0" smtClean="0"/>
              <a:t>) </a:t>
            </a:r>
            <a:r>
              <a:rPr lang="cs-CZ" dirty="0" smtClean="0">
                <a:sym typeface="Wingdings" pitchFamily="2" charset="2"/>
              </a:rPr>
              <a:t> „umět tyto věci dělat hospodárně“ (</a:t>
            </a:r>
            <a:r>
              <a:rPr lang="cs-CZ" dirty="0" err="1" smtClean="0">
                <a:sym typeface="Wingdings" pitchFamily="2" charset="2"/>
              </a:rPr>
              <a:t>efficiency</a:t>
            </a:r>
            <a:r>
              <a:rPr lang="cs-CZ" dirty="0" smtClean="0">
                <a:sym typeface="Wingdings" pitchFamily="2" charset="2"/>
              </a:rPr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715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Současné chápání IM (pokračování)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 manažery nejsou samy aplikace IS/ICT cílem. Jsou efektivním prostředkem, který jim pomáhá umožnit, usnadnit, zhospodárnit a především zkvalitnit jejich jednání, zejména pak uspokojit jejich individuálně založené informační potřeby.</a:t>
            </a:r>
          </a:p>
          <a:p>
            <a:r>
              <a:rPr lang="cs-CZ" dirty="0" smtClean="0"/>
              <a:t>Syntézou nároků na informační zajištění manažerské práce by měl být IM koncipován jako </a:t>
            </a:r>
            <a:r>
              <a:rPr lang="cs-CZ" dirty="0" err="1" smtClean="0"/>
              <a:t>transdisciplinární</a:t>
            </a:r>
            <a:r>
              <a:rPr lang="cs-CZ" dirty="0" smtClean="0"/>
              <a:t> odbornost.</a:t>
            </a:r>
          </a:p>
          <a:p>
            <a:r>
              <a:rPr lang="cs-CZ" dirty="0" smtClean="0"/>
              <a:t>Jde o propojení poznatků moderního managementu, informatiky a systémových přístupů.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400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Definice a vymezení IM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IM lze definovat jako: </a:t>
            </a:r>
            <a:r>
              <a:rPr lang="cs-CZ" i="1" dirty="0" err="1" smtClean="0"/>
              <a:t>transdisciplinárně</a:t>
            </a:r>
            <a:r>
              <a:rPr lang="cs-CZ" i="1" dirty="0" smtClean="0"/>
              <a:t> pojatý soubor poznatků, metod a doporučení systémových přístupů a informatiky, které pomáhají vhodně realizovat informační procesy manažerského myšlení a jednání k dosažení cílů uvažované organizace.</a:t>
            </a:r>
          </a:p>
          <a:p>
            <a:r>
              <a:rPr lang="cs-CZ" dirty="0" smtClean="0"/>
              <a:t>Při tvůrčí syntéze poznatků moderního managementu, informatiky a systémových přístupů, popř. dalších, vznikají předpoklady vzniku synergického efektu jejich tvůrčí integrace. Podstatný je pozitivní vliv na manažerské činnosti. Projevuje se v nové kvalitě znalostí, u aplikátorů přináší aktivaci vazeb mezi poznatky jednotlivých disciplín“.</a:t>
            </a:r>
          </a:p>
          <a:p>
            <a:r>
              <a:rPr lang="cs-CZ" dirty="0" smtClean="0"/>
              <a:t>Taktéž se používá termín „</a:t>
            </a:r>
            <a:r>
              <a:rPr lang="cs-CZ" dirty="0" err="1" smtClean="0"/>
              <a:t>cross</a:t>
            </a:r>
            <a:r>
              <a:rPr lang="cs-CZ" dirty="0" smtClean="0"/>
              <a:t>-</a:t>
            </a:r>
            <a:r>
              <a:rPr lang="cs-CZ" dirty="0" err="1" smtClean="0"/>
              <a:t>fertilization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ideas</a:t>
            </a:r>
            <a:r>
              <a:rPr lang="cs-CZ" dirty="0" smtClean="0"/>
              <a:t>“ tzv</a:t>
            </a:r>
            <a:r>
              <a:rPr lang="cs-CZ" b="1" dirty="0" smtClean="0"/>
              <a:t>. </a:t>
            </a:r>
            <a:r>
              <a:rPr lang="cs-CZ" dirty="0" smtClean="0"/>
              <a:t>vzájemné oplodnění poznatků z různých disciplín.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387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strategie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- určuje základní směry budování toku informací tak, aby zpracované informace sloužily řídícím pracovníkům k efektivnímu a úspěšnému rozhodování a snižovaly riziko této činnosti.</a:t>
            </a:r>
          </a:p>
          <a:p>
            <a:pPr>
              <a:buNone/>
            </a:pPr>
            <a:r>
              <a:rPr lang="cs-CZ" dirty="0" smtClean="0"/>
              <a:t>Informační strategie organizace zahrnuje: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SPECIFIKACI KLÍČOVÝCH INFORMACÍ</a:t>
            </a:r>
          </a:p>
          <a:p>
            <a:pPr marL="596646" indent="-514350">
              <a:buNone/>
            </a:pPr>
            <a:r>
              <a:rPr lang="cs-CZ" dirty="0" smtClean="0"/>
              <a:t>	- pro hodnocení stavu trhu,</a:t>
            </a:r>
          </a:p>
          <a:p>
            <a:pPr marL="596646" indent="-514350">
              <a:buNone/>
            </a:pPr>
            <a:r>
              <a:rPr lang="cs-CZ" dirty="0" smtClean="0"/>
              <a:t>	- vyhodnocování trendů vývoje trhu,</a:t>
            </a:r>
          </a:p>
          <a:p>
            <a:pPr marL="596646" indent="-514350">
              <a:buNone/>
            </a:pPr>
            <a:r>
              <a:rPr lang="cs-CZ" dirty="0" smtClean="0"/>
              <a:t>	- postavení organizace na trhu s ohledem na konkurenci</a:t>
            </a:r>
          </a:p>
          <a:p>
            <a:pPr marL="596646" indent="-514350">
              <a:buNone/>
            </a:pPr>
            <a:r>
              <a:rPr lang="cs-CZ" dirty="0" smtClean="0"/>
              <a:t>	- pro vyhodnocení aktuálního interního stavu organizace (a dosavadního průběhu všech procesů v organizaci)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5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strategie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Informační strategie organizace zahrnuje (pokračování):</a:t>
            </a:r>
          </a:p>
          <a:p>
            <a:pPr marL="596646" indent="-514350">
              <a:buFont typeface="+mj-lt"/>
              <a:buAutoNum type="arabicPeriod" startAt="2"/>
            </a:pPr>
            <a:r>
              <a:rPr lang="cs-CZ" dirty="0" smtClean="0"/>
              <a:t>přehled standardů, které chce organizace uplatňovat při budování IS</a:t>
            </a:r>
          </a:p>
          <a:p>
            <a:pPr marL="596646" indent="-514350">
              <a:buFont typeface="+mj-lt"/>
              <a:buAutoNum type="arabicPeriod" startAt="2"/>
            </a:pPr>
            <a:r>
              <a:rPr lang="cs-CZ" dirty="0" smtClean="0"/>
              <a:t>objem finančních prostředků vyčleněných na realizaci informační strategie</a:t>
            </a:r>
          </a:p>
          <a:p>
            <a:pPr marL="596646" indent="-514350">
              <a:buFont typeface="+mj-lt"/>
              <a:buAutoNum type="arabicPeriod" startAt="2"/>
            </a:pPr>
            <a:r>
              <a:rPr lang="cs-CZ" dirty="0" smtClean="0"/>
              <a:t>program rozvoje IS (i v dlouhodobém horizontu)</a:t>
            </a:r>
          </a:p>
          <a:p>
            <a:pPr marL="596646" indent="-514350">
              <a:buFont typeface="+mj-lt"/>
              <a:buAutoNum type="arabicPeriod" startAt="2"/>
            </a:pPr>
            <a:r>
              <a:rPr lang="cs-CZ" dirty="0" smtClean="0"/>
              <a:t>zásady pro vyhodnocování účinnosti informační strategie a IS.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59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strategie organizace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38736" y="3068960"/>
            <a:ext cx="6202128" cy="3083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8975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Předpoklady pro úspěšnou Informační strategii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přímá návaznost na Podnikatelskou strategii a komplexní strategii řízení jakosti (TQM), návaznost na ekonomický management, bezpečnost práce, sociální aspekty a zdraví zaměstnanců,</a:t>
            </a:r>
          </a:p>
          <a:p>
            <a:r>
              <a:rPr lang="cs-CZ" dirty="0" smtClean="0"/>
              <a:t>zahrnutí všech interních činností a funkcí organizace (od předvýrobních etap až po prodej, včetně obslužných činností),</a:t>
            </a:r>
          </a:p>
          <a:p>
            <a:r>
              <a:rPr lang="cs-CZ" dirty="0" smtClean="0"/>
              <a:t>optimální využívání ICT,</a:t>
            </a:r>
          </a:p>
          <a:p>
            <a:r>
              <a:rPr lang="cs-CZ" dirty="0" smtClean="0"/>
              <a:t>specifikace oblastí vyšší konkurenceschopnosti,</a:t>
            </a:r>
          </a:p>
          <a:p>
            <a:r>
              <a:rPr lang="cs-CZ" dirty="0" smtClean="0"/>
              <a:t>explicitní formulaci informační strategie ve zvláštním dokumentu, schváleném vrcholovým managementem,</a:t>
            </a:r>
          </a:p>
          <a:p>
            <a:r>
              <a:rPr lang="cs-CZ" dirty="0" smtClean="0"/>
              <a:t>prosazování strategie vedením organizace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443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Legislativní a organizační aspekty Informačních strategií</a:t>
            </a:r>
            <a:endParaRPr lang="cs-CZ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123728" y="2133600"/>
            <a:ext cx="6480720" cy="4522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6805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Doporučení pro úspěšné naplnění Informační strategie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AutoNum type="arabicParenR"/>
            </a:pPr>
            <a:r>
              <a:rPr lang="cs-CZ" dirty="0" smtClean="0"/>
              <a:t>všichni členové vrcholového vedení musí ve své činnosti akceptovat skutečnost, že v konkurenčním prostředí tržní ekonomiky jsou informace, s nimiž organizace disponuje, jedním z rozhodujících zdrojů její dlouhodobé prosperity.</a:t>
            </a:r>
          </a:p>
          <a:p>
            <a:pPr marL="596646" indent="-514350">
              <a:buAutoNum type="arabicParenR"/>
            </a:pPr>
            <a:r>
              <a:rPr lang="cs-CZ" dirty="0" smtClean="0"/>
              <a:t>všichni členové vedení musí být seznámeni s principy současných informačních technologií, s postupy zavádění těchto technologií do praxe (včetně průběžného doplňování vědomostí a zkušeností) a musí rutinně ve své práci technologie využívat.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85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BUREŠ, V. Znalostní management a proces jeho zavádění. 1. vyd. 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, 2007. 216 s. ISBN 978-80-247-1978-8.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TRUNEČEK, J. Znalostní podnik ve znalostní společnosti. 2. vyd. Praha: Professional </a:t>
            </a:r>
            <a:r>
              <a:rPr lang="cs-CZ" dirty="0" err="1" smtClean="0">
                <a:solidFill>
                  <a:srgbClr val="FF0000"/>
                </a:solidFill>
              </a:rPr>
              <a:t>Publishing</a:t>
            </a:r>
            <a:r>
              <a:rPr lang="cs-CZ" dirty="0" smtClean="0">
                <a:solidFill>
                  <a:srgbClr val="FF0000"/>
                </a:solidFill>
              </a:rPr>
              <a:t>, 2004. ISBN 80-86419-67-3.</a:t>
            </a:r>
          </a:p>
          <a:p>
            <a:r>
              <a:rPr lang="cs-CZ" dirty="0" smtClean="0"/>
              <a:t>COLLISON, C.; PARCEL, G. </a:t>
            </a:r>
            <a:r>
              <a:rPr lang="cs-CZ" dirty="0" err="1" smtClean="0"/>
              <a:t>Knowledge</a:t>
            </a:r>
            <a:r>
              <a:rPr lang="cs-CZ" dirty="0" smtClean="0"/>
              <a:t> management. 1. vyd. Brno: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, 2005. 234 s. ISBN 80‐251‐0760‐4.</a:t>
            </a:r>
          </a:p>
          <a:p>
            <a:r>
              <a:rPr lang="cs-CZ" dirty="0" smtClean="0"/>
              <a:t>ČASTORÁL, Z. Strategický znalostní management a učící se organizace. 1. vyd. Praha: Vysoká škola finanční a správní, o.p.s., 2008. 144 s. ISBN 978‐80‐86754‐99‐4.</a:t>
            </a:r>
          </a:p>
          <a:p>
            <a:r>
              <a:rPr lang="cs-CZ" dirty="0" smtClean="0"/>
              <a:t>BARTÁK, J. Od znalostí k inovacím: tvorba, rozvíjení a využívání znalostí v organizacích.. 1.vyd. Praha: Alfa nakladatelství, 190 s., 2008. ISBN 978-80-87197-03-5.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VYMĚTAL, J.; DIAČIKOVÁ, A.; VÁCHOVÁ, M. Informační a znalostní management v praxi. 1. vyd. Praha: </a:t>
            </a:r>
            <a:r>
              <a:rPr lang="cs-CZ" dirty="0" err="1" smtClean="0">
                <a:solidFill>
                  <a:srgbClr val="FF0000"/>
                </a:solidFill>
              </a:rPr>
              <a:t>LexisNexis</a:t>
            </a:r>
            <a:r>
              <a:rPr lang="cs-CZ" dirty="0" smtClean="0">
                <a:solidFill>
                  <a:srgbClr val="FF0000"/>
                </a:solidFill>
              </a:rPr>
              <a:t> CZ, 2005. 381 s.</a:t>
            </a:r>
          </a:p>
          <a:p>
            <a:r>
              <a:rPr lang="cs-CZ" dirty="0" smtClean="0"/>
              <a:t>DOUCEK, P. Řízení projektů informačních systémů. 2. vyd. Praha: Professional </a:t>
            </a:r>
            <a:r>
              <a:rPr lang="cs-CZ" dirty="0" err="1" smtClean="0"/>
              <a:t>Publishing</a:t>
            </a:r>
            <a:r>
              <a:rPr lang="cs-CZ" dirty="0" smtClean="0"/>
              <a:t>, 2006. 180 s. ISBN 80-86946-17-7.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960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Doporučení pro úspěšné naplnění Informační strategie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Font typeface="+mj-lt"/>
              <a:buAutoNum type="arabicParenR" startAt="3"/>
            </a:pPr>
            <a:r>
              <a:rPr lang="cs-CZ" dirty="0" smtClean="0"/>
              <a:t>Přijetí rozhodnutí o zpracování Informační strategie firmy</a:t>
            </a:r>
          </a:p>
          <a:p>
            <a:pPr marL="596646" indent="-514350">
              <a:buFont typeface="+mj-lt"/>
              <a:buAutoNum type="arabicParenR" startAt="3"/>
            </a:pPr>
            <a:r>
              <a:rPr lang="cs-CZ" dirty="0" smtClean="0"/>
              <a:t>Získání široké podpory Informační strategie organizace na všech liniích řízení (střední management).</a:t>
            </a:r>
          </a:p>
          <a:p>
            <a:pPr marL="596646" indent="-514350">
              <a:buFont typeface="+mj-lt"/>
              <a:buAutoNum type="arabicParenR" startAt="3"/>
            </a:pPr>
            <a:r>
              <a:rPr lang="cs-CZ" dirty="0" smtClean="0"/>
              <a:t>Důsledné naplňování Informační strategie tak, jak byla naplánována s dodržováním jednotné strategie a dosahování jasně definovaných cílů.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752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Podnikatelská (globální) strategie firmy (GST)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GST dává ve středně a dlouhodobém časovém horizontu smysl a cíl veškerým aktivitám organizace a zamezuje jejímu živelnému a chaotickému vývoji.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GST je dlouhodobý rámec, který:</a:t>
            </a:r>
          </a:p>
          <a:p>
            <a:pPr>
              <a:buFontTx/>
              <a:buChar char="-"/>
            </a:pPr>
            <a:r>
              <a:rPr lang="cs-CZ" dirty="0" smtClean="0"/>
              <a:t>sjednocuje ve společnosti její hlavní cíle, priority, dílčí kroky a úkoly do soudržného celku,</a:t>
            </a:r>
          </a:p>
          <a:p>
            <a:pPr>
              <a:buFontTx/>
              <a:buChar char="-"/>
            </a:pPr>
            <a:r>
              <a:rPr lang="cs-CZ" dirty="0" smtClean="0"/>
              <a:t>přizpůsobuje zdroje společnosti měnícímu se prostředí, trhu a zejména zákazníkům,</a:t>
            </a:r>
          </a:p>
          <a:p>
            <a:pPr>
              <a:buFontTx/>
              <a:buChar char="-"/>
            </a:pPr>
            <a:r>
              <a:rPr lang="cs-CZ" dirty="0" smtClean="0"/>
              <a:t>uspokojuje očekávání zainteresovaných skupin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619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části Podnikatelské strategie firmy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SWOT analýzy</a:t>
            </a:r>
          </a:p>
          <a:p>
            <a:r>
              <a:rPr lang="cs-CZ" dirty="0" smtClean="0"/>
              <a:t>vize organizace</a:t>
            </a:r>
          </a:p>
          <a:p>
            <a:r>
              <a:rPr lang="cs-CZ" dirty="0" smtClean="0"/>
              <a:t>poslání (mise) organizace</a:t>
            </a:r>
          </a:p>
          <a:p>
            <a:r>
              <a:rPr lang="cs-CZ" dirty="0" smtClean="0"/>
              <a:t>cíle organizace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67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3248" y="69269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Příklad tvorby Informační strategie</a:t>
            </a:r>
            <a:endParaRPr lang="cs-CZ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43616" y="1416252"/>
            <a:ext cx="6648864" cy="5066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0892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Průvodní znaky nevyjasněné firemní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způsob rozhodování jednotlivých manažerů je nekonzistentní a nekoncepční, je podceňován a opomíjen význam analyzování, plánování a tvorby strategie,</a:t>
            </a:r>
          </a:p>
          <a:p>
            <a:r>
              <a:rPr lang="cs-CZ" dirty="0" smtClean="0"/>
              <a:t>vázne komunikace, existuje nedůsledná, neřízená až špatná interní a externí komunikace, něco jiného se říká, něco jiného se dělá,</a:t>
            </a:r>
          </a:p>
          <a:p>
            <a:r>
              <a:rPr lang="cs-CZ" dirty="0" smtClean="0"/>
              <a:t>organizace plýtvá zdroji, aktivity organizace jsou často zaměřeny na tzv. krátké peníze,</a:t>
            </a:r>
          </a:p>
          <a:p>
            <a:r>
              <a:rPr lang="cs-CZ" dirty="0" smtClean="0"/>
              <a:t>vedení organizace má pouze zbožná přání, nikoliv reálné cíle, nechává se ukolébat momentálními úspěchy.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57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Průvodní znaky nevyjasněné firemní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management je v neustálém časovém stresu, podceňuje se pravidelné monitorování zpětné vazby u všech procesů a následných náprav změn,</a:t>
            </a:r>
          </a:p>
          <a:p>
            <a:r>
              <a:rPr lang="cs-CZ" dirty="0" smtClean="0"/>
              <a:t>organizace se potřebuje rozhodnout a nemá informace, existuje opomíjení a přehlížení nových trendů a přílišný konzervatismus.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05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Průvodní znaky nevyjasněné firemní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ztrácí intelektuální kapitál, opouští ji schopní a znalí lidé, chybí cílené a trvalé vzdělávání, je postrádáno kvalitní personální řízení,</a:t>
            </a:r>
          </a:p>
          <a:p>
            <a:r>
              <a:rPr lang="cs-CZ" dirty="0" smtClean="0"/>
              <a:t>přetrvává představa, že řízení organizace vyřeší IT, nedůslednost při implementaci.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671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686" y="192720"/>
            <a:ext cx="9138708" cy="663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ál 3"/>
          <p:cNvSpPr/>
          <p:nvPr/>
        </p:nvSpPr>
        <p:spPr>
          <a:xfrm>
            <a:off x="2051720" y="2564904"/>
            <a:ext cx="3384376" cy="3024336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107504" y="4077072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88268" y="4653136"/>
            <a:ext cx="17163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88268" y="5301208"/>
            <a:ext cx="32403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1403648" y="6021288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606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Vývoj pojetí informačního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Označení „informační management“ je relativně nový pojem.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Nejednoznačnost pojmu je způsobena:</a:t>
            </a:r>
          </a:p>
          <a:p>
            <a:pPr>
              <a:buFontTx/>
              <a:buChar char="-"/>
            </a:pPr>
            <a:r>
              <a:rPr lang="cs-CZ" dirty="0" smtClean="0"/>
              <a:t>vymezením „managementu“</a:t>
            </a:r>
          </a:p>
          <a:p>
            <a:pPr>
              <a:buFontTx/>
              <a:buChar char="-"/>
            </a:pPr>
            <a:r>
              <a:rPr lang="cs-CZ" dirty="0" smtClean="0"/>
              <a:t>vymezením „informace“</a:t>
            </a:r>
          </a:p>
          <a:p>
            <a:pPr>
              <a:buFontTx/>
              <a:buChar char="-"/>
            </a:pPr>
            <a:r>
              <a:rPr lang="cs-CZ" dirty="0" smtClean="0"/>
              <a:t>změny chápání pojmu v průběhu období od jeho vzniku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52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I. etapa „</a:t>
            </a:r>
            <a:r>
              <a:rPr lang="cs-CZ" b="1" dirty="0" err="1" smtClean="0"/>
              <a:t>engineering</a:t>
            </a:r>
            <a:r>
              <a:rPr lang="cs-CZ" b="1" dirty="0" smtClean="0"/>
              <a:t> </a:t>
            </a:r>
            <a:r>
              <a:rPr lang="cs-CZ" b="1" dirty="0" err="1" smtClean="0"/>
              <a:t>efficiency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pojem IM poprvé užit v r. 1966 – </a:t>
            </a:r>
          </a:p>
          <a:p>
            <a:pPr>
              <a:buNone/>
            </a:pPr>
            <a:r>
              <a:rPr lang="cs-CZ" dirty="0" smtClean="0"/>
              <a:t>	R. S. </a:t>
            </a:r>
            <a:r>
              <a:rPr lang="cs-CZ" dirty="0" err="1" smtClean="0"/>
              <a:t>Taylor</a:t>
            </a:r>
            <a:r>
              <a:rPr lang="cs-CZ" dirty="0" smtClean="0"/>
              <a:t> a kol. – Konference pod záhlavím IM k otázkám systémového pojetí a zpracování inženýrských informací a výuky.</a:t>
            </a:r>
          </a:p>
          <a:p>
            <a:r>
              <a:rPr lang="cs-CZ" dirty="0" smtClean="0"/>
              <a:t>Chápání IM orientováno na hospodárné řešení převážně „tvrdých“ technických úloh, resp. hospodárnost práce s technickými informacemi.</a:t>
            </a:r>
          </a:p>
          <a:p>
            <a:r>
              <a:rPr lang="cs-CZ" dirty="0" smtClean="0"/>
              <a:t>IM spojován s aplikací ICT při hromadném evidenčním zpracování údajů.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74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II. etapa „IM jako výrazový prostředek odborníků v oblasti ICT“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492896"/>
            <a:ext cx="6591985" cy="3777622"/>
          </a:xfrm>
        </p:spPr>
        <p:txBody>
          <a:bodyPr/>
          <a:lstStyle/>
          <a:p>
            <a:r>
              <a:rPr lang="cs-CZ" dirty="0" smtClean="0"/>
              <a:t>konec 70. a 80. léta 20. stol.</a:t>
            </a:r>
          </a:p>
          <a:p>
            <a:r>
              <a:rPr lang="cs-CZ" dirty="0" smtClean="0"/>
              <a:t>pozornost zaměřena na postupy ekonomicky hospodárné realizace projektů tvorby a fungování informačních systémů, založených na prostředcích moderní ICT resp. IS.</a:t>
            </a:r>
          </a:p>
          <a:p>
            <a:r>
              <a:rPr lang="cs-CZ" dirty="0" smtClean="0"/>
              <a:t>slovo „management“ reprezentuje akcent na zajištění hospodárného přístupu práce v oblasti informatiky.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895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II. etapa (pokračování)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 průběhu 80. let vznikla celá řada definic IM např.:</a:t>
            </a:r>
          </a:p>
          <a:p>
            <a:r>
              <a:rPr lang="cs-CZ" dirty="0" smtClean="0"/>
              <a:t>M. J. </a:t>
            </a:r>
            <a:r>
              <a:rPr lang="cs-CZ" dirty="0" err="1" smtClean="0"/>
              <a:t>Earl</a:t>
            </a:r>
            <a:r>
              <a:rPr lang="cs-CZ" dirty="0" smtClean="0"/>
              <a:t>: </a:t>
            </a:r>
            <a:r>
              <a:rPr lang="cs-CZ" i="1" dirty="0" smtClean="0"/>
              <a:t>„IM - management pro aplikaci informační technologie, který vyžaduje vzájemně sladěné plánovací metody, kontrolní procedury a organizační zajištění.“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70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II. etapa (pokračování)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dochází k </a:t>
            </a:r>
            <a:r>
              <a:rPr lang="cs-CZ" dirty="0" err="1" smtClean="0"/>
              <a:t>transdisciplinárnímu</a:t>
            </a:r>
            <a:r>
              <a:rPr lang="cs-CZ" dirty="0" smtClean="0"/>
              <a:t> propojení informačních procesů s manažerskými pohledy (oproti předchozím etapám).</a:t>
            </a:r>
          </a:p>
          <a:p>
            <a:r>
              <a:rPr lang="cs-CZ" dirty="0" smtClean="0"/>
              <a:t>charakteristický rys I. a II. etapy – dochází k poměrně malé bezprostřední účasti budoucích uživatelů na projektových pracích aplikace IS/ICT.</a:t>
            </a:r>
          </a:p>
          <a:p>
            <a:r>
              <a:rPr lang="cs-CZ" dirty="0" smtClean="0"/>
              <a:t>sílící důraz na postavení a úlohu řídících pracovníků, kteří se na IS/ICT podílí </a:t>
            </a:r>
            <a:r>
              <a:rPr lang="cs-CZ" dirty="0" smtClean="0">
                <a:sym typeface="Wingdings" pitchFamily="2" charset="2"/>
              </a:rPr>
              <a:t> vznik funkce tzv. „informačních </a:t>
            </a:r>
            <a:r>
              <a:rPr lang="cs-CZ" dirty="0" err="1" smtClean="0">
                <a:sym typeface="Wingdings" pitchFamily="2" charset="2"/>
              </a:rPr>
              <a:t>managerů</a:t>
            </a:r>
            <a:r>
              <a:rPr lang="cs-CZ" dirty="0" smtClean="0">
                <a:sym typeface="Wingdings" pitchFamily="2" charset="2"/>
              </a:rPr>
              <a:t>“.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427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II. etapa (pokračování)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zkušenosti z praxe prokázaly, že akcent IM jen na hospodárné zajišťování informačních procesů může sklouznout i k „dokonalému provádění nesprávně koncipovaných záměrů“.</a:t>
            </a:r>
          </a:p>
          <a:p>
            <a:r>
              <a:rPr lang="cs-CZ" dirty="0" smtClean="0"/>
              <a:t>v II. etapě dochází k značné popularizaci a rozšíření pojmu IM – odborné časopisy: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	</a:t>
            </a:r>
            <a:r>
              <a:rPr lang="cs-CZ" dirty="0" err="1" smtClean="0"/>
              <a:t>Information</a:t>
            </a:r>
            <a:r>
              <a:rPr lang="cs-CZ" dirty="0" smtClean="0"/>
              <a:t> management </a:t>
            </a:r>
            <a:r>
              <a:rPr lang="cs-CZ" dirty="0" err="1" smtClean="0"/>
              <a:t>journal</a:t>
            </a:r>
            <a:r>
              <a:rPr lang="cs-CZ" dirty="0" smtClean="0"/>
              <a:t> (GB)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	</a:t>
            </a:r>
            <a:r>
              <a:rPr lang="cs-CZ" dirty="0" err="1" smtClean="0"/>
              <a:t>Information</a:t>
            </a:r>
            <a:r>
              <a:rPr lang="cs-CZ" dirty="0" smtClean="0"/>
              <a:t> Management (Německo)</a:t>
            </a:r>
          </a:p>
          <a:p>
            <a:pPr lvl="1">
              <a:buNone/>
            </a:pPr>
            <a:r>
              <a:rPr lang="cs-CZ" dirty="0" smtClean="0"/>
              <a:t>Vznik organizací:</a:t>
            </a:r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Association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Managent</a:t>
            </a:r>
            <a:r>
              <a:rPr lang="cs-CZ" dirty="0" smtClean="0"/>
              <a:t> (Německo)</a:t>
            </a:r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Association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Managent</a:t>
            </a:r>
            <a:r>
              <a:rPr lang="cs-CZ" dirty="0" smtClean="0"/>
              <a:t> (Anglie)</a:t>
            </a:r>
          </a:p>
          <a:p>
            <a:pPr lvl="1"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4067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79</TotalTime>
  <Words>1343</Words>
  <Application>Microsoft Office PowerPoint</Application>
  <PresentationFormat>Předvádění na obrazovce (4:3)</PresentationFormat>
  <Paragraphs>112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Century Gothic</vt:lpstr>
      <vt:lpstr>Wingdings</vt:lpstr>
      <vt:lpstr>Wingdings 3</vt:lpstr>
      <vt:lpstr>Stébla</vt:lpstr>
      <vt:lpstr>“Aktivně žít znamená žít s přiměřenými informacemi” Norbert Wiener Úvod do Informačního managementu</vt:lpstr>
      <vt:lpstr>Základní literatura:</vt:lpstr>
      <vt:lpstr>Prezentace aplikace PowerPoint</vt:lpstr>
      <vt:lpstr>Vývoj pojetí informačního managementu</vt:lpstr>
      <vt:lpstr>I. etapa „engineering efficiency“</vt:lpstr>
      <vt:lpstr>II. etapa „IM jako výrazový prostředek odborníků v oblasti ICT“</vt:lpstr>
      <vt:lpstr>II. etapa (pokračování)</vt:lpstr>
      <vt:lpstr>II. etapa (pokračování)</vt:lpstr>
      <vt:lpstr>II. etapa (pokračování)</vt:lpstr>
      <vt:lpstr>III. etapa</vt:lpstr>
      <vt:lpstr>Současné chápání IM</vt:lpstr>
      <vt:lpstr>Současné chápání IM (pokračování)</vt:lpstr>
      <vt:lpstr>Definice a vymezení IM</vt:lpstr>
      <vt:lpstr>Informační strategie organizace</vt:lpstr>
      <vt:lpstr>Informační strategie organizace</vt:lpstr>
      <vt:lpstr>Informační strategie organizace</vt:lpstr>
      <vt:lpstr>Předpoklady pro úspěšnou Informační strategii organizace</vt:lpstr>
      <vt:lpstr>Legislativní a organizační aspekty Informačních strategií</vt:lpstr>
      <vt:lpstr>Doporučení pro úspěšné naplnění Informační strategie organizace</vt:lpstr>
      <vt:lpstr>Doporučení pro úspěšné naplnění Informační strategie organizace</vt:lpstr>
      <vt:lpstr>Podnikatelská (globální) strategie firmy (GST)</vt:lpstr>
      <vt:lpstr>Základní části Podnikatelské strategie firmy</vt:lpstr>
      <vt:lpstr>Příklad tvorby Informační strategie</vt:lpstr>
      <vt:lpstr>Průvodní znaky nevyjasněné firemní strategie</vt:lpstr>
      <vt:lpstr>Průvodní znaky nevyjasněné firemní strategie</vt:lpstr>
      <vt:lpstr>Průvodní znaky nevyjasněné firemní strategie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Matula</dc:creator>
  <cp:lastModifiedBy>Honza Matula</cp:lastModifiedBy>
  <cp:revision>6</cp:revision>
  <dcterms:created xsi:type="dcterms:W3CDTF">2012-03-02T07:58:15Z</dcterms:created>
  <dcterms:modified xsi:type="dcterms:W3CDTF">2014-10-01T17:21:32Z</dcterms:modified>
</cp:coreProperties>
</file>