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32"/>
  </p:notesMasterIdLst>
  <p:sldIdLst>
    <p:sldId id="256" r:id="rId2"/>
    <p:sldId id="257" r:id="rId3"/>
    <p:sldId id="259" r:id="rId4"/>
    <p:sldId id="288" r:id="rId5"/>
    <p:sldId id="260" r:id="rId6"/>
    <p:sldId id="289" r:id="rId7"/>
    <p:sldId id="264" r:id="rId8"/>
    <p:sldId id="265" r:id="rId9"/>
    <p:sldId id="258" r:id="rId10"/>
    <p:sldId id="263" r:id="rId11"/>
    <p:sldId id="290" r:id="rId12"/>
    <p:sldId id="291" r:id="rId13"/>
    <p:sldId id="292" r:id="rId14"/>
    <p:sldId id="274" r:id="rId15"/>
    <p:sldId id="275" r:id="rId16"/>
    <p:sldId id="276" r:id="rId17"/>
    <p:sldId id="278" r:id="rId18"/>
    <p:sldId id="293" r:id="rId19"/>
    <p:sldId id="277" r:id="rId20"/>
    <p:sldId id="279" r:id="rId21"/>
    <p:sldId id="295" r:id="rId22"/>
    <p:sldId id="296" r:id="rId23"/>
    <p:sldId id="280" r:id="rId24"/>
    <p:sldId id="281" r:id="rId25"/>
    <p:sldId id="299" r:id="rId26"/>
    <p:sldId id="282" r:id="rId27"/>
    <p:sldId id="300" r:id="rId28"/>
    <p:sldId id="283" r:id="rId29"/>
    <p:sldId id="301" r:id="rId30"/>
    <p:sldId id="29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2" d="100"/>
          <a:sy n="62" d="100"/>
        </p:scale>
        <p:origin x="-60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612571-CE15-774A-BA29-7E35A4262232}" type="datetimeFigureOut">
              <a:rPr lang="ru-RU" smtClean="0"/>
              <a:t>9/23/15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7DFE97-1F8F-5644-BDEB-8B58EC72A072}" type="slidenum">
              <a:rPr lang="ru-RU" smtClean="0"/>
              <a:t>‹#›</a:t>
            </a:fld>
            <a:endParaRPr lang="ru-RU"/>
          </a:p>
        </p:txBody>
      </p:sp>
    </p:spTree>
    <p:extLst>
      <p:ext uri="{BB962C8B-B14F-4D97-AF65-F5344CB8AC3E}">
        <p14:creationId xmlns:p14="http://schemas.microsoft.com/office/powerpoint/2010/main" val="76343131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sz="1200" kern="1200" dirty="0" smtClean="0">
                <a:solidFill>
                  <a:schemeClr val="tx1"/>
                </a:solidFill>
                <a:effectLst/>
                <a:latin typeface="+mn-lt"/>
                <a:ea typeface="+mn-ea"/>
                <a:cs typeface="+mn-cs"/>
              </a:rPr>
              <a:t>The principles of Poetics as it exists today were laid as long ago as 335 BC by a famous Greek philosopher Aristotle. The philosophical treatise Poetics marked the shift from approaching poetry as social and religious means of public influence to poetry as a form of art.</a:t>
            </a:r>
            <a:r>
              <a:rPr lang="en-US" dirty="0" smtClean="0">
                <a:effectLst/>
              </a:rPr>
              <a:t> </a:t>
            </a:r>
            <a:endParaRPr lang="ru-RU" dirty="0"/>
          </a:p>
        </p:txBody>
      </p:sp>
      <p:sp>
        <p:nvSpPr>
          <p:cNvPr id="4" name="Номер слайда 3"/>
          <p:cNvSpPr>
            <a:spLocks noGrp="1"/>
          </p:cNvSpPr>
          <p:nvPr>
            <p:ph type="sldNum" sz="quarter" idx="10"/>
          </p:nvPr>
        </p:nvSpPr>
        <p:spPr/>
        <p:txBody>
          <a:bodyPr/>
          <a:lstStyle/>
          <a:p>
            <a:fld id="{777DFE97-1F8F-5644-BDEB-8B58EC72A072}" type="slidenum">
              <a:rPr lang="ru-RU" smtClean="0"/>
              <a:t>7</a:t>
            </a:fld>
            <a:endParaRPr lang="ru-RU"/>
          </a:p>
        </p:txBody>
      </p:sp>
    </p:spTree>
    <p:extLst>
      <p:ext uri="{BB962C8B-B14F-4D97-AF65-F5344CB8AC3E}">
        <p14:creationId xmlns:p14="http://schemas.microsoft.com/office/powerpoint/2010/main" val="7284959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lvl="0"/>
            <a:r>
              <a:rPr lang="en-US" sz="1200" u="sng" kern="1200" dirty="0" smtClean="0">
                <a:solidFill>
                  <a:schemeClr val="tx1"/>
                </a:solidFill>
                <a:effectLst/>
                <a:latin typeface="+mn-lt"/>
                <a:ea typeface="+mn-ea"/>
                <a:cs typeface="+mn-cs"/>
              </a:rPr>
              <a:t>Rhetorical poetics</a:t>
            </a:r>
            <a:r>
              <a:rPr lang="en-US" sz="1200" kern="1200" dirty="0" smtClean="0">
                <a:solidFill>
                  <a:schemeClr val="tx1"/>
                </a:solidFill>
                <a:effectLst/>
                <a:latin typeface="+mn-lt"/>
                <a:ea typeface="+mn-ea"/>
                <a:cs typeface="+mn-cs"/>
              </a:rPr>
              <a:t>, or the study of language means which become the "building blocks" of tropes, stylistic devices and the whole text on a wider scale from the perspective of rhetoric strategies and tactics. </a:t>
            </a:r>
          </a:p>
          <a:p>
            <a:pPr lvl="0"/>
            <a:r>
              <a:rPr lang="en-US" sz="1200" u="sng" kern="1200" dirty="0" smtClean="0">
                <a:solidFill>
                  <a:schemeClr val="tx1"/>
                </a:solidFill>
                <a:effectLst/>
                <a:latin typeface="+mn-lt"/>
                <a:ea typeface="+mn-ea"/>
                <a:cs typeface="+mn-cs"/>
              </a:rPr>
              <a:t>Semiotic poetics</a:t>
            </a:r>
            <a:r>
              <a:rPr lang="en-US" sz="1200" kern="1200" dirty="0" smtClean="0">
                <a:solidFill>
                  <a:schemeClr val="tx1"/>
                </a:solidFill>
                <a:effectLst/>
                <a:latin typeface="+mn-lt"/>
                <a:ea typeface="+mn-ea"/>
                <a:cs typeface="+mn-cs"/>
              </a:rPr>
              <a:t> mainly associated with the names of Roland Barthes, </a:t>
            </a:r>
            <a:r>
              <a:rPr lang="en-US" sz="1200" kern="1200" dirty="0" err="1" smtClean="0">
                <a:solidFill>
                  <a:schemeClr val="tx1"/>
                </a:solidFill>
                <a:effectLst/>
                <a:latin typeface="+mn-lt"/>
                <a:ea typeface="+mn-ea"/>
                <a:cs typeface="+mn-cs"/>
              </a:rPr>
              <a:t>Algirdas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Greimas</a:t>
            </a:r>
            <a:r>
              <a:rPr lang="en-US" sz="1200" kern="1200" dirty="0" smtClean="0">
                <a:solidFill>
                  <a:schemeClr val="tx1"/>
                </a:solidFill>
                <a:effectLst/>
                <a:latin typeface="+mn-lt"/>
                <a:ea typeface="+mn-ea"/>
                <a:cs typeface="+mn-cs"/>
              </a:rPr>
              <a:t>, Umberto Eco. It regards language as a generative system which creates semiotic sequences or texts as well as other signs in the process of communication and cognition </a:t>
            </a:r>
          </a:p>
          <a:p>
            <a:pPr lvl="0"/>
            <a:r>
              <a:rPr lang="en-US" sz="1200" u="sng" kern="1200" dirty="0" smtClean="0">
                <a:solidFill>
                  <a:schemeClr val="tx1"/>
                </a:solidFill>
                <a:effectLst/>
                <a:latin typeface="+mn-lt"/>
                <a:ea typeface="+mn-ea"/>
                <a:cs typeface="+mn-cs"/>
              </a:rPr>
              <a:t>Structural poetics</a:t>
            </a:r>
            <a:r>
              <a:rPr lang="en-US" sz="1200" kern="1200" dirty="0" smtClean="0">
                <a:solidFill>
                  <a:schemeClr val="tx1"/>
                </a:solidFill>
                <a:effectLst/>
                <a:latin typeface="+mn-lt"/>
                <a:ea typeface="+mn-ea"/>
                <a:cs typeface="+mn-cs"/>
              </a:rPr>
              <a:t>, sometimes mixed with semiotic poetics, was popular in 1960-1970s, and had its centers in Paris, France, Moscow, Russia, and Tartu, Estonia. The representatives include Claude Levi-Strauss, Roland Barthes, Yuri </a:t>
            </a:r>
            <a:r>
              <a:rPr lang="en-US" sz="1200" kern="1200" dirty="0" err="1" smtClean="0">
                <a:solidFill>
                  <a:schemeClr val="tx1"/>
                </a:solidFill>
                <a:effectLst/>
                <a:latin typeface="+mn-lt"/>
                <a:ea typeface="+mn-ea"/>
                <a:cs typeface="+mn-cs"/>
              </a:rPr>
              <a:t>Lotman</a:t>
            </a:r>
            <a:r>
              <a:rPr lang="en-US" sz="1200" kern="1200" dirty="0" smtClean="0">
                <a:solidFill>
                  <a:schemeClr val="tx1"/>
                </a:solidFill>
                <a:effectLst/>
                <a:latin typeface="+mn-lt"/>
                <a:ea typeface="+mn-ea"/>
                <a:cs typeface="+mn-cs"/>
              </a:rPr>
              <a:t>, Vladimir </a:t>
            </a:r>
            <a:r>
              <a:rPr lang="en-US" sz="1200" kern="1200" dirty="0" err="1" smtClean="0">
                <a:solidFill>
                  <a:schemeClr val="tx1"/>
                </a:solidFill>
                <a:effectLst/>
                <a:latin typeface="+mn-lt"/>
                <a:ea typeface="+mn-ea"/>
                <a:cs typeface="+mn-cs"/>
              </a:rPr>
              <a:t>Toporov</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Viacheslav</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Ivanov</a:t>
            </a:r>
            <a:r>
              <a:rPr lang="en-US" sz="1200" kern="1200" dirty="0" smtClean="0">
                <a:solidFill>
                  <a:schemeClr val="tx1"/>
                </a:solidFill>
                <a:effectLst/>
                <a:latin typeface="+mn-lt"/>
                <a:ea typeface="+mn-ea"/>
                <a:cs typeface="+mn-cs"/>
              </a:rPr>
              <a:t>, Jan </a:t>
            </a:r>
            <a:r>
              <a:rPr lang="en-US" sz="1200" kern="1200" dirty="0" err="1" smtClean="0">
                <a:solidFill>
                  <a:schemeClr val="tx1"/>
                </a:solidFill>
                <a:effectLst/>
                <a:latin typeface="+mn-lt"/>
                <a:ea typeface="+mn-ea"/>
                <a:cs typeface="+mn-cs"/>
              </a:rPr>
              <a:t>Mukarovsky</a:t>
            </a:r>
            <a:r>
              <a:rPr lang="en-US" sz="1200" kern="1200" dirty="0" smtClean="0">
                <a:solidFill>
                  <a:schemeClr val="tx1"/>
                </a:solidFill>
                <a:effectLst/>
                <a:latin typeface="+mn-lt"/>
                <a:ea typeface="+mn-ea"/>
                <a:cs typeface="+mn-cs"/>
              </a:rPr>
              <a:t> and others. Structural poetics proclaimed the </a:t>
            </a:r>
            <a:r>
              <a:rPr lang="en-US" sz="1200" kern="1200" dirty="0" err="1" smtClean="0">
                <a:solidFill>
                  <a:schemeClr val="tx1"/>
                </a:solidFill>
                <a:effectLst/>
                <a:latin typeface="+mn-lt"/>
                <a:ea typeface="+mn-ea"/>
                <a:cs typeface="+mn-cs"/>
              </a:rPr>
              <a:t>systematicity</a:t>
            </a:r>
            <a:r>
              <a:rPr lang="en-US" sz="1200" kern="1200" dirty="0" smtClean="0">
                <a:solidFill>
                  <a:schemeClr val="tx1"/>
                </a:solidFill>
                <a:effectLst/>
                <a:latin typeface="+mn-lt"/>
                <a:ea typeface="+mn-ea"/>
                <a:cs typeface="+mn-cs"/>
              </a:rPr>
              <a:t> of a literary text as well as any other semiotic object. This meant that the text was viewed as a whole, which was greater than its hierarchically structured compositional elements. They introduced statistics, information theory, mathematical analysis into the studies of literature.</a:t>
            </a:r>
          </a:p>
          <a:p>
            <a:pPr lvl="0"/>
            <a:r>
              <a:rPr lang="en-US" sz="1200" u="sng" kern="1200" dirty="0" smtClean="0">
                <a:solidFill>
                  <a:schemeClr val="tx1"/>
                </a:solidFill>
                <a:effectLst/>
                <a:latin typeface="+mn-lt"/>
                <a:ea typeface="+mn-ea"/>
                <a:cs typeface="+mn-cs"/>
              </a:rPr>
              <a:t>Historical poetics</a:t>
            </a:r>
            <a:r>
              <a:rPr lang="en-US" sz="1200" kern="1200" dirty="0" smtClean="0">
                <a:solidFill>
                  <a:schemeClr val="tx1"/>
                </a:solidFill>
                <a:effectLst/>
                <a:latin typeface="+mn-lt"/>
                <a:ea typeface="+mn-ea"/>
                <a:cs typeface="+mn-cs"/>
              </a:rPr>
              <a:t>, introduced by Alexander </a:t>
            </a:r>
            <a:r>
              <a:rPr lang="en-US" sz="1200" kern="1200" dirty="0" err="1" smtClean="0">
                <a:solidFill>
                  <a:schemeClr val="tx1"/>
                </a:solidFill>
                <a:effectLst/>
                <a:latin typeface="+mn-lt"/>
                <a:ea typeface="+mn-ea"/>
                <a:cs typeface="+mn-cs"/>
              </a:rPr>
              <a:t>Veselovsky</a:t>
            </a:r>
            <a:r>
              <a:rPr lang="en-US" sz="1200" kern="1200" dirty="0" smtClean="0">
                <a:solidFill>
                  <a:schemeClr val="tx1"/>
                </a:solidFill>
                <a:effectLst/>
                <a:latin typeface="+mn-lt"/>
                <a:ea typeface="+mn-ea"/>
                <a:cs typeface="+mn-cs"/>
              </a:rPr>
              <a:t>, and further developed by </a:t>
            </a:r>
            <a:r>
              <a:rPr lang="en-US" sz="1200" kern="1200" dirty="0" err="1" smtClean="0">
                <a:solidFill>
                  <a:schemeClr val="tx1"/>
                </a:solidFill>
                <a:effectLst/>
                <a:latin typeface="+mn-lt"/>
                <a:ea typeface="+mn-ea"/>
                <a:cs typeface="+mn-cs"/>
              </a:rPr>
              <a:t>Mykhail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Bakhtin</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Vjacheslav</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Propp</a:t>
            </a:r>
            <a:r>
              <a:rPr lang="en-US" sz="1200" kern="1200" dirty="0" smtClean="0">
                <a:solidFill>
                  <a:schemeClr val="tx1"/>
                </a:solidFill>
                <a:effectLst/>
                <a:latin typeface="+mn-lt"/>
                <a:ea typeface="+mn-ea"/>
                <a:cs typeface="+mn-cs"/>
              </a:rPr>
              <a:t>. This is the study of literary theory in </a:t>
            </a:r>
            <a:r>
              <a:rPr lang="en-US" sz="1200" kern="1200" dirty="0" err="1" smtClean="0">
                <a:solidFill>
                  <a:schemeClr val="tx1"/>
                </a:solidFill>
                <a:effectLst/>
                <a:latin typeface="+mn-lt"/>
                <a:ea typeface="+mn-ea"/>
                <a:cs typeface="+mn-cs"/>
              </a:rPr>
              <a:t>diachrony</a:t>
            </a:r>
            <a:r>
              <a:rPr lang="en-US" sz="1200" kern="1200" dirty="0" smtClean="0">
                <a:solidFill>
                  <a:schemeClr val="tx1"/>
                </a:solidFill>
                <a:effectLst/>
                <a:latin typeface="+mn-lt"/>
                <a:ea typeface="+mn-ea"/>
                <a:cs typeface="+mn-cs"/>
              </a:rPr>
              <a:t>, or from the historical perspective. It mainly focuses on the development of literary genres, styles and texts in the history of literature. </a:t>
            </a:r>
          </a:p>
          <a:p>
            <a:pPr lvl="0"/>
            <a:r>
              <a:rPr lang="en-US" sz="1200" u="sng" kern="1200" dirty="0" err="1" smtClean="0">
                <a:solidFill>
                  <a:schemeClr val="tx1"/>
                </a:solidFill>
                <a:effectLst/>
                <a:latin typeface="+mn-lt"/>
                <a:ea typeface="+mn-ea"/>
                <a:cs typeface="+mn-cs"/>
              </a:rPr>
              <a:t>Mythopoetics</a:t>
            </a:r>
            <a:r>
              <a:rPr lang="en-US" sz="1200" kern="1200" dirty="0" smtClean="0">
                <a:solidFill>
                  <a:schemeClr val="tx1"/>
                </a:solidFill>
                <a:effectLst/>
                <a:latin typeface="+mn-lt"/>
                <a:ea typeface="+mn-ea"/>
                <a:cs typeface="+mn-cs"/>
              </a:rPr>
              <a:t>, or poetics of myth. It is viewed as a part of general poetics, which focuses on myth (its motif, element, image, plot) projection onto the text of a specific writer. </a:t>
            </a:r>
          </a:p>
          <a:p>
            <a:pPr lvl="0"/>
            <a:r>
              <a:rPr lang="en-US" sz="1200" u="sng" kern="1200" dirty="0" smtClean="0">
                <a:solidFill>
                  <a:schemeClr val="tx1"/>
                </a:solidFill>
                <a:effectLst/>
                <a:latin typeface="+mn-lt"/>
                <a:ea typeface="+mn-ea"/>
                <a:cs typeface="+mn-cs"/>
              </a:rPr>
              <a:t>Generative poetics</a:t>
            </a:r>
            <a:r>
              <a:rPr lang="en-US" sz="1200" kern="1200" dirty="0" smtClean="0">
                <a:solidFill>
                  <a:schemeClr val="tx1"/>
                </a:solidFill>
                <a:effectLst/>
                <a:latin typeface="+mn-lt"/>
                <a:ea typeface="+mn-ea"/>
                <a:cs typeface="+mn-cs"/>
              </a:rPr>
              <a:t> is viewed as a part of structural poetics and was developed in the USSR in 1960s under the influence of generative linguistics. The founders of generative poetics were Yuri </a:t>
            </a:r>
            <a:r>
              <a:rPr lang="en-US" sz="1200" kern="1200" dirty="0" err="1" smtClean="0">
                <a:solidFill>
                  <a:schemeClr val="tx1"/>
                </a:solidFill>
                <a:effectLst/>
                <a:latin typeface="+mn-lt"/>
                <a:ea typeface="+mn-ea"/>
                <a:cs typeface="+mn-cs"/>
              </a:rPr>
              <a:t>Shcheglov</a:t>
            </a:r>
            <a:r>
              <a:rPr lang="en-US" sz="1200" kern="1200" dirty="0" smtClean="0">
                <a:solidFill>
                  <a:schemeClr val="tx1"/>
                </a:solidFill>
                <a:effectLst/>
                <a:latin typeface="+mn-lt"/>
                <a:ea typeface="+mn-ea"/>
                <a:cs typeface="+mn-cs"/>
              </a:rPr>
              <a:t> and Alexander </a:t>
            </a:r>
            <a:r>
              <a:rPr lang="en-US" sz="1200" kern="1200" dirty="0" err="1" smtClean="0">
                <a:solidFill>
                  <a:schemeClr val="tx1"/>
                </a:solidFill>
                <a:effectLst/>
                <a:latin typeface="+mn-lt"/>
                <a:ea typeface="+mn-ea"/>
                <a:cs typeface="+mn-cs"/>
              </a:rPr>
              <a:t>Zholkovsky</a:t>
            </a:r>
            <a:r>
              <a:rPr lang="en-US" sz="1200" kern="1200" dirty="0" smtClean="0">
                <a:solidFill>
                  <a:schemeClr val="tx1"/>
                </a:solidFill>
                <a:effectLst/>
                <a:latin typeface="+mn-lt"/>
                <a:ea typeface="+mn-ea"/>
                <a:cs typeface="+mn-cs"/>
              </a:rPr>
              <a:t>, who now both live in the USA. Yet, the ideas became quite popular with </a:t>
            </a:r>
            <a:r>
              <a:rPr lang="en-US" sz="1200" kern="1200" dirty="0" err="1" smtClean="0">
                <a:solidFill>
                  <a:schemeClr val="tx1"/>
                </a:solidFill>
                <a:effectLst/>
                <a:latin typeface="+mn-lt"/>
                <a:ea typeface="+mn-ea"/>
                <a:cs typeface="+mn-cs"/>
              </a:rPr>
              <a:t>Teun</a:t>
            </a:r>
            <a:r>
              <a:rPr lang="en-US" sz="1200" kern="1200" dirty="0" smtClean="0">
                <a:solidFill>
                  <a:schemeClr val="tx1"/>
                </a:solidFill>
                <a:effectLst/>
                <a:latin typeface="+mn-lt"/>
                <a:ea typeface="+mn-ea"/>
                <a:cs typeface="+mn-cs"/>
              </a:rPr>
              <a:t> Van </a:t>
            </a:r>
            <a:r>
              <a:rPr lang="en-US" sz="1200" kern="1200" dirty="0" err="1" smtClean="0">
                <a:solidFill>
                  <a:schemeClr val="tx1"/>
                </a:solidFill>
                <a:effectLst/>
                <a:latin typeface="+mn-lt"/>
                <a:ea typeface="+mn-ea"/>
                <a:cs typeface="+mn-cs"/>
              </a:rPr>
              <a:t>Dijk</a:t>
            </a:r>
            <a:r>
              <a:rPr lang="en-US" sz="1200" kern="1200" dirty="0" smtClean="0">
                <a:solidFill>
                  <a:schemeClr val="tx1"/>
                </a:solidFill>
                <a:effectLst/>
                <a:latin typeface="+mn-lt"/>
                <a:ea typeface="+mn-ea"/>
                <a:cs typeface="+mn-cs"/>
              </a:rPr>
              <a:t>, Richard </a:t>
            </a:r>
            <a:r>
              <a:rPr lang="en-US" sz="1200" kern="1200" dirty="0" err="1" smtClean="0">
                <a:solidFill>
                  <a:schemeClr val="tx1"/>
                </a:solidFill>
                <a:effectLst/>
                <a:latin typeface="+mn-lt"/>
                <a:ea typeface="+mn-ea"/>
                <a:cs typeface="+mn-cs"/>
              </a:rPr>
              <a:t>Ohmann</a:t>
            </a:r>
            <a:r>
              <a:rPr lang="en-US" sz="1200" kern="1200" dirty="0" smtClean="0">
                <a:solidFill>
                  <a:schemeClr val="tx1"/>
                </a:solidFill>
                <a:effectLst/>
                <a:latin typeface="+mn-lt"/>
                <a:ea typeface="+mn-ea"/>
                <a:cs typeface="+mn-cs"/>
              </a:rPr>
              <a:t>, Samuel Levin and others. The main focus was that of modeling the process of text generation. The text was regarded as a sum total of some abstract theme and expressive means that were used to transform the theme into a real text. </a:t>
            </a:r>
          </a:p>
          <a:p>
            <a:pPr lvl="0"/>
            <a:r>
              <a:rPr lang="en-US" sz="1200" u="sng" kern="1200" dirty="0" smtClean="0">
                <a:solidFill>
                  <a:schemeClr val="tx1"/>
                </a:solidFill>
                <a:effectLst/>
                <a:latin typeface="+mn-lt"/>
                <a:ea typeface="+mn-ea"/>
                <a:cs typeface="+mn-cs"/>
              </a:rPr>
              <a:t>Organic poetics</a:t>
            </a:r>
            <a:r>
              <a:rPr lang="en-US" sz="1200" kern="1200" dirty="0" smtClean="0">
                <a:solidFill>
                  <a:schemeClr val="tx1"/>
                </a:solidFill>
                <a:effectLst/>
                <a:latin typeface="+mn-lt"/>
                <a:ea typeface="+mn-ea"/>
                <a:cs typeface="+mn-cs"/>
              </a:rPr>
              <a:t>. The term emerged from the notion of "</a:t>
            </a:r>
            <a:r>
              <a:rPr lang="en-US" sz="1200" kern="1200" dirty="0" err="1" smtClean="0">
                <a:solidFill>
                  <a:schemeClr val="tx1"/>
                </a:solidFill>
                <a:effectLst/>
                <a:latin typeface="+mn-lt"/>
                <a:ea typeface="+mn-ea"/>
                <a:cs typeface="+mn-cs"/>
              </a:rPr>
              <a:t>organicism</a:t>
            </a:r>
            <a:r>
              <a:rPr lang="en-US" sz="1200" kern="1200" dirty="0" smtClean="0">
                <a:solidFill>
                  <a:schemeClr val="tx1"/>
                </a:solidFill>
                <a:effectLst/>
                <a:latin typeface="+mn-lt"/>
                <a:ea typeface="+mn-ea"/>
                <a:cs typeface="+mn-cs"/>
              </a:rPr>
              <a:t>" which was used to describe the "conditions of poetic unity and the nature of form, as well as … the inextricability of form from meaning" (The Princeton, p. 981). The idea dates back to Plato and Aristotle and was further elaborated by the 18 century German philosophers and poets such as Goethe, Kant, Schiller. In the 20 century the idea of organic poetics was discussed in the works of representatives of Russian Formalism, New Criticism and the Chicago School. Organic poetics focuses on establishing the connection between the being and the text. The word is viewed not a separate building block, but in its unity with thingness which is encoded in it. </a:t>
            </a:r>
          </a:p>
          <a:p>
            <a:pPr lvl="0"/>
            <a:r>
              <a:rPr lang="en-US" sz="1200" u="sng" kern="1200" dirty="0" smtClean="0">
                <a:solidFill>
                  <a:schemeClr val="tx1"/>
                </a:solidFill>
                <a:effectLst/>
                <a:latin typeface="+mn-lt"/>
                <a:ea typeface="+mn-ea"/>
                <a:cs typeface="+mn-cs"/>
              </a:rPr>
              <a:t>Semantic poetics</a:t>
            </a:r>
            <a:r>
              <a:rPr lang="en-US" sz="1200" kern="1200" dirty="0" smtClean="0">
                <a:solidFill>
                  <a:schemeClr val="tx1"/>
                </a:solidFill>
                <a:effectLst/>
                <a:latin typeface="+mn-lt"/>
                <a:ea typeface="+mn-ea"/>
                <a:cs typeface="+mn-cs"/>
              </a:rPr>
              <a:t>. The term dates back to the article by Vladimir </a:t>
            </a:r>
            <a:r>
              <a:rPr lang="en-US" sz="1200" kern="1200" dirty="0" err="1" smtClean="0">
                <a:solidFill>
                  <a:schemeClr val="tx1"/>
                </a:solidFill>
                <a:effectLst/>
                <a:latin typeface="+mn-lt"/>
                <a:ea typeface="+mn-ea"/>
                <a:cs typeface="+mn-cs"/>
              </a:rPr>
              <a:t>Toporov</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Yuriy</a:t>
            </a:r>
            <a:r>
              <a:rPr lang="en-US" sz="1200" kern="1200" dirty="0" smtClean="0">
                <a:solidFill>
                  <a:schemeClr val="tx1"/>
                </a:solidFill>
                <a:effectLst/>
                <a:latin typeface="+mn-lt"/>
                <a:ea typeface="+mn-ea"/>
                <a:cs typeface="+mn-cs"/>
              </a:rPr>
              <a:t> Levin, </a:t>
            </a:r>
            <a:r>
              <a:rPr lang="en-US" sz="1200" kern="1200" dirty="0" err="1" smtClean="0">
                <a:solidFill>
                  <a:schemeClr val="tx1"/>
                </a:solidFill>
                <a:effectLst/>
                <a:latin typeface="+mn-lt"/>
                <a:ea typeface="+mn-ea"/>
                <a:cs typeface="+mn-cs"/>
              </a:rPr>
              <a:t>Dmitiy</a:t>
            </a:r>
            <a:r>
              <a:rPr lang="en-US" sz="1200" kern="1200" dirty="0" smtClean="0">
                <a:solidFill>
                  <a:schemeClr val="tx1"/>
                </a:solidFill>
                <a:effectLst/>
                <a:latin typeface="+mn-lt"/>
                <a:ea typeface="+mn-ea"/>
                <a:cs typeface="+mn-cs"/>
              </a:rPr>
              <a:t> Segal, Tatiana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Tsivjan</a:t>
            </a:r>
            <a:r>
              <a:rPr lang="en-US" sz="1200" kern="1200" dirty="0" smtClean="0">
                <a:solidFill>
                  <a:schemeClr val="tx1"/>
                </a:solidFill>
                <a:effectLst/>
                <a:latin typeface="+mn-lt"/>
                <a:ea typeface="+mn-ea"/>
                <a:cs typeface="+mn-cs"/>
              </a:rPr>
              <a:t>, Roman </a:t>
            </a:r>
            <a:r>
              <a:rPr lang="en-US" sz="1200" kern="1200" dirty="0" err="1" smtClean="0">
                <a:solidFill>
                  <a:schemeClr val="tx1"/>
                </a:solidFill>
                <a:effectLst/>
                <a:latin typeface="+mn-lt"/>
                <a:ea typeface="+mn-ea"/>
                <a:cs typeface="+mn-cs"/>
              </a:rPr>
              <a:t>Timenchik</a:t>
            </a:r>
            <a:r>
              <a:rPr lang="en-US" sz="1200" kern="1200" dirty="0" smtClean="0">
                <a:solidFill>
                  <a:schemeClr val="tx1"/>
                </a:solidFill>
                <a:effectLst/>
                <a:latin typeface="+mn-lt"/>
                <a:ea typeface="+mn-ea"/>
                <a:cs typeface="+mn-cs"/>
              </a:rPr>
              <a:t>. They speak about two Silver Age poets Anna </a:t>
            </a:r>
            <a:r>
              <a:rPr lang="en-US" sz="1200" kern="1200" dirty="0" err="1" smtClean="0">
                <a:solidFill>
                  <a:schemeClr val="tx1"/>
                </a:solidFill>
                <a:effectLst/>
                <a:latin typeface="+mn-lt"/>
                <a:ea typeface="+mn-ea"/>
                <a:cs typeface="+mn-cs"/>
              </a:rPr>
              <a:t>Akhmatova</a:t>
            </a:r>
            <a:r>
              <a:rPr lang="en-US" sz="1200" kern="1200" dirty="0" smtClean="0">
                <a:solidFill>
                  <a:schemeClr val="tx1"/>
                </a:solidFill>
                <a:effectLst/>
                <a:latin typeface="+mn-lt"/>
                <a:ea typeface="+mn-ea"/>
                <a:cs typeface="+mn-cs"/>
              </a:rPr>
              <a:t> and </a:t>
            </a:r>
            <a:r>
              <a:rPr lang="en-US" sz="1200" kern="1200" dirty="0" err="1" smtClean="0">
                <a:solidFill>
                  <a:schemeClr val="tx1"/>
                </a:solidFill>
                <a:effectLst/>
                <a:latin typeface="+mn-lt"/>
                <a:ea typeface="+mn-ea"/>
                <a:cs typeface="+mn-cs"/>
              </a:rPr>
              <a:t>Osip</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Mandelshtam</a:t>
            </a:r>
            <a:r>
              <a:rPr lang="en-US" sz="1200" kern="1200" dirty="0" smtClean="0">
                <a:solidFill>
                  <a:schemeClr val="tx1"/>
                </a:solidFill>
                <a:effectLst/>
                <a:latin typeface="+mn-lt"/>
                <a:ea typeface="+mn-ea"/>
                <a:cs typeface="+mn-cs"/>
              </a:rPr>
              <a:t>, focusing their attention on the semantic indefiniteness of poetry and two-fold nature of it. They also focused on the interplay of conscious and subconscious in poetry.</a:t>
            </a:r>
          </a:p>
          <a:p>
            <a:endParaRPr lang="ru-RU" dirty="0"/>
          </a:p>
        </p:txBody>
      </p:sp>
      <p:sp>
        <p:nvSpPr>
          <p:cNvPr id="4" name="Номер слайда 3"/>
          <p:cNvSpPr>
            <a:spLocks noGrp="1"/>
          </p:cNvSpPr>
          <p:nvPr>
            <p:ph type="sldNum" sz="quarter" idx="10"/>
          </p:nvPr>
        </p:nvSpPr>
        <p:spPr/>
        <p:txBody>
          <a:bodyPr/>
          <a:lstStyle/>
          <a:p>
            <a:fld id="{777DFE97-1F8F-5644-BDEB-8B58EC72A072}" type="slidenum">
              <a:rPr lang="ru-RU" smtClean="0"/>
              <a:t>11</a:t>
            </a:fld>
            <a:endParaRPr lang="ru-RU"/>
          </a:p>
        </p:txBody>
      </p:sp>
    </p:spTree>
    <p:extLst>
      <p:ext uri="{BB962C8B-B14F-4D97-AF65-F5344CB8AC3E}">
        <p14:creationId xmlns:p14="http://schemas.microsoft.com/office/powerpoint/2010/main" val="32478103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err="1" smtClean="0"/>
              <a:t>Miall</a:t>
            </a:r>
            <a:r>
              <a:rPr lang="en-US" baseline="0" dirty="0" smtClean="0"/>
              <a:t> “A Feeling for Foregrounding: Why conventionalism isn’t the whole story”: </a:t>
            </a:r>
            <a:r>
              <a:rPr lang="en-US" sz="1200" kern="1200" dirty="0" smtClean="0">
                <a:solidFill>
                  <a:schemeClr val="tx1"/>
                </a:solidFill>
                <a:latin typeface="+mn-lt"/>
                <a:ea typeface="+mn-ea"/>
                <a:cs typeface="+mn-cs"/>
              </a:rPr>
              <a:t>An interpretation can never be more than a distant, possibly distorted echo of the reading experience. The action at stake in reading is not usually direct but potential, encoded in feeling: feeling situates readers in relation to complex modes of experience, memory, and social understanding; as such, literature intervenes on readers' modes of feeling and may challenge them or modify them in significant ways. Such challenges lead primarily to action, not thought: they embody alternative ways of construing the self and its position and effect in the world.</a:t>
            </a:r>
            <a:endParaRPr lang="ru-RU" dirty="0"/>
          </a:p>
        </p:txBody>
      </p:sp>
      <p:sp>
        <p:nvSpPr>
          <p:cNvPr id="4" name="Номер слайда 3"/>
          <p:cNvSpPr>
            <a:spLocks noGrp="1"/>
          </p:cNvSpPr>
          <p:nvPr>
            <p:ph type="sldNum" sz="quarter" idx="10"/>
          </p:nvPr>
        </p:nvSpPr>
        <p:spPr/>
        <p:txBody>
          <a:bodyPr/>
          <a:lstStyle/>
          <a:p>
            <a:fld id="{777DFE97-1F8F-5644-BDEB-8B58EC72A072}" type="slidenum">
              <a:rPr lang="ru-RU" smtClean="0"/>
              <a:t>20</a:t>
            </a:fld>
            <a:endParaRPr lang="ru-RU"/>
          </a:p>
        </p:txBody>
      </p:sp>
    </p:spTree>
    <p:extLst>
      <p:ext uri="{BB962C8B-B14F-4D97-AF65-F5344CB8AC3E}">
        <p14:creationId xmlns:p14="http://schemas.microsoft.com/office/powerpoint/2010/main" val="2003791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err="1" smtClean="0"/>
              <a:t>Mialll</a:t>
            </a:r>
            <a:r>
              <a:rPr lang="en-US" dirty="0" smtClean="0"/>
              <a:t>: Striking stylistic</a:t>
            </a:r>
            <a:r>
              <a:rPr lang="en-US" baseline="0" dirty="0" smtClean="0"/>
              <a:t> features. Reading tends to slow down, a sense of ‘</a:t>
            </a:r>
            <a:r>
              <a:rPr lang="en-US" baseline="0" dirty="0" err="1" smtClean="0"/>
              <a:t>strikingness</a:t>
            </a:r>
            <a:r>
              <a:rPr lang="en-US" baseline="0" dirty="0" smtClean="0"/>
              <a:t>’, greater degree of ‘uncertainty’, heightened feeling. Three-phase model of response to foregrounded moments: 1. </a:t>
            </a:r>
            <a:r>
              <a:rPr lang="en-US" baseline="0" dirty="0" err="1" smtClean="0"/>
              <a:t>Defamiliarization</a:t>
            </a:r>
            <a:r>
              <a:rPr lang="en-US" baseline="0" dirty="0" smtClean="0"/>
              <a:t>; 2. Search for context; 3. </a:t>
            </a:r>
            <a:r>
              <a:rPr lang="en-US" baseline="0" dirty="0" err="1" smtClean="0"/>
              <a:t>Recontextualization</a:t>
            </a:r>
            <a:r>
              <a:rPr lang="en-US" baseline="0" smtClean="0"/>
              <a:t>. </a:t>
            </a:r>
            <a:endParaRPr lang="ru-RU" dirty="0"/>
          </a:p>
        </p:txBody>
      </p:sp>
      <p:sp>
        <p:nvSpPr>
          <p:cNvPr id="4" name="Номер слайда 3"/>
          <p:cNvSpPr>
            <a:spLocks noGrp="1"/>
          </p:cNvSpPr>
          <p:nvPr>
            <p:ph type="sldNum" sz="quarter" idx="10"/>
          </p:nvPr>
        </p:nvSpPr>
        <p:spPr/>
        <p:txBody>
          <a:bodyPr/>
          <a:lstStyle/>
          <a:p>
            <a:fld id="{777DFE97-1F8F-5644-BDEB-8B58EC72A072}" type="slidenum">
              <a:rPr lang="ru-RU" smtClean="0"/>
              <a:t>22</a:t>
            </a:fld>
            <a:endParaRPr lang="ru-RU"/>
          </a:p>
        </p:txBody>
      </p:sp>
    </p:spTree>
    <p:extLst>
      <p:ext uri="{BB962C8B-B14F-4D97-AF65-F5344CB8AC3E}">
        <p14:creationId xmlns:p14="http://schemas.microsoft.com/office/powerpoint/2010/main" val="2604642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err="1" smtClean="0"/>
              <a:t>Miall</a:t>
            </a:r>
            <a:r>
              <a:rPr lang="en-US" dirty="0" smtClean="0"/>
              <a:t>:</a:t>
            </a:r>
            <a:r>
              <a:rPr lang="en-US" baseline="0" dirty="0" smtClean="0"/>
              <a:t> </a:t>
            </a:r>
            <a:r>
              <a:rPr lang="en-US" baseline="0" dirty="0" err="1" smtClean="0"/>
              <a:t>Defamiliarization</a:t>
            </a:r>
            <a:r>
              <a:rPr lang="en-US" baseline="0" dirty="0" smtClean="0"/>
              <a:t> is response to foregrounding</a:t>
            </a:r>
            <a:endParaRPr lang="ru-RU" dirty="0"/>
          </a:p>
        </p:txBody>
      </p:sp>
      <p:sp>
        <p:nvSpPr>
          <p:cNvPr id="4" name="Номер слайда 3"/>
          <p:cNvSpPr>
            <a:spLocks noGrp="1"/>
          </p:cNvSpPr>
          <p:nvPr>
            <p:ph type="sldNum" sz="quarter" idx="10"/>
          </p:nvPr>
        </p:nvSpPr>
        <p:spPr/>
        <p:txBody>
          <a:bodyPr/>
          <a:lstStyle/>
          <a:p>
            <a:fld id="{777DFE97-1F8F-5644-BDEB-8B58EC72A072}" type="slidenum">
              <a:rPr lang="ru-RU" smtClean="0"/>
              <a:t>23</a:t>
            </a:fld>
            <a:endParaRPr lang="ru-RU"/>
          </a:p>
        </p:txBody>
      </p:sp>
    </p:spTree>
    <p:extLst>
      <p:ext uri="{BB962C8B-B14F-4D97-AF65-F5344CB8AC3E}">
        <p14:creationId xmlns:p14="http://schemas.microsoft.com/office/powerpoint/2010/main" val="3671660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Образец заголовка</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Образец подзаголовка</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Среда, Сентябрь 23, 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Среда, Сентябрь 23, 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Образец заголовка</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Среда, Сентябрь 23, 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Образец заголовка</a:t>
            </a:r>
            <a:endParaRPr lang="en-US"/>
          </a:p>
        </p:txBody>
      </p:sp>
      <p:sp>
        <p:nvSpPr>
          <p:cNvPr id="3" name="Content Placeholder 2"/>
          <p:cNvSpPr>
            <a:spLocks noGrp="1"/>
          </p:cNvSpPr>
          <p:nvPr>
            <p:ph idx="1"/>
          </p:nvPr>
        </p:nvSpPr>
        <p:spPr/>
        <p:txBody>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Среда, Сентябрь 23, 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Образец заголовка</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Образец текста</a:t>
            </a:r>
          </a:p>
        </p:txBody>
      </p:sp>
      <p:sp>
        <p:nvSpPr>
          <p:cNvPr id="4" name="Date Placeholder 3"/>
          <p:cNvSpPr>
            <a:spLocks noGrp="1"/>
          </p:cNvSpPr>
          <p:nvPr>
            <p:ph type="dt" sz="half" idx="10"/>
          </p:nvPr>
        </p:nvSpPr>
        <p:spPr/>
        <p:txBody>
          <a:bodyPr/>
          <a:lstStyle/>
          <a:p>
            <a:fld id="{9933D019-A32C-4EAD-B8E6-DBDA699692FD}" type="datetime2">
              <a:rPr lang="en-US" smtClean="0"/>
              <a:t>Среда, Сентябрь 23, 15</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Образец заголовка</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Среда, Сентябрь 23, 15</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Образец заголовка</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Образец текста</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Образец текста</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Среда, Сентябрь 23, 15</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Образец заголовка</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Среда, Сентябрь 23, 15</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Среда, Сентябрь 23, 15</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Образец заголовка</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Образец текста</a:t>
            </a:r>
          </a:p>
        </p:txBody>
      </p:sp>
      <p:sp>
        <p:nvSpPr>
          <p:cNvPr id="5" name="Date Placeholder 4"/>
          <p:cNvSpPr>
            <a:spLocks noGrp="1"/>
          </p:cNvSpPr>
          <p:nvPr>
            <p:ph type="dt" sz="half" idx="10"/>
          </p:nvPr>
        </p:nvSpPr>
        <p:spPr/>
        <p:txBody>
          <a:bodyPr/>
          <a:lstStyle/>
          <a:p>
            <a:fld id="{3FE976D3-5B7F-4300-ABED-C91F1B2AE209}" type="datetime2">
              <a:rPr lang="en-US" smtClean="0"/>
              <a:t>Среда, Сентябрь 23, 15</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Образец заголовка</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Чтобы добавить рисунок, перетащите его на заполнитель или щелкните значок</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Образец текста</a:t>
            </a:r>
          </a:p>
        </p:txBody>
      </p:sp>
      <p:sp>
        <p:nvSpPr>
          <p:cNvPr id="5" name="Date Placeholder 4"/>
          <p:cNvSpPr>
            <a:spLocks noGrp="1"/>
          </p:cNvSpPr>
          <p:nvPr>
            <p:ph type="dt" sz="half" idx="10"/>
          </p:nvPr>
        </p:nvSpPr>
        <p:spPr/>
        <p:txBody>
          <a:bodyPr/>
          <a:lstStyle/>
          <a:p>
            <a:fld id="{EBDC1E59-17DD-41CE-97CA-624A472382D4}" type="datetime2">
              <a:rPr lang="en-US" smtClean="0"/>
              <a:t>Среда, Сентябрь 23, 15</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Образец заголовка</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Среда, Сентябрь 23, 15</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ctrTitle"/>
          </p:nvPr>
        </p:nvSpPr>
        <p:spPr/>
        <p:txBody>
          <a:bodyPr/>
          <a:lstStyle/>
          <a:p>
            <a:pPr algn="ctr"/>
            <a:r>
              <a:rPr lang="en-US" dirty="0" smtClean="0"/>
              <a:t>An Introduction to cognitive poetics</a:t>
            </a:r>
            <a:endParaRPr lang="ru-RU" dirty="0"/>
          </a:p>
        </p:txBody>
      </p:sp>
      <p:sp>
        <p:nvSpPr>
          <p:cNvPr id="3" name="Подзаголовок 2"/>
          <p:cNvSpPr>
            <a:spLocks noGrp="1"/>
          </p:cNvSpPr>
          <p:nvPr>
            <p:ph type="subTitle" idx="1"/>
          </p:nvPr>
        </p:nvSpPr>
        <p:spPr>
          <a:xfrm>
            <a:off x="685800" y="3505199"/>
            <a:ext cx="7848600" cy="3139819"/>
          </a:xfrm>
        </p:spPr>
        <p:txBody>
          <a:bodyPr>
            <a:normAutofit fontScale="92500" lnSpcReduction="10000"/>
          </a:bodyPr>
          <a:lstStyle/>
          <a:p>
            <a:pPr algn="ctr"/>
            <a:r>
              <a:rPr lang="en-US" sz="2900" dirty="0" smtClean="0"/>
              <a:t>Lecture 1: COGNITIVE POETICS BASICS</a:t>
            </a:r>
          </a:p>
          <a:p>
            <a:pPr algn="ctr"/>
            <a:r>
              <a:rPr lang="en-US" dirty="0" smtClean="0"/>
              <a:t>(September 24-25, 2015)</a:t>
            </a:r>
            <a:endParaRPr lang="en-US" dirty="0"/>
          </a:p>
          <a:p>
            <a:pPr algn="ctr"/>
            <a:endParaRPr lang="en-US" dirty="0" smtClean="0"/>
          </a:p>
          <a:p>
            <a:endParaRPr lang="en-US" dirty="0" smtClean="0"/>
          </a:p>
          <a:p>
            <a:r>
              <a:rPr lang="en-US" dirty="0" smtClean="0"/>
              <a:t>Presented by </a:t>
            </a:r>
            <a:r>
              <a:rPr lang="en-US" dirty="0" err="1" smtClean="0"/>
              <a:t>Svitlana</a:t>
            </a:r>
            <a:r>
              <a:rPr lang="en-US" dirty="0" smtClean="0"/>
              <a:t> </a:t>
            </a:r>
            <a:r>
              <a:rPr lang="en-US" dirty="0" err="1" smtClean="0"/>
              <a:t>Shurma</a:t>
            </a:r>
            <a:r>
              <a:rPr lang="en-US" dirty="0" smtClean="0"/>
              <a:t> (Kyiv, Ukraine)</a:t>
            </a:r>
          </a:p>
          <a:p>
            <a:endParaRPr lang="en-US" dirty="0"/>
          </a:p>
          <a:p>
            <a:endParaRPr lang="en-US" dirty="0" smtClean="0"/>
          </a:p>
          <a:p>
            <a:r>
              <a:rPr lang="en-US" sz="1800" dirty="0" smtClean="0"/>
              <a:t>Email: </a:t>
            </a:r>
            <a:r>
              <a:rPr lang="en-US" sz="1800" dirty="0" err="1" smtClean="0"/>
              <a:t>lanashurma@gmail.com</a:t>
            </a:r>
            <a:endParaRPr lang="ru-RU" sz="1800" dirty="0"/>
          </a:p>
        </p:txBody>
      </p:sp>
    </p:spTree>
    <p:extLst>
      <p:ext uri="{BB962C8B-B14F-4D97-AF65-F5344CB8AC3E}">
        <p14:creationId xmlns:p14="http://schemas.microsoft.com/office/powerpoint/2010/main" val="286887065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dirty="0" smtClean="0"/>
              <a:t>Micro- and </a:t>
            </a:r>
            <a:r>
              <a:rPr lang="en-US" dirty="0" err="1" smtClean="0"/>
              <a:t>macropoetics</a:t>
            </a:r>
            <a:endParaRPr lang="ru-RU" dirty="0"/>
          </a:p>
        </p:txBody>
      </p:sp>
      <p:sp>
        <p:nvSpPr>
          <p:cNvPr id="3" name="Содержимое 2"/>
          <p:cNvSpPr>
            <a:spLocks noGrp="1"/>
          </p:cNvSpPr>
          <p:nvPr>
            <p:ph idx="1"/>
          </p:nvPr>
        </p:nvSpPr>
        <p:spPr/>
        <p:txBody>
          <a:bodyPr>
            <a:noAutofit/>
          </a:bodyPr>
          <a:lstStyle/>
          <a:p>
            <a:r>
              <a:rPr lang="en-US" sz="3200" dirty="0" err="1" smtClean="0"/>
              <a:t>Macropoetics</a:t>
            </a:r>
            <a:r>
              <a:rPr lang="en-US" sz="3200" dirty="0" smtClean="0"/>
              <a:t> </a:t>
            </a:r>
          </a:p>
          <a:p>
            <a:pPr lvl="1"/>
            <a:r>
              <a:rPr lang="en-US" sz="2800" dirty="0" smtClean="0"/>
              <a:t>a branch of science bordering linguistics and literary studies which approaches literature as a system, and deals with the notions of “genre”, “composition”, etc. </a:t>
            </a:r>
          </a:p>
          <a:p>
            <a:r>
              <a:rPr lang="en-US" sz="3200" dirty="0" err="1" smtClean="0"/>
              <a:t>Micropoetics</a:t>
            </a:r>
            <a:r>
              <a:rPr lang="en-US" sz="3200" dirty="0" smtClean="0"/>
              <a:t> </a:t>
            </a:r>
          </a:p>
          <a:p>
            <a:pPr lvl="1"/>
            <a:r>
              <a:rPr lang="en-US" sz="2800" dirty="0" smtClean="0"/>
              <a:t>focuses on the peculiar elements of artistic speech, and the expressive meaning behind the author’s choice of words, grammatical structures, literary forms, artistic details, images etc. </a:t>
            </a:r>
            <a:endParaRPr lang="ru-RU" sz="2800" dirty="0"/>
          </a:p>
        </p:txBody>
      </p:sp>
    </p:spTree>
    <p:extLst>
      <p:ext uri="{BB962C8B-B14F-4D97-AF65-F5344CB8AC3E}">
        <p14:creationId xmlns:p14="http://schemas.microsoft.com/office/powerpoint/2010/main" val="2674364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5" dur="500"/>
                                        <p:tgtEl>
                                          <p:spTgt spid="3">
                                            <p:txEl>
                                              <p:pRg st="2" end="2"/>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dirty="0" smtClean="0"/>
              <a:t>Micro- and </a:t>
            </a:r>
            <a:r>
              <a:rPr lang="en-US" dirty="0" err="1" smtClean="0"/>
              <a:t>macropoetics</a:t>
            </a:r>
            <a:endParaRPr lang="ru-RU" dirty="0"/>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2754199310"/>
              </p:ext>
            </p:extLst>
          </p:nvPr>
        </p:nvGraphicFramePr>
        <p:xfrm>
          <a:off x="457200" y="1600200"/>
          <a:ext cx="8229600" cy="4480560"/>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sz="3600" dirty="0" err="1" smtClean="0"/>
                        <a:t>Micropoetics</a:t>
                      </a:r>
                      <a:endParaRPr lang="ru-RU" sz="3600" dirty="0"/>
                    </a:p>
                  </a:txBody>
                  <a:tcPr/>
                </a:tc>
                <a:tc>
                  <a:txBody>
                    <a:bodyPr/>
                    <a:lstStyle/>
                    <a:p>
                      <a:pPr algn="ctr"/>
                      <a:r>
                        <a:rPr lang="en-US" sz="3600" dirty="0" err="1" smtClean="0"/>
                        <a:t>Macropoetics</a:t>
                      </a:r>
                      <a:endParaRPr lang="ru-RU" sz="3600" dirty="0"/>
                    </a:p>
                  </a:txBody>
                  <a:tcPr/>
                </a:tc>
              </a:tr>
              <a:tr h="370840">
                <a:tc>
                  <a:txBody>
                    <a:bodyPr/>
                    <a:lstStyle/>
                    <a:p>
                      <a:r>
                        <a:rPr lang="en-US" sz="3600" dirty="0" smtClean="0"/>
                        <a:t>Rhetocal</a:t>
                      </a:r>
                      <a:r>
                        <a:rPr lang="en-US" sz="3600" baseline="0" dirty="0" smtClean="0"/>
                        <a:t> poetics</a:t>
                      </a:r>
                      <a:endParaRPr lang="ru-RU" sz="3600" dirty="0"/>
                    </a:p>
                  </a:txBody>
                  <a:tcPr/>
                </a:tc>
                <a:tc>
                  <a:txBody>
                    <a:bodyPr/>
                    <a:lstStyle/>
                    <a:p>
                      <a:r>
                        <a:rPr lang="en-US" sz="3600" dirty="0" err="1" smtClean="0"/>
                        <a:t>Linguopoetics</a:t>
                      </a:r>
                      <a:endParaRPr lang="ru-RU" sz="3600" dirty="0"/>
                    </a:p>
                  </a:txBody>
                  <a:tcPr/>
                </a:tc>
              </a:tr>
              <a:tr h="370840">
                <a:tc>
                  <a:txBody>
                    <a:bodyPr/>
                    <a:lstStyle/>
                    <a:p>
                      <a:r>
                        <a:rPr lang="en-US" sz="3600" dirty="0" err="1" smtClean="0"/>
                        <a:t>Mythopoetics</a:t>
                      </a:r>
                      <a:endParaRPr lang="ru-RU" sz="3600" dirty="0"/>
                    </a:p>
                  </a:txBody>
                  <a:tcPr/>
                </a:tc>
                <a:tc>
                  <a:txBody>
                    <a:bodyPr/>
                    <a:lstStyle/>
                    <a:p>
                      <a:r>
                        <a:rPr lang="en-US" sz="3600" dirty="0" smtClean="0"/>
                        <a:t>Literary poetics</a:t>
                      </a:r>
                      <a:endParaRPr lang="ru-RU" sz="3600" dirty="0"/>
                    </a:p>
                  </a:txBody>
                  <a:tcPr/>
                </a:tc>
              </a:tr>
              <a:tr h="370840">
                <a:tc>
                  <a:txBody>
                    <a:bodyPr/>
                    <a:lstStyle/>
                    <a:p>
                      <a:r>
                        <a:rPr lang="en-US" sz="3600" dirty="0" smtClean="0"/>
                        <a:t>Semantic</a:t>
                      </a:r>
                      <a:r>
                        <a:rPr lang="en-US" sz="3600" baseline="0" dirty="0" smtClean="0"/>
                        <a:t> poetics</a:t>
                      </a:r>
                      <a:endParaRPr lang="ru-RU" sz="3600" dirty="0"/>
                    </a:p>
                  </a:txBody>
                  <a:tcPr/>
                </a:tc>
                <a:tc>
                  <a:txBody>
                    <a:bodyPr/>
                    <a:lstStyle/>
                    <a:p>
                      <a:r>
                        <a:rPr lang="en-US" sz="3600" dirty="0" smtClean="0"/>
                        <a:t>Semiotic</a:t>
                      </a:r>
                      <a:r>
                        <a:rPr lang="en-US" sz="3600" baseline="0" dirty="0" smtClean="0"/>
                        <a:t> poetics</a:t>
                      </a:r>
                      <a:endParaRPr lang="ru-RU" sz="3600" dirty="0"/>
                    </a:p>
                  </a:txBody>
                  <a:tcPr/>
                </a:tc>
              </a:tr>
              <a:tr h="370840">
                <a:tc>
                  <a:txBody>
                    <a:bodyPr/>
                    <a:lstStyle/>
                    <a:p>
                      <a:endParaRPr lang="ru-RU" sz="3600"/>
                    </a:p>
                  </a:txBody>
                  <a:tcPr/>
                </a:tc>
                <a:tc>
                  <a:txBody>
                    <a:bodyPr/>
                    <a:lstStyle/>
                    <a:p>
                      <a:r>
                        <a:rPr lang="en-US" sz="3600" dirty="0" smtClean="0"/>
                        <a:t>Structural</a:t>
                      </a:r>
                      <a:r>
                        <a:rPr lang="en-US" sz="3600" baseline="0" dirty="0" smtClean="0"/>
                        <a:t> poetics</a:t>
                      </a:r>
                      <a:endParaRPr lang="ru-RU" sz="3600" dirty="0"/>
                    </a:p>
                  </a:txBody>
                  <a:tcPr/>
                </a:tc>
              </a:tr>
              <a:tr h="370840">
                <a:tc>
                  <a:txBody>
                    <a:bodyPr/>
                    <a:lstStyle/>
                    <a:p>
                      <a:endParaRPr lang="ru-RU" sz="3600"/>
                    </a:p>
                  </a:txBody>
                  <a:tcPr/>
                </a:tc>
                <a:tc>
                  <a:txBody>
                    <a:bodyPr/>
                    <a:lstStyle/>
                    <a:p>
                      <a:r>
                        <a:rPr lang="en-US" sz="3600" dirty="0" smtClean="0"/>
                        <a:t>Historical poetics</a:t>
                      </a:r>
                      <a:endParaRPr lang="ru-RU" sz="3600" dirty="0"/>
                    </a:p>
                  </a:txBody>
                  <a:tcPr/>
                </a:tc>
              </a:tr>
              <a:tr h="370840">
                <a:tc>
                  <a:txBody>
                    <a:bodyPr/>
                    <a:lstStyle/>
                    <a:p>
                      <a:endParaRPr lang="ru-RU" sz="3600"/>
                    </a:p>
                  </a:txBody>
                  <a:tcPr/>
                </a:tc>
                <a:tc>
                  <a:txBody>
                    <a:bodyPr/>
                    <a:lstStyle/>
                    <a:p>
                      <a:r>
                        <a:rPr lang="en-US" sz="3600" dirty="0" smtClean="0"/>
                        <a:t>Organic</a:t>
                      </a:r>
                      <a:r>
                        <a:rPr lang="en-US" sz="3600" baseline="0" dirty="0" smtClean="0"/>
                        <a:t> poetics</a:t>
                      </a:r>
                      <a:endParaRPr lang="ru-RU" sz="3600" dirty="0"/>
                    </a:p>
                  </a:txBody>
                  <a:tcPr/>
                </a:tc>
              </a:tr>
            </a:tbl>
          </a:graphicData>
        </a:graphic>
      </p:graphicFrame>
    </p:spTree>
    <p:extLst>
      <p:ext uri="{BB962C8B-B14F-4D97-AF65-F5344CB8AC3E}">
        <p14:creationId xmlns:p14="http://schemas.microsoft.com/office/powerpoint/2010/main" val="200682124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dirty="0" smtClean="0"/>
              <a:t>Basic Principles of CP</a:t>
            </a:r>
            <a:endParaRPr lang="ru-RU" dirty="0"/>
          </a:p>
        </p:txBody>
      </p:sp>
      <p:sp>
        <p:nvSpPr>
          <p:cNvPr id="3" name="Содержимое 2"/>
          <p:cNvSpPr>
            <a:spLocks noGrp="1"/>
          </p:cNvSpPr>
          <p:nvPr>
            <p:ph idx="1"/>
          </p:nvPr>
        </p:nvSpPr>
        <p:spPr/>
        <p:txBody>
          <a:bodyPr>
            <a:normAutofit/>
          </a:bodyPr>
          <a:lstStyle/>
          <a:p>
            <a:r>
              <a:rPr lang="en-US" sz="3600" dirty="0"/>
              <a:t>Where is the place of Cognitive Poetics?</a:t>
            </a:r>
          </a:p>
          <a:p>
            <a:endParaRPr lang="ru-RU" sz="3600" dirty="0"/>
          </a:p>
        </p:txBody>
      </p:sp>
    </p:spTree>
    <p:extLst>
      <p:ext uri="{BB962C8B-B14F-4D97-AF65-F5344CB8AC3E}">
        <p14:creationId xmlns:p14="http://schemas.microsoft.com/office/powerpoint/2010/main" val="8450153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dirty="0" smtClean="0"/>
              <a:t>Basic Principles of CP</a:t>
            </a:r>
            <a:endParaRPr lang="ru-RU" dirty="0"/>
          </a:p>
        </p:txBody>
      </p:sp>
      <p:sp>
        <p:nvSpPr>
          <p:cNvPr id="3" name="Содержимое 2"/>
          <p:cNvSpPr>
            <a:spLocks noGrp="1"/>
          </p:cNvSpPr>
          <p:nvPr>
            <p:ph idx="1"/>
          </p:nvPr>
        </p:nvSpPr>
        <p:spPr/>
        <p:txBody>
          <a:bodyPr/>
          <a:lstStyle/>
          <a:p>
            <a:r>
              <a:rPr lang="en-US" dirty="0" err="1"/>
              <a:t>Reuven</a:t>
            </a:r>
            <a:r>
              <a:rPr lang="en-US" dirty="0"/>
              <a:t> </a:t>
            </a:r>
            <a:r>
              <a:rPr lang="en-US" dirty="0" err="1"/>
              <a:t>Tsur</a:t>
            </a:r>
            <a:r>
              <a:rPr lang="en-US" dirty="0"/>
              <a:t>, 1983</a:t>
            </a:r>
          </a:p>
          <a:p>
            <a:endParaRPr lang="ru-RU" dirty="0"/>
          </a:p>
        </p:txBody>
      </p:sp>
      <p:pic>
        <p:nvPicPr>
          <p:cNvPr id="4" name="Изображение 3"/>
          <p:cNvPicPr>
            <a:picLocks noChangeAspect="1"/>
          </p:cNvPicPr>
          <p:nvPr/>
        </p:nvPicPr>
        <p:blipFill>
          <a:blip r:embed="rId2"/>
          <a:stretch>
            <a:fillRect/>
          </a:stretch>
        </p:blipFill>
        <p:spPr>
          <a:xfrm>
            <a:off x="3024908" y="2126673"/>
            <a:ext cx="2770909" cy="4350327"/>
          </a:xfrm>
          <a:prstGeom prst="rect">
            <a:avLst/>
          </a:prstGeom>
        </p:spPr>
      </p:pic>
    </p:spTree>
    <p:extLst>
      <p:ext uri="{BB962C8B-B14F-4D97-AF65-F5344CB8AC3E}">
        <p14:creationId xmlns:p14="http://schemas.microsoft.com/office/powerpoint/2010/main" val="37137997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edg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dirty="0" smtClean="0"/>
              <a:t>Basic Principles of CP</a:t>
            </a:r>
            <a:endParaRPr lang="ru-RU" dirty="0"/>
          </a:p>
        </p:txBody>
      </p:sp>
      <p:sp>
        <p:nvSpPr>
          <p:cNvPr id="3" name="Содержимое 2"/>
          <p:cNvSpPr>
            <a:spLocks noGrp="1"/>
          </p:cNvSpPr>
          <p:nvPr>
            <p:ph idx="1"/>
          </p:nvPr>
        </p:nvSpPr>
        <p:spPr>
          <a:xfrm>
            <a:off x="457200" y="1600200"/>
            <a:ext cx="8229599" cy="4876800"/>
          </a:xfrm>
        </p:spPr>
        <p:txBody>
          <a:bodyPr>
            <a:noAutofit/>
          </a:bodyPr>
          <a:lstStyle/>
          <a:p>
            <a:r>
              <a:rPr lang="en-US" sz="3600" dirty="0" smtClean="0"/>
              <a:t>Cognitive </a:t>
            </a:r>
            <a:r>
              <a:rPr lang="en-US" sz="3600" dirty="0"/>
              <a:t>poetics, as I conceive of it, offers cognitive theories that systematically account for the relationship between the structure of literary texts and their perceived effects </a:t>
            </a:r>
            <a:endParaRPr lang="en-US" sz="3600" dirty="0" smtClean="0"/>
          </a:p>
          <a:p>
            <a:endParaRPr lang="en-US" sz="3600" dirty="0" smtClean="0"/>
          </a:p>
          <a:p>
            <a:r>
              <a:rPr lang="en-US" dirty="0" smtClean="0"/>
              <a:t>(‘Aspects of Cognitive Poetics’ in </a:t>
            </a:r>
            <a:r>
              <a:rPr lang="en-US" i="1" dirty="0" smtClean="0"/>
              <a:t>Cognitive Stylistics: Language and Cognition in Text Analysis</a:t>
            </a:r>
            <a:r>
              <a:rPr lang="en-US" dirty="0" smtClean="0"/>
              <a:t>, 2002, p. 279)</a:t>
            </a:r>
          </a:p>
          <a:p>
            <a:endParaRPr lang="en-US" sz="3600" dirty="0" smtClean="0"/>
          </a:p>
          <a:p>
            <a:endParaRPr lang="ru-RU" sz="3600" dirty="0"/>
          </a:p>
        </p:txBody>
      </p:sp>
    </p:spTree>
    <p:extLst>
      <p:ext uri="{BB962C8B-B14F-4D97-AF65-F5344CB8AC3E}">
        <p14:creationId xmlns:p14="http://schemas.microsoft.com/office/powerpoint/2010/main" val="40749542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dirty="0" smtClean="0"/>
              <a:t>Basic Principles of CP</a:t>
            </a:r>
            <a:endParaRPr lang="ru-RU" dirty="0"/>
          </a:p>
        </p:txBody>
      </p:sp>
      <p:sp>
        <p:nvSpPr>
          <p:cNvPr id="3" name="Содержимое 2"/>
          <p:cNvSpPr>
            <a:spLocks noGrp="1"/>
          </p:cNvSpPr>
          <p:nvPr>
            <p:ph idx="1"/>
          </p:nvPr>
        </p:nvSpPr>
        <p:spPr/>
        <p:txBody>
          <a:bodyPr>
            <a:normAutofit/>
          </a:bodyPr>
          <a:lstStyle/>
          <a:p>
            <a:r>
              <a:rPr lang="en-US" sz="3200" dirty="0" smtClean="0"/>
              <a:t>R. </a:t>
            </a:r>
            <a:r>
              <a:rPr lang="en-US" sz="3200" dirty="0" err="1" smtClean="0"/>
              <a:t>Tsur</a:t>
            </a:r>
            <a:endParaRPr lang="en-US" sz="3200" dirty="0" smtClean="0"/>
          </a:p>
          <a:p>
            <a:r>
              <a:rPr lang="en-US" sz="3200" dirty="0" smtClean="0"/>
              <a:t>Emotional qualities of poetry</a:t>
            </a:r>
          </a:p>
          <a:p>
            <a:pPr lvl="1"/>
            <a:r>
              <a:rPr lang="en-US" sz="2800" dirty="0" smtClean="0"/>
              <a:t>Poetic texts convey meanings and emotions perceived by the </a:t>
            </a:r>
            <a:r>
              <a:rPr lang="en-US" sz="2800" u="sng" dirty="0" smtClean="0"/>
              <a:t>reader</a:t>
            </a:r>
          </a:p>
          <a:p>
            <a:pPr lvl="1"/>
            <a:r>
              <a:rPr lang="en-US" sz="2800" dirty="0" smtClean="0"/>
              <a:t>Words are tags used to identify </a:t>
            </a:r>
            <a:r>
              <a:rPr lang="en-US" sz="2800" u="sng" dirty="0" smtClean="0"/>
              <a:t>mental processes</a:t>
            </a:r>
          </a:p>
          <a:p>
            <a:pPr lvl="1"/>
            <a:r>
              <a:rPr lang="en-US" sz="2800" u="sng" dirty="0" smtClean="0"/>
              <a:t>Poetry exploits, for aesthetic purposes, cognitive processes that were initially involved for non-aesthetic purposes</a:t>
            </a:r>
          </a:p>
          <a:p>
            <a:pPr lvl="1"/>
            <a:endParaRPr lang="ru-RU" sz="2800" dirty="0"/>
          </a:p>
        </p:txBody>
      </p:sp>
    </p:spTree>
    <p:extLst>
      <p:ext uri="{BB962C8B-B14F-4D97-AF65-F5344CB8AC3E}">
        <p14:creationId xmlns:p14="http://schemas.microsoft.com/office/powerpoint/2010/main" val="14549389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dirty="0" smtClean="0"/>
              <a:t>Basic Principles of CP</a:t>
            </a:r>
            <a:endParaRPr lang="ru-RU" dirty="0"/>
          </a:p>
        </p:txBody>
      </p:sp>
      <p:sp>
        <p:nvSpPr>
          <p:cNvPr id="3" name="Содержимое 2"/>
          <p:cNvSpPr>
            <a:spLocks noGrp="1"/>
          </p:cNvSpPr>
          <p:nvPr>
            <p:ph idx="1"/>
          </p:nvPr>
        </p:nvSpPr>
        <p:spPr/>
        <p:txBody>
          <a:bodyPr>
            <a:normAutofit/>
          </a:bodyPr>
          <a:lstStyle/>
          <a:p>
            <a:r>
              <a:rPr lang="en-US" sz="3200" dirty="0" smtClean="0"/>
              <a:t>Margaret Freeman</a:t>
            </a:r>
          </a:p>
          <a:p>
            <a:pPr lvl="1"/>
            <a:r>
              <a:rPr lang="en-US" sz="2800" dirty="0" smtClean="0"/>
              <a:t>“cognitive </a:t>
            </a:r>
            <a:r>
              <a:rPr lang="en-US" sz="2800" dirty="0"/>
              <a:t>poetics is Janus-faced: looking both toward the text and toward the </a:t>
            </a:r>
            <a:r>
              <a:rPr lang="en-US" sz="2800" dirty="0" smtClean="0"/>
              <a:t>mind” </a:t>
            </a:r>
          </a:p>
          <a:p>
            <a:pPr lvl="1"/>
            <a:endParaRPr lang="en-US" dirty="0" smtClean="0"/>
          </a:p>
          <a:p>
            <a:pPr lvl="1"/>
            <a:r>
              <a:rPr lang="en-US" dirty="0" smtClean="0"/>
              <a:t>(Article “The Fall of the Wall Between Literary Studies and Linguistics: Cognitive Poetics”)</a:t>
            </a:r>
            <a:endParaRPr lang="en-US" dirty="0"/>
          </a:p>
          <a:p>
            <a:pPr lvl="1"/>
            <a:endParaRPr lang="ru-RU" sz="2800" dirty="0"/>
          </a:p>
        </p:txBody>
      </p:sp>
      <p:pic>
        <p:nvPicPr>
          <p:cNvPr id="4" name="Изображение 3"/>
          <p:cNvPicPr>
            <a:picLocks noChangeAspect="1"/>
          </p:cNvPicPr>
          <p:nvPr/>
        </p:nvPicPr>
        <p:blipFill>
          <a:blip r:embed="rId2"/>
          <a:stretch>
            <a:fillRect/>
          </a:stretch>
        </p:blipFill>
        <p:spPr>
          <a:xfrm>
            <a:off x="4310078" y="4078111"/>
            <a:ext cx="4833922" cy="2688022"/>
          </a:xfrm>
          <a:prstGeom prst="rect">
            <a:avLst/>
          </a:prstGeom>
        </p:spPr>
      </p:pic>
    </p:spTree>
    <p:extLst>
      <p:ext uri="{BB962C8B-B14F-4D97-AF65-F5344CB8AC3E}">
        <p14:creationId xmlns:p14="http://schemas.microsoft.com/office/powerpoint/2010/main" val="1631422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dirty="0" smtClean="0"/>
              <a:t>Basic Principles of CP</a:t>
            </a:r>
            <a:endParaRPr lang="ru-RU" dirty="0"/>
          </a:p>
        </p:txBody>
      </p:sp>
      <p:sp>
        <p:nvSpPr>
          <p:cNvPr id="3" name="Содержимое 2"/>
          <p:cNvSpPr>
            <a:spLocks noGrp="1"/>
          </p:cNvSpPr>
          <p:nvPr>
            <p:ph idx="1"/>
          </p:nvPr>
        </p:nvSpPr>
        <p:spPr>
          <a:xfrm>
            <a:off x="387927" y="1461654"/>
            <a:ext cx="8229600" cy="4876800"/>
          </a:xfrm>
        </p:spPr>
        <p:txBody>
          <a:bodyPr>
            <a:noAutofit/>
          </a:bodyPr>
          <a:lstStyle/>
          <a:p>
            <a:pPr marL="0" indent="0">
              <a:buNone/>
            </a:pPr>
            <a:r>
              <a:rPr lang="en-US" sz="3600" dirty="0" smtClean="0"/>
              <a:t>Reader’s perspective</a:t>
            </a:r>
          </a:p>
          <a:p>
            <a:pPr marL="560070" lvl="1" indent="-285750">
              <a:buFont typeface="Arial"/>
              <a:buChar char="•"/>
            </a:pPr>
            <a:r>
              <a:rPr lang="en-US" sz="2800" dirty="0"/>
              <a:t>Prototypical reading</a:t>
            </a:r>
          </a:p>
          <a:p>
            <a:pPr marL="560070" lvl="1" indent="-285750">
              <a:buFont typeface="Arial"/>
              <a:buChar char="•"/>
            </a:pPr>
            <a:r>
              <a:rPr lang="en-US" sz="2800" dirty="0"/>
              <a:t>Conceptual space of imagery</a:t>
            </a:r>
          </a:p>
          <a:p>
            <a:pPr marL="560070" lvl="1" indent="-285750">
              <a:buFont typeface="Arial"/>
              <a:buChar char="•"/>
            </a:pPr>
            <a:r>
              <a:rPr lang="en-US" sz="2800" dirty="0" err="1"/>
              <a:t>Emotivity</a:t>
            </a:r>
            <a:endParaRPr lang="en-US" sz="2800" dirty="0"/>
          </a:p>
          <a:p>
            <a:pPr marL="560070" lvl="1" indent="-285750">
              <a:buFont typeface="Arial"/>
              <a:buChar char="•"/>
            </a:pPr>
            <a:r>
              <a:rPr lang="en-US" sz="2800" dirty="0"/>
              <a:t>Categorization</a:t>
            </a:r>
          </a:p>
          <a:p>
            <a:pPr marL="560070" lvl="1" indent="-285750">
              <a:buFont typeface="Arial"/>
              <a:buChar char="•"/>
            </a:pPr>
            <a:r>
              <a:rPr lang="en-US" sz="2800" dirty="0"/>
              <a:t>Aesthetic effects</a:t>
            </a:r>
          </a:p>
          <a:p>
            <a:pPr marL="560070" lvl="1" indent="-285750">
              <a:buFont typeface="Arial"/>
              <a:buChar char="•"/>
            </a:pPr>
            <a:r>
              <a:rPr lang="en-US" sz="2800" dirty="0" err="1"/>
              <a:t>Defamiliarization</a:t>
            </a:r>
            <a:endParaRPr lang="en-US" sz="2800" dirty="0"/>
          </a:p>
          <a:p>
            <a:pPr marL="560070" lvl="1" indent="-285750">
              <a:buFont typeface="Arial"/>
              <a:buChar char="•"/>
            </a:pPr>
            <a:r>
              <a:rPr lang="en-US" sz="2800" dirty="0"/>
              <a:t>Discursive attitudes and interpretation</a:t>
            </a:r>
          </a:p>
          <a:p>
            <a:pPr marL="560070" lvl="1" indent="-285750">
              <a:buFont typeface="Arial"/>
              <a:buChar char="•"/>
            </a:pPr>
            <a:r>
              <a:rPr lang="en-US" sz="2800" dirty="0"/>
              <a:t>Text processing</a:t>
            </a:r>
          </a:p>
          <a:p>
            <a:pPr marL="560070" lvl="1" indent="-285750">
              <a:buFont typeface="Arial"/>
              <a:buChar char="•"/>
            </a:pPr>
            <a:r>
              <a:rPr lang="en-US" sz="2800" dirty="0"/>
              <a:t>Context and </a:t>
            </a:r>
            <a:r>
              <a:rPr lang="en-US" sz="2800" dirty="0" smtClean="0"/>
              <a:t>reading</a:t>
            </a:r>
            <a:endParaRPr lang="en-US" sz="2800" dirty="0"/>
          </a:p>
        </p:txBody>
      </p:sp>
    </p:spTree>
    <p:extLst>
      <p:ext uri="{BB962C8B-B14F-4D97-AF65-F5344CB8AC3E}">
        <p14:creationId xmlns:p14="http://schemas.microsoft.com/office/powerpoint/2010/main" val="39839509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randombar(horizont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randombar(horizont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dirty="0" smtClean="0"/>
              <a:t>Basic principles of CP</a:t>
            </a:r>
            <a:endParaRPr lang="ru-RU" dirty="0"/>
          </a:p>
        </p:txBody>
      </p:sp>
      <p:sp>
        <p:nvSpPr>
          <p:cNvPr id="3" name="Содержимое 2"/>
          <p:cNvSpPr>
            <a:spLocks noGrp="1"/>
          </p:cNvSpPr>
          <p:nvPr>
            <p:ph idx="1"/>
          </p:nvPr>
        </p:nvSpPr>
        <p:spPr>
          <a:xfrm>
            <a:off x="295562" y="1484745"/>
            <a:ext cx="8686801" cy="4876800"/>
          </a:xfrm>
        </p:spPr>
        <p:txBody>
          <a:bodyPr>
            <a:noAutofit/>
          </a:bodyPr>
          <a:lstStyle/>
          <a:p>
            <a:pPr marL="0" indent="0">
              <a:buNone/>
            </a:pPr>
            <a:r>
              <a:rPr lang="en-US" sz="3600" dirty="0" smtClean="0"/>
              <a:t>Text perspective</a:t>
            </a:r>
          </a:p>
          <a:p>
            <a:pPr marL="560070" lvl="1" indent="-285750">
              <a:spcBef>
                <a:spcPts val="0"/>
              </a:spcBef>
              <a:buClrTx/>
              <a:buSzTx/>
              <a:buFont typeface="Arial"/>
              <a:buChar char="•"/>
              <a:defRPr/>
            </a:pPr>
            <a:r>
              <a:rPr lang="en-US" sz="2800" dirty="0"/>
              <a:t>Embodied understanding</a:t>
            </a:r>
          </a:p>
          <a:p>
            <a:pPr marL="560070" lvl="1" indent="-285750">
              <a:spcBef>
                <a:spcPts val="0"/>
              </a:spcBef>
              <a:buClrTx/>
              <a:buSzTx/>
              <a:buFont typeface="Arial"/>
              <a:buChar char="•"/>
              <a:defRPr/>
            </a:pPr>
            <a:r>
              <a:rPr lang="en-US" sz="2800" dirty="0"/>
              <a:t>Blurring the borderline between common and literary mind</a:t>
            </a:r>
          </a:p>
          <a:p>
            <a:pPr marL="560070" lvl="1" indent="-285750">
              <a:buFont typeface="Arial"/>
              <a:buChar char="•"/>
            </a:pPr>
            <a:r>
              <a:rPr lang="en-US" sz="2800" dirty="0"/>
              <a:t>From analogous projection to parabolic projection</a:t>
            </a:r>
          </a:p>
          <a:p>
            <a:pPr marL="560070" lvl="1" indent="-285750">
              <a:buFont typeface="Arial"/>
              <a:buChar char="•"/>
            </a:pPr>
            <a:r>
              <a:rPr lang="en-US" sz="2800" dirty="0"/>
              <a:t>Cognitive constraints or metaphoric entailments</a:t>
            </a:r>
          </a:p>
          <a:p>
            <a:pPr marL="560070" lvl="1" indent="-285750">
              <a:buFont typeface="Arial"/>
              <a:buChar char="•"/>
            </a:pPr>
            <a:r>
              <a:rPr lang="en-US" sz="2800" dirty="0"/>
              <a:t>Literary texture and literariness</a:t>
            </a:r>
          </a:p>
          <a:p>
            <a:pPr marL="560070" lvl="1" indent="-285750">
              <a:buFont typeface="Arial"/>
              <a:buChar char="•"/>
            </a:pPr>
            <a:r>
              <a:rPr lang="en-US" sz="2800" dirty="0"/>
              <a:t>Rhetoric patterns and grammatical representation of conceptual structures</a:t>
            </a:r>
          </a:p>
          <a:p>
            <a:pPr marL="560070" lvl="1" indent="-285750">
              <a:buFont typeface="Arial"/>
              <a:buChar char="•"/>
            </a:pPr>
            <a:r>
              <a:rPr lang="en-US" sz="2800" dirty="0"/>
              <a:t>Conceptual spheres and conceptual picture of the world</a:t>
            </a:r>
          </a:p>
          <a:p>
            <a:endParaRPr lang="ru-RU" sz="3200" dirty="0"/>
          </a:p>
        </p:txBody>
      </p:sp>
    </p:spTree>
    <p:extLst>
      <p:ext uri="{BB962C8B-B14F-4D97-AF65-F5344CB8AC3E}">
        <p14:creationId xmlns:p14="http://schemas.microsoft.com/office/powerpoint/2010/main" val="29859649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randombar(horizontal)">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dirty="0" smtClean="0"/>
              <a:t>Basic notions of CP</a:t>
            </a:r>
            <a:endParaRPr lang="ru-RU" dirty="0"/>
          </a:p>
        </p:txBody>
      </p:sp>
      <p:sp>
        <p:nvSpPr>
          <p:cNvPr id="3" name="Содержимое 2"/>
          <p:cNvSpPr>
            <a:spLocks noGrp="1"/>
          </p:cNvSpPr>
          <p:nvPr>
            <p:ph idx="1"/>
          </p:nvPr>
        </p:nvSpPr>
        <p:spPr/>
        <p:txBody>
          <a:bodyPr>
            <a:normAutofit/>
          </a:bodyPr>
          <a:lstStyle/>
          <a:p>
            <a:r>
              <a:rPr lang="en-US" sz="4000" dirty="0" smtClean="0"/>
              <a:t>Reading</a:t>
            </a:r>
          </a:p>
          <a:p>
            <a:r>
              <a:rPr lang="en-US" sz="4000" dirty="0" smtClean="0"/>
              <a:t>Figures and grounds</a:t>
            </a:r>
          </a:p>
          <a:p>
            <a:r>
              <a:rPr lang="en-US" sz="4000" dirty="0" smtClean="0"/>
              <a:t>Cognitive </a:t>
            </a:r>
            <a:r>
              <a:rPr lang="en-US" sz="4000" dirty="0" err="1" smtClean="0"/>
              <a:t>deixis</a:t>
            </a:r>
            <a:endParaRPr lang="en-US" sz="4000" dirty="0" smtClean="0"/>
          </a:p>
          <a:p>
            <a:r>
              <a:rPr lang="en-US" sz="4000" dirty="0" smtClean="0"/>
              <a:t>Text worlds</a:t>
            </a:r>
          </a:p>
          <a:p>
            <a:r>
              <a:rPr lang="en-US" sz="4000" dirty="0" smtClean="0"/>
              <a:t>Iconicity</a:t>
            </a:r>
          </a:p>
        </p:txBody>
      </p:sp>
    </p:spTree>
    <p:extLst>
      <p:ext uri="{BB962C8B-B14F-4D97-AF65-F5344CB8AC3E}">
        <p14:creationId xmlns:p14="http://schemas.microsoft.com/office/powerpoint/2010/main" val="15243327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par>
                                <p:cTn id="10" presetID="5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Scale>
                                      <p:cBhvr>
                                        <p:cTn id="12"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
                                            <p:txEl>
                                              <p:pRg st="1" end="1"/>
                                            </p:txEl>
                                          </p:spTgt>
                                        </p:tgtEl>
                                        <p:attrNameLst>
                                          <p:attrName>ppt_x</p:attrName>
                                          <p:attrName>ppt_y</p:attrName>
                                        </p:attrNameLst>
                                      </p:cBhvr>
                                    </p:animMotion>
                                    <p:animEffect transition="in" filter="fade">
                                      <p:cBhvr>
                                        <p:cTn id="14" dur="1000"/>
                                        <p:tgtEl>
                                          <p:spTgt spid="3">
                                            <p:txEl>
                                              <p:pRg st="1" end="1"/>
                                            </p:txEl>
                                          </p:spTgt>
                                        </p:tgtEl>
                                      </p:cBhvr>
                                    </p:animEffect>
                                  </p:childTnLst>
                                </p:cTn>
                              </p:par>
                              <p:par>
                                <p:cTn id="15" presetID="5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Scale>
                                      <p:cBhvr>
                                        <p:cTn id="17"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
                                            <p:txEl>
                                              <p:pRg st="2" end="2"/>
                                            </p:txEl>
                                          </p:spTgt>
                                        </p:tgtEl>
                                        <p:attrNameLst>
                                          <p:attrName>ppt_x</p:attrName>
                                          <p:attrName>ppt_y</p:attrName>
                                        </p:attrNameLst>
                                      </p:cBhvr>
                                    </p:animMotion>
                                    <p:animEffect transition="in" filter="fade">
                                      <p:cBhvr>
                                        <p:cTn id="19" dur="1000"/>
                                        <p:tgtEl>
                                          <p:spTgt spid="3">
                                            <p:txEl>
                                              <p:pRg st="2" end="2"/>
                                            </p:txEl>
                                          </p:spTgt>
                                        </p:tgtEl>
                                      </p:cBhvr>
                                    </p:animEffect>
                                  </p:childTnLst>
                                </p:cTn>
                              </p:par>
                              <p:par>
                                <p:cTn id="20" presetID="5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Scale>
                                      <p:cBhvr>
                                        <p:cTn id="22"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3">
                                            <p:txEl>
                                              <p:pRg st="3" end="3"/>
                                            </p:txEl>
                                          </p:spTgt>
                                        </p:tgtEl>
                                        <p:attrNameLst>
                                          <p:attrName>ppt_x</p:attrName>
                                          <p:attrName>ppt_y</p:attrName>
                                        </p:attrNameLst>
                                      </p:cBhvr>
                                    </p:animMotion>
                                    <p:animEffect transition="in" filter="fade">
                                      <p:cBhvr>
                                        <p:cTn id="24" dur="1000"/>
                                        <p:tgtEl>
                                          <p:spTgt spid="3">
                                            <p:txEl>
                                              <p:pRg st="3" end="3"/>
                                            </p:txEl>
                                          </p:spTgt>
                                        </p:tgtEl>
                                      </p:cBhvr>
                                    </p:animEffect>
                                  </p:childTnLst>
                                </p:cTn>
                              </p:par>
                              <p:par>
                                <p:cTn id="25" presetID="5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Scale>
                                      <p:cBhvr>
                                        <p:cTn id="27"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8" dur="1000" decel="50000" fill="hold">
                                          <p:stCondLst>
                                            <p:cond delay="0"/>
                                          </p:stCondLst>
                                        </p:cTn>
                                        <p:tgtEl>
                                          <p:spTgt spid="3">
                                            <p:txEl>
                                              <p:pRg st="4" end="4"/>
                                            </p:txEl>
                                          </p:spTgt>
                                        </p:tgtEl>
                                        <p:attrNameLst>
                                          <p:attrName>ppt_x</p:attrName>
                                          <p:attrName>ppt_y</p:attrName>
                                        </p:attrNameLst>
                                      </p:cBhvr>
                                    </p:animMotion>
                                    <p:animEffect transition="in" filter="fade">
                                      <p:cBhvr>
                                        <p:cTn id="2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dirty="0" smtClean="0"/>
              <a:t>Outline </a:t>
            </a:r>
            <a:endParaRPr lang="ru-RU" dirty="0"/>
          </a:p>
        </p:txBody>
      </p:sp>
      <p:sp>
        <p:nvSpPr>
          <p:cNvPr id="3" name="Содержимое 2"/>
          <p:cNvSpPr>
            <a:spLocks noGrp="1"/>
          </p:cNvSpPr>
          <p:nvPr>
            <p:ph idx="1"/>
          </p:nvPr>
        </p:nvSpPr>
        <p:spPr/>
        <p:txBody>
          <a:bodyPr>
            <a:normAutofit/>
          </a:bodyPr>
          <a:lstStyle/>
          <a:p>
            <a:r>
              <a:rPr lang="en-US" sz="4400" dirty="0" smtClean="0"/>
              <a:t>Types and kinds of poetics</a:t>
            </a:r>
          </a:p>
          <a:p>
            <a:r>
              <a:rPr lang="en-US" sz="4400" dirty="0" smtClean="0"/>
              <a:t>Basic principles of CP</a:t>
            </a:r>
          </a:p>
          <a:p>
            <a:r>
              <a:rPr lang="en-US" sz="4400" dirty="0" smtClean="0"/>
              <a:t>Basic notions of CP</a:t>
            </a:r>
          </a:p>
          <a:p>
            <a:endParaRPr lang="en-US" sz="4400" dirty="0" smtClean="0"/>
          </a:p>
          <a:p>
            <a:endParaRPr lang="ru-RU" sz="4400" dirty="0"/>
          </a:p>
        </p:txBody>
      </p:sp>
    </p:spTree>
    <p:extLst>
      <p:ext uri="{BB962C8B-B14F-4D97-AF65-F5344CB8AC3E}">
        <p14:creationId xmlns:p14="http://schemas.microsoft.com/office/powerpoint/2010/main" val="27751148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dirty="0" smtClean="0"/>
              <a:t>Basic Notions of CP</a:t>
            </a:r>
            <a:endParaRPr lang="ru-RU" dirty="0"/>
          </a:p>
        </p:txBody>
      </p:sp>
      <p:sp>
        <p:nvSpPr>
          <p:cNvPr id="3" name="Содержимое 2"/>
          <p:cNvSpPr>
            <a:spLocks noGrp="1"/>
          </p:cNvSpPr>
          <p:nvPr>
            <p:ph idx="1"/>
          </p:nvPr>
        </p:nvSpPr>
        <p:spPr/>
        <p:txBody>
          <a:bodyPr>
            <a:noAutofit/>
          </a:bodyPr>
          <a:lstStyle/>
          <a:p>
            <a:r>
              <a:rPr lang="en-US" sz="3600" dirty="0" smtClean="0"/>
              <a:t>Reading</a:t>
            </a:r>
          </a:p>
          <a:p>
            <a:r>
              <a:rPr lang="en-US" sz="3600" dirty="0" smtClean="0"/>
              <a:t>P. </a:t>
            </a:r>
            <a:r>
              <a:rPr lang="en-US" sz="3600" dirty="0" err="1" smtClean="0"/>
              <a:t>Stockwell</a:t>
            </a:r>
            <a:r>
              <a:rPr lang="en-US" sz="3600" dirty="0" smtClean="0"/>
              <a:t>: “Cognitive poetics is all about reading” (p. 1) </a:t>
            </a:r>
            <a:endParaRPr lang="ru-RU" sz="3600" dirty="0" smtClean="0"/>
          </a:p>
          <a:p>
            <a:pPr lvl="1"/>
            <a:r>
              <a:rPr lang="en-US" sz="3200" dirty="0" smtClean="0"/>
              <a:t>Reading as the object of research and tool</a:t>
            </a:r>
          </a:p>
          <a:p>
            <a:pPr lvl="1"/>
            <a:r>
              <a:rPr lang="en-US" sz="3200" dirty="0" smtClean="0"/>
              <a:t>Reading as cognitive solution</a:t>
            </a:r>
          </a:p>
          <a:p>
            <a:pPr lvl="1"/>
            <a:r>
              <a:rPr lang="en-US" sz="3200" dirty="0" smtClean="0"/>
              <a:t>Reading = text-processing of aesthetic and polyvalent nature</a:t>
            </a:r>
          </a:p>
          <a:p>
            <a:pPr lvl="1"/>
            <a:r>
              <a:rPr lang="en-US" sz="3200" dirty="0" smtClean="0"/>
              <a:t>Reading occurs in context</a:t>
            </a:r>
          </a:p>
          <a:p>
            <a:pPr lvl="1"/>
            <a:endParaRPr lang="en-US" sz="3200" dirty="0" smtClean="0"/>
          </a:p>
          <a:p>
            <a:endParaRPr lang="en-US" sz="3600" dirty="0" smtClean="0"/>
          </a:p>
          <a:p>
            <a:endParaRPr lang="ru-RU" sz="3600" dirty="0"/>
          </a:p>
        </p:txBody>
      </p:sp>
    </p:spTree>
    <p:extLst>
      <p:ext uri="{BB962C8B-B14F-4D97-AF65-F5344CB8AC3E}">
        <p14:creationId xmlns:p14="http://schemas.microsoft.com/office/powerpoint/2010/main" val="18759554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dirty="0" smtClean="0"/>
              <a:t>Basic notions of CP</a:t>
            </a:r>
            <a:endParaRPr lang="ru-RU" dirty="0"/>
          </a:p>
        </p:txBody>
      </p:sp>
      <p:pic>
        <p:nvPicPr>
          <p:cNvPr id="4" name="Содержимое 3"/>
          <p:cNvPicPr>
            <a:picLocks noGrp="1" noChangeAspect="1"/>
          </p:cNvPicPr>
          <p:nvPr>
            <p:ph idx="1"/>
          </p:nvPr>
        </p:nvPicPr>
        <p:blipFill>
          <a:blip r:embed="rId2"/>
          <a:srcRect l="-64278" r="-64278"/>
          <a:stretch>
            <a:fillRect/>
          </a:stretch>
        </p:blipFill>
        <p:spPr>
          <a:xfrm>
            <a:off x="457200" y="1438563"/>
            <a:ext cx="8229600" cy="4876800"/>
          </a:xfrm>
          <a:prstGeom prst="rect">
            <a:avLst/>
          </a:prstGeom>
        </p:spPr>
      </p:pic>
      <p:sp>
        <p:nvSpPr>
          <p:cNvPr id="5" name="Прямоугольник 4"/>
          <p:cNvSpPr/>
          <p:nvPr/>
        </p:nvSpPr>
        <p:spPr>
          <a:xfrm>
            <a:off x="161637" y="5992197"/>
            <a:ext cx="2724727" cy="646331"/>
          </a:xfrm>
          <a:prstGeom prst="rect">
            <a:avLst/>
          </a:prstGeom>
        </p:spPr>
        <p:txBody>
          <a:bodyPr wrap="square">
            <a:spAutoFit/>
          </a:bodyPr>
          <a:lstStyle/>
          <a:p>
            <a:r>
              <a:rPr lang="en-US" dirty="0"/>
              <a:t>Oleg </a:t>
            </a:r>
            <a:r>
              <a:rPr lang="en-US" dirty="0" err="1"/>
              <a:t>Shupliak</a:t>
            </a:r>
            <a:r>
              <a:rPr lang="en-US" dirty="0"/>
              <a:t>. A portrait of </a:t>
            </a:r>
            <a:r>
              <a:rPr lang="en-US" dirty="0" err="1"/>
              <a:t>Taras</a:t>
            </a:r>
            <a:r>
              <a:rPr lang="en-US" dirty="0"/>
              <a:t> Shevchenko</a:t>
            </a:r>
            <a:endParaRPr lang="ru-RU" dirty="0"/>
          </a:p>
        </p:txBody>
      </p:sp>
    </p:spTree>
    <p:extLst>
      <p:ext uri="{BB962C8B-B14F-4D97-AF65-F5344CB8AC3E}">
        <p14:creationId xmlns:p14="http://schemas.microsoft.com/office/powerpoint/2010/main" val="102984599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dirty="0" smtClean="0"/>
              <a:t>Basic notions of CP</a:t>
            </a:r>
            <a:endParaRPr lang="ru-RU" dirty="0"/>
          </a:p>
        </p:txBody>
      </p:sp>
      <p:sp>
        <p:nvSpPr>
          <p:cNvPr id="3" name="Содержимое 2"/>
          <p:cNvSpPr>
            <a:spLocks noGrp="1"/>
          </p:cNvSpPr>
          <p:nvPr>
            <p:ph idx="1"/>
          </p:nvPr>
        </p:nvSpPr>
        <p:spPr/>
        <p:txBody>
          <a:bodyPr>
            <a:normAutofit/>
          </a:bodyPr>
          <a:lstStyle/>
          <a:p>
            <a:r>
              <a:rPr lang="en-US" sz="4000" dirty="0" smtClean="0"/>
              <a:t>Figure and ground</a:t>
            </a:r>
          </a:p>
          <a:p>
            <a:pPr lvl="1"/>
            <a:r>
              <a:rPr lang="en-US" sz="4000" dirty="0"/>
              <a:t>Foregrounding </a:t>
            </a:r>
          </a:p>
          <a:p>
            <a:pPr marL="891540" lvl="2" indent="-342900">
              <a:buFont typeface="Arial"/>
              <a:buChar char="•"/>
            </a:pPr>
            <a:r>
              <a:rPr lang="en-US" sz="2800" dirty="0"/>
              <a:t>Czech theorist Jan </a:t>
            </a:r>
            <a:r>
              <a:rPr lang="en-US" sz="2800" dirty="0" err="1"/>
              <a:t>Mukarovsky</a:t>
            </a:r>
            <a:r>
              <a:rPr lang="en-US" sz="2800" dirty="0"/>
              <a:t>́ </a:t>
            </a:r>
          </a:p>
          <a:p>
            <a:pPr marL="891540" lvl="2" indent="-342900">
              <a:buFont typeface="Arial"/>
              <a:buChar char="•"/>
            </a:pPr>
            <a:r>
              <a:rPr lang="en-US" sz="2800" dirty="0"/>
              <a:t>It refers to the range of stylistic effects that occur in literature, whether at the phonetic level (e.g., alliteration, rhyme), the grammatical level (e.g., inversion, ellipsis), or the semantic level (e.g., metaphor, irony)</a:t>
            </a:r>
            <a:endParaRPr lang="ru-RU" sz="3200" dirty="0"/>
          </a:p>
        </p:txBody>
      </p:sp>
    </p:spTree>
    <p:extLst>
      <p:ext uri="{BB962C8B-B14F-4D97-AF65-F5344CB8AC3E}">
        <p14:creationId xmlns:p14="http://schemas.microsoft.com/office/powerpoint/2010/main" val="23232941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dirty="0" smtClean="0"/>
              <a:t>Basic Notions of CP</a:t>
            </a:r>
            <a:endParaRPr lang="ru-RU" dirty="0"/>
          </a:p>
        </p:txBody>
      </p:sp>
      <p:sp>
        <p:nvSpPr>
          <p:cNvPr id="3" name="Содержимое 2"/>
          <p:cNvSpPr>
            <a:spLocks noGrp="1"/>
          </p:cNvSpPr>
          <p:nvPr>
            <p:ph idx="1"/>
          </p:nvPr>
        </p:nvSpPr>
        <p:spPr>
          <a:xfrm>
            <a:off x="457200" y="1600200"/>
            <a:ext cx="8229600" cy="4876800"/>
          </a:xfrm>
        </p:spPr>
        <p:txBody>
          <a:bodyPr>
            <a:noAutofit/>
          </a:bodyPr>
          <a:lstStyle/>
          <a:p>
            <a:r>
              <a:rPr lang="en-US" sz="4000" dirty="0" smtClean="0"/>
              <a:t>Figure and ground</a:t>
            </a:r>
            <a:endParaRPr lang="en-US" dirty="0" smtClean="0"/>
          </a:p>
          <a:p>
            <a:pPr marL="617220" lvl="1" indent="-342900">
              <a:buFont typeface="Arial"/>
              <a:buChar char="•"/>
            </a:pPr>
            <a:r>
              <a:rPr lang="en-US" sz="3600" dirty="0" err="1"/>
              <a:t>Defamiliarization</a:t>
            </a:r>
            <a:r>
              <a:rPr lang="en-US" sz="3600" dirty="0"/>
              <a:t> </a:t>
            </a:r>
            <a:endParaRPr lang="en-US" sz="3600" dirty="0" smtClean="0"/>
          </a:p>
          <a:p>
            <a:pPr marL="800100" lvl="1" indent="-342900">
              <a:buFont typeface="Arial"/>
              <a:buChar char="•"/>
            </a:pPr>
            <a:r>
              <a:rPr lang="en-US" sz="2400" dirty="0"/>
              <a:t>1917 Viktor </a:t>
            </a:r>
            <a:r>
              <a:rPr lang="en-US" sz="2400" dirty="0" err="1"/>
              <a:t>Shklovsky’s</a:t>
            </a:r>
            <a:r>
              <a:rPr lang="en-US" sz="2400" dirty="0"/>
              <a:t> essay 'Art as Technique’</a:t>
            </a:r>
          </a:p>
          <a:p>
            <a:pPr marL="800100" lvl="1" indent="-342900">
              <a:buFont typeface="Arial"/>
              <a:buChar char="•"/>
            </a:pPr>
            <a:r>
              <a:rPr lang="en-US" sz="2400" dirty="0"/>
              <a:t>the technique of </a:t>
            </a:r>
            <a:r>
              <a:rPr lang="en-US" sz="2400" dirty="0" smtClean="0"/>
              <a:t>writing through </a:t>
            </a:r>
            <a:r>
              <a:rPr lang="en-US" sz="2400" dirty="0"/>
              <a:t>which objects are made 'unfamiliar’</a:t>
            </a:r>
          </a:p>
          <a:p>
            <a:pPr marL="800100" lvl="1" indent="-342900">
              <a:buFont typeface="Arial"/>
              <a:buChar char="•"/>
            </a:pPr>
            <a:r>
              <a:rPr lang="en-US" sz="2400" dirty="0" smtClean="0"/>
              <a:t>Forces readers to </a:t>
            </a:r>
            <a:r>
              <a:rPr lang="en-US" sz="2400" dirty="0"/>
              <a:t>experience the </a:t>
            </a:r>
            <a:r>
              <a:rPr lang="en-US" sz="2400" dirty="0" smtClean="0"/>
              <a:t>ordinary </a:t>
            </a:r>
            <a:r>
              <a:rPr lang="en-US" sz="2400" dirty="0"/>
              <a:t>in new ways through the use of artistic </a:t>
            </a:r>
            <a:r>
              <a:rPr lang="en-US" sz="2400" dirty="0" smtClean="0"/>
              <a:t>language</a:t>
            </a:r>
          </a:p>
          <a:p>
            <a:pPr marL="525780" indent="-342900">
              <a:buFont typeface="Arial"/>
              <a:buChar char="•"/>
            </a:pPr>
            <a:r>
              <a:rPr lang="en-US" sz="3200" dirty="0" smtClean="0"/>
              <a:t>The dominant</a:t>
            </a:r>
          </a:p>
          <a:p>
            <a:pPr marL="525780" indent="-342900">
              <a:buFont typeface="Arial"/>
              <a:buChar char="•"/>
            </a:pPr>
            <a:r>
              <a:rPr lang="en-US" sz="3200" dirty="0" smtClean="0"/>
              <a:t>Gestalt </a:t>
            </a:r>
            <a:endParaRPr lang="ru-RU" sz="3200" dirty="0"/>
          </a:p>
          <a:p>
            <a:pPr marL="891540" lvl="2" indent="-342900">
              <a:buFont typeface="Arial"/>
              <a:buChar char="•"/>
            </a:pPr>
            <a:endParaRPr lang="ru-RU" sz="3200" dirty="0"/>
          </a:p>
        </p:txBody>
      </p:sp>
    </p:spTree>
    <p:extLst>
      <p:ext uri="{BB962C8B-B14F-4D97-AF65-F5344CB8AC3E}">
        <p14:creationId xmlns:p14="http://schemas.microsoft.com/office/powerpoint/2010/main" val="21310590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dirty="0" smtClean="0"/>
              <a:t>Basic Notions of CP</a:t>
            </a:r>
            <a:endParaRPr lang="ru-RU" dirty="0"/>
          </a:p>
        </p:txBody>
      </p:sp>
      <p:sp>
        <p:nvSpPr>
          <p:cNvPr id="3" name="Содержимое 2"/>
          <p:cNvSpPr>
            <a:spLocks noGrp="1"/>
          </p:cNvSpPr>
          <p:nvPr>
            <p:ph idx="1"/>
          </p:nvPr>
        </p:nvSpPr>
        <p:spPr/>
        <p:txBody>
          <a:bodyPr>
            <a:noAutofit/>
          </a:bodyPr>
          <a:lstStyle/>
          <a:p>
            <a:r>
              <a:rPr lang="en-US" sz="4000" dirty="0" smtClean="0"/>
              <a:t>Cognitive </a:t>
            </a:r>
            <a:r>
              <a:rPr lang="en-US" sz="4000" dirty="0" err="1" smtClean="0"/>
              <a:t>deixis</a:t>
            </a:r>
            <a:endParaRPr lang="en-US" sz="4000" dirty="0" smtClean="0"/>
          </a:p>
          <a:p>
            <a:pPr lvl="1"/>
            <a:r>
              <a:rPr lang="en-US" sz="3600" dirty="0" smtClean="0"/>
              <a:t>Person (perceptual) </a:t>
            </a:r>
            <a:r>
              <a:rPr lang="en-US" sz="3600" dirty="0" err="1" smtClean="0"/>
              <a:t>deixis</a:t>
            </a:r>
            <a:endParaRPr lang="en-US" sz="3600" dirty="0" smtClean="0"/>
          </a:p>
          <a:p>
            <a:pPr lvl="1"/>
            <a:r>
              <a:rPr lang="en-US" sz="3600" dirty="0" smtClean="0"/>
              <a:t>Spatial </a:t>
            </a:r>
            <a:r>
              <a:rPr lang="en-US" sz="3600" dirty="0" err="1" smtClean="0"/>
              <a:t>deixis</a:t>
            </a:r>
            <a:endParaRPr lang="en-US" sz="3600" dirty="0" smtClean="0"/>
          </a:p>
          <a:p>
            <a:pPr lvl="1"/>
            <a:r>
              <a:rPr lang="en-US" sz="3600" dirty="0" smtClean="0"/>
              <a:t>Temporal </a:t>
            </a:r>
            <a:r>
              <a:rPr lang="en-US" sz="3600" dirty="0" err="1" smtClean="0"/>
              <a:t>deixis</a:t>
            </a:r>
            <a:endParaRPr lang="en-US" sz="3600" dirty="0" smtClean="0"/>
          </a:p>
          <a:p>
            <a:pPr lvl="1"/>
            <a:r>
              <a:rPr lang="en-US" sz="3600" dirty="0" smtClean="0"/>
              <a:t>Psychological (relational) </a:t>
            </a:r>
            <a:r>
              <a:rPr lang="en-US" sz="3600" dirty="0" err="1" smtClean="0"/>
              <a:t>deixis</a:t>
            </a:r>
            <a:endParaRPr lang="en-US" sz="3600" dirty="0" smtClean="0"/>
          </a:p>
          <a:p>
            <a:pPr lvl="1"/>
            <a:r>
              <a:rPr lang="en-US" sz="3600" dirty="0"/>
              <a:t>Textual </a:t>
            </a:r>
            <a:r>
              <a:rPr lang="en-US" sz="3600" dirty="0" err="1"/>
              <a:t>deixis</a:t>
            </a:r>
            <a:endParaRPr lang="en-US" sz="3600" dirty="0"/>
          </a:p>
          <a:p>
            <a:pPr lvl="1"/>
            <a:r>
              <a:rPr lang="en-US" sz="3600" dirty="0"/>
              <a:t>Compositional </a:t>
            </a:r>
            <a:r>
              <a:rPr lang="en-US" sz="3600" dirty="0" err="1"/>
              <a:t>deixis</a:t>
            </a:r>
            <a:endParaRPr lang="en-US" sz="3600" dirty="0"/>
          </a:p>
          <a:p>
            <a:pPr lvl="1"/>
            <a:endParaRPr lang="en-US" sz="3600" dirty="0"/>
          </a:p>
          <a:p>
            <a:pPr lvl="1"/>
            <a:endParaRPr lang="en-US" sz="3600" dirty="0"/>
          </a:p>
          <a:p>
            <a:pPr lvl="1"/>
            <a:endParaRPr lang="ru-RU" sz="3600" dirty="0"/>
          </a:p>
        </p:txBody>
      </p:sp>
    </p:spTree>
    <p:extLst>
      <p:ext uri="{BB962C8B-B14F-4D97-AF65-F5344CB8AC3E}">
        <p14:creationId xmlns:p14="http://schemas.microsoft.com/office/powerpoint/2010/main" val="36639226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dirty="0" smtClean="0"/>
              <a:t>Basic Notions of CP</a:t>
            </a:r>
            <a:endParaRPr lang="ru-RU" dirty="0"/>
          </a:p>
        </p:txBody>
      </p:sp>
      <p:sp>
        <p:nvSpPr>
          <p:cNvPr id="3" name="Содержимое 2"/>
          <p:cNvSpPr>
            <a:spLocks noGrp="1"/>
          </p:cNvSpPr>
          <p:nvPr>
            <p:ph idx="1"/>
          </p:nvPr>
        </p:nvSpPr>
        <p:spPr/>
        <p:txBody>
          <a:bodyPr>
            <a:normAutofit/>
          </a:bodyPr>
          <a:lstStyle/>
          <a:p>
            <a:pPr lvl="1"/>
            <a:r>
              <a:rPr lang="en-US" sz="4800" dirty="0"/>
              <a:t>Deictic center</a:t>
            </a:r>
          </a:p>
          <a:p>
            <a:pPr lvl="1"/>
            <a:r>
              <a:rPr lang="en-US" sz="4800" dirty="0"/>
              <a:t>Deictic projection</a:t>
            </a:r>
          </a:p>
          <a:p>
            <a:pPr lvl="1"/>
            <a:r>
              <a:rPr lang="en-US" sz="4800" dirty="0"/>
              <a:t>Deictic shift</a:t>
            </a:r>
          </a:p>
          <a:p>
            <a:endParaRPr lang="ru-RU" sz="4800" dirty="0"/>
          </a:p>
        </p:txBody>
      </p:sp>
    </p:spTree>
    <p:extLst>
      <p:ext uri="{BB962C8B-B14F-4D97-AF65-F5344CB8AC3E}">
        <p14:creationId xmlns:p14="http://schemas.microsoft.com/office/powerpoint/2010/main" val="20828759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normAutofit/>
          </a:bodyPr>
          <a:lstStyle/>
          <a:p>
            <a:r>
              <a:rPr lang="en-US" dirty="0" smtClean="0"/>
              <a:t>Basic Notions of CP</a:t>
            </a:r>
            <a:endParaRPr lang="ru-RU" dirty="0"/>
          </a:p>
        </p:txBody>
      </p:sp>
      <p:sp>
        <p:nvSpPr>
          <p:cNvPr id="3" name="Содержимое 2"/>
          <p:cNvSpPr>
            <a:spLocks noGrp="1"/>
          </p:cNvSpPr>
          <p:nvPr>
            <p:ph idx="1"/>
          </p:nvPr>
        </p:nvSpPr>
        <p:spPr>
          <a:xfrm>
            <a:off x="457200" y="1369290"/>
            <a:ext cx="8229600" cy="4876800"/>
          </a:xfrm>
        </p:spPr>
        <p:txBody>
          <a:bodyPr>
            <a:noAutofit/>
          </a:bodyPr>
          <a:lstStyle/>
          <a:p>
            <a:r>
              <a:rPr lang="en-US" sz="4400" dirty="0" smtClean="0"/>
              <a:t>Text (discourse) worlds</a:t>
            </a:r>
          </a:p>
          <a:p>
            <a:pPr lvl="1"/>
            <a:r>
              <a:rPr lang="en-US" sz="4000" dirty="0" smtClean="0"/>
              <a:t>the </a:t>
            </a:r>
            <a:r>
              <a:rPr lang="en-US" sz="4000" dirty="0"/>
              <a:t>sets of scenarios and type of reality that the text is about </a:t>
            </a:r>
            <a:r>
              <a:rPr lang="en-US" sz="4000" dirty="0" smtClean="0"/>
              <a:t/>
            </a:r>
            <a:br>
              <a:rPr lang="en-US" sz="4000" dirty="0" smtClean="0"/>
            </a:br>
            <a:r>
              <a:rPr lang="en-US" sz="2800" dirty="0" smtClean="0"/>
              <a:t>(E. </a:t>
            </a:r>
            <a:r>
              <a:rPr lang="en-US" sz="2800" dirty="0" err="1" smtClean="0"/>
              <a:t>Semino</a:t>
            </a:r>
            <a:r>
              <a:rPr lang="en-US" sz="2800" dirty="0" smtClean="0"/>
              <a:t> “Text Worlds” in </a:t>
            </a:r>
            <a:r>
              <a:rPr lang="en-US" sz="2800" i="1" dirty="0" smtClean="0"/>
              <a:t>Cognitive Poetics: Goals, Gains and Gaps</a:t>
            </a:r>
            <a:r>
              <a:rPr lang="en-US" sz="2800" dirty="0" smtClean="0"/>
              <a:t>, 2009, p. 33)</a:t>
            </a:r>
            <a:endParaRPr lang="en-US" sz="3200" dirty="0" smtClean="0"/>
          </a:p>
          <a:p>
            <a:pPr lvl="2"/>
            <a:r>
              <a:rPr lang="en-US" sz="4000" dirty="0" smtClean="0"/>
              <a:t>Possible worlds of logic</a:t>
            </a:r>
          </a:p>
          <a:p>
            <a:pPr lvl="3"/>
            <a:endParaRPr lang="en-US" sz="3200" dirty="0" smtClean="0"/>
          </a:p>
          <a:p>
            <a:pPr lvl="3"/>
            <a:endParaRPr lang="en-US" sz="3200" dirty="0" smtClean="0"/>
          </a:p>
          <a:p>
            <a:pPr lvl="3"/>
            <a:endParaRPr lang="en-US" sz="3200" dirty="0" smtClean="0"/>
          </a:p>
          <a:p>
            <a:pPr lvl="3"/>
            <a:endParaRPr lang="en-US" sz="3200" dirty="0" smtClean="0"/>
          </a:p>
          <a:p>
            <a:pPr lvl="3"/>
            <a:endParaRPr lang="en-US" sz="3200" dirty="0" smtClean="0"/>
          </a:p>
          <a:p>
            <a:pPr lvl="3"/>
            <a:endParaRPr lang="en-US" sz="3200" dirty="0" smtClean="0"/>
          </a:p>
          <a:p>
            <a:pPr lvl="2"/>
            <a:endParaRPr lang="en-US" sz="3600" dirty="0"/>
          </a:p>
          <a:p>
            <a:pPr lvl="1"/>
            <a:endParaRPr lang="ru-RU" sz="4000" dirty="0"/>
          </a:p>
        </p:txBody>
      </p:sp>
    </p:spTree>
    <p:extLst>
      <p:ext uri="{BB962C8B-B14F-4D97-AF65-F5344CB8AC3E}">
        <p14:creationId xmlns:p14="http://schemas.microsoft.com/office/powerpoint/2010/main" val="8450039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dirty="0" smtClean="0"/>
              <a:t>Basic Notions of CP</a:t>
            </a:r>
            <a:endParaRPr lang="ru-RU" dirty="0"/>
          </a:p>
        </p:txBody>
      </p:sp>
      <p:sp>
        <p:nvSpPr>
          <p:cNvPr id="3" name="Содержимое 2"/>
          <p:cNvSpPr>
            <a:spLocks noGrp="1"/>
          </p:cNvSpPr>
          <p:nvPr>
            <p:ph idx="1"/>
          </p:nvPr>
        </p:nvSpPr>
        <p:spPr/>
        <p:txBody>
          <a:bodyPr>
            <a:normAutofit/>
          </a:bodyPr>
          <a:lstStyle/>
          <a:p>
            <a:pPr lvl="2"/>
            <a:r>
              <a:rPr lang="en-US" sz="3600" dirty="0"/>
              <a:t>Possible world of fiction and literature</a:t>
            </a:r>
          </a:p>
          <a:p>
            <a:pPr lvl="3"/>
            <a:r>
              <a:rPr lang="en-US" sz="3200" dirty="0"/>
              <a:t>Dynamic and “furnished”</a:t>
            </a:r>
          </a:p>
          <a:p>
            <a:pPr lvl="3"/>
            <a:r>
              <a:rPr lang="en-US" sz="3200" dirty="0"/>
              <a:t>“Parasitical” and incomplete</a:t>
            </a:r>
          </a:p>
          <a:p>
            <a:pPr lvl="3"/>
            <a:r>
              <a:rPr lang="en-US" sz="3200" dirty="0"/>
              <a:t>Principle of minimal departure</a:t>
            </a:r>
          </a:p>
          <a:p>
            <a:pPr lvl="3"/>
            <a:r>
              <a:rPr lang="en-US" sz="3200" dirty="0" err="1"/>
              <a:t>Intertextuality</a:t>
            </a:r>
            <a:endParaRPr lang="en-US" sz="3200" dirty="0"/>
          </a:p>
          <a:p>
            <a:pPr lvl="3"/>
            <a:r>
              <a:rPr lang="en-US" sz="3200" dirty="0"/>
              <a:t>Flexible and superficial</a:t>
            </a:r>
          </a:p>
          <a:p>
            <a:pPr lvl="3"/>
            <a:r>
              <a:rPr lang="en-US" sz="3200" dirty="0"/>
              <a:t>Believable and plausible</a:t>
            </a:r>
          </a:p>
          <a:p>
            <a:endParaRPr lang="ru-RU" sz="3200" dirty="0"/>
          </a:p>
        </p:txBody>
      </p:sp>
    </p:spTree>
    <p:extLst>
      <p:ext uri="{BB962C8B-B14F-4D97-AF65-F5344CB8AC3E}">
        <p14:creationId xmlns:p14="http://schemas.microsoft.com/office/powerpoint/2010/main" val="12937170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dirty="0" smtClean="0"/>
              <a:t>Basic notions of CP</a:t>
            </a:r>
            <a:endParaRPr lang="ru-RU" dirty="0"/>
          </a:p>
        </p:txBody>
      </p:sp>
      <p:sp>
        <p:nvSpPr>
          <p:cNvPr id="3" name="Содержимое 2"/>
          <p:cNvSpPr>
            <a:spLocks noGrp="1"/>
          </p:cNvSpPr>
          <p:nvPr>
            <p:ph idx="1"/>
          </p:nvPr>
        </p:nvSpPr>
        <p:spPr/>
        <p:txBody>
          <a:bodyPr>
            <a:normAutofit/>
          </a:bodyPr>
          <a:lstStyle/>
          <a:p>
            <a:r>
              <a:rPr lang="en-US" sz="3600" dirty="0" smtClean="0"/>
              <a:t>Iconicity </a:t>
            </a:r>
          </a:p>
          <a:p>
            <a:r>
              <a:rPr lang="en-US" sz="3600" dirty="0" smtClean="0"/>
              <a:t>Peirce’s signs</a:t>
            </a:r>
            <a:r>
              <a:rPr lang="en-US" sz="3600" dirty="0"/>
              <a:t>: icons, indices and </a:t>
            </a:r>
            <a:r>
              <a:rPr lang="en-US" sz="3600" dirty="0" smtClean="0"/>
              <a:t>symbols</a:t>
            </a:r>
          </a:p>
          <a:p>
            <a:r>
              <a:rPr lang="en-US" sz="3600" dirty="0" smtClean="0"/>
              <a:t>Icons share a </a:t>
            </a:r>
            <a:r>
              <a:rPr lang="en-US" sz="3600" dirty="0"/>
              <a:t>direct relation between the sign and what the sign </a:t>
            </a:r>
            <a:r>
              <a:rPr lang="en-US" sz="3600" dirty="0" smtClean="0"/>
              <a:t>represents</a:t>
            </a:r>
          </a:p>
          <a:p>
            <a:endParaRPr lang="en-US" sz="3600" dirty="0"/>
          </a:p>
          <a:p>
            <a:endParaRPr lang="ru-RU" sz="3600" dirty="0"/>
          </a:p>
        </p:txBody>
      </p:sp>
    </p:spTree>
    <p:extLst>
      <p:ext uri="{BB962C8B-B14F-4D97-AF65-F5344CB8AC3E}">
        <p14:creationId xmlns:p14="http://schemas.microsoft.com/office/powerpoint/2010/main" val="16962833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dirty="0" smtClean="0"/>
              <a:t>Basic Notions of CP</a:t>
            </a:r>
            <a:endParaRPr lang="ru-RU" dirty="0"/>
          </a:p>
        </p:txBody>
      </p:sp>
      <p:sp>
        <p:nvSpPr>
          <p:cNvPr id="3" name="Содержимое 2"/>
          <p:cNvSpPr>
            <a:spLocks noGrp="1"/>
          </p:cNvSpPr>
          <p:nvPr>
            <p:ph idx="1"/>
          </p:nvPr>
        </p:nvSpPr>
        <p:spPr/>
        <p:txBody>
          <a:bodyPr>
            <a:noAutofit/>
          </a:bodyPr>
          <a:lstStyle/>
          <a:p>
            <a:r>
              <a:rPr lang="en-US" sz="4000" dirty="0"/>
              <a:t>Iconicity is motivation between form and meaning</a:t>
            </a:r>
          </a:p>
          <a:p>
            <a:r>
              <a:rPr lang="en-US" sz="4000" dirty="0" smtClean="0"/>
              <a:t>(According </a:t>
            </a:r>
            <a:r>
              <a:rPr lang="en-US" sz="4000" dirty="0"/>
              <a:t>to M. Freeman):</a:t>
            </a:r>
          </a:p>
          <a:p>
            <a:pPr lvl="1"/>
            <a:r>
              <a:rPr lang="en-US" sz="3600" dirty="0" smtClean="0"/>
              <a:t>Ontology</a:t>
            </a:r>
            <a:endParaRPr lang="en-US" sz="3600" dirty="0"/>
          </a:p>
          <a:p>
            <a:pPr lvl="1"/>
            <a:r>
              <a:rPr lang="en-US" sz="3600" dirty="0"/>
              <a:t>Metaphor</a:t>
            </a:r>
          </a:p>
          <a:p>
            <a:pPr lvl="1"/>
            <a:r>
              <a:rPr lang="en-US" sz="3600" dirty="0"/>
              <a:t>Fusion</a:t>
            </a:r>
          </a:p>
          <a:p>
            <a:pPr lvl="1"/>
            <a:r>
              <a:rPr lang="en-US" sz="3600" dirty="0"/>
              <a:t>Feeling </a:t>
            </a:r>
          </a:p>
          <a:p>
            <a:endParaRPr lang="ru-RU" sz="3600" dirty="0"/>
          </a:p>
        </p:txBody>
      </p:sp>
    </p:spTree>
    <p:extLst>
      <p:ext uri="{BB962C8B-B14F-4D97-AF65-F5344CB8AC3E}">
        <p14:creationId xmlns:p14="http://schemas.microsoft.com/office/powerpoint/2010/main" val="2815012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Овальная выноска 9"/>
          <p:cNvSpPr/>
          <p:nvPr/>
        </p:nvSpPr>
        <p:spPr>
          <a:xfrm>
            <a:off x="6356105" y="4848230"/>
            <a:ext cx="2787895" cy="1796789"/>
          </a:xfrm>
          <a:prstGeom prst="wedgeEllipseCallout">
            <a:avLst>
              <a:gd name="adj1" fmla="val -52708"/>
              <a:gd name="adj2" fmla="val -5850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8" name="Овальная выноска 7"/>
          <p:cNvSpPr/>
          <p:nvPr/>
        </p:nvSpPr>
        <p:spPr>
          <a:xfrm>
            <a:off x="-7452" y="1389291"/>
            <a:ext cx="3429523" cy="1874236"/>
          </a:xfrm>
          <a:prstGeom prst="wedgeEllipseCallout">
            <a:avLst>
              <a:gd name="adj1" fmla="val 31679"/>
              <a:gd name="adj2" fmla="val 6580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7" name="Овальная выноска 6"/>
          <p:cNvSpPr/>
          <p:nvPr/>
        </p:nvSpPr>
        <p:spPr>
          <a:xfrm>
            <a:off x="5684265" y="882905"/>
            <a:ext cx="3149993" cy="1724117"/>
          </a:xfrm>
          <a:prstGeom prst="wedgeEllipse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pic>
        <p:nvPicPr>
          <p:cNvPr id="4" name="Содержимое 3"/>
          <p:cNvPicPr>
            <a:picLocks noGrp="1" noChangeAspect="1"/>
          </p:cNvPicPr>
          <p:nvPr>
            <p:ph idx="1"/>
          </p:nvPr>
        </p:nvPicPr>
        <p:blipFill>
          <a:blip r:embed="rId2"/>
          <a:srcRect t="16737" b="16737"/>
          <a:stretch>
            <a:fillRect/>
          </a:stretch>
        </p:blipFill>
        <p:spPr>
          <a:xfrm>
            <a:off x="2764982" y="2607022"/>
            <a:ext cx="4065430" cy="24759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Изображение 4"/>
          <p:cNvPicPr>
            <a:picLocks noChangeAspect="1"/>
          </p:cNvPicPr>
          <p:nvPr/>
        </p:nvPicPr>
        <p:blipFill>
          <a:blip r:embed="rId3"/>
          <a:stretch>
            <a:fillRect/>
          </a:stretch>
        </p:blipFill>
        <p:spPr>
          <a:xfrm>
            <a:off x="123252" y="1327331"/>
            <a:ext cx="3221379" cy="2111348"/>
          </a:xfrm>
          <a:prstGeom prst="ellipse">
            <a:avLst/>
          </a:prstGeom>
          <a:ln>
            <a:noFill/>
          </a:ln>
          <a:effectLst>
            <a:softEdge rad="112500"/>
          </a:effectLst>
        </p:spPr>
      </p:pic>
      <p:pic>
        <p:nvPicPr>
          <p:cNvPr id="6" name="Изображение 5"/>
          <p:cNvPicPr>
            <a:picLocks noChangeAspect="1"/>
          </p:cNvPicPr>
          <p:nvPr/>
        </p:nvPicPr>
        <p:blipFill>
          <a:blip r:embed="rId4"/>
          <a:stretch>
            <a:fillRect/>
          </a:stretch>
        </p:blipFill>
        <p:spPr>
          <a:xfrm>
            <a:off x="5838197" y="811482"/>
            <a:ext cx="2903133" cy="1872989"/>
          </a:xfrm>
          <a:prstGeom prst="ellipse">
            <a:avLst/>
          </a:prstGeom>
          <a:ln>
            <a:noFill/>
          </a:ln>
          <a:effectLst>
            <a:softEdge rad="112500"/>
          </a:effectLst>
        </p:spPr>
      </p:pic>
      <p:pic>
        <p:nvPicPr>
          <p:cNvPr id="9" name="Изображение 8"/>
          <p:cNvPicPr>
            <a:picLocks noChangeAspect="1"/>
          </p:cNvPicPr>
          <p:nvPr/>
        </p:nvPicPr>
        <p:blipFill>
          <a:blip r:embed="rId5"/>
          <a:stretch>
            <a:fillRect/>
          </a:stretch>
        </p:blipFill>
        <p:spPr>
          <a:xfrm>
            <a:off x="6454528" y="4817250"/>
            <a:ext cx="2643008" cy="1945254"/>
          </a:xfrm>
          <a:prstGeom prst="ellipse">
            <a:avLst/>
          </a:prstGeom>
          <a:ln>
            <a:noFill/>
          </a:ln>
          <a:effectLst>
            <a:softEdge rad="112500"/>
          </a:effectLst>
        </p:spPr>
      </p:pic>
      <p:sp>
        <p:nvSpPr>
          <p:cNvPr id="11" name="Название 10"/>
          <p:cNvSpPr>
            <a:spLocks noGrp="1"/>
          </p:cNvSpPr>
          <p:nvPr>
            <p:ph type="title"/>
          </p:nvPr>
        </p:nvSpPr>
        <p:spPr/>
        <p:txBody>
          <a:bodyPr/>
          <a:lstStyle/>
          <a:p>
            <a:endParaRPr lang="ru-RU"/>
          </a:p>
        </p:txBody>
      </p:sp>
    </p:spTree>
    <p:extLst>
      <p:ext uri="{BB962C8B-B14F-4D97-AF65-F5344CB8AC3E}">
        <p14:creationId xmlns:p14="http://schemas.microsoft.com/office/powerpoint/2010/main" val="15047080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dirty="0" smtClean="0"/>
              <a:t>Basic notions of CP</a:t>
            </a:r>
            <a:endParaRPr lang="ru-RU" dirty="0"/>
          </a:p>
        </p:txBody>
      </p:sp>
      <p:sp>
        <p:nvSpPr>
          <p:cNvPr id="3" name="Содержимое 2"/>
          <p:cNvSpPr>
            <a:spLocks noGrp="1"/>
          </p:cNvSpPr>
          <p:nvPr>
            <p:ph idx="1"/>
          </p:nvPr>
        </p:nvSpPr>
        <p:spPr/>
        <p:txBody>
          <a:bodyPr>
            <a:noAutofit/>
          </a:bodyPr>
          <a:lstStyle/>
          <a:p>
            <a:r>
              <a:rPr lang="en-US" sz="3200" dirty="0"/>
              <a:t>Freeman: </a:t>
            </a:r>
            <a:endParaRPr lang="en-US" sz="3200" dirty="0" smtClean="0"/>
          </a:p>
          <a:p>
            <a:r>
              <a:rPr lang="en-US" sz="3200" dirty="0" smtClean="0"/>
              <a:t>“</a:t>
            </a:r>
            <a:r>
              <a:rPr lang="en-US" sz="3200" dirty="0"/>
              <a:t>Poetic iconicity creates sensory-emotional perceptions in language that enable us to encounter them as phenomenally real. In this way, poetic iconicity bridges the “gap” between mind and world, not through conceptual reasoning or scientific methodology by which we attempt to know the world, but through aesthetic experience of the world…”  </a:t>
            </a:r>
          </a:p>
          <a:p>
            <a:endParaRPr lang="ru-RU" sz="3200" dirty="0"/>
          </a:p>
        </p:txBody>
      </p:sp>
    </p:spTree>
    <p:extLst>
      <p:ext uri="{BB962C8B-B14F-4D97-AF65-F5344CB8AC3E}">
        <p14:creationId xmlns:p14="http://schemas.microsoft.com/office/powerpoint/2010/main" val="35285959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r>
              <a:rPr lang="en-US" sz="7200" dirty="0" smtClean="0"/>
              <a:t>What is Poetics?</a:t>
            </a:r>
          </a:p>
          <a:p>
            <a:endParaRPr lang="ru-RU" sz="7200" dirty="0"/>
          </a:p>
        </p:txBody>
      </p:sp>
    </p:spTree>
    <p:extLst>
      <p:ext uri="{BB962C8B-B14F-4D97-AF65-F5344CB8AC3E}">
        <p14:creationId xmlns:p14="http://schemas.microsoft.com/office/powerpoint/2010/main" val="36254615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dirty="0" smtClean="0"/>
              <a:t>Origin</a:t>
            </a:r>
            <a:endParaRPr lang="ru-RU" dirty="0"/>
          </a:p>
        </p:txBody>
      </p:sp>
      <p:sp>
        <p:nvSpPr>
          <p:cNvPr id="3" name="Содержимое 2"/>
          <p:cNvSpPr>
            <a:spLocks noGrp="1"/>
          </p:cNvSpPr>
          <p:nvPr>
            <p:ph idx="1"/>
          </p:nvPr>
        </p:nvSpPr>
        <p:spPr/>
        <p:txBody>
          <a:bodyPr>
            <a:normAutofit/>
          </a:bodyPr>
          <a:lstStyle/>
          <a:p>
            <a:r>
              <a:rPr lang="en-US" sz="4000" dirty="0" smtClean="0"/>
              <a:t>Greek poietikos - pertaining to poetry; lit. creative, productive</a:t>
            </a:r>
            <a:endParaRPr lang="ru-RU" sz="4000" dirty="0"/>
          </a:p>
        </p:txBody>
      </p:sp>
    </p:spTree>
    <p:extLst>
      <p:ext uri="{BB962C8B-B14F-4D97-AF65-F5344CB8AC3E}">
        <p14:creationId xmlns:p14="http://schemas.microsoft.com/office/powerpoint/2010/main" val="27700494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endParaRPr lang="ru-RU"/>
          </a:p>
        </p:txBody>
      </p:sp>
      <p:sp>
        <p:nvSpPr>
          <p:cNvPr id="3" name="Содержимое 2"/>
          <p:cNvSpPr>
            <a:spLocks noGrp="1"/>
          </p:cNvSpPr>
          <p:nvPr>
            <p:ph idx="1"/>
          </p:nvPr>
        </p:nvSpPr>
        <p:spPr/>
        <p:txBody>
          <a:bodyPr>
            <a:normAutofit/>
          </a:bodyPr>
          <a:lstStyle/>
          <a:p>
            <a:r>
              <a:rPr lang="en-US" sz="4000" dirty="0" smtClean="0"/>
              <a:t>Who introduced the term ‘poetics’?</a:t>
            </a:r>
            <a:endParaRPr lang="ru-RU" sz="4000" dirty="0"/>
          </a:p>
        </p:txBody>
      </p:sp>
    </p:spTree>
    <p:extLst>
      <p:ext uri="{BB962C8B-B14F-4D97-AF65-F5344CB8AC3E}">
        <p14:creationId xmlns:p14="http://schemas.microsoft.com/office/powerpoint/2010/main" val="25346562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dirty="0" smtClean="0"/>
              <a:t>Principles of Aristotle’s </a:t>
            </a:r>
            <a:r>
              <a:rPr lang="en-US" i="1" dirty="0" smtClean="0"/>
              <a:t>Poetics</a:t>
            </a:r>
            <a:endParaRPr lang="ru-RU" i="1" dirty="0"/>
          </a:p>
        </p:txBody>
      </p:sp>
      <p:pic>
        <p:nvPicPr>
          <p:cNvPr id="4" name="Содержимое 3"/>
          <p:cNvPicPr>
            <a:picLocks noGrp="1" noChangeAspect="1"/>
          </p:cNvPicPr>
          <p:nvPr>
            <p:ph idx="1"/>
          </p:nvPr>
        </p:nvPicPr>
        <p:blipFill>
          <a:blip r:embed="rId3"/>
          <a:srcRect l="-62641" r="-62641"/>
          <a:stretch>
            <a:fillRect/>
          </a:stretch>
        </p:blipFill>
        <p:spPr/>
      </p:pic>
    </p:spTree>
    <p:extLst>
      <p:ext uri="{BB962C8B-B14F-4D97-AF65-F5344CB8AC3E}">
        <p14:creationId xmlns:p14="http://schemas.microsoft.com/office/powerpoint/2010/main" val="22312888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dirty="0"/>
              <a:t>Principles of Aristotle’s </a:t>
            </a:r>
            <a:r>
              <a:rPr lang="en-US" i="1" dirty="0"/>
              <a:t>Poetics</a:t>
            </a:r>
            <a:endParaRPr lang="ru-RU" dirty="0"/>
          </a:p>
        </p:txBody>
      </p:sp>
      <p:sp>
        <p:nvSpPr>
          <p:cNvPr id="3" name="Содержимое 2"/>
          <p:cNvSpPr>
            <a:spLocks noGrp="1"/>
          </p:cNvSpPr>
          <p:nvPr>
            <p:ph idx="1"/>
          </p:nvPr>
        </p:nvSpPr>
        <p:spPr/>
        <p:txBody>
          <a:bodyPr>
            <a:noAutofit/>
          </a:bodyPr>
          <a:lstStyle/>
          <a:p>
            <a:r>
              <a:rPr lang="en-US" sz="3600" dirty="0" smtClean="0"/>
              <a:t>Mimesis (imitation) by means of language (man has an instinct to imitate things)</a:t>
            </a:r>
          </a:p>
          <a:p>
            <a:r>
              <a:rPr lang="en-US" sz="3600" dirty="0" smtClean="0"/>
              <a:t>Universal </a:t>
            </a:r>
            <a:r>
              <a:rPr lang="en-US" sz="3600" dirty="0" err="1" smtClean="0"/>
              <a:t>vs</a:t>
            </a:r>
            <a:r>
              <a:rPr lang="en-US" sz="3600" dirty="0" smtClean="0"/>
              <a:t> individual</a:t>
            </a:r>
          </a:p>
          <a:p>
            <a:r>
              <a:rPr lang="en-US" sz="3600" dirty="0" smtClean="0"/>
              <a:t>Metaphor and knowledge</a:t>
            </a:r>
          </a:p>
          <a:p>
            <a:r>
              <a:rPr lang="en-US" sz="3600" dirty="0" smtClean="0"/>
              <a:t>Human as encoder of information</a:t>
            </a:r>
          </a:p>
          <a:p>
            <a:r>
              <a:rPr lang="en-US" sz="3600" dirty="0" smtClean="0"/>
              <a:t>Perception comes prior to mental representation</a:t>
            </a:r>
            <a:endParaRPr lang="ru-RU" sz="3600" dirty="0" smtClean="0"/>
          </a:p>
          <a:p>
            <a:endParaRPr lang="ru-RU" sz="3600" dirty="0"/>
          </a:p>
        </p:txBody>
      </p:sp>
    </p:spTree>
    <p:extLst>
      <p:ext uri="{BB962C8B-B14F-4D97-AF65-F5344CB8AC3E}">
        <p14:creationId xmlns:p14="http://schemas.microsoft.com/office/powerpoint/2010/main" val="32909002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dirty="0" smtClean="0"/>
              <a:t>Modern Poetics?</a:t>
            </a:r>
            <a:endParaRPr lang="ru-RU" dirty="0"/>
          </a:p>
        </p:txBody>
      </p:sp>
      <p:sp>
        <p:nvSpPr>
          <p:cNvPr id="3" name="Содержимое 2"/>
          <p:cNvSpPr>
            <a:spLocks noGrp="1"/>
          </p:cNvSpPr>
          <p:nvPr>
            <p:ph idx="1"/>
          </p:nvPr>
        </p:nvSpPr>
        <p:spPr/>
        <p:txBody>
          <a:bodyPr>
            <a:normAutofit/>
          </a:bodyPr>
          <a:lstStyle/>
          <a:p>
            <a:r>
              <a:rPr lang="en-US" sz="4000" dirty="0" smtClean="0"/>
              <a:t>Major issues:</a:t>
            </a:r>
          </a:p>
          <a:p>
            <a:pPr lvl="1"/>
            <a:r>
              <a:rPr lang="en-US" sz="3600" dirty="0" smtClean="0"/>
              <a:t>Objective world in literature</a:t>
            </a:r>
          </a:p>
          <a:p>
            <a:pPr lvl="1"/>
            <a:r>
              <a:rPr lang="en-US" sz="3600" dirty="0" smtClean="0"/>
              <a:t>Creativity and its nature</a:t>
            </a:r>
          </a:p>
          <a:p>
            <a:pPr lvl="1"/>
            <a:r>
              <a:rPr lang="en-US" sz="3600" dirty="0" smtClean="0"/>
              <a:t>Everyday speech </a:t>
            </a:r>
            <a:r>
              <a:rPr lang="en-US" sz="3600" dirty="0" err="1" smtClean="0"/>
              <a:t>vs</a:t>
            </a:r>
            <a:r>
              <a:rPr lang="en-US" sz="3600" dirty="0" smtClean="0"/>
              <a:t> the language of literary works</a:t>
            </a:r>
          </a:p>
          <a:p>
            <a:pPr lvl="1"/>
            <a:endParaRPr lang="en-US" sz="3600" dirty="0"/>
          </a:p>
          <a:p>
            <a:pPr lvl="1"/>
            <a:r>
              <a:rPr lang="en-US" sz="1400" dirty="0" smtClean="0"/>
              <a:t>See </a:t>
            </a:r>
            <a:r>
              <a:rPr lang="en-US" sz="1400" dirty="0" err="1" smtClean="0"/>
              <a:t>Vorobyova</a:t>
            </a:r>
            <a:r>
              <a:rPr lang="en-US" sz="1400" dirty="0" smtClean="0"/>
              <a:t> O.P. Cognitive Poetics: gains and new vistas: in Ukrainian. Accessed </a:t>
            </a:r>
            <a:r>
              <a:rPr lang="en-US" sz="1400" dirty="0"/>
              <a:t>at http://</a:t>
            </a:r>
            <a:r>
              <a:rPr lang="en-US" sz="1400" dirty="0" err="1"/>
              <a:t>uaclip.at.ua</a:t>
            </a:r>
            <a:r>
              <a:rPr lang="en-US" sz="1400" dirty="0"/>
              <a:t>/Kognitivna_poetikakharkiv2004pdf.pdf</a:t>
            </a:r>
            <a:endParaRPr lang="ru-RU" sz="1200" dirty="0"/>
          </a:p>
        </p:txBody>
      </p:sp>
    </p:spTree>
    <p:extLst>
      <p:ext uri="{BB962C8B-B14F-4D97-AF65-F5344CB8AC3E}">
        <p14:creationId xmlns:p14="http://schemas.microsoft.com/office/powerpoint/2010/main" val="22064500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сность">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Ясность.thmx</Template>
  <TotalTime>10130</TotalTime>
  <Words>1706</Words>
  <Application>Microsoft Macintosh PowerPoint</Application>
  <PresentationFormat>Экран (4:3)</PresentationFormat>
  <Paragraphs>178</Paragraphs>
  <Slides>30</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30</vt:i4>
      </vt:variant>
    </vt:vector>
  </HeadingPairs>
  <TitlesOfParts>
    <vt:vector size="31" baseType="lpstr">
      <vt:lpstr>Ясность</vt:lpstr>
      <vt:lpstr>An Introduction to cognitive poetics</vt:lpstr>
      <vt:lpstr>Outline </vt:lpstr>
      <vt:lpstr>Презентация PowerPoint</vt:lpstr>
      <vt:lpstr>Презентация PowerPoint</vt:lpstr>
      <vt:lpstr>Origin</vt:lpstr>
      <vt:lpstr>Презентация PowerPoint</vt:lpstr>
      <vt:lpstr>Principles of Aristotle’s Poetics</vt:lpstr>
      <vt:lpstr>Principles of Aristotle’s Poetics</vt:lpstr>
      <vt:lpstr>Modern Poetics?</vt:lpstr>
      <vt:lpstr>Micro- and macropoetics</vt:lpstr>
      <vt:lpstr>Micro- and macropoetics</vt:lpstr>
      <vt:lpstr>Basic Principles of CP</vt:lpstr>
      <vt:lpstr>Basic Principles of CP</vt:lpstr>
      <vt:lpstr>Basic Principles of CP</vt:lpstr>
      <vt:lpstr>Basic Principles of CP</vt:lpstr>
      <vt:lpstr>Basic Principles of CP</vt:lpstr>
      <vt:lpstr>Basic Principles of CP</vt:lpstr>
      <vt:lpstr>Basic principles of CP</vt:lpstr>
      <vt:lpstr>Basic notions of CP</vt:lpstr>
      <vt:lpstr>Basic Notions of CP</vt:lpstr>
      <vt:lpstr>Basic notions of CP</vt:lpstr>
      <vt:lpstr>Basic notions of CP</vt:lpstr>
      <vt:lpstr>Basic Notions of CP</vt:lpstr>
      <vt:lpstr>Basic Notions of CP</vt:lpstr>
      <vt:lpstr>Basic Notions of CP</vt:lpstr>
      <vt:lpstr>Basic Notions of CP</vt:lpstr>
      <vt:lpstr>Basic Notions of CP</vt:lpstr>
      <vt:lpstr>Basic notions of CP</vt:lpstr>
      <vt:lpstr>Basic Notions of CP</vt:lpstr>
      <vt:lpstr>Basic notions of CP</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Introduction to cognitive poetics</dc:title>
  <dc:creator>Lana Na</dc:creator>
  <cp:lastModifiedBy>Lana Na</cp:lastModifiedBy>
  <cp:revision>73</cp:revision>
  <dcterms:created xsi:type="dcterms:W3CDTF">2015-08-18T12:40:49Z</dcterms:created>
  <dcterms:modified xsi:type="dcterms:W3CDTF">2015-09-23T07:11:11Z</dcterms:modified>
</cp:coreProperties>
</file>